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5" r:id="rId2"/>
    <p:sldId id="432" r:id="rId3"/>
    <p:sldId id="444" r:id="rId4"/>
    <p:sldId id="433" r:id="rId5"/>
    <p:sldId id="434" r:id="rId6"/>
    <p:sldId id="427" r:id="rId7"/>
    <p:sldId id="435" r:id="rId8"/>
    <p:sldId id="452" r:id="rId9"/>
    <p:sldId id="445" r:id="rId10"/>
    <p:sldId id="436" r:id="rId11"/>
    <p:sldId id="428" r:id="rId12"/>
    <p:sldId id="429" r:id="rId13"/>
    <p:sldId id="443" r:id="rId14"/>
    <p:sldId id="446" r:id="rId15"/>
    <p:sldId id="447" r:id="rId16"/>
    <p:sldId id="449" r:id="rId17"/>
    <p:sldId id="448" r:id="rId18"/>
    <p:sldId id="450" r:id="rId19"/>
    <p:sldId id="440" r:id="rId20"/>
    <p:sldId id="453" r:id="rId21"/>
    <p:sldId id="454" r:id="rId22"/>
    <p:sldId id="45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5E9"/>
    <a:srgbClr val="000000"/>
    <a:srgbClr val="262A33"/>
    <a:srgbClr val="333F50"/>
    <a:srgbClr val="BDC1CB"/>
    <a:srgbClr val="45C8DC"/>
    <a:srgbClr val="FBC096"/>
    <a:srgbClr val="8D87B9"/>
    <a:srgbClr val="FF9999"/>
    <a:srgbClr val="D7D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0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36000" y="2904393"/>
            <a:ext cx="1260000" cy="504000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36000" y="3407565"/>
            <a:ext cx="1260000" cy="2365705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조원</a:t>
            </a:r>
            <a:endParaRPr lang="ko-KR" altLang="en-US" sz="1100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95999" y="2904393"/>
            <a:ext cx="1685365" cy="503173"/>
          </a:xfrm>
          <a:prstGeom prst="rect">
            <a:avLst/>
          </a:prstGeom>
          <a:solidFill>
            <a:srgbClr val="BD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 예매 서비스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096000" y="3407565"/>
            <a:ext cx="1864660" cy="2365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이의환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336920" y="1341690"/>
            <a:ext cx="5518159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ko-KR" altLang="en-US" sz="2400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</a:t>
            </a:r>
            <a:r>
              <a:rPr lang="en-US" altLang="ko-KR" sz="2400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200" b="1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  <a:r>
              <a:rPr lang="ko-KR" altLang="en-US" sz="3200" b="1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차 발표</a:t>
            </a:r>
            <a:endParaRPr lang="en-US" altLang="ko-KR" sz="3200" b="1" i="1" kern="0" dirty="0"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</a:t>
            </a:r>
            <a:r>
              <a:rPr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스키마 작성</a:t>
            </a:r>
            <a:endParaRPr lang="ko-KR" altLang="en-US" sz="48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60660" y="3407566"/>
            <a:ext cx="4231340" cy="236570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655858" y="2904393"/>
            <a:ext cx="4536141" cy="504000"/>
          </a:xfrm>
          <a:prstGeom prst="rect">
            <a:avLst/>
          </a:prstGeom>
          <a:gradFill flip="none" rotWithShape="1">
            <a:gsLst>
              <a:gs pos="0">
                <a:srgbClr val="BDC1C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2904393"/>
            <a:ext cx="4836000" cy="50400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0" y="3407566"/>
            <a:ext cx="4836000" cy="2365704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6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ER </a:t>
            </a:r>
            <a:r>
              <a:rPr lang="ko-KR" altLang="en-US" sz="2000" i="1" kern="0" dirty="0">
                <a:solidFill>
                  <a:prstClr val="white"/>
                </a:solidFill>
              </a:rPr>
              <a:t>다이어그램 </a:t>
            </a:r>
            <a:r>
              <a:rPr lang="en-US" altLang="ko-KR" sz="2000" i="1" kern="0" dirty="0">
                <a:solidFill>
                  <a:prstClr val="white"/>
                </a:solidFill>
              </a:rPr>
              <a:t>-&gt; </a:t>
            </a:r>
            <a:r>
              <a:rPr lang="ko-KR" altLang="en-US" sz="2000" i="1" kern="0" dirty="0">
                <a:solidFill>
                  <a:prstClr val="white"/>
                </a:solidFill>
              </a:rPr>
              <a:t>스키마 변환 과정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35214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DB6662C-2B11-4253-8D85-EE551F80FFB9}"/>
              </a:ext>
            </a:extLst>
          </p:cNvPr>
          <p:cNvSpPr txBox="1"/>
          <p:nvPr/>
        </p:nvSpPr>
        <p:spPr>
          <a:xfrm>
            <a:off x="2142496" y="1679923"/>
            <a:ext cx="934348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 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개념적설계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요구분석서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ER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다이어그램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완성도</a:t>
            </a:r>
            <a:endParaRPr lang="en-US" altLang="ko-KR" sz="2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ER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다이어그램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즉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DA#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통해서 만든 개념적설계의 완성도가 매우 중요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514350" indent="-514350">
              <a:buAutoNum type="arabicPeriod" startAt="2"/>
            </a:pP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ER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다이어그램 상 엔티티 간의 관계</a:t>
            </a:r>
            <a:endParaRPr lang="en-US" altLang="ko-KR" sz="2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어떤 엔티티가 어떤 엔티티를 무슨 키를 참조하여 검색할 수 있는지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en-US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 실제로 영화정보</a:t>
            </a:r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ko-KR" altLang="en-US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극장정보</a:t>
            </a:r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ko-KR" altLang="en-US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상영관정보 간의 관계를 확실시 함이 필요하였음</a:t>
            </a:r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엔티티의 속성과 </a:t>
            </a:r>
            <a:r>
              <a:rPr lang="ko-KR" altLang="en-US" sz="28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기본키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8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외래키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구분</a:t>
            </a:r>
            <a:endParaRPr lang="en-US" altLang="ko-KR" sz="2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-&gt;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다른 엔티티를 참조하고 조회할 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기본키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외래키의 배치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06E0E171-0DF4-466B-B3B4-729342940B21}"/>
              </a:ext>
            </a:extLst>
          </p:cNvPr>
          <p:cNvSpPr/>
          <p:nvPr/>
        </p:nvSpPr>
        <p:spPr>
          <a:xfrm rot="16200000">
            <a:off x="1092200" y="2842208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ER </a:t>
            </a:r>
            <a:r>
              <a:rPr lang="ko-KR" altLang="en-US" sz="2000" i="1" kern="0" dirty="0">
                <a:solidFill>
                  <a:prstClr val="white"/>
                </a:solidFill>
              </a:rPr>
              <a:t>다이어그램 </a:t>
            </a:r>
            <a:r>
              <a:rPr lang="en-US" altLang="ko-KR" sz="2000" i="1" kern="0" dirty="0">
                <a:solidFill>
                  <a:prstClr val="white"/>
                </a:solidFill>
              </a:rPr>
              <a:t>-&gt; </a:t>
            </a:r>
            <a:r>
              <a:rPr lang="ko-KR" altLang="en-US" sz="2000" i="1" kern="0" dirty="0">
                <a:solidFill>
                  <a:prstClr val="white"/>
                </a:solidFill>
              </a:rPr>
              <a:t>스키마 변환 과정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732748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2200" y="2842208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FFF8B70-5DF7-4EEF-BB38-DD5D85138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690559"/>
            <a:ext cx="10962640" cy="61674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1C04190-17DA-4F41-9401-215A533F772E}"/>
              </a:ext>
            </a:extLst>
          </p:cNvPr>
          <p:cNvSpPr/>
          <p:nvPr/>
        </p:nvSpPr>
        <p:spPr>
          <a:xfrm>
            <a:off x="3366493" y="1218300"/>
            <a:ext cx="6690049" cy="5383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AA2775-5F89-449D-80AD-BD93F99CEE0D}"/>
              </a:ext>
            </a:extLst>
          </p:cNvPr>
          <p:cNvSpPr/>
          <p:nvPr/>
        </p:nvSpPr>
        <p:spPr>
          <a:xfrm>
            <a:off x="6476567" y="839755"/>
            <a:ext cx="4692176" cy="589061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6FBD3B-786A-47D9-B1D4-412ECE773E6C}"/>
              </a:ext>
            </a:extLst>
          </p:cNvPr>
          <p:cNvSpPr/>
          <p:nvPr/>
        </p:nvSpPr>
        <p:spPr>
          <a:xfrm>
            <a:off x="1464906" y="765110"/>
            <a:ext cx="10217021" cy="59652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8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ER </a:t>
            </a:r>
            <a:r>
              <a:rPr lang="ko-KR" altLang="en-US" sz="2000" i="1" kern="0" dirty="0">
                <a:solidFill>
                  <a:prstClr val="white"/>
                </a:solidFill>
              </a:rPr>
              <a:t>다이어그램 </a:t>
            </a:r>
            <a:r>
              <a:rPr lang="en-US" altLang="ko-KR" sz="2000" i="1" kern="0" dirty="0">
                <a:solidFill>
                  <a:prstClr val="white"/>
                </a:solidFill>
              </a:rPr>
              <a:t>-&gt; </a:t>
            </a:r>
            <a:r>
              <a:rPr lang="ko-KR" altLang="en-US" sz="2000" i="1" kern="0" dirty="0">
                <a:solidFill>
                  <a:prstClr val="white"/>
                </a:solidFill>
              </a:rPr>
              <a:t>스키마 변환 과정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89371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2200" y="371078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5E06-E69D-4B26-99D0-4846D5BD1921}"/>
              </a:ext>
            </a:extLst>
          </p:cNvPr>
          <p:cNvSpPr txBox="1"/>
          <p:nvPr/>
        </p:nvSpPr>
        <p:spPr>
          <a:xfrm>
            <a:off x="2205987" y="1079594"/>
            <a:ext cx="89907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예매표정보</a:t>
            </a:r>
            <a:endParaRPr lang="en-US" altLang="ko-KR" sz="2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16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예매표의 </a:t>
            </a:r>
            <a:r>
              <a:rPr lang="ko-KR" altLang="en-US" sz="2400" b="1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고객번호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통해 </a:t>
            </a:r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고객정보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검색할 수 있음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.[1-N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관계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]</a:t>
            </a:r>
          </a:p>
          <a:p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2.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예매표의 </a:t>
            </a:r>
            <a:r>
              <a:rPr lang="ko-KR" altLang="en-US" sz="2400" b="1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상영관번호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통해 </a:t>
            </a:r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상영정보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검색할 수 있음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.[1-N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관계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]</a:t>
            </a:r>
          </a:p>
          <a:p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3.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예매표의 </a:t>
            </a:r>
            <a:r>
              <a:rPr lang="ko-KR" altLang="en-US" sz="2400" b="1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결제번호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통해 </a:t>
            </a:r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결제정보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검색할 수 있음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.[1-1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관계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]</a:t>
            </a:r>
          </a:p>
          <a:p>
            <a:endParaRPr lang="en-US" altLang="ko-KR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57042E02-D64B-4D0C-AA9D-786B5BE30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812551"/>
              </p:ext>
            </p:extLst>
          </p:nvPr>
        </p:nvGraphicFramePr>
        <p:xfrm>
          <a:off x="1836814" y="3253071"/>
          <a:ext cx="9729064" cy="312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4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엔티티명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속성값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기본키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(P.K)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외래키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(F.K)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예매표정보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예매번호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좌석번호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예매일자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예매수량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상영관번호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결제번호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예매번호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고객번호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상영관번호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결제번호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고객정보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고개번호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고객이름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핸드폰번호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상영관정보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상영관번호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전체 좌석수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예약 가능한 좌석수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상영관종류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극장 시리얼 넘버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상영관번호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극장 시리얼 넘버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결제정보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결제번호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결제일자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결제금액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할인쿠폰 유무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결제방법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결제번호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결제방법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77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ER </a:t>
            </a:r>
            <a:r>
              <a:rPr lang="ko-KR" altLang="en-US" sz="2000" i="1" kern="0" dirty="0">
                <a:solidFill>
                  <a:prstClr val="white"/>
                </a:solidFill>
              </a:rPr>
              <a:t>다이어그램 </a:t>
            </a:r>
            <a:r>
              <a:rPr lang="en-US" altLang="ko-KR" sz="2000" i="1" kern="0" dirty="0">
                <a:solidFill>
                  <a:prstClr val="white"/>
                </a:solidFill>
              </a:rPr>
              <a:t>-&gt; </a:t>
            </a:r>
            <a:r>
              <a:rPr lang="ko-KR" altLang="en-US" sz="2000" i="1" kern="0" dirty="0">
                <a:solidFill>
                  <a:prstClr val="white"/>
                </a:solidFill>
              </a:rPr>
              <a:t>스키마 변환 과정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02905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2200" y="371078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C023A1-42BD-4AFE-8FA7-44F8A476F881}"/>
              </a:ext>
            </a:extLst>
          </p:cNvPr>
          <p:cNvSpPr/>
          <p:nvPr/>
        </p:nvSpPr>
        <p:spPr>
          <a:xfrm>
            <a:off x="1940496" y="4590661"/>
            <a:ext cx="2620591" cy="1621026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</a:t>
            </a:r>
            <a:r>
              <a:rPr lang="ko-KR" altLang="en-US" sz="1600" dirty="0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결제번호</a:t>
            </a:r>
            <a:endParaRPr lang="en-US" altLang="ko-KR" sz="1600" dirty="0">
              <a:solidFill>
                <a:srgbClr val="FFFF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1" algn="just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</a:t>
            </a:r>
            <a:r>
              <a:rPr lang="ko-KR" altLang="en-US" sz="16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결제방법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009470DB-32E8-4802-9014-22F3F8C51A01}"/>
              </a:ext>
            </a:extLst>
          </p:cNvPr>
          <p:cNvSpPr/>
          <p:nvPr/>
        </p:nvSpPr>
        <p:spPr>
          <a:xfrm flipV="1">
            <a:off x="1942171" y="6211687"/>
            <a:ext cx="2620591" cy="451471"/>
          </a:xfrm>
          <a:prstGeom prst="rtTriangle">
            <a:avLst/>
          </a:prstGeom>
          <a:solidFill>
            <a:srgbClr val="45C8D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D28062-4DBE-4B9E-B341-4D2D48ACDC4C}"/>
              </a:ext>
            </a:extLst>
          </p:cNvPr>
          <p:cNvSpPr/>
          <p:nvPr/>
        </p:nvSpPr>
        <p:spPr>
          <a:xfrm>
            <a:off x="1938821" y="3847942"/>
            <a:ext cx="2620591" cy="740749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결제정보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379A8-F755-429B-AC14-EF7C3DE3F3A6}"/>
              </a:ext>
            </a:extLst>
          </p:cNvPr>
          <p:cNvSpPr/>
          <p:nvPr/>
        </p:nvSpPr>
        <p:spPr>
          <a:xfrm>
            <a:off x="1895989" y="6211687"/>
            <a:ext cx="2712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b="1" dirty="0">
                <a:solidFill>
                  <a:schemeClr val="bg1"/>
                </a:solidFill>
              </a:rPr>
              <a:t>결제정보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5652C6-6E4B-4BA4-8026-19DB5CCC78A9}"/>
              </a:ext>
            </a:extLst>
          </p:cNvPr>
          <p:cNvSpPr/>
          <p:nvPr/>
        </p:nvSpPr>
        <p:spPr>
          <a:xfrm>
            <a:off x="5270549" y="4541218"/>
            <a:ext cx="2620591" cy="162102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        </a:t>
            </a:r>
            <a:r>
              <a:rPr lang="ko-KR" altLang="en-US" sz="1600" dirty="0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고객번호</a:t>
            </a:r>
            <a:endParaRPr lang="en-US" altLang="ko-KR" sz="1600" dirty="0">
              <a:solidFill>
                <a:srgbClr val="FFFF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</a:t>
            </a:r>
            <a:r>
              <a:rPr lang="ko-KR" altLang="en-US" sz="16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회원</a:t>
            </a:r>
            <a:r>
              <a:rPr lang="en-US" altLang="ko-KR" sz="16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ID</a:t>
            </a:r>
            <a:endParaRPr lang="ko-KR" altLang="en-US" sz="10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1D6C2F2D-054C-468D-8080-3C904B9DA8D3}"/>
              </a:ext>
            </a:extLst>
          </p:cNvPr>
          <p:cNvSpPr/>
          <p:nvPr/>
        </p:nvSpPr>
        <p:spPr>
          <a:xfrm flipV="1">
            <a:off x="5268872" y="6174729"/>
            <a:ext cx="2620591" cy="443248"/>
          </a:xfrm>
          <a:prstGeom prst="rtTriangle">
            <a:avLst/>
          </a:prstGeom>
          <a:solidFill>
            <a:srgbClr val="45C8D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AAC634-F9DD-4615-B344-89086EE2550F}"/>
              </a:ext>
            </a:extLst>
          </p:cNvPr>
          <p:cNvSpPr/>
          <p:nvPr/>
        </p:nvSpPr>
        <p:spPr>
          <a:xfrm>
            <a:off x="5267198" y="3849910"/>
            <a:ext cx="2620591" cy="691308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0F9B76-8D59-4602-84D0-59FDE787A2B5}"/>
              </a:ext>
            </a:extLst>
          </p:cNvPr>
          <p:cNvSpPr/>
          <p:nvPr/>
        </p:nvSpPr>
        <p:spPr>
          <a:xfrm>
            <a:off x="5270547" y="6183508"/>
            <a:ext cx="2712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b="1" dirty="0">
                <a:solidFill>
                  <a:schemeClr val="bg1"/>
                </a:solidFill>
              </a:rPr>
              <a:t>고객정보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55FD40-1226-4989-A28A-28C3448CC65E}"/>
              </a:ext>
            </a:extLst>
          </p:cNvPr>
          <p:cNvSpPr/>
          <p:nvPr/>
        </p:nvSpPr>
        <p:spPr>
          <a:xfrm>
            <a:off x="8674328" y="4541218"/>
            <a:ext cx="2620591" cy="16210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       </a:t>
            </a:r>
            <a:r>
              <a:rPr lang="ko-KR" altLang="en-US" sz="1600" dirty="0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상영관번호</a:t>
            </a:r>
            <a:endParaRPr lang="en-US" altLang="ko-KR" sz="1600" dirty="0">
              <a:solidFill>
                <a:srgbClr val="FFFF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</a:t>
            </a:r>
            <a:r>
              <a:rPr lang="ko-KR" altLang="en-US" sz="1600" dirty="0" err="1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극장시리얼넘버</a:t>
            </a:r>
            <a:endParaRPr lang="ko-KR" altLang="en-US" sz="10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4" name="직각 삼각형 33">
            <a:extLst>
              <a:ext uri="{FF2B5EF4-FFF2-40B4-BE49-F238E27FC236}">
                <a16:creationId xmlns:a16="http://schemas.microsoft.com/office/drawing/2014/main" id="{B037FE48-598A-40C3-93EF-0D286AF44C58}"/>
              </a:ext>
            </a:extLst>
          </p:cNvPr>
          <p:cNvSpPr/>
          <p:nvPr/>
        </p:nvSpPr>
        <p:spPr>
          <a:xfrm flipV="1">
            <a:off x="8674327" y="6162246"/>
            <a:ext cx="2620591" cy="451471"/>
          </a:xfrm>
          <a:prstGeom prst="rtTriangle">
            <a:avLst/>
          </a:prstGeom>
          <a:solidFill>
            <a:srgbClr val="45C8D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EA6A2D-843F-4678-8D9E-6D940D472233}"/>
              </a:ext>
            </a:extLst>
          </p:cNvPr>
          <p:cNvSpPr/>
          <p:nvPr/>
        </p:nvSpPr>
        <p:spPr>
          <a:xfrm>
            <a:off x="8674326" y="3847942"/>
            <a:ext cx="2620591" cy="693276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상영관정보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EE6E8C0-AEE0-44EB-82E4-A1CD9AEC534D}"/>
              </a:ext>
            </a:extLst>
          </p:cNvPr>
          <p:cNvSpPr/>
          <p:nvPr/>
        </p:nvSpPr>
        <p:spPr>
          <a:xfrm>
            <a:off x="8674326" y="6134067"/>
            <a:ext cx="2712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b="1" dirty="0">
                <a:solidFill>
                  <a:schemeClr val="bg1"/>
                </a:solidFill>
              </a:rPr>
              <a:t>상영정보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D115A7-1754-4598-B3A6-67708BA8C63D}"/>
              </a:ext>
            </a:extLst>
          </p:cNvPr>
          <p:cNvSpPr/>
          <p:nvPr/>
        </p:nvSpPr>
        <p:spPr>
          <a:xfrm>
            <a:off x="5270549" y="1623863"/>
            <a:ext cx="2620591" cy="162102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0070C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</a:t>
            </a:r>
            <a:r>
              <a:rPr lang="ko-KR" altLang="en-US" sz="1600" dirty="0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예매번호</a:t>
            </a:r>
            <a:endParaRPr lang="en-US" altLang="ko-KR" sz="1600" dirty="0">
              <a:solidFill>
                <a:srgbClr val="FFFF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1" algn="just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0070C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</a:t>
            </a:r>
            <a:r>
              <a:rPr lang="ko-KR" altLang="en-US" sz="16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결제번호</a:t>
            </a:r>
            <a:endParaRPr lang="en-US" altLang="ko-KR" sz="16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1" algn="just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</a:t>
            </a:r>
            <a:r>
              <a:rPr lang="ko-KR" altLang="en-US" sz="16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고객번호</a:t>
            </a:r>
            <a:endParaRPr lang="en-US" altLang="ko-KR" sz="16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1" algn="just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</a:t>
            </a:r>
            <a:r>
              <a:rPr lang="ko-KR" altLang="en-US" sz="16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상영관번호</a:t>
            </a:r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DA6DBEB7-AD1B-4715-9E3E-321FFE579300}"/>
              </a:ext>
            </a:extLst>
          </p:cNvPr>
          <p:cNvSpPr/>
          <p:nvPr/>
        </p:nvSpPr>
        <p:spPr>
          <a:xfrm flipV="1">
            <a:off x="5268872" y="3257374"/>
            <a:ext cx="2620591" cy="443248"/>
          </a:xfrm>
          <a:prstGeom prst="rtTriangle">
            <a:avLst/>
          </a:prstGeom>
          <a:solidFill>
            <a:srgbClr val="45C8D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32210E-1AE4-4140-BB48-5CC40364BFAC}"/>
              </a:ext>
            </a:extLst>
          </p:cNvPr>
          <p:cNvSpPr/>
          <p:nvPr/>
        </p:nvSpPr>
        <p:spPr>
          <a:xfrm>
            <a:off x="5267198" y="932555"/>
            <a:ext cx="2620591" cy="691308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예매표정보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43320AE-67F8-4956-B194-FBE50A483617}"/>
              </a:ext>
            </a:extLst>
          </p:cNvPr>
          <p:cNvSpPr/>
          <p:nvPr/>
        </p:nvSpPr>
        <p:spPr>
          <a:xfrm>
            <a:off x="5270547" y="3266153"/>
            <a:ext cx="2712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b="1" dirty="0">
                <a:solidFill>
                  <a:schemeClr val="bg1"/>
                </a:solidFill>
              </a:rPr>
              <a:t>예매표정보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E1BAC2-39C0-426A-A358-8F36E2B85F83}"/>
              </a:ext>
            </a:extLst>
          </p:cNvPr>
          <p:cNvSpPr txBox="1"/>
          <p:nvPr/>
        </p:nvSpPr>
        <p:spPr>
          <a:xfrm>
            <a:off x="1920497" y="1156790"/>
            <a:ext cx="2230017" cy="707886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sz="2000" dirty="0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2000" dirty="0" err="1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기본키</a:t>
            </a:r>
            <a:endParaRPr lang="en-US" altLang="ko-KR" sz="2000" dirty="0">
              <a:solidFill>
                <a:srgbClr val="FFFF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20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2000" dirty="0" err="1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외래키</a:t>
            </a:r>
            <a:endParaRPr lang="ko-KR" altLang="en-US" sz="20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B3B9A82-617F-4842-8566-D6E05E08111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249117" y="2396140"/>
            <a:ext cx="0" cy="14518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C961988-B28E-41FF-BBA3-847C9A6D3DF5}"/>
              </a:ext>
            </a:extLst>
          </p:cNvPr>
          <p:cNvCxnSpPr>
            <a:cxnSpLocks/>
          </p:cNvCxnSpPr>
          <p:nvPr/>
        </p:nvCxnSpPr>
        <p:spPr>
          <a:xfrm>
            <a:off x="6609109" y="3244890"/>
            <a:ext cx="0" cy="8618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4F85FF9-C8FC-4163-8DF5-288F079B15F9}"/>
              </a:ext>
            </a:extLst>
          </p:cNvPr>
          <p:cNvCxnSpPr>
            <a:cxnSpLocks/>
          </p:cNvCxnSpPr>
          <p:nvPr/>
        </p:nvCxnSpPr>
        <p:spPr>
          <a:xfrm>
            <a:off x="9984621" y="2396140"/>
            <a:ext cx="0" cy="14766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DB76AF8-D99E-412F-BC4B-43B71F530629}"/>
              </a:ext>
            </a:extLst>
          </p:cNvPr>
          <p:cNvCxnSpPr/>
          <p:nvPr/>
        </p:nvCxnSpPr>
        <p:spPr>
          <a:xfrm>
            <a:off x="3249116" y="2396140"/>
            <a:ext cx="20180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48276B3-76C8-43BA-B8CC-E78E66F2B640}"/>
              </a:ext>
            </a:extLst>
          </p:cNvPr>
          <p:cNvCxnSpPr>
            <a:cxnSpLocks/>
          </p:cNvCxnSpPr>
          <p:nvPr/>
        </p:nvCxnSpPr>
        <p:spPr>
          <a:xfrm>
            <a:off x="7887789" y="2396140"/>
            <a:ext cx="20968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 descr="스크린샷이(가) 표시된 사진&#10;&#10;자동 생성된 설명">
            <a:extLst>
              <a:ext uri="{FF2B5EF4-FFF2-40B4-BE49-F238E27FC236}">
                <a16:creationId xmlns:a16="http://schemas.microsoft.com/office/drawing/2014/main" id="{D936F353-4D87-4E41-9C71-145BE790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71" y="1273333"/>
            <a:ext cx="11042337" cy="471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4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ER </a:t>
            </a:r>
            <a:r>
              <a:rPr lang="ko-KR" altLang="en-US" sz="2000" i="1" kern="0" dirty="0">
                <a:solidFill>
                  <a:prstClr val="white"/>
                </a:solidFill>
              </a:rPr>
              <a:t>다이어그램 </a:t>
            </a:r>
            <a:r>
              <a:rPr lang="en-US" altLang="ko-KR" sz="2000" i="1" kern="0" dirty="0">
                <a:solidFill>
                  <a:prstClr val="white"/>
                </a:solidFill>
              </a:rPr>
              <a:t>-&gt; </a:t>
            </a:r>
            <a:r>
              <a:rPr lang="ko-KR" altLang="en-US" sz="2000" i="1" kern="0" dirty="0">
                <a:solidFill>
                  <a:prstClr val="white"/>
                </a:solidFill>
              </a:rPr>
              <a:t>스키마 변환 과정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51272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40B5E06-E69D-4B26-99D0-4846D5BD1921}"/>
              </a:ext>
            </a:extLst>
          </p:cNvPr>
          <p:cNvSpPr txBox="1"/>
          <p:nvPr/>
        </p:nvSpPr>
        <p:spPr>
          <a:xfrm>
            <a:off x="2007582" y="1088925"/>
            <a:ext cx="10184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상영정보</a:t>
            </a:r>
            <a:endParaRPr lang="en-US" altLang="ko-KR" sz="2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16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상영관정보의 </a:t>
            </a:r>
            <a:r>
              <a:rPr lang="ko-KR" altLang="en-US" sz="24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 시리얼 넘버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통해 </a:t>
            </a:r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극장정보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검색할 수 있음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[1-N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관계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] </a:t>
            </a:r>
          </a:p>
          <a:p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2.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극장정보의 </a:t>
            </a:r>
            <a:r>
              <a:rPr lang="ko-KR" altLang="en-US" sz="24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영화명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통해 </a:t>
            </a:r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영화정보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검색할 수 있음</a:t>
            </a:r>
            <a:r>
              <a:rPr lang="en-US" altLang="ko-KR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[M-N</a:t>
            </a:r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관계</a:t>
            </a:r>
            <a:r>
              <a:rPr lang="en-US" altLang="ko-KR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]</a:t>
            </a:r>
          </a:p>
          <a:p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3.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영화정보의 </a:t>
            </a:r>
            <a:r>
              <a:rPr lang="ko-KR" altLang="en-US" sz="24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 시리얼 넘버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통해 </a:t>
            </a:r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극장정보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검색할 수 있음</a:t>
            </a:r>
            <a:r>
              <a:rPr lang="en-US" altLang="ko-KR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[M-N</a:t>
            </a:r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관계</a:t>
            </a:r>
            <a:r>
              <a:rPr lang="en-US" altLang="ko-KR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]</a:t>
            </a:r>
          </a:p>
          <a:p>
            <a:endParaRPr lang="en-US" altLang="ko-KR" sz="1600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 M:N </a:t>
            </a:r>
            <a:r>
              <a:rPr lang="ko-KR" altLang="en-US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관계 타입 변환에서는 릴레이션이 추가적으로 생성되기에 주의해야한다</a:t>
            </a:r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</a:t>
            </a:r>
            <a:r>
              <a:rPr lang="ko-KR" altLang="en-US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영화정보</a:t>
            </a:r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ko-KR" altLang="en-US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극장정보</a:t>
            </a:r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(M:N) =&gt; E1[</a:t>
            </a:r>
            <a:r>
              <a:rPr lang="ko-KR" altLang="en-US" dirty="0" err="1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영화명</a:t>
            </a:r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], R[</a:t>
            </a:r>
            <a:r>
              <a:rPr lang="ko-KR" altLang="en-US" dirty="0" err="1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영화명</a:t>
            </a:r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극장시리얼넘버</a:t>
            </a:r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], E2[</a:t>
            </a:r>
            <a:r>
              <a:rPr lang="ko-KR" altLang="en-US" dirty="0" err="1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극장시리얼넘버</a:t>
            </a:r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] </a:t>
            </a:r>
          </a:p>
          <a:p>
            <a:endParaRPr lang="en-US" altLang="ko-KR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57042E02-D64B-4D0C-AA9D-786B5BE30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56768"/>
              </p:ext>
            </p:extLst>
          </p:nvPr>
        </p:nvGraphicFramePr>
        <p:xfrm>
          <a:off x="1836814" y="3999520"/>
          <a:ext cx="9729064" cy="245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4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엔티티명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속성값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기본키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(P.K)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외래키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(F.K)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영화정보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영화 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조연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장르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런타임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감독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영화 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M:N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관계</a:t>
                      </a: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극장정보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극장 시리얼 넘버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극장 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극장위치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극장 시리얼 넘버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M:N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관계</a:t>
                      </a: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상영관정보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상영관번호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전체 좌석수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예약 가능한 좌석수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상영관종류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극장 시리얼 넘버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상영관번호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극장 시리얼 넘버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F232BE6-FAE9-48E9-B96F-EA0A521FB647}"/>
              </a:ext>
            </a:extLst>
          </p:cNvPr>
          <p:cNvSpPr/>
          <p:nvPr/>
        </p:nvSpPr>
        <p:spPr>
          <a:xfrm rot="16200000">
            <a:off x="1092200" y="4587860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69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24415F9-A141-4492-AB00-AC8F1CAF1501}"/>
              </a:ext>
            </a:extLst>
          </p:cNvPr>
          <p:cNvCxnSpPr>
            <a:cxnSpLocks/>
          </p:cNvCxnSpPr>
          <p:nvPr/>
        </p:nvCxnSpPr>
        <p:spPr>
          <a:xfrm flipH="1">
            <a:off x="6644013" y="2032220"/>
            <a:ext cx="35354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ER </a:t>
            </a:r>
            <a:r>
              <a:rPr lang="ko-KR" altLang="en-US" sz="2000" i="1" kern="0" dirty="0">
                <a:solidFill>
                  <a:prstClr val="white"/>
                </a:solidFill>
              </a:rPr>
              <a:t>다이어그램 </a:t>
            </a:r>
            <a:r>
              <a:rPr lang="en-US" altLang="ko-KR" sz="2000" i="1" kern="0" dirty="0">
                <a:solidFill>
                  <a:prstClr val="white"/>
                </a:solidFill>
              </a:rPr>
              <a:t>-&gt; </a:t>
            </a:r>
            <a:r>
              <a:rPr lang="ko-KR" altLang="en-US" sz="2000" i="1" kern="0" dirty="0">
                <a:solidFill>
                  <a:prstClr val="white"/>
                </a:solidFill>
              </a:rPr>
              <a:t>스키마 변환 과정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142192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C023A1-42BD-4AFE-8FA7-44F8A476F881}"/>
              </a:ext>
            </a:extLst>
          </p:cNvPr>
          <p:cNvSpPr/>
          <p:nvPr/>
        </p:nvSpPr>
        <p:spPr>
          <a:xfrm>
            <a:off x="2012548" y="3538670"/>
            <a:ext cx="2620591" cy="162102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</a:t>
            </a:r>
            <a:r>
              <a:rPr lang="ko-KR" altLang="en-US" sz="1600" dirty="0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상영관번호</a:t>
            </a:r>
            <a:endParaRPr lang="en-US" altLang="ko-KR" sz="1600" dirty="0">
              <a:solidFill>
                <a:srgbClr val="FFFF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1" algn="just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</a:t>
            </a:r>
            <a:r>
              <a:rPr lang="ko-KR" altLang="en-US" sz="16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 시리얼 넘버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009470DB-32E8-4802-9014-22F3F8C51A01}"/>
              </a:ext>
            </a:extLst>
          </p:cNvPr>
          <p:cNvSpPr/>
          <p:nvPr/>
        </p:nvSpPr>
        <p:spPr>
          <a:xfrm flipV="1">
            <a:off x="2010873" y="5172181"/>
            <a:ext cx="2620591" cy="438986"/>
          </a:xfrm>
          <a:prstGeom prst="rtTriangle">
            <a:avLst/>
          </a:prstGeom>
          <a:solidFill>
            <a:srgbClr val="45C8D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D28062-4DBE-4B9E-B341-4D2D48ACDC4C}"/>
              </a:ext>
            </a:extLst>
          </p:cNvPr>
          <p:cNvSpPr/>
          <p:nvPr/>
        </p:nvSpPr>
        <p:spPr>
          <a:xfrm>
            <a:off x="2010873" y="2847363"/>
            <a:ext cx="2620591" cy="691308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상영관정보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379A8-F755-429B-AC14-EF7C3DE3F3A6}"/>
              </a:ext>
            </a:extLst>
          </p:cNvPr>
          <p:cNvSpPr/>
          <p:nvPr/>
        </p:nvSpPr>
        <p:spPr>
          <a:xfrm>
            <a:off x="1968041" y="5211107"/>
            <a:ext cx="2712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b="1" dirty="0">
                <a:solidFill>
                  <a:schemeClr val="bg1"/>
                </a:solidFill>
              </a:rPr>
              <a:t>상영관정보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5652C6-6E4B-4BA4-8026-19DB5CCC78A9}"/>
              </a:ext>
            </a:extLst>
          </p:cNvPr>
          <p:cNvSpPr/>
          <p:nvPr/>
        </p:nvSpPr>
        <p:spPr>
          <a:xfrm>
            <a:off x="5287537" y="3538670"/>
            <a:ext cx="2620591" cy="162102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  </a:t>
            </a:r>
            <a:r>
              <a:rPr lang="ko-KR" altLang="en-US" sz="1600" dirty="0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 시리얼 넘버</a:t>
            </a:r>
            <a:endParaRPr lang="en-US" altLang="ko-KR" sz="1600" dirty="0">
              <a:solidFill>
                <a:srgbClr val="FFFF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1D6C2F2D-054C-468D-8080-3C904B9DA8D3}"/>
              </a:ext>
            </a:extLst>
          </p:cNvPr>
          <p:cNvSpPr/>
          <p:nvPr/>
        </p:nvSpPr>
        <p:spPr>
          <a:xfrm flipV="1">
            <a:off x="5285860" y="5172181"/>
            <a:ext cx="2620591" cy="443248"/>
          </a:xfrm>
          <a:prstGeom prst="rtTriangle">
            <a:avLst/>
          </a:prstGeom>
          <a:solidFill>
            <a:srgbClr val="45C8D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AAC634-F9DD-4615-B344-89086EE2550F}"/>
              </a:ext>
            </a:extLst>
          </p:cNvPr>
          <p:cNvSpPr/>
          <p:nvPr/>
        </p:nvSpPr>
        <p:spPr>
          <a:xfrm>
            <a:off x="5284186" y="2847362"/>
            <a:ext cx="2620591" cy="691308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0F9B76-8D59-4602-84D0-59FDE787A2B5}"/>
              </a:ext>
            </a:extLst>
          </p:cNvPr>
          <p:cNvSpPr/>
          <p:nvPr/>
        </p:nvSpPr>
        <p:spPr>
          <a:xfrm>
            <a:off x="5287535" y="5180960"/>
            <a:ext cx="2712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b="1" dirty="0">
                <a:solidFill>
                  <a:schemeClr val="bg1"/>
                </a:solidFill>
              </a:rPr>
              <a:t>극장정보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55FD40-1226-4989-A28A-28C3448CC65E}"/>
              </a:ext>
            </a:extLst>
          </p:cNvPr>
          <p:cNvSpPr/>
          <p:nvPr/>
        </p:nvSpPr>
        <p:spPr>
          <a:xfrm>
            <a:off x="8869156" y="3538668"/>
            <a:ext cx="2620591" cy="16210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           </a:t>
            </a:r>
            <a:r>
              <a:rPr lang="ko-KR" altLang="en-US" sz="1600" dirty="0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 명</a:t>
            </a:r>
            <a:endParaRPr lang="ko-KR" altLang="en-US" sz="10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4" name="직각 삼각형 33">
            <a:extLst>
              <a:ext uri="{FF2B5EF4-FFF2-40B4-BE49-F238E27FC236}">
                <a16:creationId xmlns:a16="http://schemas.microsoft.com/office/drawing/2014/main" id="{B037FE48-598A-40C3-93EF-0D286AF44C58}"/>
              </a:ext>
            </a:extLst>
          </p:cNvPr>
          <p:cNvSpPr/>
          <p:nvPr/>
        </p:nvSpPr>
        <p:spPr>
          <a:xfrm flipV="1">
            <a:off x="8869155" y="5159696"/>
            <a:ext cx="2620591" cy="451471"/>
          </a:xfrm>
          <a:prstGeom prst="rtTriangle">
            <a:avLst/>
          </a:prstGeom>
          <a:solidFill>
            <a:srgbClr val="45C8D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EA6A2D-843F-4678-8D9E-6D940D472233}"/>
              </a:ext>
            </a:extLst>
          </p:cNvPr>
          <p:cNvSpPr/>
          <p:nvPr/>
        </p:nvSpPr>
        <p:spPr>
          <a:xfrm>
            <a:off x="8869154" y="2845392"/>
            <a:ext cx="2620591" cy="693276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영화정보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EE6E8C0-AEE0-44EB-82E4-A1CD9AEC534D}"/>
              </a:ext>
            </a:extLst>
          </p:cNvPr>
          <p:cNvSpPr/>
          <p:nvPr/>
        </p:nvSpPr>
        <p:spPr>
          <a:xfrm>
            <a:off x="8869154" y="5131517"/>
            <a:ext cx="2712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b="1" dirty="0">
                <a:solidFill>
                  <a:schemeClr val="bg1"/>
                </a:solidFill>
              </a:rPr>
              <a:t>영화정보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E1BAC2-39C0-426A-A358-8F36E2B85F83}"/>
              </a:ext>
            </a:extLst>
          </p:cNvPr>
          <p:cNvSpPr txBox="1"/>
          <p:nvPr/>
        </p:nvSpPr>
        <p:spPr>
          <a:xfrm>
            <a:off x="1920497" y="1156790"/>
            <a:ext cx="2230017" cy="707886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sz="2000" dirty="0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2000" dirty="0" err="1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기본키</a:t>
            </a:r>
            <a:endParaRPr lang="en-US" altLang="ko-KR" sz="2000" dirty="0">
              <a:solidFill>
                <a:srgbClr val="FFFF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20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2000" dirty="0" err="1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외래키</a:t>
            </a:r>
            <a:endParaRPr lang="ko-KR" altLang="en-US" sz="20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02FB2D7-3DAC-468C-80AA-3B76310D5B33}"/>
              </a:ext>
            </a:extLst>
          </p:cNvPr>
          <p:cNvSpPr/>
          <p:nvPr/>
        </p:nvSpPr>
        <p:spPr>
          <a:xfrm>
            <a:off x="7195305" y="1511189"/>
            <a:ext cx="2620591" cy="104206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  </a:t>
            </a:r>
            <a:r>
              <a:rPr lang="ko-KR" altLang="en-US" sz="16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 시리얼 넘버</a:t>
            </a:r>
            <a:endParaRPr lang="en-US" altLang="ko-KR" sz="16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</a:t>
            </a:r>
            <a:r>
              <a:rPr lang="ko-KR" altLang="en-US" sz="16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 명</a:t>
            </a:r>
            <a:endParaRPr lang="ko-KR" altLang="en-US" sz="10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A00B156-7CD0-4774-AF20-D952997D42D7}"/>
              </a:ext>
            </a:extLst>
          </p:cNvPr>
          <p:cNvSpPr/>
          <p:nvPr/>
        </p:nvSpPr>
        <p:spPr>
          <a:xfrm>
            <a:off x="7193630" y="817913"/>
            <a:ext cx="2620591" cy="693276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</a:t>
            </a:r>
            <a:r>
              <a:rPr lang="en-US" altLang="ko-KR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 </a:t>
            </a:r>
            <a:r>
              <a:rPr lang="en-US" altLang="ko-KR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M:N </a:t>
            </a:r>
            <a:r>
              <a:rPr lang="ko-KR" altLang="en-US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테이블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F0A51BE-ACEC-4F63-B95A-F8A2E7E5957D}"/>
              </a:ext>
            </a:extLst>
          </p:cNvPr>
          <p:cNvCxnSpPr>
            <a:stCxn id="15" idx="3"/>
          </p:cNvCxnSpPr>
          <p:nvPr/>
        </p:nvCxnSpPr>
        <p:spPr>
          <a:xfrm>
            <a:off x="3321169" y="5172181"/>
            <a:ext cx="529" cy="9952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CD22FBE-6541-4D73-870F-F19A1A1E7A76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6596156" y="5172181"/>
            <a:ext cx="0" cy="9952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D148F44-543E-4B4B-8FC5-72FC5998DE1D}"/>
              </a:ext>
            </a:extLst>
          </p:cNvPr>
          <p:cNvCxnSpPr>
            <a:cxnSpLocks/>
          </p:cNvCxnSpPr>
          <p:nvPr/>
        </p:nvCxnSpPr>
        <p:spPr>
          <a:xfrm flipH="1">
            <a:off x="3321169" y="6167438"/>
            <a:ext cx="32749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D739C2-3E68-4333-811E-E03D630F862B}"/>
              </a:ext>
            </a:extLst>
          </p:cNvPr>
          <p:cNvCxnSpPr>
            <a:cxnSpLocks/>
          </p:cNvCxnSpPr>
          <p:nvPr/>
        </p:nvCxnSpPr>
        <p:spPr>
          <a:xfrm>
            <a:off x="6644542" y="2032220"/>
            <a:ext cx="0" cy="804510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DBBF21A-4709-4306-8F38-3A6AA6CD025F}"/>
              </a:ext>
            </a:extLst>
          </p:cNvPr>
          <p:cNvCxnSpPr>
            <a:endCxn id="35" idx="0"/>
          </p:cNvCxnSpPr>
          <p:nvPr/>
        </p:nvCxnSpPr>
        <p:spPr>
          <a:xfrm>
            <a:off x="10179449" y="2032220"/>
            <a:ext cx="1" cy="8131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90D48DB8-D39D-451B-8D11-6538AEA75751}"/>
              </a:ext>
            </a:extLst>
          </p:cNvPr>
          <p:cNvSpPr/>
          <p:nvPr/>
        </p:nvSpPr>
        <p:spPr>
          <a:xfrm rot="16200000">
            <a:off x="1092200" y="4587860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8" name="그림 27" descr="스크린샷이(가) 표시된 사진&#10;&#10;자동 생성된 설명">
            <a:extLst>
              <a:ext uri="{FF2B5EF4-FFF2-40B4-BE49-F238E27FC236}">
                <a16:creationId xmlns:a16="http://schemas.microsoft.com/office/drawing/2014/main" id="{330B4911-6122-427C-8CA6-820C1BC20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3" y="980734"/>
            <a:ext cx="10851503" cy="526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1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ER </a:t>
            </a:r>
            <a:r>
              <a:rPr lang="ko-KR" altLang="en-US" sz="2000" i="1" kern="0" dirty="0">
                <a:solidFill>
                  <a:prstClr val="white"/>
                </a:solidFill>
              </a:rPr>
              <a:t>다이어그램 </a:t>
            </a:r>
            <a:r>
              <a:rPr lang="en-US" altLang="ko-KR" sz="2000" i="1" kern="0" dirty="0">
                <a:solidFill>
                  <a:prstClr val="white"/>
                </a:solidFill>
              </a:rPr>
              <a:t>-&gt; </a:t>
            </a:r>
            <a:r>
              <a:rPr lang="ko-KR" altLang="en-US" sz="2000" i="1" kern="0" dirty="0">
                <a:solidFill>
                  <a:prstClr val="white"/>
                </a:solidFill>
              </a:rPr>
              <a:t>스키마 변환 과정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68194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40B5E06-E69D-4B26-99D0-4846D5BD1921}"/>
              </a:ext>
            </a:extLst>
          </p:cNvPr>
          <p:cNvSpPr txBox="1"/>
          <p:nvPr/>
        </p:nvSpPr>
        <p:spPr>
          <a:xfrm>
            <a:off x="2000712" y="1070263"/>
            <a:ext cx="1006377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고객정보 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&amp;&amp;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결제정보</a:t>
            </a:r>
            <a:endParaRPr lang="en-US" altLang="ko-KR" sz="2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16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고객이 회원일시 </a:t>
            </a:r>
            <a:r>
              <a:rPr lang="ko-KR" altLang="en-US" sz="24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회원</a:t>
            </a:r>
            <a:r>
              <a:rPr lang="en-US" altLang="ko-KR" sz="24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ID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통해 </a:t>
            </a:r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회원정보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검색할 수 있음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[1-1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관계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]</a:t>
            </a:r>
          </a:p>
          <a:p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2.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카드로 결제할 시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4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결제방법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통해 </a:t>
            </a:r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카드결제내역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검색할 수 있음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[1-1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관계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]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57042E02-D64B-4D0C-AA9D-786B5BE30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50327"/>
              </p:ext>
            </p:extLst>
          </p:nvPr>
        </p:nvGraphicFramePr>
        <p:xfrm>
          <a:off x="1836814" y="3120890"/>
          <a:ext cx="9729064" cy="312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4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엔티티명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속성값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기본키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(P.K)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외래키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(F.K)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고객정보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고개번호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고객이름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핸드폰번호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회원정보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 비밀번호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 메일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 카드사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 통신사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결제정보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결제번호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결제일자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결제금액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할인쿠폰 유무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결제방법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결제번호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결제방법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카드결제내역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결제방법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카드번호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카드은행사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적립내역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할인내역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결제방법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59568FD-AF2C-4D18-A498-3465C0C3C66F}"/>
              </a:ext>
            </a:extLst>
          </p:cNvPr>
          <p:cNvSpPr/>
          <p:nvPr/>
        </p:nvSpPr>
        <p:spPr>
          <a:xfrm rot="16200000">
            <a:off x="1092200" y="5474268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8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ER </a:t>
            </a:r>
            <a:r>
              <a:rPr lang="ko-KR" altLang="en-US" sz="2000" i="1" kern="0" dirty="0">
                <a:solidFill>
                  <a:prstClr val="white"/>
                </a:solidFill>
              </a:rPr>
              <a:t>다이어그램 </a:t>
            </a:r>
            <a:r>
              <a:rPr lang="en-US" altLang="ko-KR" sz="2000" i="1" kern="0" dirty="0">
                <a:solidFill>
                  <a:prstClr val="white"/>
                </a:solidFill>
              </a:rPr>
              <a:t>-&gt; </a:t>
            </a:r>
            <a:r>
              <a:rPr lang="ko-KR" altLang="en-US" sz="2000" i="1" kern="0" dirty="0">
                <a:solidFill>
                  <a:prstClr val="white"/>
                </a:solidFill>
              </a:rPr>
              <a:t>스키마 변환 과정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198054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5652C6-6E4B-4BA4-8026-19DB5CCC78A9}"/>
              </a:ext>
            </a:extLst>
          </p:cNvPr>
          <p:cNvSpPr/>
          <p:nvPr/>
        </p:nvSpPr>
        <p:spPr>
          <a:xfrm>
            <a:off x="6152849" y="1725804"/>
            <a:ext cx="2620591" cy="162102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회원</a:t>
            </a:r>
            <a:r>
              <a:rPr lang="en-US" altLang="ko-KR" sz="1600" dirty="0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ID</a:t>
            </a:r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1D6C2F2D-054C-468D-8080-3C904B9DA8D3}"/>
              </a:ext>
            </a:extLst>
          </p:cNvPr>
          <p:cNvSpPr/>
          <p:nvPr/>
        </p:nvSpPr>
        <p:spPr>
          <a:xfrm flipV="1">
            <a:off x="6151172" y="3359315"/>
            <a:ext cx="2620591" cy="443248"/>
          </a:xfrm>
          <a:prstGeom prst="rtTriangle">
            <a:avLst/>
          </a:prstGeom>
          <a:solidFill>
            <a:srgbClr val="45C8D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AAC634-F9DD-4615-B344-89086EE2550F}"/>
              </a:ext>
            </a:extLst>
          </p:cNvPr>
          <p:cNvSpPr/>
          <p:nvPr/>
        </p:nvSpPr>
        <p:spPr>
          <a:xfrm>
            <a:off x="6149498" y="1034496"/>
            <a:ext cx="2620591" cy="691308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회원정보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0F9B76-8D59-4602-84D0-59FDE787A2B5}"/>
              </a:ext>
            </a:extLst>
          </p:cNvPr>
          <p:cNvSpPr/>
          <p:nvPr/>
        </p:nvSpPr>
        <p:spPr>
          <a:xfrm>
            <a:off x="6152847" y="3368094"/>
            <a:ext cx="2712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b="1" dirty="0">
                <a:solidFill>
                  <a:schemeClr val="bg1"/>
                </a:solidFill>
              </a:rPr>
              <a:t>회원정보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55FD40-1226-4989-A28A-28C3448CC65E}"/>
              </a:ext>
            </a:extLst>
          </p:cNvPr>
          <p:cNvSpPr/>
          <p:nvPr/>
        </p:nvSpPr>
        <p:spPr>
          <a:xfrm>
            <a:off x="2170754" y="1730064"/>
            <a:ext cx="2620591" cy="16210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         </a:t>
            </a:r>
            <a:r>
              <a:rPr lang="ko-KR" altLang="en-US" sz="1600" dirty="0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고객번호</a:t>
            </a:r>
            <a:endParaRPr lang="en-US" altLang="ko-KR" sz="1600" dirty="0">
              <a:solidFill>
                <a:srgbClr val="FFFF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</a:t>
            </a:r>
            <a:r>
              <a:rPr lang="ko-KR" altLang="en-US" sz="16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회원</a:t>
            </a:r>
            <a:r>
              <a:rPr lang="en-US" altLang="ko-KR" sz="16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ID</a:t>
            </a:r>
            <a:endParaRPr lang="ko-KR" altLang="en-US" sz="10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4" name="직각 삼각형 33">
            <a:extLst>
              <a:ext uri="{FF2B5EF4-FFF2-40B4-BE49-F238E27FC236}">
                <a16:creationId xmlns:a16="http://schemas.microsoft.com/office/drawing/2014/main" id="{B037FE48-598A-40C3-93EF-0D286AF44C58}"/>
              </a:ext>
            </a:extLst>
          </p:cNvPr>
          <p:cNvSpPr/>
          <p:nvPr/>
        </p:nvSpPr>
        <p:spPr>
          <a:xfrm flipV="1">
            <a:off x="2170753" y="3351092"/>
            <a:ext cx="2620591" cy="451471"/>
          </a:xfrm>
          <a:prstGeom prst="rtTriangle">
            <a:avLst/>
          </a:prstGeom>
          <a:solidFill>
            <a:srgbClr val="45C8D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EA6A2D-843F-4678-8D9E-6D940D472233}"/>
              </a:ext>
            </a:extLst>
          </p:cNvPr>
          <p:cNvSpPr/>
          <p:nvPr/>
        </p:nvSpPr>
        <p:spPr>
          <a:xfrm>
            <a:off x="2170752" y="1036788"/>
            <a:ext cx="2620591" cy="693276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고객정보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EE6E8C0-AEE0-44EB-82E4-A1CD9AEC534D}"/>
              </a:ext>
            </a:extLst>
          </p:cNvPr>
          <p:cNvSpPr/>
          <p:nvPr/>
        </p:nvSpPr>
        <p:spPr>
          <a:xfrm>
            <a:off x="2170752" y="3322913"/>
            <a:ext cx="2712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b="1" dirty="0">
                <a:solidFill>
                  <a:schemeClr val="bg1"/>
                </a:solidFill>
              </a:rPr>
              <a:t>고객정보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E1BAC2-39C0-426A-A358-8F36E2B85F83}"/>
              </a:ext>
            </a:extLst>
          </p:cNvPr>
          <p:cNvSpPr txBox="1"/>
          <p:nvPr/>
        </p:nvSpPr>
        <p:spPr>
          <a:xfrm>
            <a:off x="9294618" y="1194240"/>
            <a:ext cx="2230017" cy="707886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sz="2000" dirty="0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2000" dirty="0" err="1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기본키</a:t>
            </a:r>
            <a:endParaRPr lang="en-US" altLang="ko-KR" sz="2000" dirty="0">
              <a:solidFill>
                <a:srgbClr val="FFFF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20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2000" dirty="0" err="1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외래키</a:t>
            </a:r>
            <a:endParaRPr lang="ko-KR" altLang="en-US" sz="20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2082899-09E9-4D38-95A7-1CC49B64D227}"/>
              </a:ext>
            </a:extLst>
          </p:cNvPr>
          <p:cNvSpPr/>
          <p:nvPr/>
        </p:nvSpPr>
        <p:spPr>
          <a:xfrm>
            <a:off x="6152849" y="4675705"/>
            <a:ext cx="2620591" cy="162102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         </a:t>
            </a:r>
            <a:r>
              <a:rPr lang="ko-KR" altLang="en-US" sz="1600" dirty="0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결제방법</a:t>
            </a:r>
            <a:endParaRPr lang="en-US" altLang="ko-KR" sz="1600" dirty="0">
              <a:solidFill>
                <a:srgbClr val="FFFF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679685F6-2D19-467E-B904-4BB5B5924AEB}"/>
              </a:ext>
            </a:extLst>
          </p:cNvPr>
          <p:cNvSpPr/>
          <p:nvPr/>
        </p:nvSpPr>
        <p:spPr>
          <a:xfrm flipV="1">
            <a:off x="6151172" y="6309216"/>
            <a:ext cx="2620591" cy="443248"/>
          </a:xfrm>
          <a:prstGeom prst="rtTriangle">
            <a:avLst/>
          </a:prstGeom>
          <a:solidFill>
            <a:srgbClr val="45C8D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151C45-EB95-42AD-9390-EE892A6190B8}"/>
              </a:ext>
            </a:extLst>
          </p:cNvPr>
          <p:cNvSpPr/>
          <p:nvPr/>
        </p:nvSpPr>
        <p:spPr>
          <a:xfrm>
            <a:off x="6149498" y="3984397"/>
            <a:ext cx="2620591" cy="691308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카드결제내역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1E95A5-71F4-4355-AD56-DC875CFD865C}"/>
              </a:ext>
            </a:extLst>
          </p:cNvPr>
          <p:cNvSpPr/>
          <p:nvPr/>
        </p:nvSpPr>
        <p:spPr>
          <a:xfrm>
            <a:off x="6152847" y="6317995"/>
            <a:ext cx="2712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b="1" dirty="0">
                <a:solidFill>
                  <a:schemeClr val="bg1"/>
                </a:solidFill>
              </a:rPr>
              <a:t>카드결제내역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4141FC-50F9-4A26-850C-944C917E09DA}"/>
              </a:ext>
            </a:extLst>
          </p:cNvPr>
          <p:cNvSpPr/>
          <p:nvPr/>
        </p:nvSpPr>
        <p:spPr>
          <a:xfrm>
            <a:off x="2170754" y="4679965"/>
            <a:ext cx="2620591" cy="16210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        </a:t>
            </a:r>
            <a:r>
              <a:rPr lang="ko-KR" altLang="en-US" sz="1600" dirty="0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결제번호</a:t>
            </a:r>
            <a:endParaRPr lang="en-US" altLang="ko-KR" sz="1600" dirty="0">
              <a:solidFill>
                <a:srgbClr val="FFFF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</a:t>
            </a:r>
            <a:r>
              <a:rPr lang="ko-KR" altLang="en-US" sz="16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결제방법</a:t>
            </a:r>
            <a:endParaRPr lang="ko-KR" altLang="en-US" sz="10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직각 삼각형 39">
            <a:extLst>
              <a:ext uri="{FF2B5EF4-FFF2-40B4-BE49-F238E27FC236}">
                <a16:creationId xmlns:a16="http://schemas.microsoft.com/office/drawing/2014/main" id="{4871259F-6BC0-46EF-80A0-30377B1EF944}"/>
              </a:ext>
            </a:extLst>
          </p:cNvPr>
          <p:cNvSpPr/>
          <p:nvPr/>
        </p:nvSpPr>
        <p:spPr>
          <a:xfrm flipV="1">
            <a:off x="2170753" y="6300993"/>
            <a:ext cx="2620591" cy="451471"/>
          </a:xfrm>
          <a:prstGeom prst="rtTriangle">
            <a:avLst/>
          </a:prstGeom>
          <a:solidFill>
            <a:srgbClr val="45C8D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C2A7ABE-4DDF-421D-BAEE-949641A708FF}"/>
              </a:ext>
            </a:extLst>
          </p:cNvPr>
          <p:cNvSpPr/>
          <p:nvPr/>
        </p:nvSpPr>
        <p:spPr>
          <a:xfrm>
            <a:off x="2170752" y="3986689"/>
            <a:ext cx="2620591" cy="693276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결제정보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C0CA9A-174F-4F05-9229-08AD0EFC27CE}"/>
              </a:ext>
            </a:extLst>
          </p:cNvPr>
          <p:cNvSpPr/>
          <p:nvPr/>
        </p:nvSpPr>
        <p:spPr>
          <a:xfrm>
            <a:off x="2170752" y="6272814"/>
            <a:ext cx="2712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b="1" dirty="0">
                <a:solidFill>
                  <a:schemeClr val="bg1"/>
                </a:solidFill>
              </a:rPr>
              <a:t>결제정보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6D07837-F54E-46C1-A4E3-53906042A0FF}"/>
              </a:ext>
            </a:extLst>
          </p:cNvPr>
          <p:cNvCxnSpPr>
            <a:stCxn id="33" idx="3"/>
            <a:endCxn id="29" idx="1"/>
          </p:cNvCxnSpPr>
          <p:nvPr/>
        </p:nvCxnSpPr>
        <p:spPr>
          <a:xfrm flipV="1">
            <a:off x="4791345" y="2536318"/>
            <a:ext cx="1361504" cy="42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791E64A-D1B0-48C5-AFAB-B8FCD8A93A54}"/>
              </a:ext>
            </a:extLst>
          </p:cNvPr>
          <p:cNvCxnSpPr/>
          <p:nvPr/>
        </p:nvCxnSpPr>
        <p:spPr>
          <a:xfrm flipV="1">
            <a:off x="4789670" y="5395412"/>
            <a:ext cx="1361504" cy="42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FA030B94-3B14-4F72-B7E0-68764F74F5E2}"/>
              </a:ext>
            </a:extLst>
          </p:cNvPr>
          <p:cNvSpPr/>
          <p:nvPr/>
        </p:nvSpPr>
        <p:spPr>
          <a:xfrm rot="16200000">
            <a:off x="1092200" y="5474268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6" name="그림 45" descr="스크린샷이(가) 표시된 사진&#10;&#10;자동 생성된 설명">
            <a:extLst>
              <a:ext uri="{FF2B5EF4-FFF2-40B4-BE49-F238E27FC236}">
                <a16:creationId xmlns:a16="http://schemas.microsoft.com/office/drawing/2014/main" id="{154E3812-55C5-41BC-B8DC-2C02C4F7C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65" y="536521"/>
            <a:ext cx="10846578" cy="2947714"/>
          </a:xfrm>
          <a:prstGeom prst="rect">
            <a:avLst/>
          </a:prstGeom>
        </p:spPr>
      </p:pic>
      <p:pic>
        <p:nvPicPr>
          <p:cNvPr id="47" name="그림 46" descr="스크린샷이(가) 표시된 사진&#10;&#10;자동 생성된 설명">
            <a:extLst>
              <a:ext uri="{FF2B5EF4-FFF2-40B4-BE49-F238E27FC236}">
                <a16:creationId xmlns:a16="http://schemas.microsoft.com/office/drawing/2014/main" id="{B5EF55D9-4E1A-4ECD-87CD-C9A11D1FD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65" y="3651152"/>
            <a:ext cx="10857270" cy="293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2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01392" y="2591795"/>
            <a:ext cx="1795683" cy="645927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4604" y="2600313"/>
            <a:ext cx="3086239" cy="63741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911C47-F9A5-431A-8B56-13CBFEE9A40E}"/>
              </a:ext>
            </a:extLst>
          </p:cNvPr>
          <p:cNvSpPr/>
          <p:nvPr/>
        </p:nvSpPr>
        <p:spPr>
          <a:xfrm>
            <a:off x="3301939" y="3231637"/>
            <a:ext cx="1794587" cy="76084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Chapter3</a:t>
            </a:r>
            <a:endParaRPr lang="ko-KR" altLang="en-US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24393C-7563-490F-912E-F6B8ECF3098D}"/>
              </a:ext>
            </a:extLst>
          </p:cNvPr>
          <p:cNvSpPr/>
          <p:nvPr/>
        </p:nvSpPr>
        <p:spPr>
          <a:xfrm>
            <a:off x="166580" y="3231637"/>
            <a:ext cx="3134264" cy="76084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484C27-7AC3-4D09-BD80-2A2B68F7E11D}"/>
              </a:ext>
            </a:extLst>
          </p:cNvPr>
          <p:cNvSpPr/>
          <p:nvPr/>
        </p:nvSpPr>
        <p:spPr>
          <a:xfrm>
            <a:off x="5095979" y="3247159"/>
            <a:ext cx="4495890" cy="74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완성된 스키마 및 해석</a:t>
            </a:r>
            <a:endParaRPr lang="en-US" altLang="ko-KR" sz="2000" b="1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9591869" y="3246239"/>
            <a:ext cx="1794040" cy="7462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30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3. </a:t>
            </a:r>
            <a:r>
              <a:rPr lang="ko-KR" altLang="en-US" sz="2000" i="1" kern="0" dirty="0">
                <a:solidFill>
                  <a:prstClr val="white"/>
                </a:solidFill>
              </a:rPr>
              <a:t>완성된 스키마 및 해석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74701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2200" y="635134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5B880AE-827B-436F-ADA4-9EECD5AC0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1" y="690562"/>
            <a:ext cx="10962640" cy="61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4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472612" y="592097"/>
            <a:ext cx="1795683" cy="760842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제목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473706" y="1335903"/>
            <a:ext cx="1794587" cy="494095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목차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268295" y="581145"/>
            <a:ext cx="2711003" cy="754757"/>
          </a:xfrm>
          <a:prstGeom prst="rect">
            <a:avLst/>
          </a:prstGeom>
          <a:solidFill>
            <a:srgbClr val="BD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스키마 작성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883009" y="1313999"/>
            <a:ext cx="5184721" cy="4962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Chapter1.   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피드백 및 수정한 부분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457200" indent="-457200" algn="just">
              <a:buAutoNum type="arabicPeriod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Chapter2.    ER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다이어그램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스키마 변환 과정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    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1)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문제점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     2)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해결방안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     3)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고려해볼 점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Chapter3.   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완성된 스키마 및 해석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067730" y="1314000"/>
            <a:ext cx="2015037" cy="496285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79298" y="570193"/>
            <a:ext cx="4805265" cy="743807"/>
          </a:xfrm>
          <a:prstGeom prst="rect">
            <a:avLst/>
          </a:prstGeom>
          <a:gradFill flip="none" rotWithShape="1">
            <a:gsLst>
              <a:gs pos="0">
                <a:srgbClr val="BDC1C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955" y="581145"/>
            <a:ext cx="2435658" cy="760842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7460" y="1335903"/>
            <a:ext cx="2435658" cy="494095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20ACA4-BF2D-4C72-A5AC-18DBAEDD827F}"/>
              </a:ext>
            </a:extLst>
          </p:cNvPr>
          <p:cNvSpPr/>
          <p:nvPr/>
        </p:nvSpPr>
        <p:spPr>
          <a:xfrm>
            <a:off x="4268292" y="1313998"/>
            <a:ext cx="614715" cy="4973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64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1. </a:t>
            </a:r>
            <a:r>
              <a:rPr lang="ko-KR" altLang="en-US" sz="2000" i="1" kern="0" dirty="0">
                <a:solidFill>
                  <a:prstClr val="white"/>
                </a:solidFill>
              </a:rPr>
              <a:t>피드백 및 수정한 부분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2200" y="107872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FC439E-5BBD-476D-8368-F59357995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6222"/>
              </p:ext>
            </p:extLst>
          </p:nvPr>
        </p:nvGraphicFramePr>
        <p:xfrm>
          <a:off x="1612035" y="1068561"/>
          <a:ext cx="10275165" cy="5148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700">
                  <a:extLst>
                    <a:ext uri="{9D8B030D-6E8A-4147-A177-3AD203B41FA5}">
                      <a16:colId xmlns:a16="http://schemas.microsoft.com/office/drawing/2014/main" val="2453346573"/>
                    </a:ext>
                  </a:extLst>
                </a:gridCol>
                <a:gridCol w="1768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1437">
                  <a:extLst>
                    <a:ext uri="{9D8B030D-6E8A-4147-A177-3AD203B41FA5}">
                      <a16:colId xmlns:a16="http://schemas.microsoft.com/office/drawing/2014/main" val="3150602551"/>
                    </a:ext>
                  </a:extLst>
                </a:gridCol>
              </a:tblGrid>
              <a:tr h="434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엔티티명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속성값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데이터타입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CHECK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440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예매표정보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예매번호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VARCHAR(8)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P.K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4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좌석번호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VARCHAR(6)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rgbClr val="00B05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범위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rgbClr val="00B0F0"/>
                          </a:solidFill>
                        </a:rPr>
                        <a:t>(A~O)</a:t>
                      </a:r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열</a:t>
                      </a:r>
                      <a:r>
                        <a:rPr lang="en-US" altLang="ko-KR" sz="1200" b="0" dirty="0">
                          <a:solidFill>
                            <a:srgbClr val="00B0F0"/>
                          </a:solidFill>
                        </a:rPr>
                        <a:t>(1~24)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4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예매일자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rgbClr val="00B05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4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예매수량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rgbClr val="00B05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34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고객번호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VARCHAR(8)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F.K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098876"/>
                  </a:ext>
                </a:extLst>
              </a:tr>
              <a:tr h="6734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상영관번호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VARCHAR(5)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F.K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683291"/>
                  </a:ext>
                </a:extLst>
              </a:tr>
              <a:tr h="6734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결제번호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F.K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162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4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1. </a:t>
            </a:r>
            <a:r>
              <a:rPr lang="ko-KR" altLang="en-US" sz="2000" i="1" kern="0" dirty="0">
                <a:solidFill>
                  <a:prstClr val="white"/>
                </a:solidFill>
              </a:rPr>
              <a:t>피드백 및 수정한 부분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2200" y="107872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FC439E-5BBD-476D-8368-F59357995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29594"/>
              </p:ext>
            </p:extLst>
          </p:nvPr>
        </p:nvGraphicFramePr>
        <p:xfrm>
          <a:off x="1612035" y="1068561"/>
          <a:ext cx="9729063" cy="4475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6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98666">
                  <a:extLst>
                    <a:ext uri="{9D8B030D-6E8A-4147-A177-3AD203B41FA5}">
                      <a16:colId xmlns:a16="http://schemas.microsoft.com/office/drawing/2014/main" val="3150602551"/>
                    </a:ext>
                  </a:extLst>
                </a:gridCol>
              </a:tblGrid>
              <a:tr h="434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속성값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CHECK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44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고객정보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고객번호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P.K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4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고객이름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rgbClr val="00B05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4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rgbClr val="00B05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4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핸드폰번호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rgbClr val="00B05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34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유무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F.K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098876"/>
                  </a:ext>
                </a:extLst>
              </a:tr>
              <a:tr h="6734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F.K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68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88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837991" y="3790781"/>
            <a:ext cx="4516017" cy="161548"/>
          </a:xfrm>
          <a:prstGeom prst="rect">
            <a:avLst/>
          </a:prstGeom>
          <a:gradFill flip="none" rotWithShape="1">
            <a:gsLst>
              <a:gs pos="50000">
                <a:srgbClr val="57CDDF"/>
              </a:gs>
              <a:gs pos="0">
                <a:srgbClr val="E3E5E9"/>
              </a:gs>
              <a:gs pos="100000">
                <a:srgbClr val="E3E5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3726023" y="3952329"/>
            <a:ext cx="4739951" cy="161548"/>
          </a:xfrm>
          <a:prstGeom prst="rect">
            <a:avLst/>
          </a:prstGeom>
          <a:gradFill flip="none" rotWithShape="1">
            <a:gsLst>
              <a:gs pos="0">
                <a:srgbClr val="E3E5E9"/>
              </a:gs>
              <a:gs pos="48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B7DE0-E485-48BE-A19C-26DA728FD7C2}"/>
              </a:ext>
            </a:extLst>
          </p:cNvPr>
          <p:cNvSpPr txBox="1"/>
          <p:nvPr/>
        </p:nvSpPr>
        <p:spPr>
          <a:xfrm>
            <a:off x="2663884" y="1771015"/>
            <a:ext cx="8122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Thank you</a:t>
            </a:r>
            <a:endParaRPr lang="ko-KR" altLang="en-US" sz="1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57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01392" y="2591795"/>
            <a:ext cx="1795683" cy="645927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4604" y="2600313"/>
            <a:ext cx="3086239" cy="63741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911C47-F9A5-431A-8B56-13CBFEE9A40E}"/>
              </a:ext>
            </a:extLst>
          </p:cNvPr>
          <p:cNvSpPr/>
          <p:nvPr/>
        </p:nvSpPr>
        <p:spPr>
          <a:xfrm>
            <a:off x="3301939" y="3231637"/>
            <a:ext cx="1794587" cy="76084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Chapter1</a:t>
            </a:r>
            <a:endParaRPr lang="ko-KR" altLang="en-US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24393C-7563-490F-912E-F6B8ECF3098D}"/>
              </a:ext>
            </a:extLst>
          </p:cNvPr>
          <p:cNvSpPr/>
          <p:nvPr/>
        </p:nvSpPr>
        <p:spPr>
          <a:xfrm>
            <a:off x="166580" y="3231637"/>
            <a:ext cx="3134264" cy="76084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484C27-7AC3-4D09-BD80-2A2B68F7E11D}"/>
              </a:ext>
            </a:extLst>
          </p:cNvPr>
          <p:cNvSpPr/>
          <p:nvPr/>
        </p:nvSpPr>
        <p:spPr>
          <a:xfrm>
            <a:off x="5095979" y="3247159"/>
            <a:ext cx="3038681" cy="74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피드백 및 수정한 부분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7806433" y="3246239"/>
            <a:ext cx="3361393" cy="7462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66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1. </a:t>
            </a:r>
            <a:r>
              <a:rPr lang="ko-KR" altLang="en-US" sz="2000" i="1" kern="0" dirty="0">
                <a:solidFill>
                  <a:prstClr val="white"/>
                </a:solidFill>
              </a:rPr>
              <a:t>피드백 및 수정한 부분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2200" y="107872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03ED41-4FA3-41CF-A636-44FE8FEB225A}"/>
              </a:ext>
            </a:extLst>
          </p:cNvPr>
          <p:cNvSpPr txBox="1"/>
          <p:nvPr/>
        </p:nvSpPr>
        <p:spPr>
          <a:xfrm>
            <a:off x="2142497" y="1679923"/>
            <a:ext cx="8848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데이터베이스에서 필요 없는 정보</a:t>
            </a:r>
            <a:endParaRPr lang="en-US" altLang="ko-KR" sz="2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현실적으로 필요 없는 데이터를 넣어 추가적인 엔티티를 만들 필요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8765B-2696-43E5-9AD3-6AB449B6A4DB}"/>
              </a:ext>
            </a:extLst>
          </p:cNvPr>
          <p:cNvSpPr txBox="1"/>
          <p:nvPr/>
        </p:nvSpPr>
        <p:spPr>
          <a:xfrm>
            <a:off x="2046297" y="3010668"/>
            <a:ext cx="90413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결제정보에서 카드결제내역과 현금결제내역을 나눌 필요가 있을까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?”</a:t>
            </a:r>
          </a:p>
          <a:p>
            <a:endParaRPr lang="en-US" altLang="ko-KR" sz="1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현금결제내역에서 차별화 되는 정보</a:t>
            </a:r>
            <a:r>
              <a:rPr lang="en-US" altLang="ko-KR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즉 필요로 하는 정보가 적어 </a:t>
            </a:r>
            <a:endParaRPr lang="en-US" altLang="ko-KR" sz="2400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결과적으로 필요 없는 엔티티이지 않을까</a:t>
            </a:r>
            <a:r>
              <a:rPr lang="en-US" altLang="ko-KR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</a:p>
          <a:p>
            <a:pPr algn="ctr"/>
            <a:endParaRPr lang="en-US" altLang="ko-KR" sz="2400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342900" indent="-342900" algn="just"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현실적으로 보았을 때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현금결제의 경우 추가적인 정보를 요구하지 않으며 적립 및 할인 혜택도 적으므로 카드 결제의 경우만 카드결제내역만 추가적으로 조회함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83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0193F81-F0DD-4850-BF07-42019434B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95" y="932126"/>
            <a:ext cx="5475393" cy="45678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0C2C89-9CDB-4CAC-BB6C-6A7A2DEB0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941" y="1954170"/>
            <a:ext cx="5475393" cy="456785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1. </a:t>
            </a:r>
            <a:r>
              <a:rPr lang="ko-KR" altLang="en-US" sz="2000" i="1" kern="0" dirty="0">
                <a:solidFill>
                  <a:prstClr val="white"/>
                </a:solidFill>
              </a:rPr>
              <a:t>피드백 및 수정한 부분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2200" y="107872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F727E-768D-4326-A658-B9B15A0F1E1A}"/>
              </a:ext>
            </a:extLst>
          </p:cNvPr>
          <p:cNvSpPr txBox="1"/>
          <p:nvPr/>
        </p:nvSpPr>
        <p:spPr>
          <a:xfrm>
            <a:off x="5997388" y="891785"/>
            <a:ext cx="5887616" cy="2523768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요구분석서 </a:t>
            </a:r>
            <a:r>
              <a:rPr lang="ko-KR" altLang="en-US" sz="2000" b="1" dirty="0"/>
              <a:t>中</a:t>
            </a:r>
          </a:p>
          <a:p>
            <a:r>
              <a:rPr lang="ko-KR" altLang="en-US" sz="2000" i="1" strike="sngStrike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결제방법</a:t>
            </a:r>
            <a:r>
              <a:rPr lang="en-US" altLang="ko-KR" sz="2000" i="1" strike="sngStrike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i="1" strike="sngStrike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즉 카드결제인지 현금결제인지 구별하여 카드결제내역과 현금결제내역을 구분하며 </a:t>
            </a:r>
            <a:r>
              <a:rPr lang="en-US" altLang="ko-KR" sz="2000" i="1" strike="sngStrike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….</a:t>
            </a:r>
          </a:p>
          <a:p>
            <a:endParaRPr lang="en-US" altLang="ko-KR" sz="2000" i="1" strike="sngStrike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결제방법이 카드인 경우 카드결제내역을 조회하여 추가적인 정보</a:t>
            </a:r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결제방법</a:t>
            </a:r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</a:t>
            </a:r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고유함</a:t>
            </a:r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], </a:t>
            </a:r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카드번호</a:t>
            </a:r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카드은행사</a:t>
            </a:r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적립내역</a:t>
            </a:r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할인내역</a:t>
            </a:r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확인 할 수 있다</a:t>
            </a:r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endParaRPr lang="ko-KR" altLang="en-US" i="1" strike="sngStrike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15478B6-7A76-41FB-BC04-5BB372D69F1A}"/>
              </a:ext>
            </a:extLst>
          </p:cNvPr>
          <p:cNvSpPr/>
          <p:nvPr/>
        </p:nvSpPr>
        <p:spPr>
          <a:xfrm>
            <a:off x="2940424" y="4238098"/>
            <a:ext cx="1550894" cy="7193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95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1. </a:t>
            </a:r>
            <a:r>
              <a:rPr lang="ko-KR" altLang="en-US" sz="2000" i="1" kern="0" dirty="0">
                <a:solidFill>
                  <a:prstClr val="white"/>
                </a:solidFill>
              </a:rPr>
              <a:t>피드백 및 수정한 부분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35378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2200" y="1946469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648CC-6596-4A5A-9E0E-4EC79AEFB942}"/>
              </a:ext>
            </a:extLst>
          </p:cNvPr>
          <p:cNvSpPr txBox="1"/>
          <p:nvPr/>
        </p:nvSpPr>
        <p:spPr>
          <a:xfrm>
            <a:off x="2142497" y="1679923"/>
            <a:ext cx="8848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 ER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다이어그램에서 필요 없는 엔티티</a:t>
            </a:r>
            <a:endParaRPr lang="en-US" altLang="ko-KR" sz="2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N:M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관계에서 서로 조회할 수 있는 추가적인 엔티티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33E11-E0A3-418D-A1D3-19957016C3E5}"/>
              </a:ext>
            </a:extLst>
          </p:cNvPr>
          <p:cNvSpPr txBox="1"/>
          <p:nvPr/>
        </p:nvSpPr>
        <p:spPr>
          <a:xfrm>
            <a:off x="2046297" y="3010668"/>
            <a:ext cx="90413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영화정보 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–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극장정보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(M:N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관계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algn="ctr"/>
            <a:endParaRPr lang="en-US" altLang="ko-KR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영화정보와 극장정보를 서로 참조할 수 있는 </a:t>
            </a:r>
            <a:endParaRPr lang="en-US" altLang="ko-KR" sz="2400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엔티티가 추가적으로 필요할까</a:t>
            </a:r>
            <a:r>
              <a:rPr lang="en-US" altLang="ko-KR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</a:p>
          <a:p>
            <a:pPr algn="ctr"/>
            <a:endParaRPr lang="en-US" altLang="ko-KR" sz="2400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342900" indent="-342900" algn="just"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개념적설계 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ER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다이어그램을 만들 때 있어서 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M:N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관계에서는 추가적인 테이블을 생성하지 않는다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77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1. </a:t>
            </a:r>
            <a:r>
              <a:rPr lang="ko-KR" altLang="en-US" sz="2000" i="1" kern="0" dirty="0">
                <a:solidFill>
                  <a:prstClr val="white"/>
                </a:solidFill>
              </a:rPr>
              <a:t>피드백 및 수정한 부분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2200" y="1946469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FA1C6A-7D10-4E43-BD92-798F67984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92" y="965334"/>
            <a:ext cx="6195031" cy="46769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867F66-494C-4477-9FCD-908E62F75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070" y="1646652"/>
            <a:ext cx="6195030" cy="4676919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31E92E3-778B-469C-94DA-1D5D38412025}"/>
              </a:ext>
            </a:extLst>
          </p:cNvPr>
          <p:cNvSpPr/>
          <p:nvPr/>
        </p:nvSpPr>
        <p:spPr>
          <a:xfrm>
            <a:off x="2940424" y="4238098"/>
            <a:ext cx="1550894" cy="7193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1. </a:t>
            </a:r>
            <a:r>
              <a:rPr lang="ko-KR" altLang="en-US" sz="2000" i="1" kern="0" dirty="0">
                <a:solidFill>
                  <a:prstClr val="white"/>
                </a:solidFill>
              </a:rPr>
              <a:t>피드백 및 수정한 부분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46008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39D020F-3229-40EC-A1CE-FEB82B66D830}"/>
              </a:ext>
            </a:extLst>
          </p:cNvPr>
          <p:cNvSpPr/>
          <p:nvPr/>
        </p:nvSpPr>
        <p:spPr>
          <a:xfrm rot="16200000">
            <a:off x="1092200" y="1946469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884DC2F-FA79-4740-B2DE-16D78069E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690559"/>
            <a:ext cx="10962640" cy="61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5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01392" y="2591795"/>
            <a:ext cx="1795683" cy="645927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4604" y="2600313"/>
            <a:ext cx="3086239" cy="63741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911C47-F9A5-431A-8B56-13CBFEE9A40E}"/>
              </a:ext>
            </a:extLst>
          </p:cNvPr>
          <p:cNvSpPr/>
          <p:nvPr/>
        </p:nvSpPr>
        <p:spPr>
          <a:xfrm>
            <a:off x="3301939" y="3231637"/>
            <a:ext cx="1794587" cy="76084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Chapter2</a:t>
            </a:r>
            <a:endParaRPr lang="ko-KR" altLang="en-US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24393C-7563-490F-912E-F6B8ECF3098D}"/>
              </a:ext>
            </a:extLst>
          </p:cNvPr>
          <p:cNvSpPr/>
          <p:nvPr/>
        </p:nvSpPr>
        <p:spPr>
          <a:xfrm>
            <a:off x="166580" y="3231637"/>
            <a:ext cx="3134264" cy="76084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484C27-7AC3-4D09-BD80-2A2B68F7E11D}"/>
              </a:ext>
            </a:extLst>
          </p:cNvPr>
          <p:cNvSpPr/>
          <p:nvPr/>
        </p:nvSpPr>
        <p:spPr>
          <a:xfrm>
            <a:off x="5095979" y="3247159"/>
            <a:ext cx="4495890" cy="74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b="1" kern="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ER </a:t>
            </a:r>
            <a:r>
              <a:rPr lang="ko-KR" altLang="en-US" sz="2000" b="1" kern="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다이어그램 </a:t>
            </a:r>
            <a:r>
              <a:rPr lang="en-US" altLang="ko-KR" sz="2000" b="1" kern="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</a:t>
            </a:r>
            <a:r>
              <a:rPr lang="ko-KR" altLang="en-US" sz="2000" b="1" kern="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스키마 변환 과정</a:t>
            </a:r>
            <a:endParaRPr lang="en-US" altLang="ko-KR" sz="2000" b="1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9591869" y="3246239"/>
            <a:ext cx="1794040" cy="7462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4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1240</Words>
  <Application>Microsoft Office PowerPoint</Application>
  <PresentationFormat>와이드스크린</PresentationFormat>
  <Paragraphs>361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조선일보명조</vt:lpstr>
      <vt:lpstr>Arial</vt:lpstr>
      <vt:lpstr>Symbol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의환 이</cp:lastModifiedBy>
  <cp:revision>420</cp:revision>
  <dcterms:created xsi:type="dcterms:W3CDTF">2019-06-05T05:22:16Z</dcterms:created>
  <dcterms:modified xsi:type="dcterms:W3CDTF">2020-01-22T16:27:49Z</dcterms:modified>
</cp:coreProperties>
</file>