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5" r:id="rId2"/>
    <p:sldId id="432" r:id="rId3"/>
    <p:sldId id="450" r:id="rId4"/>
    <p:sldId id="463" r:id="rId5"/>
    <p:sldId id="464" r:id="rId6"/>
    <p:sldId id="458" r:id="rId7"/>
    <p:sldId id="456" r:id="rId8"/>
    <p:sldId id="461" r:id="rId9"/>
    <p:sldId id="453" r:id="rId10"/>
    <p:sldId id="488" r:id="rId11"/>
    <p:sldId id="479" r:id="rId12"/>
    <p:sldId id="480" r:id="rId13"/>
    <p:sldId id="489" r:id="rId14"/>
    <p:sldId id="490" r:id="rId15"/>
    <p:sldId id="485" r:id="rId16"/>
    <p:sldId id="491" r:id="rId17"/>
    <p:sldId id="492" r:id="rId18"/>
    <p:sldId id="493" r:id="rId19"/>
    <p:sldId id="482" r:id="rId20"/>
    <p:sldId id="494" r:id="rId21"/>
    <p:sldId id="495" r:id="rId22"/>
    <p:sldId id="45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A33"/>
    <a:srgbClr val="E3E5E9"/>
    <a:srgbClr val="333F50"/>
    <a:srgbClr val="BDC1CB"/>
    <a:srgbClr val="45C8DC"/>
    <a:srgbClr val="FBC096"/>
    <a:srgbClr val="8D87B9"/>
    <a:srgbClr val="FF9999"/>
    <a:srgbClr val="D7D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836000" y="2904393"/>
            <a:ext cx="1260000" cy="504000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36000" y="3407565"/>
            <a:ext cx="1260000" cy="2365705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조원</a:t>
            </a:r>
            <a:endParaRPr lang="ko-KR" altLang="en-US" sz="1100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095999" y="2904393"/>
            <a:ext cx="1685365" cy="503173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예매 서비스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096000" y="3407565"/>
            <a:ext cx="1864660" cy="2365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3336920" y="1341690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r>
              <a:rPr lang="en-US" altLang="ko-KR" sz="2400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</a:t>
            </a:r>
            <a:r>
              <a:rPr lang="ko-KR" altLang="en-US" sz="3200" b="1" i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차 발표</a:t>
            </a:r>
            <a:endParaRPr lang="en-US" altLang="ko-KR" sz="3200" b="1" i="1" kern="0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</a:t>
            </a:r>
            <a:r>
              <a:rPr lang="en-US" altLang="ko-KR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DML </a:t>
            </a:r>
            <a:r>
              <a:rPr lang="ko-KR" alt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고급 </a:t>
            </a:r>
            <a:endParaRPr lang="ko-KR" altLang="en-US" sz="48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60660" y="3407566"/>
            <a:ext cx="4231340" cy="236570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55858" y="2904393"/>
            <a:ext cx="4536141" cy="504000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904393"/>
            <a:ext cx="4836000" cy="50400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0" y="3407566"/>
            <a:ext cx="4836000" cy="2365704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30ACDBF-0388-4202-86FD-E1A4D608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9281964" cy="3526875"/>
          </a:xfrm>
          <a:prstGeom prst="rect">
            <a:avLst/>
          </a:prstGeom>
        </p:spPr>
      </p:pic>
      <p:pic>
        <p:nvPicPr>
          <p:cNvPr id="8" name="그림 7" descr="스크린샷, 테이블, 화면, 전화이(가) 표시된 사진&#10;&#10;자동 생성된 설명">
            <a:extLst>
              <a:ext uri="{FF2B5EF4-FFF2-40B4-BE49-F238E27FC236}">
                <a16:creationId xmlns:a16="http://schemas.microsoft.com/office/drawing/2014/main" id="{00C5AC8E-5B86-4EF4-9B0A-4FBC1AF60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2" y="3700622"/>
            <a:ext cx="5585927" cy="3157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933F19-CA47-4D74-9818-E7AC9C8E4A2B}"/>
              </a:ext>
            </a:extLst>
          </p:cNvPr>
          <p:cNvSpPr txBox="1"/>
          <p:nvPr/>
        </p:nvSpPr>
        <p:spPr>
          <a:xfrm>
            <a:off x="1360410" y="4501647"/>
            <a:ext cx="5116286" cy="193899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  <a:endParaRPr lang="en-US" altLang="ko-KR" sz="2000" b="1" dirty="0"/>
          </a:p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 표 정보를 통해 영화 예매의 전반적인 정보를 저장하고 관리하며 예매표정보의 고객번호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상영관번호를 통해 고객정보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예매한 영화 정보를 검색하고 표현할 수 있다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i="1" u="sng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FF328-83AA-407B-9DF6-FFE0FF7989B6}"/>
              </a:ext>
            </a:extLst>
          </p:cNvPr>
          <p:cNvSpPr txBox="1"/>
          <p:nvPr/>
        </p:nvSpPr>
        <p:spPr>
          <a:xfrm>
            <a:off x="6840892" y="2077789"/>
            <a:ext cx="5116286" cy="193899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400" dirty="0" err="1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이의환</a:t>
            </a:r>
            <a:r>
              <a:rPr lang="ko-KR" altLang="en-US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님께서는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서울 강서구 </a:t>
            </a:r>
            <a:r>
              <a:rPr lang="ko-KR" altLang="en-US" sz="2400" dirty="0" err="1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동촌동</a:t>
            </a:r>
            <a:r>
              <a:rPr lang="en-US" altLang="ko-KR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73-1 </a:t>
            </a:r>
            <a:r>
              <a:rPr lang="ko-KR" altLang="en-US" sz="2400" dirty="0" err="1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아름다운아울렛</a:t>
            </a:r>
            <a:r>
              <a:rPr lang="ko-KR" altLang="en-US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층에 </a:t>
            </a:r>
            <a:r>
              <a:rPr lang="ko-KR" altLang="en-US" sz="24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위치해있는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 err="1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가양점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400" dirty="0">
                <a:solidFill>
                  <a:srgbClr val="00206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004C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상영하는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조커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영화를 </a:t>
            </a:r>
            <a:r>
              <a:rPr lang="en-US" altLang="ko-KR" sz="2400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2019-10-15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날짜에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20000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금액에 결제하셨습니다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.”</a:t>
            </a:r>
            <a:endParaRPr lang="ko-KR" altLang="en-US" sz="2400" u="sng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354E38-3181-4A4A-B984-F5DF5FA13485}"/>
              </a:ext>
            </a:extLst>
          </p:cNvPr>
          <p:cNvCxnSpPr>
            <a:stCxn id="16" idx="2"/>
          </p:cNvCxnSpPr>
          <p:nvPr/>
        </p:nvCxnSpPr>
        <p:spPr>
          <a:xfrm>
            <a:off x="9399035" y="4016781"/>
            <a:ext cx="0" cy="975097"/>
          </a:xfrm>
          <a:prstGeom prst="line">
            <a:avLst/>
          </a:prstGeom>
          <a:ln w="57150">
            <a:solidFill>
              <a:srgbClr val="00206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544A6A-14E5-41E1-B3A6-AD7659107C02}"/>
              </a:ext>
            </a:extLst>
          </p:cNvPr>
          <p:cNvSpPr txBox="1"/>
          <p:nvPr/>
        </p:nvSpPr>
        <p:spPr>
          <a:xfrm>
            <a:off x="3994540" y="1977562"/>
            <a:ext cx="2482027" cy="193899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 latinLnBrk="0"/>
            <a:r>
              <a:rPr lang="ko-KR" altLang="en-US" sz="2400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■ </a:t>
            </a:r>
            <a:r>
              <a:rPr lang="en-US" altLang="ko-KR" sz="2400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rgbClr val="0070C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고객정보</a:t>
            </a:r>
            <a:endParaRPr lang="en-US" altLang="ko-KR" sz="2400" dirty="0">
              <a:solidFill>
                <a:srgbClr val="0070C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■ </a:t>
            </a:r>
            <a:r>
              <a:rPr lang="en-US" altLang="ko-KR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rgbClr val="7030A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</a:t>
            </a:r>
            <a:endParaRPr lang="en-US" altLang="ko-KR" sz="2400" dirty="0">
              <a:solidFill>
                <a:srgbClr val="7030A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■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</a:t>
            </a:r>
            <a:endParaRPr lang="en-US" altLang="ko-KR" sz="2400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■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 latinLnBrk="0"/>
            <a:r>
              <a:rPr lang="ko-KR" altLang="en-US" sz="2400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■ </a:t>
            </a:r>
            <a:r>
              <a:rPr lang="en-US" altLang="ko-KR" sz="2400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2400" dirty="0">
                <a:solidFill>
                  <a:srgbClr val="00B05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예매표정보</a:t>
            </a:r>
          </a:p>
        </p:txBody>
      </p:sp>
    </p:spTree>
    <p:extLst>
      <p:ext uri="{BB962C8B-B14F-4D97-AF65-F5344CB8AC3E}">
        <p14:creationId xmlns:p14="http://schemas.microsoft.com/office/powerpoint/2010/main" val="17134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22890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3E546E-51EC-4501-9F57-3C2648A50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47" y="1852084"/>
            <a:ext cx="5120518" cy="104328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65BDC12-D719-4EB6-B3B1-3961AA84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67" y="3556098"/>
            <a:ext cx="5639207" cy="2047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41E72-4EA4-4973-AEB7-A03B56FA6058}"/>
              </a:ext>
            </a:extLst>
          </p:cNvPr>
          <p:cNvSpPr txBox="1"/>
          <p:nvPr/>
        </p:nvSpPr>
        <p:spPr>
          <a:xfrm>
            <a:off x="3227659" y="3449079"/>
            <a:ext cx="1057835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LIKE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1E96A0-5CA0-4B43-BE99-5C6FF568E6D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756577" y="2895364"/>
            <a:ext cx="0" cy="553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47D8DE-004F-46B0-A527-EFE0D0C14A67}"/>
              </a:ext>
            </a:extLst>
          </p:cNvPr>
          <p:cNvSpPr/>
          <p:nvPr/>
        </p:nvSpPr>
        <p:spPr>
          <a:xfrm>
            <a:off x="9094025" y="4033854"/>
            <a:ext cx="437001" cy="911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95877-71E5-4A32-B826-75D933A56ABC}"/>
              </a:ext>
            </a:extLst>
          </p:cNvPr>
          <p:cNvSpPr txBox="1"/>
          <p:nvPr/>
        </p:nvSpPr>
        <p:spPr>
          <a:xfrm>
            <a:off x="1978850" y="4033854"/>
            <a:ext cx="3959658" cy="107721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Genre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멜로</a:t>
            </a:r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r>
              <a:rPr lang="ko-KR" altLang="en-US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 들어간 데이터 검색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1E80AD-D8DF-4CE8-AA4E-3FF6FC570C9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938508" y="4572463"/>
            <a:ext cx="538059" cy="7534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7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3A38A6E-17C0-4EC8-81D2-816D1ECD2E0C}"/>
              </a:ext>
            </a:extLst>
          </p:cNvPr>
          <p:cNvSpPr txBox="1"/>
          <p:nvPr/>
        </p:nvSpPr>
        <p:spPr>
          <a:xfrm>
            <a:off x="1971798" y="2649043"/>
            <a:ext cx="2833467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중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Runtime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</a:t>
            </a:r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가장 큰 데이터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1E96A0-5CA0-4B43-BE99-5C6FF568E6D9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252725" y="2017549"/>
            <a:ext cx="42060" cy="6693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1E72-4EA4-4973-AEB7-A03B56FA6058}"/>
              </a:ext>
            </a:extLst>
          </p:cNvPr>
          <p:cNvSpPr txBox="1"/>
          <p:nvPr/>
        </p:nvSpPr>
        <p:spPr>
          <a:xfrm>
            <a:off x="2724245" y="2102074"/>
            <a:ext cx="114107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MAX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31D35-A6EA-44E7-B43C-ED9FCB5E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35" y="989485"/>
            <a:ext cx="6631678" cy="1028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7CB41C-AB16-45B2-8561-5FA68E074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74" y="2424216"/>
            <a:ext cx="6021279" cy="11443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888EB2B-38E4-4EB0-9B85-7AAFD87CD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5" y="3734621"/>
            <a:ext cx="6631673" cy="917623"/>
          </a:xfrm>
          <a:prstGeom prst="rect">
            <a:avLst/>
          </a:prstGeom>
        </p:spPr>
      </p:pic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3121EB4F-F601-48C7-B396-2292EC15B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76" y="4965835"/>
            <a:ext cx="6021277" cy="1144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4F46239-FF11-45E1-9310-EA776A4570A2}"/>
              </a:ext>
            </a:extLst>
          </p:cNvPr>
          <p:cNvSpPr txBox="1"/>
          <p:nvPr/>
        </p:nvSpPr>
        <p:spPr>
          <a:xfrm>
            <a:off x="2703215" y="4737548"/>
            <a:ext cx="1141079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MIN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5A68EE-9F76-479D-BC2F-88D050E9690D}"/>
              </a:ext>
            </a:extLst>
          </p:cNvPr>
          <p:cNvCxnSpPr>
            <a:cxnSpLocks/>
          </p:cNvCxnSpPr>
          <p:nvPr/>
        </p:nvCxnSpPr>
        <p:spPr>
          <a:xfrm flipV="1">
            <a:off x="3256658" y="4652245"/>
            <a:ext cx="0" cy="31359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8A9A38-97C6-4CCF-AA4E-AE9989A6F316}"/>
              </a:ext>
            </a:extLst>
          </p:cNvPr>
          <p:cNvSpPr/>
          <p:nvPr/>
        </p:nvSpPr>
        <p:spPr>
          <a:xfrm>
            <a:off x="9350644" y="2426023"/>
            <a:ext cx="614450" cy="1142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ADC75A-270D-45A3-86F3-6DDDF98C2D37}"/>
              </a:ext>
            </a:extLst>
          </p:cNvPr>
          <p:cNvSpPr/>
          <p:nvPr/>
        </p:nvSpPr>
        <p:spPr>
          <a:xfrm>
            <a:off x="8628117" y="4958880"/>
            <a:ext cx="945083" cy="1142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9A16AE3-0190-4BD5-B259-D3AF7A4A921A}"/>
              </a:ext>
            </a:extLst>
          </p:cNvPr>
          <p:cNvCxnSpPr>
            <a:cxnSpLocks/>
          </p:cNvCxnSpPr>
          <p:nvPr/>
        </p:nvCxnSpPr>
        <p:spPr>
          <a:xfrm>
            <a:off x="4805265" y="3064541"/>
            <a:ext cx="248409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6A9004-C578-4971-A2CA-7AD1CE872CFC}"/>
              </a:ext>
            </a:extLst>
          </p:cNvPr>
          <p:cNvSpPr txBox="1"/>
          <p:nvPr/>
        </p:nvSpPr>
        <p:spPr>
          <a:xfrm>
            <a:off x="1777491" y="5322323"/>
            <a:ext cx="2992526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중 </a:t>
            </a:r>
            <a:r>
              <a:rPr lang="en-US" altLang="ko-KR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Runtime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</a:t>
            </a:r>
            <a:endParaRPr lang="en-US" altLang="ko-KR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가장 작은 데이터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출력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FE2736-A43F-46BD-B6C7-889A407A071E}"/>
              </a:ext>
            </a:extLst>
          </p:cNvPr>
          <p:cNvCxnSpPr>
            <a:cxnSpLocks/>
          </p:cNvCxnSpPr>
          <p:nvPr/>
        </p:nvCxnSpPr>
        <p:spPr>
          <a:xfrm>
            <a:off x="4770017" y="5726370"/>
            <a:ext cx="283657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726A5428-2200-49DB-AD68-3454595FDA0F}"/>
              </a:ext>
            </a:extLst>
          </p:cNvPr>
          <p:cNvSpPr/>
          <p:nvPr/>
        </p:nvSpPr>
        <p:spPr>
          <a:xfrm rot="16200000">
            <a:off x="1092200" y="4590157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A41E72-4EA4-4973-AEB7-A03B56FA6058}"/>
              </a:ext>
            </a:extLst>
          </p:cNvPr>
          <p:cNvSpPr txBox="1"/>
          <p:nvPr/>
        </p:nvSpPr>
        <p:spPr>
          <a:xfrm>
            <a:off x="2649652" y="3620278"/>
            <a:ext cx="166359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WHERE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01E96A0-5CA0-4B43-BE99-5C6FF568E6D9}"/>
              </a:ext>
            </a:extLst>
          </p:cNvPr>
          <p:cNvCxnSpPr>
            <a:cxnSpLocks/>
          </p:cNvCxnSpPr>
          <p:nvPr/>
        </p:nvCxnSpPr>
        <p:spPr>
          <a:xfrm flipV="1">
            <a:off x="3444368" y="2508555"/>
            <a:ext cx="0" cy="111172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C174C26-3D01-4E34-B72E-29F54952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9" y="1331417"/>
            <a:ext cx="4806609" cy="1177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0BDD2F-3786-4891-A602-01123884A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83" y="2827179"/>
            <a:ext cx="6497214" cy="403082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1BCAD9-DC30-4C8C-8E59-7AF3BF4097B1}"/>
              </a:ext>
            </a:extLst>
          </p:cNvPr>
          <p:cNvSpPr/>
          <p:nvPr/>
        </p:nvSpPr>
        <p:spPr>
          <a:xfrm>
            <a:off x="8473566" y="2743200"/>
            <a:ext cx="1088562" cy="3987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63E24F-F82A-479F-B75B-610716816973}"/>
              </a:ext>
            </a:extLst>
          </p:cNvPr>
          <p:cNvSpPr txBox="1"/>
          <p:nvPr/>
        </p:nvSpPr>
        <p:spPr>
          <a:xfrm>
            <a:off x="2022149" y="4205053"/>
            <a:ext cx="3131155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예약 가능한 좌석이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이상인 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데이터만 출력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21E41B-A077-444F-9EA9-7B7BE861A775}"/>
              </a:ext>
            </a:extLst>
          </p:cNvPr>
          <p:cNvCxnSpPr>
            <a:cxnSpLocks/>
          </p:cNvCxnSpPr>
          <p:nvPr/>
        </p:nvCxnSpPr>
        <p:spPr>
          <a:xfrm>
            <a:off x="5153304" y="4579997"/>
            <a:ext cx="541479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5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B1B702F-05A1-4069-B200-2367B3BA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8588484" cy="28953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A13C-817B-4938-9FDF-F454DB53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80" y="2956776"/>
            <a:ext cx="6378420" cy="390122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65070D4-F8CA-47F9-8E02-7AA8615500FF}"/>
              </a:ext>
            </a:extLst>
          </p:cNvPr>
          <p:cNvCxnSpPr/>
          <p:nvPr/>
        </p:nvCxnSpPr>
        <p:spPr>
          <a:xfrm>
            <a:off x="11541967" y="3429000"/>
            <a:ext cx="0" cy="3205065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84CFF7-B26D-43F0-A415-246F5C7786A2}"/>
              </a:ext>
            </a:extLst>
          </p:cNvPr>
          <p:cNvSpPr txBox="1"/>
          <p:nvPr/>
        </p:nvSpPr>
        <p:spPr>
          <a:xfrm>
            <a:off x="2376484" y="4016327"/>
            <a:ext cx="166359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DESC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F47C0E4-ECD0-4567-8BF6-F5687283AF19}"/>
              </a:ext>
            </a:extLst>
          </p:cNvPr>
          <p:cNvCxnSpPr>
            <a:cxnSpLocks/>
          </p:cNvCxnSpPr>
          <p:nvPr/>
        </p:nvCxnSpPr>
        <p:spPr>
          <a:xfrm flipV="1">
            <a:off x="3239094" y="3585900"/>
            <a:ext cx="0" cy="68752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D23E73-3CA6-4CD2-BB5D-5D645C2F67B5}"/>
              </a:ext>
            </a:extLst>
          </p:cNvPr>
          <p:cNvCxnSpPr>
            <a:cxnSpLocks/>
          </p:cNvCxnSpPr>
          <p:nvPr/>
        </p:nvCxnSpPr>
        <p:spPr>
          <a:xfrm>
            <a:off x="4024236" y="5236803"/>
            <a:ext cx="1789343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994E10-5420-4BEC-928E-7F5CEFEF4D9F}"/>
              </a:ext>
            </a:extLst>
          </p:cNvPr>
          <p:cNvSpPr txBox="1"/>
          <p:nvPr/>
        </p:nvSpPr>
        <p:spPr>
          <a:xfrm>
            <a:off x="1787753" y="4601102"/>
            <a:ext cx="3131155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 결제한 금액 데이터를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내림차순으로 정렬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데이터 출력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3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A1163EE-88DB-47C1-8A45-42FD89CD3DE1}"/>
              </a:ext>
            </a:extLst>
          </p:cNvPr>
          <p:cNvCxnSpPr>
            <a:cxnSpLocks/>
          </p:cNvCxnSpPr>
          <p:nvPr/>
        </p:nvCxnSpPr>
        <p:spPr>
          <a:xfrm>
            <a:off x="4024237" y="4630313"/>
            <a:ext cx="2071763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6CC8E-BC6E-46A4-82AE-CD476E28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40" y="1188630"/>
            <a:ext cx="6763289" cy="133996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46DC6DB-917A-413E-9B26-CE6D5722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730251"/>
            <a:ext cx="6096000" cy="41277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4D21F4-51B4-4441-9F2F-FE77A64465FF}"/>
              </a:ext>
            </a:extLst>
          </p:cNvPr>
          <p:cNvSpPr/>
          <p:nvPr/>
        </p:nvSpPr>
        <p:spPr>
          <a:xfrm>
            <a:off x="8370929" y="2659225"/>
            <a:ext cx="3441626" cy="419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C2844-DFC7-4386-BDE7-CBDA47897389}"/>
              </a:ext>
            </a:extLst>
          </p:cNvPr>
          <p:cNvSpPr txBox="1"/>
          <p:nvPr/>
        </p:nvSpPr>
        <p:spPr>
          <a:xfrm>
            <a:off x="2186709" y="3429000"/>
            <a:ext cx="241220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SUBSTRING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39FD0B-99C8-4BAD-9907-34F4CD46BDFA}"/>
              </a:ext>
            </a:extLst>
          </p:cNvPr>
          <p:cNvCxnSpPr>
            <a:cxnSpLocks/>
          </p:cNvCxnSpPr>
          <p:nvPr/>
        </p:nvCxnSpPr>
        <p:spPr>
          <a:xfrm flipV="1">
            <a:off x="3239094" y="2528597"/>
            <a:ext cx="0" cy="9004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A426D9-FD52-48E2-BBDE-2161CBBB3B99}"/>
              </a:ext>
            </a:extLst>
          </p:cNvPr>
          <p:cNvSpPr txBox="1"/>
          <p:nvPr/>
        </p:nvSpPr>
        <p:spPr>
          <a:xfrm>
            <a:off x="1827232" y="4013775"/>
            <a:ext cx="3131155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 결제한 금액 데이터를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내림차순으로 정렬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데이터 출력</a:t>
            </a:r>
            <a:endParaRPr lang="ko-KR" altLang="en-US" sz="24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7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90DE88-D463-47EE-9193-055E5D89A12B}"/>
              </a:ext>
            </a:extLst>
          </p:cNvPr>
          <p:cNvCxnSpPr>
            <a:cxnSpLocks/>
          </p:cNvCxnSpPr>
          <p:nvPr/>
        </p:nvCxnSpPr>
        <p:spPr>
          <a:xfrm>
            <a:off x="4092661" y="4779602"/>
            <a:ext cx="2071763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5F821B-C705-4969-BA36-02A09201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04" y="1075342"/>
            <a:ext cx="7225604" cy="111735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B8D38B0-EDB0-4D3A-882F-E3A873CF7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24" y="2873472"/>
            <a:ext cx="6027576" cy="39845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00924-8594-4599-942F-E2E1F8C98ABE}"/>
              </a:ext>
            </a:extLst>
          </p:cNvPr>
          <p:cNvSpPr txBox="1"/>
          <p:nvPr/>
        </p:nvSpPr>
        <p:spPr>
          <a:xfrm>
            <a:off x="1582488" y="3481894"/>
            <a:ext cx="187437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REPEAT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D6007-DB99-47C3-A1B7-074FDE93409A}"/>
              </a:ext>
            </a:extLst>
          </p:cNvPr>
          <p:cNvSpPr txBox="1"/>
          <p:nvPr/>
        </p:nvSpPr>
        <p:spPr>
          <a:xfrm>
            <a:off x="3924993" y="3481894"/>
            <a:ext cx="1578213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LIMIT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F0BCB-510E-4CAE-9E39-69C29F34B862}"/>
              </a:ext>
            </a:extLst>
          </p:cNvPr>
          <p:cNvSpPr txBox="1"/>
          <p:nvPr/>
        </p:nvSpPr>
        <p:spPr>
          <a:xfrm>
            <a:off x="1362269" y="4065143"/>
            <a:ext cx="4450702" cy="156966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예약 가능한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좌석 수만큼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○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문자로 반복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출력</a:t>
            </a:r>
            <a:endParaRPr lang="en-US" altLang="ko-KR" sz="24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번째 데이터부터 </a:t>
            </a:r>
            <a:r>
              <a:rPr lang="en-US" altLang="ko-KR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번째 데이터 까지만 출력하도록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188031-9A08-437C-A788-5255D548CC79}"/>
              </a:ext>
            </a:extLst>
          </p:cNvPr>
          <p:cNvCxnSpPr>
            <a:cxnSpLocks/>
          </p:cNvCxnSpPr>
          <p:nvPr/>
        </p:nvCxnSpPr>
        <p:spPr>
          <a:xfrm flipV="1">
            <a:off x="3714955" y="2192693"/>
            <a:ext cx="0" cy="9004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4C6E2BF-7741-4FFB-B468-43CCAF34CFB3}"/>
              </a:ext>
            </a:extLst>
          </p:cNvPr>
          <p:cNvCxnSpPr>
            <a:cxnSpLocks/>
          </p:cNvCxnSpPr>
          <p:nvPr/>
        </p:nvCxnSpPr>
        <p:spPr>
          <a:xfrm>
            <a:off x="2505086" y="3093096"/>
            <a:ext cx="22517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2724CC-A703-4104-AAD4-0BF11A936D84}"/>
              </a:ext>
            </a:extLst>
          </p:cNvPr>
          <p:cNvCxnSpPr>
            <a:cxnSpLocks/>
          </p:cNvCxnSpPr>
          <p:nvPr/>
        </p:nvCxnSpPr>
        <p:spPr>
          <a:xfrm flipV="1">
            <a:off x="2505086" y="3093096"/>
            <a:ext cx="0" cy="3903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1C1476-B852-447B-85BE-8A4224656C23}"/>
              </a:ext>
            </a:extLst>
          </p:cNvPr>
          <p:cNvCxnSpPr>
            <a:cxnSpLocks/>
          </p:cNvCxnSpPr>
          <p:nvPr/>
        </p:nvCxnSpPr>
        <p:spPr>
          <a:xfrm flipV="1">
            <a:off x="4756874" y="3093096"/>
            <a:ext cx="0" cy="3903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5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5476278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26D8E2-A1DD-4FB2-BA2B-CBF569D2C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5" y="1847461"/>
            <a:ext cx="5328167" cy="5010538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060B1FB-E97E-4CD1-8ABE-300B5A79A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6365758" cy="3386916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B17DEA-BDCC-4B2D-B36F-807EC865F021}"/>
              </a:ext>
            </a:extLst>
          </p:cNvPr>
          <p:cNvCxnSpPr>
            <a:cxnSpLocks/>
          </p:cNvCxnSpPr>
          <p:nvPr/>
        </p:nvCxnSpPr>
        <p:spPr>
          <a:xfrm>
            <a:off x="4711592" y="5466118"/>
            <a:ext cx="2071763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6830CA-FF0E-45C8-96C5-66BDD174D3DF}"/>
              </a:ext>
            </a:extLst>
          </p:cNvPr>
          <p:cNvSpPr txBox="1"/>
          <p:nvPr/>
        </p:nvSpPr>
        <p:spPr>
          <a:xfrm>
            <a:off x="1441145" y="4768040"/>
            <a:ext cx="4450702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등급에 따라 다른 값들을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MEAN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 저장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실제적으로 등급의 의미를 정리하여 출력하기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FE4BB9-E6EF-41B1-AD0C-CB2F0CB60D0A}"/>
              </a:ext>
            </a:extLst>
          </p:cNvPr>
          <p:cNvCxnSpPr>
            <a:cxnSpLocks/>
          </p:cNvCxnSpPr>
          <p:nvPr/>
        </p:nvCxnSpPr>
        <p:spPr>
          <a:xfrm flipV="1">
            <a:off x="3742947" y="4077478"/>
            <a:ext cx="0" cy="5559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E920F0-E282-4D7D-A173-9E000226B909}"/>
              </a:ext>
            </a:extLst>
          </p:cNvPr>
          <p:cNvSpPr txBox="1"/>
          <p:nvPr/>
        </p:nvSpPr>
        <p:spPr>
          <a:xfrm>
            <a:off x="2460395" y="4183265"/>
            <a:ext cx="241220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CASE~END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07BB57-41C0-42FC-BF9D-B0A7A0CCDD4C}"/>
              </a:ext>
            </a:extLst>
          </p:cNvPr>
          <p:cNvSpPr/>
          <p:nvPr/>
        </p:nvSpPr>
        <p:spPr>
          <a:xfrm>
            <a:off x="9619861" y="1769594"/>
            <a:ext cx="2545860" cy="508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6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61981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4FDEE3C-1DF6-4DFB-81F3-2DF79F857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35" y="821189"/>
            <a:ext cx="5535334" cy="2780427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6506204-75BC-4AC6-ACAD-5414EF91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95" y="2980369"/>
            <a:ext cx="5826105" cy="336243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C1CEB4B-72A5-4A34-A933-0299D834BD44}"/>
              </a:ext>
            </a:extLst>
          </p:cNvPr>
          <p:cNvCxnSpPr>
            <a:cxnSpLocks/>
          </p:cNvCxnSpPr>
          <p:nvPr/>
        </p:nvCxnSpPr>
        <p:spPr>
          <a:xfrm>
            <a:off x="5047861" y="5176869"/>
            <a:ext cx="1436914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B8ADD82-CCE6-4D38-9B9E-219C06C19C02}"/>
              </a:ext>
            </a:extLst>
          </p:cNvPr>
          <p:cNvCxnSpPr>
            <a:cxnSpLocks/>
          </p:cNvCxnSpPr>
          <p:nvPr/>
        </p:nvCxnSpPr>
        <p:spPr>
          <a:xfrm flipV="1">
            <a:off x="3608863" y="3597001"/>
            <a:ext cx="0" cy="2892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41498D7-3F64-429F-AC08-52820A8A6E7A}"/>
              </a:ext>
            </a:extLst>
          </p:cNvPr>
          <p:cNvSpPr txBox="1"/>
          <p:nvPr/>
        </p:nvSpPr>
        <p:spPr>
          <a:xfrm>
            <a:off x="1595435" y="4096855"/>
            <a:ext cx="190726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GOUP BY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1FF1FC-51A0-4D4E-970A-7C6D35FDDADA}"/>
              </a:ext>
            </a:extLst>
          </p:cNvPr>
          <p:cNvSpPr txBox="1"/>
          <p:nvPr/>
        </p:nvSpPr>
        <p:spPr>
          <a:xfrm>
            <a:off x="3686964" y="4096855"/>
            <a:ext cx="159416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COUNT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2D8B06-11FD-4A2C-A82F-1B14D32C7895}"/>
              </a:ext>
            </a:extLst>
          </p:cNvPr>
          <p:cNvSpPr txBox="1"/>
          <p:nvPr/>
        </p:nvSpPr>
        <p:spPr>
          <a:xfrm>
            <a:off x="1372810" y="4681630"/>
            <a:ext cx="4450702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회원의 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통신사에 따라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GOUPING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하고 각 통신사를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COUNT</a:t>
            </a:r>
            <a:r>
              <a:rPr lang="ko-KR" altLang="en-US" sz="24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하여 결과를 출력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7E55BE8-604F-47B8-B341-11A5E524696C}"/>
              </a:ext>
            </a:extLst>
          </p:cNvPr>
          <p:cNvCxnSpPr>
            <a:cxnSpLocks/>
          </p:cNvCxnSpPr>
          <p:nvPr/>
        </p:nvCxnSpPr>
        <p:spPr>
          <a:xfrm>
            <a:off x="2482969" y="3886249"/>
            <a:ext cx="212218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BC9403-C1C5-4A9D-B62A-2F31BB9BF1CC}"/>
              </a:ext>
            </a:extLst>
          </p:cNvPr>
          <p:cNvCxnSpPr>
            <a:cxnSpLocks/>
          </p:cNvCxnSpPr>
          <p:nvPr/>
        </p:nvCxnSpPr>
        <p:spPr>
          <a:xfrm flipV="1">
            <a:off x="2483995" y="3886249"/>
            <a:ext cx="0" cy="2892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B224229-D229-4241-B9E6-2AAC99F5CE9F}"/>
              </a:ext>
            </a:extLst>
          </p:cNvPr>
          <p:cNvCxnSpPr>
            <a:cxnSpLocks/>
          </p:cNvCxnSpPr>
          <p:nvPr/>
        </p:nvCxnSpPr>
        <p:spPr>
          <a:xfrm flipV="1">
            <a:off x="4605154" y="3886249"/>
            <a:ext cx="0" cy="2892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72612" y="592097"/>
            <a:ext cx="1795683" cy="76084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73706" y="1335903"/>
            <a:ext cx="1794587" cy="494095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68295" y="581145"/>
            <a:ext cx="2711003" cy="754757"/>
          </a:xfrm>
          <a:prstGeom prst="rect">
            <a:avLst/>
          </a:prstGeom>
          <a:solidFill>
            <a:srgbClr val="BDC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1400" b="1" dirty="0">
                <a:solidFill>
                  <a:prstClr val="white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고급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883009" y="1313999"/>
            <a:ext cx="5184721" cy="4962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Chapter1.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 및 수정한 부분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457200" indent="-457200" algn="just"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Chapter2.    DML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영화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2)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3)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Chapter3.    DML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algn="just"/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           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067730" y="1314000"/>
            <a:ext cx="2015037" cy="49628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79298" y="570193"/>
            <a:ext cx="4805265" cy="743807"/>
          </a:xfrm>
          <a:prstGeom prst="rect">
            <a:avLst/>
          </a:prstGeom>
          <a:gradFill flip="none" rotWithShape="1">
            <a:gsLst>
              <a:gs pos="0">
                <a:srgbClr val="BDC1CB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955" y="581145"/>
            <a:ext cx="2435658" cy="760842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60" y="1335903"/>
            <a:ext cx="2435658" cy="494095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20ACA4-BF2D-4C72-A5AC-18DBAEDD827F}"/>
              </a:ext>
            </a:extLst>
          </p:cNvPr>
          <p:cNvSpPr/>
          <p:nvPr/>
        </p:nvSpPr>
        <p:spPr>
          <a:xfrm>
            <a:off x="4268292" y="1313998"/>
            <a:ext cx="614715" cy="497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b="1" dirty="0">
              <a:solidFill>
                <a:schemeClr val="bg2">
                  <a:lumMod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4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97900B0-EEFC-40C0-B3B9-3940545E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6841620" cy="3340262"/>
          </a:xfrm>
          <a:prstGeom prst="rect">
            <a:avLst/>
          </a:prstGeom>
        </p:spPr>
      </p:pic>
      <p:pic>
        <p:nvPicPr>
          <p:cNvPr id="8" name="그림 7" descr="스크린샷, 화면, 방, 쥐고있는이(가) 표시된 사진&#10;&#10;자동 생성된 설명">
            <a:extLst>
              <a:ext uri="{FF2B5EF4-FFF2-40B4-BE49-F238E27FC236}">
                <a16:creationId xmlns:a16="http://schemas.microsoft.com/office/drawing/2014/main" id="{48764C3A-8CCF-48CF-889B-AC3D6E415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80" y="3198910"/>
            <a:ext cx="5980920" cy="321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1B861B-EA64-4CBD-9C07-2193F4A0A307}"/>
              </a:ext>
            </a:extLst>
          </p:cNvPr>
          <p:cNvSpPr txBox="1"/>
          <p:nvPr/>
        </p:nvSpPr>
        <p:spPr>
          <a:xfrm>
            <a:off x="2074618" y="4193645"/>
            <a:ext cx="318375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다중컬럼서브쿼리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5E8414-8786-49EA-9F5A-4D4AD44DE498}"/>
              </a:ext>
            </a:extLst>
          </p:cNvPr>
          <p:cNvCxnSpPr>
            <a:cxnSpLocks/>
          </p:cNvCxnSpPr>
          <p:nvPr/>
        </p:nvCxnSpPr>
        <p:spPr>
          <a:xfrm>
            <a:off x="4774166" y="5400803"/>
            <a:ext cx="1436914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9C6F62-A5AC-46FC-BB12-A36CDC57351E}"/>
              </a:ext>
            </a:extLst>
          </p:cNvPr>
          <p:cNvSpPr txBox="1"/>
          <p:nvPr/>
        </p:nvSpPr>
        <p:spPr>
          <a:xfrm>
            <a:off x="1441145" y="4782123"/>
            <a:ext cx="4450702" cy="132343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여러 개의 컬럼을 검색하는 서브 쿼리로써 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상영관종류에 따라 </a:t>
            </a:r>
            <a:r>
              <a:rPr lang="en-US" altLang="ko-KR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GOUPING</a:t>
            </a:r>
            <a:r>
              <a:rPr lang="ko-KR" altLang="en-US" sz="20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한 후 각 상영관종류에서 가장 많은 좌석 수를 </a:t>
            </a:r>
            <a:r>
              <a:rPr lang="ko-KR" altLang="en-US" sz="2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가지고 있는 데이터 출력</a:t>
            </a:r>
            <a:endParaRPr lang="ko-KR" altLang="en-US" sz="28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6A0EA94-D6C4-48EA-9DD1-44376E723DF0}"/>
              </a:ext>
            </a:extLst>
          </p:cNvPr>
          <p:cNvCxnSpPr>
            <a:cxnSpLocks/>
          </p:cNvCxnSpPr>
          <p:nvPr/>
        </p:nvCxnSpPr>
        <p:spPr>
          <a:xfrm flipV="1">
            <a:off x="3636855" y="4030824"/>
            <a:ext cx="0" cy="28924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97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3.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 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다양한 명령어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4CA0876C-518F-4383-B7E1-131109E736BA}"/>
              </a:ext>
            </a:extLst>
          </p:cNvPr>
          <p:cNvSpPr/>
          <p:nvPr/>
        </p:nvSpPr>
        <p:spPr>
          <a:xfrm rot="16200000">
            <a:off x="1092200" y="6352971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B8E4BE-5340-4B66-BDD6-795FA63F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01" y="890737"/>
            <a:ext cx="8466554" cy="17871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C79C4D-3CBD-499C-8DDC-197576CC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32" y="2142669"/>
            <a:ext cx="6207968" cy="45876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8F0C2F6-498F-4F1A-96F6-0EAD847B638B}"/>
              </a:ext>
            </a:extLst>
          </p:cNvPr>
          <p:cNvSpPr/>
          <p:nvPr/>
        </p:nvSpPr>
        <p:spPr>
          <a:xfrm>
            <a:off x="5984032" y="3683283"/>
            <a:ext cx="5987143" cy="2465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508C96-4B6F-41FD-96DA-ACB5D1735186}"/>
              </a:ext>
            </a:extLst>
          </p:cNvPr>
          <p:cNvCxnSpPr>
            <a:cxnSpLocks/>
          </p:cNvCxnSpPr>
          <p:nvPr/>
        </p:nvCxnSpPr>
        <p:spPr>
          <a:xfrm>
            <a:off x="4547118" y="4710337"/>
            <a:ext cx="1436914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4A0971-E2AB-4B2E-B74D-5300FF1F2A2E}"/>
              </a:ext>
            </a:extLst>
          </p:cNvPr>
          <p:cNvCxnSpPr>
            <a:cxnSpLocks/>
          </p:cNvCxnSpPr>
          <p:nvPr/>
        </p:nvCxnSpPr>
        <p:spPr>
          <a:xfrm flipV="1">
            <a:off x="3328945" y="2677885"/>
            <a:ext cx="0" cy="1427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CC25BB-F1A2-4F88-9AA9-5BB41AC1CC61}"/>
              </a:ext>
            </a:extLst>
          </p:cNvPr>
          <p:cNvSpPr txBox="1"/>
          <p:nvPr/>
        </p:nvSpPr>
        <p:spPr>
          <a:xfrm>
            <a:off x="2355941" y="3481894"/>
            <a:ext cx="1946007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DELETE</a:t>
            </a:r>
            <a:endParaRPr lang="ko-KR" altLang="en-US" sz="32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F57E8-4800-47FA-87D2-21910D2AF734}"/>
              </a:ext>
            </a:extLst>
          </p:cNvPr>
          <p:cNvSpPr txBox="1"/>
          <p:nvPr/>
        </p:nvSpPr>
        <p:spPr>
          <a:xfrm>
            <a:off x="1327403" y="4066669"/>
            <a:ext cx="4336279" cy="1200329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예매표정보에서 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홍길동</a:t>
            </a:r>
            <a:r>
              <a:rPr lang="en-US" altLang="ko-KR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r>
              <a:rPr lang="ko-KR" altLang="en-US" sz="2400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의 이름을 가지고 있는 데이터를 삭제</a:t>
            </a:r>
            <a:r>
              <a:rPr lang="ko-KR" altLang="en-US" sz="24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하고 난 후의 예매표정보 출력</a:t>
            </a:r>
            <a:endParaRPr lang="ko-KR" altLang="en-US" sz="3200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75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837991" y="3790781"/>
            <a:ext cx="4516017" cy="161548"/>
          </a:xfrm>
          <a:prstGeom prst="rect">
            <a:avLst/>
          </a:prstGeom>
          <a:gradFill flip="none" rotWithShape="1">
            <a:gsLst>
              <a:gs pos="50000">
                <a:srgbClr val="57CDDF"/>
              </a:gs>
              <a:gs pos="0">
                <a:srgbClr val="E3E5E9"/>
              </a:gs>
              <a:gs pos="100000">
                <a:srgbClr val="E3E5E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3726023" y="3952329"/>
            <a:ext cx="4739951" cy="161548"/>
          </a:xfrm>
          <a:prstGeom prst="rect">
            <a:avLst/>
          </a:prstGeom>
          <a:gradFill flip="none" rotWithShape="1">
            <a:gsLst>
              <a:gs pos="0">
                <a:srgbClr val="E3E5E9"/>
              </a:gs>
              <a:gs pos="48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B7DE0-E485-48BE-A19C-26DA728FD7C2}"/>
              </a:ext>
            </a:extLst>
          </p:cNvPr>
          <p:cNvSpPr txBox="1"/>
          <p:nvPr/>
        </p:nvSpPr>
        <p:spPr>
          <a:xfrm>
            <a:off x="2663884" y="1771015"/>
            <a:ext cx="81223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1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Chapter1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피드백 및 수정한 부분</a:t>
            </a:r>
            <a:endParaRPr lang="en-US" altLang="ko-KR" sz="2000" b="1" dirty="0">
              <a:solidFill>
                <a:schemeClr val="tx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F8106AF-4B07-4483-897F-6E15EFBD3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23" y="2992547"/>
            <a:ext cx="4000847" cy="22176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1. </a:t>
            </a:r>
            <a:r>
              <a:rPr lang="ko-KR" altLang="en-US" sz="2000" i="1" kern="0" dirty="0">
                <a:solidFill>
                  <a:prstClr val="white"/>
                </a:solidFill>
              </a:rPr>
              <a:t>피드백 및 수정한 부분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07872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54EB83C-A9A3-48DD-BC7E-6312C85BA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23" y="822199"/>
            <a:ext cx="4724809" cy="200423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4714003A-29CA-4377-B963-12262D772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67" y="822199"/>
            <a:ext cx="5182049" cy="2042337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0368A15-0C2D-4A28-94FF-24FEC91D0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54" y="2992547"/>
            <a:ext cx="5900062" cy="221761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1519F9-EB8E-4A07-897D-AC1373594553}"/>
              </a:ext>
            </a:extLst>
          </p:cNvPr>
          <p:cNvCxnSpPr/>
          <p:nvPr/>
        </p:nvCxnSpPr>
        <p:spPr>
          <a:xfrm>
            <a:off x="1748118" y="2492188"/>
            <a:ext cx="3227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947940-43EA-44C4-AB1B-BCB2839B2056}"/>
              </a:ext>
            </a:extLst>
          </p:cNvPr>
          <p:cNvCxnSpPr>
            <a:cxnSpLocks/>
          </p:cNvCxnSpPr>
          <p:nvPr/>
        </p:nvCxnSpPr>
        <p:spPr>
          <a:xfrm>
            <a:off x="6705600" y="2492188"/>
            <a:ext cx="47161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A4D93A7-9579-4C12-A5CE-18FE8488DC2E}"/>
              </a:ext>
            </a:extLst>
          </p:cNvPr>
          <p:cNvCxnSpPr>
            <a:cxnSpLocks/>
          </p:cNvCxnSpPr>
          <p:nvPr/>
        </p:nvCxnSpPr>
        <p:spPr>
          <a:xfrm>
            <a:off x="1676400" y="4455458"/>
            <a:ext cx="3541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141ACF7-42D4-4EE2-96F5-A319CC1BF569}"/>
              </a:ext>
            </a:extLst>
          </p:cNvPr>
          <p:cNvCxnSpPr>
            <a:cxnSpLocks/>
          </p:cNvCxnSpPr>
          <p:nvPr/>
        </p:nvCxnSpPr>
        <p:spPr>
          <a:xfrm>
            <a:off x="5952565" y="4858870"/>
            <a:ext cx="5388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477B3D-3B11-43F9-9153-C47EA84010B3}"/>
              </a:ext>
            </a:extLst>
          </p:cNvPr>
          <p:cNvSpPr txBox="1"/>
          <p:nvPr/>
        </p:nvSpPr>
        <p:spPr>
          <a:xfrm>
            <a:off x="1748118" y="5291239"/>
            <a:ext cx="66428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</a:rPr>
              <a:t>제약조건 </a:t>
            </a:r>
            <a:r>
              <a:rPr lang="en-US" altLang="ko-KR" sz="2800" dirty="0">
                <a:solidFill>
                  <a:srgbClr val="FF0000"/>
                </a:solidFill>
              </a:rPr>
              <a:t>CHECK </a:t>
            </a:r>
            <a:r>
              <a:rPr lang="ko-KR" altLang="en-US" sz="2800" dirty="0">
                <a:solidFill>
                  <a:srgbClr val="FF0000"/>
                </a:solidFill>
              </a:rPr>
              <a:t>구현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</a:rPr>
              <a:t>테이블명 </a:t>
            </a:r>
            <a:r>
              <a:rPr lang="en-US" altLang="ko-KR" sz="2800" dirty="0">
                <a:solidFill>
                  <a:srgbClr val="FF0000"/>
                </a:solidFill>
              </a:rPr>
              <a:t>&amp; </a:t>
            </a:r>
            <a:r>
              <a:rPr lang="ko-KR" altLang="en-US" sz="2800" dirty="0">
                <a:solidFill>
                  <a:srgbClr val="FF0000"/>
                </a:solidFill>
              </a:rPr>
              <a:t>속성 명 영어로 변환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800" dirty="0" err="1">
                <a:solidFill>
                  <a:srgbClr val="0070C0"/>
                </a:solidFill>
              </a:rPr>
              <a:t>CardNumber</a:t>
            </a:r>
            <a:r>
              <a:rPr lang="en-US" altLang="ko-KR" sz="2800" dirty="0">
                <a:solidFill>
                  <a:srgbClr val="0070C0"/>
                </a:solidFill>
              </a:rPr>
              <a:t> -&gt; </a:t>
            </a:r>
            <a:r>
              <a:rPr lang="ko-KR" altLang="en-US" sz="2800" dirty="0">
                <a:solidFill>
                  <a:srgbClr val="0070C0"/>
                </a:solidFill>
              </a:rPr>
              <a:t>기본키로 지정 </a:t>
            </a:r>
            <a:endParaRPr lang="en-US" altLang="ko-KR" sz="2800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6E1B9F-D91D-4B1C-B5C4-15E543A958FF}"/>
              </a:ext>
            </a:extLst>
          </p:cNvPr>
          <p:cNvCxnSpPr>
            <a:cxnSpLocks/>
          </p:cNvCxnSpPr>
          <p:nvPr/>
        </p:nvCxnSpPr>
        <p:spPr>
          <a:xfrm>
            <a:off x="1676400" y="4742329"/>
            <a:ext cx="35410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966AE0-24CA-4CB8-A374-E6CFA04B2B4A}"/>
              </a:ext>
            </a:extLst>
          </p:cNvPr>
          <p:cNvSpPr/>
          <p:nvPr/>
        </p:nvSpPr>
        <p:spPr>
          <a:xfrm>
            <a:off x="1676400" y="3380490"/>
            <a:ext cx="1586753" cy="32358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01392" y="2591795"/>
            <a:ext cx="1795683" cy="645927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prstClr val="white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604" y="2600313"/>
            <a:ext cx="3086239" cy="637410"/>
          </a:xfrm>
          <a:prstGeom prst="rect">
            <a:avLst/>
          </a:prstGeom>
          <a:gradFill flip="none" rotWithShape="1">
            <a:gsLst>
              <a:gs pos="0">
                <a:srgbClr val="45C8DC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11C47-F9A5-431A-8B56-13CBFEE9A40E}"/>
              </a:ext>
            </a:extLst>
          </p:cNvPr>
          <p:cNvSpPr/>
          <p:nvPr/>
        </p:nvSpPr>
        <p:spPr>
          <a:xfrm>
            <a:off x="3301939" y="3231637"/>
            <a:ext cx="1794587" cy="760842"/>
          </a:xfrm>
          <a:prstGeom prst="rect">
            <a:avLst/>
          </a:prstGeom>
          <a:solidFill>
            <a:srgbClr val="262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Chapter2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4393C-7563-490F-912E-F6B8ECF3098D}"/>
              </a:ext>
            </a:extLst>
          </p:cNvPr>
          <p:cNvSpPr/>
          <p:nvPr/>
        </p:nvSpPr>
        <p:spPr>
          <a:xfrm>
            <a:off x="166580" y="3231637"/>
            <a:ext cx="3134264" cy="760842"/>
          </a:xfrm>
          <a:prstGeom prst="rect">
            <a:avLst/>
          </a:prstGeom>
          <a:gradFill flip="none" rotWithShape="1">
            <a:gsLst>
              <a:gs pos="0">
                <a:srgbClr val="262A33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484C27-7AC3-4D09-BD80-2A2B68F7E11D}"/>
              </a:ext>
            </a:extLst>
          </p:cNvPr>
          <p:cNvSpPr/>
          <p:nvPr/>
        </p:nvSpPr>
        <p:spPr>
          <a:xfrm>
            <a:off x="5095979" y="3247159"/>
            <a:ext cx="4495890" cy="74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94660E-2918-47FB-B189-AE4789894577}"/>
              </a:ext>
            </a:extLst>
          </p:cNvPr>
          <p:cNvSpPr/>
          <p:nvPr/>
        </p:nvSpPr>
        <p:spPr>
          <a:xfrm>
            <a:off x="9591869" y="3246239"/>
            <a:ext cx="1794040" cy="7462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srgbClr val="262A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i="1" kern="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30520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이등변 삼각형 7"/>
          <p:cNvSpPr/>
          <p:nvPr/>
        </p:nvSpPr>
        <p:spPr>
          <a:xfrm rot="16200000">
            <a:off x="109220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589852A-DCA9-4E30-976E-5BC9ABC97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962640" cy="616743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AE6F30E-B87E-4AC3-854D-F95786A4498E}"/>
              </a:ext>
            </a:extLst>
          </p:cNvPr>
          <p:cNvCxnSpPr>
            <a:cxnSpLocks/>
          </p:cNvCxnSpPr>
          <p:nvPr/>
        </p:nvCxnSpPr>
        <p:spPr>
          <a:xfrm>
            <a:off x="9018494" y="2092960"/>
            <a:ext cx="2214282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6A57B4-2ED4-449D-90DB-0F918DB583B5}"/>
              </a:ext>
            </a:extLst>
          </p:cNvPr>
          <p:cNvCxnSpPr>
            <a:cxnSpLocks/>
          </p:cNvCxnSpPr>
          <p:nvPr/>
        </p:nvCxnSpPr>
        <p:spPr>
          <a:xfrm>
            <a:off x="11232776" y="2092960"/>
            <a:ext cx="0" cy="176186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CB42B0-CABE-4D48-A5E0-89FD90DFFF22}"/>
              </a:ext>
            </a:extLst>
          </p:cNvPr>
          <p:cNvCxnSpPr>
            <a:cxnSpLocks/>
          </p:cNvCxnSpPr>
          <p:nvPr/>
        </p:nvCxnSpPr>
        <p:spPr>
          <a:xfrm>
            <a:off x="7380514" y="3873486"/>
            <a:ext cx="1787270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F6E4910-867E-4D54-9E51-CF4D10ABA7D2}"/>
              </a:ext>
            </a:extLst>
          </p:cNvPr>
          <p:cNvCxnSpPr>
            <a:cxnSpLocks/>
          </p:cNvCxnSpPr>
          <p:nvPr/>
        </p:nvCxnSpPr>
        <p:spPr>
          <a:xfrm>
            <a:off x="9167784" y="3873486"/>
            <a:ext cx="0" cy="20327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38D4FA-78D8-41EA-93E1-FF2C05B33B32}"/>
              </a:ext>
            </a:extLst>
          </p:cNvPr>
          <p:cNvCxnSpPr/>
          <p:nvPr/>
        </p:nvCxnSpPr>
        <p:spPr>
          <a:xfrm>
            <a:off x="9167784" y="5906278"/>
            <a:ext cx="169304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DAFA66D-3CE5-4745-9811-2EEE51D8849B}"/>
              </a:ext>
            </a:extLst>
          </p:cNvPr>
          <p:cNvCxnSpPr>
            <a:cxnSpLocks/>
          </p:cNvCxnSpPr>
          <p:nvPr/>
        </p:nvCxnSpPr>
        <p:spPr>
          <a:xfrm>
            <a:off x="10860833" y="2491273"/>
            <a:ext cx="0" cy="34150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879C262-A59A-4F4A-B5D0-35FFDA6E2927}"/>
              </a:ext>
            </a:extLst>
          </p:cNvPr>
          <p:cNvCxnSpPr>
            <a:cxnSpLocks/>
          </p:cNvCxnSpPr>
          <p:nvPr/>
        </p:nvCxnSpPr>
        <p:spPr>
          <a:xfrm>
            <a:off x="9018494" y="2491273"/>
            <a:ext cx="1842339" cy="0"/>
          </a:xfrm>
          <a:prstGeom prst="line">
            <a:avLst/>
          </a:prstGeom>
          <a:ln w="381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18D755A-AFE9-4779-904D-B2925540381B}"/>
              </a:ext>
            </a:extLst>
          </p:cNvPr>
          <p:cNvCxnSpPr>
            <a:cxnSpLocks/>
          </p:cNvCxnSpPr>
          <p:nvPr/>
        </p:nvCxnSpPr>
        <p:spPr>
          <a:xfrm>
            <a:off x="6895322" y="4081870"/>
            <a:ext cx="182880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79ACD5A-EEDF-41E4-B50A-FD068299F47C}"/>
              </a:ext>
            </a:extLst>
          </p:cNvPr>
          <p:cNvCxnSpPr>
            <a:cxnSpLocks/>
          </p:cNvCxnSpPr>
          <p:nvPr/>
        </p:nvCxnSpPr>
        <p:spPr>
          <a:xfrm>
            <a:off x="8724122" y="4081870"/>
            <a:ext cx="0" cy="1824408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09DB577-0888-47C9-AC88-82EDAFD9648E}"/>
              </a:ext>
            </a:extLst>
          </p:cNvPr>
          <p:cNvCxnSpPr>
            <a:cxnSpLocks/>
          </p:cNvCxnSpPr>
          <p:nvPr/>
        </p:nvCxnSpPr>
        <p:spPr>
          <a:xfrm>
            <a:off x="6895322" y="2908529"/>
            <a:ext cx="0" cy="117832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F1680D8-9174-44FB-B63C-641FE5D8A1CC}"/>
              </a:ext>
            </a:extLst>
          </p:cNvPr>
          <p:cNvCxnSpPr>
            <a:cxnSpLocks/>
          </p:cNvCxnSpPr>
          <p:nvPr/>
        </p:nvCxnSpPr>
        <p:spPr>
          <a:xfrm>
            <a:off x="4794837" y="2908529"/>
            <a:ext cx="2100485" cy="0"/>
          </a:xfrm>
          <a:prstGeom prst="line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F3767DB-1859-44E0-87D9-261170375CC1}"/>
              </a:ext>
            </a:extLst>
          </p:cNvPr>
          <p:cNvCxnSpPr>
            <a:cxnSpLocks/>
          </p:cNvCxnSpPr>
          <p:nvPr/>
        </p:nvCxnSpPr>
        <p:spPr>
          <a:xfrm>
            <a:off x="5728996" y="4066319"/>
            <a:ext cx="11663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A5E59DC-3CA0-4A88-B2E5-CF0DAA74D775}"/>
              </a:ext>
            </a:extLst>
          </p:cNvPr>
          <p:cNvCxnSpPr>
            <a:cxnSpLocks/>
          </p:cNvCxnSpPr>
          <p:nvPr/>
        </p:nvCxnSpPr>
        <p:spPr>
          <a:xfrm>
            <a:off x="5728996" y="4066319"/>
            <a:ext cx="0" cy="11121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E1331D-B017-4548-8511-24FE9F2592DA}"/>
              </a:ext>
            </a:extLst>
          </p:cNvPr>
          <p:cNvCxnSpPr>
            <a:cxnSpLocks/>
          </p:cNvCxnSpPr>
          <p:nvPr/>
        </p:nvCxnSpPr>
        <p:spPr>
          <a:xfrm>
            <a:off x="4275433" y="5178490"/>
            <a:ext cx="1453563" cy="0"/>
          </a:xfrm>
          <a:prstGeom prst="line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77A1B8C-80E1-43A6-91C1-BD3FFE185602}"/>
              </a:ext>
            </a:extLst>
          </p:cNvPr>
          <p:cNvSpPr txBox="1"/>
          <p:nvPr/>
        </p:nvSpPr>
        <p:spPr>
          <a:xfrm>
            <a:off x="1492898" y="869410"/>
            <a:ext cx="5887616" cy="13234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</a:p>
          <a:p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영화정보의 </a:t>
            </a:r>
            <a:r>
              <a:rPr lang="ko-KR" altLang="en-US" sz="2000" i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극장정보의 </a:t>
            </a:r>
            <a:r>
              <a:rPr lang="ko-KR" altLang="en-US" sz="2000" i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극장시리얼넘버를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영화는 극장을 극장은 영화에 대한 정보를 검색할 수 있다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FE95DF-4BFC-4E9D-84EC-C422FD967150}"/>
              </a:ext>
            </a:extLst>
          </p:cNvPr>
          <p:cNvSpPr txBox="1"/>
          <p:nvPr/>
        </p:nvSpPr>
        <p:spPr>
          <a:xfrm>
            <a:off x="1492898" y="850780"/>
            <a:ext cx="6016283" cy="163121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</a:p>
          <a:p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 표 정보에 있는 상영관번호를 통하여 상영관정보를 검색할 수 있으며 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최종적으로 예매표정보의 상영관번호 </a:t>
            </a:r>
            <a:r>
              <a:rPr lang="ko-KR" altLang="en-US" sz="2000" i="1" u="sng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극장시리얼넘버를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예매한 영화정보에 대해 검색할 수 있다</a:t>
            </a:r>
            <a:r>
              <a:rPr lang="en-US" altLang="ko-KR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i="1" u="sng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BC6487-153D-41D4-8C5E-A71DDE1CD2A6}"/>
              </a:ext>
            </a:extLst>
          </p:cNvPr>
          <p:cNvSpPr txBox="1"/>
          <p:nvPr/>
        </p:nvSpPr>
        <p:spPr>
          <a:xfrm>
            <a:off x="1331166" y="750741"/>
            <a:ext cx="6228875" cy="193899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  <a:endParaRPr lang="en-US" altLang="ko-KR" sz="2000" b="1" dirty="0"/>
          </a:p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 표 정보를 통해 영화 예매의 전반적인 정보를 저장하고 관리하며 예매표정보의 고객번호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결제번호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상영관번호를 통해 고객정보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결제정보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예매한 영화 정보를 검색하고 표현할 수 있다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따라서 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 결제한 결제정보를 예매표정보의 결제번호를 통해 검색한다</a:t>
            </a:r>
            <a:r>
              <a:rPr lang="en-US" altLang="ko-KR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7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93599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3CCFD00-AF2E-435B-A45F-5A4FF7EFE239}"/>
              </a:ext>
            </a:extLst>
          </p:cNvPr>
          <p:cNvSpPr/>
          <p:nvPr/>
        </p:nvSpPr>
        <p:spPr>
          <a:xfrm rot="16200000">
            <a:off x="1092200" y="1955800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7DE1D5-0B45-445C-AE80-4BD7E030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10713823" cy="2528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F01816-502C-454F-BA31-0BC0CCDE7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80" y="2918012"/>
            <a:ext cx="5884720" cy="3715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2B520-8D53-438C-80CF-83E53BFFF733}"/>
              </a:ext>
            </a:extLst>
          </p:cNvPr>
          <p:cNvSpPr txBox="1"/>
          <p:nvPr/>
        </p:nvSpPr>
        <p:spPr>
          <a:xfrm>
            <a:off x="1455577" y="4775947"/>
            <a:ext cx="5178489" cy="13234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</a:p>
          <a:p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영화정보의 </a:t>
            </a:r>
            <a:r>
              <a:rPr lang="ko-KR" altLang="en-US" sz="2000" i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영화명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극장정보의 </a:t>
            </a:r>
            <a:r>
              <a:rPr lang="ko-KR" altLang="en-US" sz="2000" i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극장시리얼넘버를</a:t>
            </a:r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영화는 극장을 극장은 영화에 대한 정보를 검색할 수 있다</a:t>
            </a:r>
            <a:r>
              <a:rPr lang="en-US" altLang="ko-KR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63ECEC-A3BA-46B1-8459-B42C7CAFBF8C}"/>
              </a:ext>
            </a:extLst>
          </p:cNvPr>
          <p:cNvCxnSpPr>
            <a:cxnSpLocks/>
          </p:cNvCxnSpPr>
          <p:nvPr/>
        </p:nvCxnSpPr>
        <p:spPr>
          <a:xfrm>
            <a:off x="7460281" y="2918012"/>
            <a:ext cx="353118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24474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1E31D86-DF78-4FE6-B644-189FE0629870}"/>
              </a:ext>
            </a:extLst>
          </p:cNvPr>
          <p:cNvSpPr/>
          <p:nvPr/>
        </p:nvSpPr>
        <p:spPr>
          <a:xfrm rot="16200000">
            <a:off x="1092200" y="2846199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46FE625-6511-4F98-AC58-EFFC8BEC7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690562"/>
            <a:ext cx="7886647" cy="2920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338F4A-492A-468D-8439-201E6FB9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08" y="2341984"/>
            <a:ext cx="5361992" cy="4516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A90178-283F-4EC9-BB54-312B25300D0D}"/>
              </a:ext>
            </a:extLst>
          </p:cNvPr>
          <p:cNvSpPr txBox="1"/>
          <p:nvPr/>
        </p:nvSpPr>
        <p:spPr>
          <a:xfrm>
            <a:off x="1408387" y="4536222"/>
            <a:ext cx="5282803" cy="163121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</a:p>
          <a:p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예매 표 정보에 있는 상영관번호를 통하여 상영관정보를 검색할 수 있으며 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최종적으로 예매표정보의 상영관번호 </a:t>
            </a:r>
            <a:r>
              <a:rPr lang="ko-KR" altLang="en-US" sz="2000" i="1" u="sng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극장시리얼넘버를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통해 예매한 영화정보에 대해 검색할 수 있다</a:t>
            </a:r>
            <a:r>
              <a:rPr lang="en-US" altLang="ko-KR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000" i="1" u="sng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DF4E47-59A0-4C77-BBE1-89AB15EE6536}"/>
              </a:ext>
            </a:extLst>
          </p:cNvPr>
          <p:cNvCxnSpPr>
            <a:cxnSpLocks/>
          </p:cNvCxnSpPr>
          <p:nvPr/>
        </p:nvCxnSpPr>
        <p:spPr>
          <a:xfrm>
            <a:off x="7432289" y="2341984"/>
            <a:ext cx="3531180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45C8DC"/>
            </a:gs>
            <a:gs pos="1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612035" y="127631"/>
            <a:ext cx="972906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Chapter 2.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DML 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검색 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요구사항분석서</a:t>
            </a:r>
            <a:r>
              <a:rPr lang="en-US" altLang="ko-KR" sz="2000" i="1" dirty="0">
                <a:solidFill>
                  <a:schemeClr val="bg1"/>
                </a:solidFill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29360" cy="690562"/>
          </a:xfrm>
          <a:prstGeom prst="rect">
            <a:avLst/>
          </a:prstGeom>
          <a:solidFill>
            <a:srgbClr val="3EB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80102"/>
              </p:ext>
            </p:extLst>
          </p:nvPr>
        </p:nvGraphicFramePr>
        <p:xfrm>
          <a:off x="0" y="690562"/>
          <a:ext cx="1231035" cy="616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Contents 1</a:t>
                      </a:r>
                      <a:endParaRPr lang="ko-KR" altLang="en-US" sz="105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2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3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bg1"/>
                          </a:solidFill>
                        </a:rPr>
                        <a:t>Contents 4</a:t>
                      </a:r>
                      <a:endParaRPr lang="ko-KR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5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6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 7</a:t>
                      </a:r>
                      <a:endParaRPr lang="ko-KR" altLang="en-US" sz="105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A363CD9-5D49-41D4-B8BB-C4240AC2AF9B}"/>
              </a:ext>
            </a:extLst>
          </p:cNvPr>
          <p:cNvSpPr/>
          <p:nvPr/>
        </p:nvSpPr>
        <p:spPr>
          <a:xfrm rot="16200000">
            <a:off x="1050224" y="3710782"/>
            <a:ext cx="147320" cy="12700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1266275-710A-460C-B7DF-A20E309A7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9" y="690562"/>
            <a:ext cx="7895979" cy="33682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F4F8C6-AE99-4F85-84DC-B6A5E3DC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49" y="2163718"/>
            <a:ext cx="5501951" cy="46942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379062-827D-4346-AC60-50C271525134}"/>
              </a:ext>
            </a:extLst>
          </p:cNvPr>
          <p:cNvSpPr txBox="1"/>
          <p:nvPr/>
        </p:nvSpPr>
        <p:spPr>
          <a:xfrm>
            <a:off x="1389959" y="4796688"/>
            <a:ext cx="5190931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ko-KR" altLang="en-US" sz="2000" i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요구분석서 </a:t>
            </a:r>
            <a:r>
              <a:rPr lang="ko-KR" altLang="en-US" sz="2000" b="1" dirty="0"/>
              <a:t>中</a:t>
            </a:r>
            <a:endParaRPr lang="en-US" altLang="ko-KR" sz="2000" b="1" dirty="0"/>
          </a:p>
          <a:p>
            <a:pPr algn="ctr" latinLnBrk="0"/>
            <a:endParaRPr lang="en-US" altLang="ko-KR" sz="2000" i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 latinLnBrk="0"/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고객이 결제한 결제정보를 예매표정보의 결제번호를 통해 검색한다</a:t>
            </a:r>
            <a:r>
              <a:rPr lang="en-US" altLang="ko-KR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r>
              <a:rPr lang="ko-KR" altLang="en-US" sz="2000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4E844B-8D2F-498F-A7BB-65646FE51227}"/>
              </a:ext>
            </a:extLst>
          </p:cNvPr>
          <p:cNvCxnSpPr>
            <a:cxnSpLocks/>
          </p:cNvCxnSpPr>
          <p:nvPr/>
        </p:nvCxnSpPr>
        <p:spPr>
          <a:xfrm>
            <a:off x="7553587" y="2163718"/>
            <a:ext cx="3857752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808</Words>
  <Application>Microsoft Office PowerPoint</Application>
  <PresentationFormat>와이드스크린</PresentationFormat>
  <Paragraphs>204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조선일보명조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의환 이</cp:lastModifiedBy>
  <cp:revision>509</cp:revision>
  <dcterms:created xsi:type="dcterms:W3CDTF">2019-06-05T05:22:16Z</dcterms:created>
  <dcterms:modified xsi:type="dcterms:W3CDTF">2020-01-22T16:28:09Z</dcterms:modified>
</cp:coreProperties>
</file>