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5" r:id="rId2"/>
    <p:sldId id="432" r:id="rId3"/>
    <p:sldId id="450" r:id="rId4"/>
    <p:sldId id="496" r:id="rId5"/>
    <p:sldId id="463" r:id="rId6"/>
    <p:sldId id="497" r:id="rId7"/>
    <p:sldId id="464" r:id="rId8"/>
    <p:sldId id="456" r:id="rId9"/>
    <p:sldId id="461" r:id="rId10"/>
    <p:sldId id="453" r:id="rId11"/>
    <p:sldId id="498" r:id="rId12"/>
    <p:sldId id="499" r:id="rId13"/>
    <p:sldId id="500" r:id="rId14"/>
    <p:sldId id="501" r:id="rId15"/>
    <p:sldId id="480" r:id="rId16"/>
    <p:sldId id="479" r:id="rId17"/>
    <p:sldId id="491" r:id="rId18"/>
    <p:sldId id="502" r:id="rId19"/>
    <p:sldId id="503" r:id="rId20"/>
    <p:sldId id="494" r:id="rId21"/>
    <p:sldId id="504" r:id="rId22"/>
    <p:sldId id="45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A33"/>
    <a:srgbClr val="E3E5E9"/>
    <a:srgbClr val="333F50"/>
    <a:srgbClr val="BDC1CB"/>
    <a:srgbClr val="45C8DC"/>
    <a:srgbClr val="FBC096"/>
    <a:srgbClr val="8D87B9"/>
    <a:srgbClr val="FF9999"/>
    <a:srgbClr val="D7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36000" y="2904393"/>
            <a:ext cx="1260000" cy="504000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6000" y="3407565"/>
            <a:ext cx="1260000" cy="2365705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조원</a:t>
            </a:r>
            <a:endParaRPr lang="ko-KR" altLang="en-US" sz="1100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95999" y="2904393"/>
            <a:ext cx="1685365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예매 서비스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96000" y="3407565"/>
            <a:ext cx="1864660" cy="2365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이의환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336920" y="1341690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</a:t>
            </a:r>
            <a:r>
              <a:rPr lang="en-US" altLang="ko-KR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 발표</a:t>
            </a:r>
            <a:endParaRPr lang="en-US" altLang="ko-KR" sz="3200" b="1" i="1" kern="0" dirty="0"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</a:t>
            </a:r>
            <a:r>
              <a:rPr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인덱스 </a:t>
            </a:r>
            <a:endParaRPr lang="ko-KR" altLang="en-US" sz="48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60660" y="3407566"/>
            <a:ext cx="4231340" cy="23657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55858" y="2904393"/>
            <a:ext cx="4536141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2904393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3407566"/>
            <a:ext cx="4836000" cy="2365704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80102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92571-8960-40F6-B769-E797ECF2F571}"/>
              </a:ext>
            </a:extLst>
          </p:cNvPr>
          <p:cNvSpPr txBox="1"/>
          <p:nvPr/>
        </p:nvSpPr>
        <p:spPr>
          <a:xfrm>
            <a:off x="2052085" y="985266"/>
            <a:ext cx="884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갱신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입력의 상황</a:t>
            </a:r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A623825-A517-4CBF-84F6-F6C588A0E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53820"/>
              </p:ext>
            </p:extLst>
          </p:nvPr>
        </p:nvGraphicFramePr>
        <p:xfrm>
          <a:off x="2052085" y="1966011"/>
          <a:ext cx="9499214" cy="2281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5119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</a:tblGrid>
              <a:tr h="5565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(key)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갱신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2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예매일자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일자에 관한 데이터의 경우 고객이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예매를 한 날짜를 기준으로 예매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결제일자가 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입력되며 고객이 해당 예매를 취소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변경이 현실적으로 빈번하지 않기 때문에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갱신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입력이 자주 일어나지는 않는다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251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결제일자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18CFA8F-3029-4E8A-B944-9C3D87A47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72471"/>
              </p:ext>
            </p:extLst>
          </p:nvPr>
        </p:nvGraphicFramePr>
        <p:xfrm>
          <a:off x="2052085" y="4544821"/>
          <a:ext cx="9499214" cy="179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9764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</a:tblGrid>
              <a:tr h="439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(key)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갱신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고객이름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현실적으로 개명하는 사람은 극히 드물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정도이므로 갱신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입력이 빈번하지 않는다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401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 핸드폰번호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핸드폰을 변경 후 통신사를 바꿀 시 번호이동이 일어나는데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현실적으로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 이동이 빈번하지 않으므로 갱신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입력이 빈번하지 않다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92571-8960-40F6-B769-E797ECF2F571}"/>
              </a:ext>
            </a:extLst>
          </p:cNvPr>
          <p:cNvSpPr txBox="1"/>
          <p:nvPr/>
        </p:nvSpPr>
        <p:spPr>
          <a:xfrm>
            <a:off x="2052085" y="985266"/>
            <a:ext cx="884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갱신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입력의 상황</a:t>
            </a:r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A623825-A517-4CBF-84F6-F6C588A0E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94590"/>
              </p:ext>
            </p:extLst>
          </p:nvPr>
        </p:nvGraphicFramePr>
        <p:xfrm>
          <a:off x="2052085" y="1966011"/>
          <a:ext cx="9499214" cy="2281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5119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</a:tblGrid>
              <a:tr h="5565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(key)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갱신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극장위치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극장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이하 영화관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이 다른 지점으로 이동하는 일이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빈번하지 않으므로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극장의 극장위치의 데이터의 갱신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 상황은 빈번하지 않는다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8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92571-8960-40F6-B769-E797ECF2F571}"/>
              </a:ext>
            </a:extLst>
          </p:cNvPr>
          <p:cNvSpPr txBox="1"/>
          <p:nvPr/>
        </p:nvSpPr>
        <p:spPr>
          <a:xfrm>
            <a:off x="2052085" y="985266"/>
            <a:ext cx="884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컬럼의 분포도 분석</a:t>
            </a:r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2A39B58-EB73-4A8F-8616-8DF56836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04" y="3090272"/>
            <a:ext cx="8373471" cy="36030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597208-ABB5-43FD-BC37-C8D571953489}"/>
              </a:ext>
            </a:extLst>
          </p:cNvPr>
          <p:cNvSpPr txBox="1"/>
          <p:nvPr/>
        </p:nvSpPr>
        <p:spPr>
          <a:xfrm>
            <a:off x="2492136" y="1852612"/>
            <a:ext cx="8848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특정 컬럼의 데이터가 테이블에 평균적으로 분포 되어 있는 정도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en-US" altLang="ko-KR" sz="2000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21B1B-18B9-4B32-92A1-AA8BF744D403}"/>
              </a:ext>
            </a:extLst>
          </p:cNvPr>
          <p:cNvSpPr txBox="1"/>
          <p:nvPr/>
        </p:nvSpPr>
        <p:spPr>
          <a:xfrm>
            <a:off x="2226104" y="2551836"/>
            <a:ext cx="884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데이터별 평균 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Rows /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테이블 전체 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Rows * 100</a:t>
            </a:r>
            <a:endParaRPr lang="en-US" altLang="ko-KR" sz="2800" i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3E5DE4-C0F7-4531-9C7E-3863B4C89906}"/>
              </a:ext>
            </a:extLst>
          </p:cNvPr>
          <p:cNvSpPr/>
          <p:nvPr/>
        </p:nvSpPr>
        <p:spPr>
          <a:xfrm>
            <a:off x="2226105" y="5645020"/>
            <a:ext cx="1487480" cy="606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13CA53-F6DC-47B2-B670-2A7A78007BA1}"/>
              </a:ext>
            </a:extLst>
          </p:cNvPr>
          <p:cNvCxnSpPr>
            <a:stCxn id="14" idx="3"/>
          </p:cNvCxnSpPr>
          <p:nvPr/>
        </p:nvCxnSpPr>
        <p:spPr>
          <a:xfrm>
            <a:off x="3713585" y="5948262"/>
            <a:ext cx="2472611" cy="139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4D30F-9BE9-40DD-B1DD-DD2BD15A061E}"/>
              </a:ext>
            </a:extLst>
          </p:cNvPr>
          <p:cNvSpPr txBox="1"/>
          <p:nvPr/>
        </p:nvSpPr>
        <p:spPr>
          <a:xfrm>
            <a:off x="6186196" y="5686121"/>
            <a:ext cx="4077477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예매표정보의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B0F0"/>
                </a:solidFill>
              </a:rPr>
              <a:t>예매일자</a:t>
            </a:r>
            <a:r>
              <a:rPr lang="ko-KR" altLang="en-US" dirty="0"/>
              <a:t>‘</a:t>
            </a:r>
            <a:r>
              <a:rPr lang="en-US" altLang="ko-KR" dirty="0"/>
              <a:t> </a:t>
            </a:r>
            <a:r>
              <a:rPr lang="ko-KR" altLang="en-US" dirty="0"/>
              <a:t>컬럼의</a:t>
            </a:r>
            <a:endParaRPr lang="en-US" altLang="ko-KR" dirty="0"/>
          </a:p>
          <a:p>
            <a:r>
              <a:rPr lang="ko-KR" altLang="en-US" dirty="0"/>
              <a:t>분포도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FF0000"/>
                </a:solidFill>
              </a:rPr>
              <a:t>7.69%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92571-8960-40F6-B769-E797ECF2F571}"/>
              </a:ext>
            </a:extLst>
          </p:cNvPr>
          <p:cNvSpPr txBox="1"/>
          <p:nvPr/>
        </p:nvSpPr>
        <p:spPr>
          <a:xfrm>
            <a:off x="2052085" y="985266"/>
            <a:ext cx="884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컬럼의 분포도 분석</a:t>
            </a:r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6393FF9-12FD-44DD-8BF7-DE294F7A2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0" y="1649225"/>
            <a:ext cx="5609859" cy="2682472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35E2BEF3-4ED2-46D7-99C6-6E64C010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08" y="4047897"/>
            <a:ext cx="6111770" cy="2682472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1815C589-5479-4207-8376-DC6B3EF66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22" y="4012163"/>
            <a:ext cx="5745978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92571-8960-40F6-B769-E797ECF2F571}"/>
              </a:ext>
            </a:extLst>
          </p:cNvPr>
          <p:cNvSpPr txBox="1"/>
          <p:nvPr/>
        </p:nvSpPr>
        <p:spPr>
          <a:xfrm>
            <a:off x="2052085" y="985266"/>
            <a:ext cx="884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컬럼의 분포도 분석</a:t>
            </a:r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99223EC-5179-4A7A-898E-4066BED74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08" y="1636117"/>
            <a:ext cx="10758196" cy="5221883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157564-9AB5-43CE-83D1-D29BA5DD315F}"/>
              </a:ext>
            </a:extLst>
          </p:cNvPr>
          <p:cNvCxnSpPr>
            <a:cxnSpLocks/>
          </p:cNvCxnSpPr>
          <p:nvPr/>
        </p:nvCxnSpPr>
        <p:spPr>
          <a:xfrm>
            <a:off x="6410132" y="2897152"/>
            <a:ext cx="35549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252BDDBC-104F-4B08-9E5E-11EBD6261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15" y="1782480"/>
            <a:ext cx="10491064" cy="459032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C8CD84-1A9F-4C9E-B8CB-B7D5DC1000C6}"/>
              </a:ext>
            </a:extLst>
          </p:cNvPr>
          <p:cNvSpPr/>
          <p:nvPr/>
        </p:nvSpPr>
        <p:spPr>
          <a:xfrm>
            <a:off x="3439084" y="1782479"/>
            <a:ext cx="1487480" cy="4431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B524F8-87DA-444A-9814-915C17B6B768}"/>
              </a:ext>
            </a:extLst>
          </p:cNvPr>
          <p:cNvSpPr/>
          <p:nvPr/>
        </p:nvSpPr>
        <p:spPr>
          <a:xfrm>
            <a:off x="5032917" y="1782478"/>
            <a:ext cx="1960616" cy="4431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31D337DF-CA03-4AB8-AAFC-59BDA230F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93" y="690562"/>
            <a:ext cx="4727511" cy="2629128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014D3826-98FD-49B4-9C4C-837653868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93" y="3633255"/>
            <a:ext cx="4679266" cy="2781541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00469C-6E3E-4BE7-BFA6-C4D33142C114}"/>
              </a:ext>
            </a:extLst>
          </p:cNvPr>
          <p:cNvCxnSpPr>
            <a:cxnSpLocks/>
          </p:cNvCxnSpPr>
          <p:nvPr/>
        </p:nvCxnSpPr>
        <p:spPr>
          <a:xfrm flipV="1">
            <a:off x="4182824" y="1553612"/>
            <a:ext cx="3191469" cy="96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E3CF564-F411-4F13-B708-64F37B42E01B}"/>
              </a:ext>
            </a:extLst>
          </p:cNvPr>
          <p:cNvCxnSpPr>
            <a:cxnSpLocks/>
          </p:cNvCxnSpPr>
          <p:nvPr/>
        </p:nvCxnSpPr>
        <p:spPr>
          <a:xfrm>
            <a:off x="5896947" y="6482819"/>
            <a:ext cx="14773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B19CB00-E5C0-4F1B-8698-1CF4DC745803}"/>
              </a:ext>
            </a:extLst>
          </p:cNvPr>
          <p:cNvCxnSpPr>
            <a:endCxn id="21" idx="0"/>
          </p:cNvCxnSpPr>
          <p:nvPr/>
        </p:nvCxnSpPr>
        <p:spPr>
          <a:xfrm>
            <a:off x="4182824" y="1563267"/>
            <a:ext cx="0" cy="2192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EF21F93-9F07-4EE0-9951-07BBA069F493}"/>
              </a:ext>
            </a:extLst>
          </p:cNvPr>
          <p:cNvCxnSpPr>
            <a:cxnSpLocks/>
          </p:cNvCxnSpPr>
          <p:nvPr/>
        </p:nvCxnSpPr>
        <p:spPr>
          <a:xfrm>
            <a:off x="5896947" y="6214179"/>
            <a:ext cx="0" cy="268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F4AE77-70CB-47C1-BA1C-9200BF095AD7}"/>
              </a:ext>
            </a:extLst>
          </p:cNvPr>
          <p:cNvSpPr/>
          <p:nvPr/>
        </p:nvSpPr>
        <p:spPr>
          <a:xfrm>
            <a:off x="7322865" y="2616863"/>
            <a:ext cx="888074" cy="46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D2E289-180A-444C-9064-C515D07591EB}"/>
              </a:ext>
            </a:extLst>
          </p:cNvPr>
          <p:cNvSpPr/>
          <p:nvPr/>
        </p:nvSpPr>
        <p:spPr>
          <a:xfrm>
            <a:off x="7299539" y="5547802"/>
            <a:ext cx="888074" cy="46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22890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26A5428-2200-49DB-AD68-3454595FDA0F}"/>
              </a:ext>
            </a:extLst>
          </p:cNvPr>
          <p:cNvSpPr/>
          <p:nvPr/>
        </p:nvSpPr>
        <p:spPr>
          <a:xfrm rot="16200000">
            <a:off x="1092200" y="459015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9F59E0F-A0DB-46F3-A8B6-733C7F2C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07128"/>
              </p:ext>
            </p:extLst>
          </p:nvPr>
        </p:nvGraphicFramePr>
        <p:xfrm>
          <a:off x="1612035" y="1068561"/>
          <a:ext cx="9892611" cy="508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2575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2875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</a:tblGrid>
              <a:tr h="707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인덱스 종류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(key)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분포도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(%)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인덱스 종류의 판단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60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인덱스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예매일자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7.69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인덱스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결제일자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7.69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80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결합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인덱스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고객이름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5.00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결합 인덱스의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컬럼 순서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배치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고객 핸드폰번호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고객 이름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 핸드폰번호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5.26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674683"/>
                  </a:ext>
                </a:extLst>
              </a:tr>
              <a:tr h="54780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인덱스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33.33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5.26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0596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0335A7-991F-4DDA-9613-BF082E56C7C8}"/>
              </a:ext>
            </a:extLst>
          </p:cNvPr>
          <p:cNvSpPr/>
          <p:nvPr/>
        </p:nvSpPr>
        <p:spPr>
          <a:xfrm>
            <a:off x="3280464" y="5626359"/>
            <a:ext cx="4295994" cy="60648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0812B1-9A99-4A60-934C-C0E5620CFF83}"/>
              </a:ext>
            </a:extLst>
          </p:cNvPr>
          <p:cNvSpPr/>
          <p:nvPr/>
        </p:nvSpPr>
        <p:spPr>
          <a:xfrm>
            <a:off x="8145623" y="3973513"/>
            <a:ext cx="3359023" cy="11120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Chapter3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최종 인덱스 및 분석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8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 인덱스 및 분석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9029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 descr="스크린샷, 쥐고있는, 사람들, 대형이(가) 표시된 사진&#10;&#10;자동 생성된 설명">
            <a:extLst>
              <a:ext uri="{FF2B5EF4-FFF2-40B4-BE49-F238E27FC236}">
                <a16:creationId xmlns:a16="http://schemas.microsoft.com/office/drawing/2014/main" id="{CA111CDB-6710-4F99-BAC2-96101299B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1381125"/>
            <a:ext cx="9729065" cy="44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7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 인덱스 및 분석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0236624-99D7-4C10-8D80-764A04BA0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79" y="1206119"/>
            <a:ext cx="8647466" cy="44073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50C0A5-3F9C-4317-9B75-FA7FF420D684}"/>
              </a:ext>
            </a:extLst>
          </p:cNvPr>
          <p:cNvSpPr/>
          <p:nvPr/>
        </p:nvSpPr>
        <p:spPr>
          <a:xfrm>
            <a:off x="1941104" y="5139668"/>
            <a:ext cx="864746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3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 인덱스 및 분석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8CDA3A5-E179-48BD-A5F6-5154FFBCA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31" y="1335671"/>
            <a:ext cx="9135633" cy="46079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A29C87-1EE7-4732-906E-7C7DA9577844}"/>
              </a:ext>
            </a:extLst>
          </p:cNvPr>
          <p:cNvSpPr/>
          <p:nvPr/>
        </p:nvSpPr>
        <p:spPr>
          <a:xfrm>
            <a:off x="2724538" y="2593910"/>
            <a:ext cx="2099389" cy="379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5C9E0B-3C1B-4697-9D30-BD1A4AD4A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21" y="1571469"/>
            <a:ext cx="6904318" cy="41363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417581-2600-4861-91D7-B57A043B3022}"/>
              </a:ext>
            </a:extLst>
          </p:cNvPr>
          <p:cNvSpPr/>
          <p:nvPr/>
        </p:nvSpPr>
        <p:spPr>
          <a:xfrm>
            <a:off x="9675845" y="3494241"/>
            <a:ext cx="777551" cy="1311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3233E3-78CD-4651-AFF3-CDB92472A959}"/>
              </a:ext>
            </a:extLst>
          </p:cNvPr>
          <p:cNvSpPr/>
          <p:nvPr/>
        </p:nvSpPr>
        <p:spPr>
          <a:xfrm>
            <a:off x="3600926" y="1836501"/>
            <a:ext cx="2495074" cy="3211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1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72612" y="592097"/>
            <a:ext cx="1795683" cy="76084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73706" y="1335903"/>
            <a:ext cx="1794587" cy="494095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목차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268295" y="581145"/>
            <a:ext cx="2711003" cy="754757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83009" y="1313999"/>
            <a:ext cx="5184721" cy="496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Chapter1.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피드백 및 수정한 부분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 algn="just">
              <a:buAutoNum type="arabicPeriod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Chapter2.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인덱스 결정 고려사항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 2)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결정과정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</a:p>
          <a:p>
            <a:pPr algn="just"/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Chapter3.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 인덱스 및 분석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067730" y="1314000"/>
            <a:ext cx="2015037" cy="49628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79298" y="570193"/>
            <a:ext cx="4805265" cy="743807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955" y="581145"/>
            <a:ext cx="2435658" cy="760842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460" y="1335903"/>
            <a:ext cx="2435658" cy="494095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0ACA4-BF2D-4C72-A5AC-18DBAEDD827F}"/>
              </a:ext>
            </a:extLst>
          </p:cNvPr>
          <p:cNvSpPr/>
          <p:nvPr/>
        </p:nvSpPr>
        <p:spPr>
          <a:xfrm>
            <a:off x="4268292" y="1313998"/>
            <a:ext cx="614715" cy="4973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6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 인덱스 및 분석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6352971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22C47-7B00-4355-B12A-847C9202DA64}"/>
              </a:ext>
            </a:extLst>
          </p:cNvPr>
          <p:cNvSpPr txBox="1"/>
          <p:nvPr/>
        </p:nvSpPr>
        <p:spPr>
          <a:xfrm>
            <a:off x="2225029" y="1289335"/>
            <a:ext cx="884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고려해볼 점 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(UNIX_TIME)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변환</a:t>
            </a:r>
            <a:endParaRPr lang="en-US" altLang="ko-KR" sz="2400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1251D38-FCAA-4CFB-A20D-FE3F083E3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50" y="2288825"/>
            <a:ext cx="9412633" cy="13305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C699A1-2D5E-4DD0-839B-9A989B8F9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89" y="2717234"/>
            <a:ext cx="3603005" cy="41407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E38DEC-AEE2-4A9B-B627-763026124F8E}"/>
              </a:ext>
            </a:extLst>
          </p:cNvPr>
          <p:cNvSpPr txBox="1"/>
          <p:nvPr/>
        </p:nvSpPr>
        <p:spPr>
          <a:xfrm>
            <a:off x="1925799" y="5012803"/>
            <a:ext cx="488523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기본적으로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MySQL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은 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B-tree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인덱스은 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형 데이터를 다루기에 적합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하므로 예매일자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결제일자 컬럼의 데이터 타입인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en-US" altLang="ko-KR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DateTime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INT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형으로 바꿔 넣어본다면 정렬시간이 훨씬 효율적＂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85CC2F-0662-42A5-998E-F49C15BB8418}"/>
              </a:ext>
            </a:extLst>
          </p:cNvPr>
          <p:cNvSpPr txBox="1"/>
          <p:nvPr/>
        </p:nvSpPr>
        <p:spPr>
          <a:xfrm>
            <a:off x="1895492" y="3864287"/>
            <a:ext cx="533902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시간 변환 함수 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UNIX_TIMESTAMP(), FROM_UNIXTIME()</a:t>
            </a:r>
          </a:p>
          <a:p>
            <a:r>
              <a:rPr lang="ko-KR" altLang="en-US" b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일반적으로 사용하는 시간을 </a:t>
            </a:r>
            <a:r>
              <a:rPr lang="en-US" altLang="ko-KR" b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UNIXTIME</a:t>
            </a:r>
            <a:r>
              <a:rPr lang="ko-KR" altLang="en-US" b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변환</a:t>
            </a:r>
            <a:endParaRPr lang="en-US" altLang="ko-KR" b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59B22C-4DEB-4FC3-BC5E-BF5AB97AA6F6}"/>
              </a:ext>
            </a:extLst>
          </p:cNvPr>
          <p:cNvSpPr/>
          <p:nvPr/>
        </p:nvSpPr>
        <p:spPr>
          <a:xfrm>
            <a:off x="9511553" y="2717234"/>
            <a:ext cx="2061882" cy="4140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 인덱스 및 분석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6352971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22C47-7B00-4355-B12A-847C9202DA64}"/>
              </a:ext>
            </a:extLst>
          </p:cNvPr>
          <p:cNvSpPr txBox="1"/>
          <p:nvPr/>
        </p:nvSpPr>
        <p:spPr>
          <a:xfrm>
            <a:off x="2225029" y="1289335"/>
            <a:ext cx="884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보완할 점 및 생각해볼 점</a:t>
            </a:r>
            <a:endParaRPr lang="en-US" altLang="ko-KR" sz="2400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5C480-248D-4D68-B2C0-2DD3666711C8}"/>
              </a:ext>
            </a:extLst>
          </p:cNvPr>
          <p:cNvSpPr txBox="1"/>
          <p:nvPr/>
        </p:nvSpPr>
        <p:spPr>
          <a:xfrm>
            <a:off x="3232736" y="2197894"/>
            <a:ext cx="88489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1).  </a:t>
            </a:r>
            <a:r>
              <a:rPr lang="en-US" altLang="ko-KR" sz="28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B-tree </a:t>
            </a:r>
            <a:r>
              <a:rPr lang="ko-KR" altLang="en-US" sz="28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이외의 인덱스 사용</a:t>
            </a:r>
            <a:endParaRPr lang="en-US" altLang="ko-KR" sz="28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MySQL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지원 인덱스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B-tree, </a:t>
            </a:r>
            <a:r>
              <a:rPr lang="en-US" altLang="ko-KR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FullText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INDEX</a:t>
            </a:r>
          </a:p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-&gt; </a:t>
            </a:r>
            <a:r>
              <a:rPr lang="en-US" altLang="ko-KR" dirty="0" err="1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FullText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인덱스를 사용할 필요가 없었음</a:t>
            </a:r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288B3-668C-4FDA-B961-AD06435BD80F}"/>
              </a:ext>
            </a:extLst>
          </p:cNvPr>
          <p:cNvSpPr txBox="1"/>
          <p:nvPr/>
        </p:nvSpPr>
        <p:spPr>
          <a:xfrm>
            <a:off x="3232736" y="3711357"/>
            <a:ext cx="88489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2).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8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분포도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판단 </a:t>
            </a:r>
            <a:endParaRPr lang="en-US" altLang="ko-KR" sz="28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인덱스로 좋은 분포도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10% ~ 15% </a:t>
            </a:r>
          </a:p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-&gt; 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실제 데이터 양이 많지 않아 정확하고 알맞은 분포도 값 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697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837991" y="3790781"/>
            <a:ext cx="4516017" cy="161548"/>
          </a:xfrm>
          <a:prstGeom prst="rect">
            <a:avLst/>
          </a:prstGeom>
          <a:gradFill flip="none" rotWithShape="1">
            <a:gsLst>
              <a:gs pos="50000">
                <a:srgbClr val="57CDDF"/>
              </a:gs>
              <a:gs pos="0">
                <a:srgbClr val="E3E5E9"/>
              </a:gs>
              <a:gs pos="100000">
                <a:srgbClr val="E3E5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3726023" y="3952329"/>
            <a:ext cx="4739951" cy="161548"/>
          </a:xfrm>
          <a:prstGeom prst="rect">
            <a:avLst/>
          </a:prstGeom>
          <a:gradFill flip="none" rotWithShape="1">
            <a:gsLst>
              <a:gs pos="0">
                <a:srgbClr val="E3E5E9"/>
              </a:gs>
              <a:gs pos="48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7DE0-E485-48BE-A19C-26DA728FD7C2}"/>
              </a:ext>
            </a:extLst>
          </p:cNvPr>
          <p:cNvSpPr txBox="1"/>
          <p:nvPr/>
        </p:nvSpPr>
        <p:spPr>
          <a:xfrm>
            <a:off x="2663884" y="1771015"/>
            <a:ext cx="8122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</a:t>
            </a:r>
            <a:endParaRPr lang="ko-KR" altLang="en-US" sz="1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5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Chapter1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피드백 및 수정한 부분</a:t>
            </a:r>
            <a:endParaRPr lang="en-US" altLang="ko-KR" sz="2000" b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피드백 및 수정한 부분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A2D15F-146F-4269-B05A-965B4C768376}"/>
              </a:ext>
            </a:extLst>
          </p:cNvPr>
          <p:cNvSpPr txBox="1"/>
          <p:nvPr/>
        </p:nvSpPr>
        <p:spPr>
          <a:xfrm>
            <a:off x="2331720" y="1062133"/>
            <a:ext cx="83810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 시리얼 넘버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>
              <a:buAutoNum type="arabicPeriod"/>
            </a:pPr>
            <a:endParaRPr lang="en-US" altLang="ko-KR" sz="14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6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032</a:t>
            </a:r>
            <a:r>
              <a:rPr lang="en-US" altLang="ko-KR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36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1A</a:t>
            </a:r>
          </a:p>
          <a:p>
            <a:pPr algn="ctr" fontAlgn="base"/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지역번호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+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극장순서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F1D71-B663-49EC-929B-FF4A0752ED85}"/>
              </a:ext>
            </a:extLst>
          </p:cNvPr>
          <p:cNvSpPr txBox="1"/>
          <p:nvPr/>
        </p:nvSpPr>
        <p:spPr>
          <a:xfrm>
            <a:off x="5080693" y="2902767"/>
            <a:ext cx="34288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계양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 1A                  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인천공항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 3D</a:t>
            </a:r>
            <a:endParaRPr lang="ko-KR" altLang="en-US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fontAlgn="base"/>
            <a:r>
              <a:rPr lang="ko-KR" altLang="en-US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남주안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 1B               </a:t>
            </a:r>
            <a:r>
              <a:rPr lang="ko-KR" altLang="en-US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인천논현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 4D</a:t>
            </a:r>
            <a:endParaRPr lang="ko-KR" altLang="en-US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fontAlgn="base"/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부평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 1C                  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인천연수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 5D</a:t>
            </a:r>
            <a:endParaRPr lang="ko-KR" altLang="en-US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fontAlgn="base"/>
            <a:r>
              <a:rPr lang="ko-KR" altLang="en-US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연수역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                    </a:t>
            </a:r>
            <a:r>
              <a:rPr lang="ko-KR" altLang="en-US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주안역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 6D</a:t>
            </a:r>
            <a:endParaRPr lang="ko-KR" altLang="en-US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fontAlgn="base"/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인천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 2D                  </a:t>
            </a:r>
            <a:r>
              <a:rPr lang="ko-KR" altLang="en-US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청라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 1G</a:t>
            </a:r>
          </a:p>
          <a:p>
            <a:pPr fontAlgn="base"/>
            <a:endParaRPr lang="ko-KR" altLang="en-US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fontAlgn="base"/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사전순으로 </a:t>
            </a:r>
            <a:r>
              <a:rPr lang="ko-KR" altLang="en-US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알파벳정렬</a:t>
            </a:r>
            <a:endParaRPr lang="ko-KR" altLang="en-US" sz="1600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D6B0E-C679-4BCF-8BC8-98ABB691EC74}"/>
              </a:ext>
            </a:extLst>
          </p:cNvPr>
          <p:cNvSpPr txBox="1"/>
          <p:nvPr/>
        </p:nvSpPr>
        <p:spPr>
          <a:xfrm>
            <a:off x="2331720" y="4928169"/>
            <a:ext cx="83810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상영관번호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>
              <a:buAutoNum type="arabicPeriod"/>
            </a:pPr>
            <a:endParaRPr lang="en-US" altLang="ko-KR" sz="14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fontAlgn="base"/>
            <a:r>
              <a:rPr lang="en-US" altLang="ko-KR" sz="24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1A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-&gt; </a:t>
            </a:r>
            <a:r>
              <a:rPr lang="ko-KR" altLang="en-US" sz="24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계양점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</a:t>
            </a:r>
          </a:p>
          <a:p>
            <a:pPr algn="ctr" fontAlgn="base"/>
            <a:r>
              <a:rPr lang="en-US" altLang="ko-KR" sz="24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1G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04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-&gt; </a:t>
            </a:r>
            <a:r>
              <a:rPr lang="ko-KR" altLang="en-US" sz="2400" dirty="0" err="1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청라점</a:t>
            </a:r>
            <a:r>
              <a:rPr lang="ko-KR" altLang="en-US" sz="24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5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피드백 및 수정한 부분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89D4E-2844-40CB-A774-69213ECD02DD}"/>
              </a:ext>
            </a:extLst>
          </p:cNvPr>
          <p:cNvSpPr txBox="1"/>
          <p:nvPr/>
        </p:nvSpPr>
        <p:spPr>
          <a:xfrm>
            <a:off x="2515430" y="1202092"/>
            <a:ext cx="838105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고객번호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>
              <a:buAutoNum type="arabicPeriod"/>
            </a:pPr>
            <a:endParaRPr lang="en-US" altLang="ko-KR" sz="14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2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970805</a:t>
            </a:r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32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980405</a:t>
            </a:r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32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AAAA</a:t>
            </a:r>
          </a:p>
          <a:p>
            <a:pPr algn="ctr" fontAlgn="base"/>
            <a:endParaRPr lang="en-US" altLang="ko-KR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fontAlgn="base"/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생년월일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)+(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가입날짜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)+(</a:t>
            </a:r>
            <a:r>
              <a:rPr lang="ko-KR" altLang="en-US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그날의 가입 순서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algn="ctr" fontAlgn="base"/>
            <a:endParaRPr lang="en-US" altLang="ko-KR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fontAlgn="base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</a:t>
            </a:r>
            <a:r>
              <a:rPr lang="en-US" altLang="ko-KR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950426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191111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AAAA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pPr algn="just" fontAlgn="base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=&gt; </a:t>
            </a:r>
            <a:r>
              <a:rPr lang="en-US" altLang="ko-KR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95</a:t>
            </a:r>
            <a:r>
              <a:rPr lang="ko-KR" altLang="en-US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</a:t>
            </a:r>
            <a:r>
              <a:rPr lang="en-US" altLang="ko-KR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</a:t>
            </a:r>
            <a:r>
              <a:rPr lang="en-US" altLang="ko-KR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26</a:t>
            </a:r>
            <a:r>
              <a:rPr lang="ko-KR" altLang="en-US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일생의 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년도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11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11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일에 </a:t>
            </a:r>
            <a:r>
              <a:rPr lang="ko-KR" altLang="en-US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첫 번째로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가입한 고객번호 </a:t>
            </a:r>
          </a:p>
          <a:p>
            <a:pPr algn="ctr" fontAlgn="base"/>
            <a:endParaRPr lang="ko-KR" altLang="en-US" sz="1400" dirty="0"/>
          </a:p>
          <a:p>
            <a:pPr fontAlgn="base"/>
            <a:endParaRPr lang="en-US" altLang="ko-KR" sz="1400" dirty="0"/>
          </a:p>
          <a:p>
            <a:pPr fontAlgn="base"/>
            <a:endParaRPr lang="ko-KR" altLang="en-US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155ABF-3CBE-4973-AB5E-7C46BB2C0D90}"/>
              </a:ext>
            </a:extLst>
          </p:cNvPr>
          <p:cNvSpPr txBox="1"/>
          <p:nvPr/>
        </p:nvSpPr>
        <p:spPr>
          <a:xfrm>
            <a:off x="2515429" y="4228321"/>
            <a:ext cx="83810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예매번호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>
              <a:buAutoNum type="arabicPeriod"/>
            </a:pPr>
            <a:endParaRPr lang="en-US" altLang="ko-KR" sz="14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2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032-1A</a:t>
            </a:r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32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191111</a:t>
            </a:r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32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ABCD</a:t>
            </a:r>
          </a:p>
          <a:p>
            <a:pPr algn="ctr" fontAlgn="base"/>
            <a:endParaRPr lang="en-US" altLang="ko-KR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fontAlgn="base"/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지역번호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)+(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예매일자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)+(</a:t>
            </a:r>
            <a:r>
              <a:rPr lang="ko-KR" altLang="en-US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고객번호 맨 뒤 </a:t>
            </a:r>
            <a:r>
              <a:rPr lang="en-US" altLang="ko-KR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자리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fontAlgn="base"/>
            <a:endParaRPr lang="en-US" altLang="ko-KR" sz="1400" dirty="0"/>
          </a:p>
          <a:p>
            <a:pPr algn="just" fontAlgn="base"/>
            <a:r>
              <a:rPr lang="en-US" altLang="ko-KR" dirty="0"/>
              <a:t>     </a:t>
            </a:r>
            <a:r>
              <a:rPr lang="ko-KR" altLang="en-US" dirty="0"/>
              <a:t> </a:t>
            </a:r>
          </a:p>
          <a:p>
            <a:pPr algn="ctr" fontAlgn="base"/>
            <a:endParaRPr lang="ko-KR" altLang="en-US" sz="1400" dirty="0"/>
          </a:p>
          <a:p>
            <a:pPr fontAlgn="base"/>
            <a:endParaRPr lang="en-US" altLang="ko-KR" sz="1400" dirty="0"/>
          </a:p>
          <a:p>
            <a:pPr fontAlgn="base"/>
            <a:endParaRPr lang="ko-KR" altLang="en-US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피드백 및 수정한 부분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89D4E-2844-40CB-A774-69213ECD02DD}"/>
              </a:ext>
            </a:extLst>
          </p:cNvPr>
          <p:cNvSpPr txBox="1"/>
          <p:nvPr/>
        </p:nvSpPr>
        <p:spPr>
          <a:xfrm>
            <a:off x="2515430" y="1202092"/>
            <a:ext cx="838105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결제번호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>
              <a:buAutoNum type="arabicPeriod"/>
            </a:pPr>
            <a:endParaRPr lang="en-US" altLang="ko-KR" sz="14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fontAlgn="base"/>
            <a:r>
              <a:rPr lang="en-US" altLang="ko-KR" sz="32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</a:t>
            </a:r>
            <a:r>
              <a:rPr lang="en-US" altLang="ko-KR" sz="32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04</a:t>
            </a:r>
            <a:r>
              <a:rPr lang="en-US" altLang="ko-KR" sz="32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191111</a:t>
            </a:r>
          </a:p>
          <a:p>
            <a:pPr algn="ctr" fontAlgn="base"/>
            <a:endParaRPr lang="en-US" altLang="ko-KR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fontAlgn="base"/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카드</a:t>
            </a:r>
            <a:r>
              <a:rPr lang="en-US" altLang="ko-KR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A/</a:t>
            </a:r>
            <a:r>
              <a:rPr lang="ko-KR" altLang="en-US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현금</a:t>
            </a:r>
            <a:r>
              <a:rPr lang="en-US" altLang="ko-KR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)+(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카드면 카드번호 현금이면 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00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)+(</a:t>
            </a:r>
            <a:r>
              <a:rPr lang="ko-KR" altLang="en-US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결제일자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fontAlgn="base"/>
            <a:endParaRPr lang="ko-KR" altLang="en-US" sz="1400" dirty="0"/>
          </a:p>
          <a:p>
            <a:pPr fontAlgn="base"/>
            <a:endParaRPr lang="en-US" altLang="ko-KR" sz="1400" dirty="0"/>
          </a:p>
          <a:p>
            <a:pPr algn="ctr" fontAlgn="base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농협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fontAlgn="base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02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fontAlgn="base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신한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fontAlgn="base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기업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04</a:t>
            </a:r>
          </a:p>
          <a:p>
            <a:pPr algn="ctr" fontAlgn="base"/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fontAlgn="base"/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fontAlgn="base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</a:t>
            </a:r>
            <a:r>
              <a:rPr lang="en-US" altLang="ko-KR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04</a:t>
            </a:r>
            <a:r>
              <a:rPr lang="en-US" altLang="ko-KR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191111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-&gt;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기업은행</a:t>
            </a:r>
            <a:r>
              <a:rPr lang="ko-KR" altLang="en-US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카드로 </a:t>
            </a:r>
            <a:r>
              <a:rPr lang="en-US" altLang="ko-KR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</a:t>
            </a:r>
            <a:r>
              <a:rPr lang="ko-KR" altLang="en-US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</a:t>
            </a:r>
            <a:r>
              <a:rPr lang="en-US" altLang="ko-KR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11</a:t>
            </a:r>
            <a:r>
              <a:rPr lang="ko-KR" altLang="en-US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</a:t>
            </a:r>
            <a:r>
              <a:rPr lang="en-US" altLang="ko-KR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11</a:t>
            </a:r>
            <a:r>
              <a:rPr lang="ko-KR" altLang="en-US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결제</a:t>
            </a:r>
          </a:p>
          <a:p>
            <a:pPr fontAlgn="base"/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</a:t>
            </a:r>
            <a:r>
              <a:rPr lang="en-US" altLang="ko-KR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00</a:t>
            </a:r>
            <a:r>
              <a:rPr lang="en-US" altLang="ko-KR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950426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-&gt; </a:t>
            </a:r>
            <a:r>
              <a:rPr lang="ko-KR" altLang="en-US" sz="20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현금으로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95</a:t>
            </a:r>
            <a:r>
              <a:rPr lang="ko-KR" altLang="en-US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</a:t>
            </a:r>
            <a:r>
              <a:rPr lang="en-US" altLang="ko-KR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</a:t>
            </a:r>
            <a:r>
              <a:rPr lang="en-US" altLang="ko-KR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26</a:t>
            </a:r>
            <a:r>
              <a:rPr lang="ko-KR" altLang="en-US" sz="20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</a:t>
            </a:r>
          </a:p>
          <a:p>
            <a:pPr algn="ctr" fontAlgn="base"/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fontAlgn="base"/>
            <a:endParaRPr lang="ko-KR" altLang="en-US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24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Chapter2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인덱스 결정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93599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3CCFD00-AF2E-435B-A45F-5A4FF7EFE239}"/>
              </a:ext>
            </a:extLst>
          </p:cNvPr>
          <p:cNvSpPr/>
          <p:nvPr/>
        </p:nvSpPr>
        <p:spPr>
          <a:xfrm rot="16200000">
            <a:off x="109220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DB646-CEAD-4D0D-A414-9FD7C331A807}"/>
              </a:ext>
            </a:extLst>
          </p:cNvPr>
          <p:cNvSpPr txBox="1"/>
          <p:nvPr/>
        </p:nvSpPr>
        <p:spPr>
          <a:xfrm>
            <a:off x="2915495" y="3158729"/>
            <a:ext cx="8848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인덱스가 다음 </a:t>
            </a:r>
            <a:r>
              <a:rPr lang="ko-KR" altLang="en-US" sz="28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조건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피하는가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  <a:endParaRPr lang="en-US" altLang="ko-KR" sz="28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· </a:t>
            </a:r>
            <a:r>
              <a:rPr lang="ko-KR" altLang="en-US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데이터에 대한 갱신</a:t>
            </a:r>
            <a:r>
              <a:rPr lang="en-US" altLang="ko-KR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입력이 빈번한 경우</a:t>
            </a:r>
            <a:endParaRPr lang="en-US" altLang="ko-KR" u="sng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· </a:t>
            </a:r>
            <a:r>
              <a:rPr lang="ko-KR" altLang="en-US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분포도가 높은 경우</a:t>
            </a:r>
            <a:endParaRPr lang="en-US" altLang="ko-KR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21CFF-3BC2-4BEE-9A8F-89FFFFE2CBE7}"/>
              </a:ext>
            </a:extLst>
          </p:cNvPr>
          <p:cNvSpPr txBox="1"/>
          <p:nvPr/>
        </p:nvSpPr>
        <p:spPr>
          <a:xfrm>
            <a:off x="2915495" y="1615906"/>
            <a:ext cx="88489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요구상항 및 </a:t>
            </a:r>
            <a:r>
              <a:rPr lang="ko-KR" altLang="en-US" sz="2800" dirty="0">
                <a:solidFill>
                  <a:srgbClr val="00B0F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상황의 필요성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의한 선택</a:t>
            </a:r>
            <a:endParaRPr lang="en-US" altLang="ko-KR" sz="28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어떠한 이유로 인덱스를 지정하였나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-&gt; 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해당 인덱스가 실용성이 있는가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12E8E-C40A-4034-B825-46F8D1C00C14}"/>
              </a:ext>
            </a:extLst>
          </p:cNvPr>
          <p:cNvSpPr txBox="1"/>
          <p:nvPr/>
        </p:nvSpPr>
        <p:spPr>
          <a:xfrm>
            <a:off x="2915495" y="4701552"/>
            <a:ext cx="88489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키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(key)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적절성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종류 등</a:t>
            </a:r>
            <a:endParaRPr lang="en-US" altLang="ko-KR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해당 인덱스의 키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(key)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 지정한 컬럼 값으로 적당한가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-&gt;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인덱스의 종류는 생각해볼 점이 없는가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48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인덱스 결정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24474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1E31D86-DF78-4FE6-B644-189FE0629870}"/>
              </a:ext>
            </a:extLst>
          </p:cNvPr>
          <p:cNvSpPr/>
          <p:nvPr/>
        </p:nvSpPr>
        <p:spPr>
          <a:xfrm rot="16200000">
            <a:off x="1092200" y="284619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96197A3-0301-485C-933A-66DF6C98F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50446"/>
              </p:ext>
            </p:extLst>
          </p:nvPr>
        </p:nvGraphicFramePr>
        <p:xfrm>
          <a:off x="1612035" y="1068561"/>
          <a:ext cx="9892611" cy="4921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453346573"/>
                    </a:ext>
                  </a:extLst>
                </a:gridCol>
                <a:gridCol w="1604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3258">
                  <a:extLst>
                    <a:ext uri="{9D8B030D-6E8A-4147-A177-3AD203B41FA5}">
                      <a16:colId xmlns:a16="http://schemas.microsoft.com/office/drawing/2014/main" val="3150602551"/>
                    </a:ext>
                  </a:extLst>
                </a:gridCol>
              </a:tblGrid>
              <a:tr h="683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인덱스 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인덱스 종류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(key)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선정이유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C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5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IDX_TCKDATE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인덱스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예매일자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일별 영화 관객 수 집계를 위해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검색할 경우가 많기 때문에 예매일자 인덱스 지정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45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IDX_CINEMA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인덱스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극장위치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극장위치를 주소로 저장하기 때문에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지역별로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어느 영화관이 있는지 검색하기위해 인덱스 지정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945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IDX_CUSTOMER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결합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인덱스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고객이름</a:t>
                      </a:r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,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핸드폰번호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특정 고객이 예매한 표를 찾을 때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환불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교환 등 상황 시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고객이름과 핸드폰번호로 찾는 경우가 많으므로 인덱스 지정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945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IDX_PAYDATE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인덱스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결제일자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일별 매출 집계를 위해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결제일자별로 검색할 경우가 많기 때문에 인덱스 지정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10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1056</Words>
  <Application>Microsoft Office PowerPoint</Application>
  <PresentationFormat>와이드스크린</PresentationFormat>
  <Paragraphs>307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조선일보명조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의환 이</cp:lastModifiedBy>
  <cp:revision>551</cp:revision>
  <dcterms:created xsi:type="dcterms:W3CDTF">2019-06-05T05:22:16Z</dcterms:created>
  <dcterms:modified xsi:type="dcterms:W3CDTF">2020-01-22T16:28:19Z</dcterms:modified>
</cp:coreProperties>
</file>