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5" r:id="rId2"/>
    <p:sldId id="432" r:id="rId3"/>
    <p:sldId id="450" r:id="rId4"/>
    <p:sldId id="496" r:id="rId5"/>
    <p:sldId id="463" r:id="rId6"/>
    <p:sldId id="456" r:id="rId7"/>
    <p:sldId id="464" r:id="rId8"/>
    <p:sldId id="461" r:id="rId9"/>
    <p:sldId id="505" r:id="rId10"/>
    <p:sldId id="506" r:id="rId11"/>
    <p:sldId id="453" r:id="rId12"/>
    <p:sldId id="507" r:id="rId13"/>
    <p:sldId id="508" r:id="rId14"/>
    <p:sldId id="509" r:id="rId15"/>
    <p:sldId id="479" r:id="rId16"/>
    <p:sldId id="511" r:id="rId17"/>
    <p:sldId id="512" r:id="rId18"/>
    <p:sldId id="514" r:id="rId19"/>
    <p:sldId id="513" r:id="rId20"/>
    <p:sldId id="515" r:id="rId21"/>
    <p:sldId id="491" r:id="rId22"/>
    <p:sldId id="516" r:id="rId23"/>
    <p:sldId id="517" r:id="rId24"/>
    <p:sldId id="518" r:id="rId25"/>
    <p:sldId id="519" r:id="rId26"/>
    <p:sldId id="504" r:id="rId27"/>
    <p:sldId id="45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5C8DC"/>
    <a:srgbClr val="000000"/>
    <a:srgbClr val="262A33"/>
    <a:srgbClr val="E3E5E9"/>
    <a:srgbClr val="333F50"/>
    <a:srgbClr val="BDC1CB"/>
    <a:srgbClr val="FBC096"/>
    <a:srgbClr val="8D87B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36000" y="2904393"/>
            <a:ext cx="1260000" cy="504000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36000" y="3407565"/>
            <a:ext cx="1260000" cy="2365705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조원</a:t>
            </a:r>
            <a:endParaRPr lang="ko-KR" altLang="en-US" sz="1100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95999" y="2904393"/>
            <a:ext cx="1685365" cy="50317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 예매 서비스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96000" y="3407565"/>
            <a:ext cx="1864660" cy="2365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이의환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336920" y="1341690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</a:t>
            </a:r>
            <a:r>
              <a:rPr lang="en-US" altLang="ko-KR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2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</a:t>
            </a:r>
            <a:r>
              <a:rPr lang="ko-KR" altLang="en-US" sz="32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 발표</a:t>
            </a:r>
            <a:endParaRPr lang="en-US" altLang="ko-KR" sz="3200" b="1" i="1" kern="0" dirty="0"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</a:t>
            </a:r>
            <a:r>
              <a:rPr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정규화와 역정규화 </a:t>
            </a:r>
            <a:endParaRPr lang="ko-KR" altLang="en-US" sz="48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60660" y="3407566"/>
            <a:ext cx="4231340" cy="236570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55858" y="2904393"/>
            <a:ext cx="4536141" cy="504000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2904393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0" y="3407566"/>
            <a:ext cx="4836000" cy="2365704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1E31D86-DF78-4FE6-B644-189FE0629870}"/>
              </a:ext>
            </a:extLst>
          </p:cNvPr>
          <p:cNvSpPr/>
          <p:nvPr/>
        </p:nvSpPr>
        <p:spPr>
          <a:xfrm rot="16200000">
            <a:off x="1092200" y="284619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65337F5-76E3-42DF-A262-7225B8587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88927"/>
              </p:ext>
            </p:extLst>
          </p:nvPr>
        </p:nvGraphicFramePr>
        <p:xfrm>
          <a:off x="1613855" y="856131"/>
          <a:ext cx="9892610" cy="243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  <a:gridCol w="1837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val="3698549680"/>
                    </a:ext>
                  </a:extLst>
                </a:gridCol>
                <a:gridCol w="1571751">
                  <a:extLst>
                    <a:ext uri="{9D8B030D-6E8A-4147-A177-3AD203B41FA5}">
                      <a16:colId xmlns:a16="http://schemas.microsoft.com/office/drawing/2014/main" val="2980538755"/>
                    </a:ext>
                  </a:extLst>
                </a:gridCol>
              </a:tblGrid>
              <a:tr h="338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명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대표 주연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장르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런타임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감독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1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가장보통의연예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김래원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멜로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김한결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1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가장보통의연예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김래원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로맨스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김한결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71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건축학개론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엄태웅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멜로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이용주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08203"/>
                  </a:ext>
                </a:extLst>
              </a:tr>
              <a:tr h="52471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건축학개론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엄태웅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로맨스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이용주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7867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C820DEA-19EB-472E-A475-DB6A63B47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65996"/>
              </p:ext>
            </p:extLst>
          </p:nvPr>
        </p:nvGraphicFramePr>
        <p:xfrm>
          <a:off x="1369321" y="4026208"/>
          <a:ext cx="5815251" cy="138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565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  <a:gridCol w="1471544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  <a:gridCol w="1551957">
                  <a:extLst>
                    <a:ext uri="{9D8B030D-6E8A-4147-A177-3AD203B41FA5}">
                      <a16:colId xmlns:a16="http://schemas.microsoft.com/office/drawing/2014/main" val="3698549680"/>
                    </a:ext>
                  </a:extLst>
                </a:gridCol>
              </a:tblGrid>
              <a:tr h="338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명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대표 주연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런타임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감독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1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가장보통의연예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김래원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김한결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1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건축학개론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엄태웅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이용주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0820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6D98DA1-3DD9-4E55-96A5-F48ED55F1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99807"/>
              </p:ext>
            </p:extLst>
          </p:nvPr>
        </p:nvGraphicFramePr>
        <p:xfrm>
          <a:off x="7541905" y="3774282"/>
          <a:ext cx="4382618" cy="243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1610">
                  <a:extLst>
                    <a:ext uri="{9D8B030D-6E8A-4147-A177-3AD203B41FA5}">
                      <a16:colId xmlns:a16="http://schemas.microsoft.com/office/drawing/2014/main" val="2980538755"/>
                    </a:ext>
                  </a:extLst>
                </a:gridCol>
              </a:tblGrid>
              <a:tr h="338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명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장르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1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가장보통의연예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멜로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1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가장보통의연예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로맨스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71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건축학개론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멜로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08203"/>
                  </a:ext>
                </a:extLst>
              </a:tr>
              <a:tr h="52471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건축학개론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로맨스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786774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D8371B5-4B13-45EA-9C7A-3F448438142C}"/>
              </a:ext>
            </a:extLst>
          </p:cNvPr>
          <p:cNvCxnSpPr>
            <a:cxnSpLocks/>
          </p:cNvCxnSpPr>
          <p:nvPr/>
        </p:nvCxnSpPr>
        <p:spPr>
          <a:xfrm flipH="1">
            <a:off x="5393094" y="3352046"/>
            <a:ext cx="933062" cy="270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B8258D3-C932-4EA3-A1E8-875FBEF1DBAB}"/>
              </a:ext>
            </a:extLst>
          </p:cNvPr>
          <p:cNvCxnSpPr>
            <a:cxnSpLocks/>
          </p:cNvCxnSpPr>
          <p:nvPr/>
        </p:nvCxnSpPr>
        <p:spPr>
          <a:xfrm>
            <a:off x="6774026" y="3332255"/>
            <a:ext cx="1212978" cy="2320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3B79B2-A439-4307-B698-8F10C8F5D197}"/>
              </a:ext>
            </a:extLst>
          </p:cNvPr>
          <p:cNvSpPr/>
          <p:nvPr/>
        </p:nvSpPr>
        <p:spPr>
          <a:xfrm>
            <a:off x="1664058" y="1260244"/>
            <a:ext cx="9392718" cy="92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A75503-32A9-424C-991D-384CBC5AA91C}"/>
              </a:ext>
            </a:extLst>
          </p:cNvPr>
          <p:cNvSpPr/>
          <p:nvPr/>
        </p:nvSpPr>
        <p:spPr>
          <a:xfrm>
            <a:off x="1499217" y="4452199"/>
            <a:ext cx="5377444" cy="381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53DA83-36A4-49D2-A1AB-C684E1E4B21A}"/>
              </a:ext>
            </a:extLst>
          </p:cNvPr>
          <p:cNvSpPr/>
          <p:nvPr/>
        </p:nvSpPr>
        <p:spPr>
          <a:xfrm>
            <a:off x="1664058" y="2328340"/>
            <a:ext cx="9425582" cy="9231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FA8A0-6DBB-41C4-8D83-068B38120A47}"/>
              </a:ext>
            </a:extLst>
          </p:cNvPr>
          <p:cNvSpPr/>
          <p:nvPr/>
        </p:nvSpPr>
        <p:spPr>
          <a:xfrm>
            <a:off x="1499217" y="4968187"/>
            <a:ext cx="5377444" cy="3810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963FB5-32DF-4830-A33D-2FB5B59D28A7}"/>
              </a:ext>
            </a:extLst>
          </p:cNvPr>
          <p:cNvSpPr txBox="1"/>
          <p:nvPr/>
        </p:nvSpPr>
        <p:spPr>
          <a:xfrm>
            <a:off x="1819469" y="5559148"/>
            <a:ext cx="29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rgbClr val="FF0000"/>
                </a:solidFill>
              </a:rPr>
              <a:t>데이터 중복성 감소</a:t>
            </a:r>
            <a:r>
              <a:rPr lang="en-US" altLang="ko-KR" i="1" dirty="0">
                <a:solidFill>
                  <a:srgbClr val="FF0000"/>
                </a:solidFill>
              </a:rPr>
              <a:t>!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17D3BF-C76C-4BF9-806D-9757AFDD5869}"/>
              </a:ext>
            </a:extLst>
          </p:cNvPr>
          <p:cNvSpPr/>
          <p:nvPr/>
        </p:nvSpPr>
        <p:spPr>
          <a:xfrm>
            <a:off x="1750793" y="4010164"/>
            <a:ext cx="795001" cy="376934"/>
          </a:xfrm>
          <a:prstGeom prst="rect">
            <a:avLst/>
          </a:prstGeom>
          <a:noFill/>
          <a:ln w="38100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767E99-D02A-4407-B3DE-EECD8C4EA079}"/>
              </a:ext>
            </a:extLst>
          </p:cNvPr>
          <p:cNvSpPr/>
          <p:nvPr/>
        </p:nvSpPr>
        <p:spPr>
          <a:xfrm>
            <a:off x="7884116" y="3732035"/>
            <a:ext cx="795001" cy="376934"/>
          </a:xfrm>
          <a:prstGeom prst="rect">
            <a:avLst/>
          </a:prstGeom>
          <a:noFill/>
          <a:ln w="38100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0ACC0-5C52-4125-B89D-CB8083B42108}"/>
              </a:ext>
            </a:extLst>
          </p:cNvPr>
          <p:cNvSpPr txBox="1"/>
          <p:nvPr/>
        </p:nvSpPr>
        <p:spPr>
          <a:xfrm>
            <a:off x="8679117" y="3396222"/>
            <a:ext cx="29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err="1">
                <a:solidFill>
                  <a:srgbClr val="00B0F0"/>
                </a:solidFill>
              </a:rPr>
              <a:t>영화명</a:t>
            </a:r>
            <a:r>
              <a:rPr lang="ko-KR" altLang="en-US" b="1" i="1" dirty="0">
                <a:solidFill>
                  <a:srgbClr val="00B0F0"/>
                </a:solidFill>
              </a:rPr>
              <a:t> </a:t>
            </a:r>
            <a:r>
              <a:rPr lang="ko-KR" altLang="en-US" b="1" i="1" dirty="0" err="1">
                <a:solidFill>
                  <a:srgbClr val="00B0F0"/>
                </a:solidFill>
              </a:rPr>
              <a:t>외래키</a:t>
            </a:r>
            <a:r>
              <a:rPr lang="ko-KR" altLang="en-US" b="1" i="1" dirty="0">
                <a:solidFill>
                  <a:srgbClr val="00B0F0"/>
                </a:solidFill>
              </a:rPr>
              <a:t> 지정</a:t>
            </a:r>
          </a:p>
        </p:txBody>
      </p:sp>
    </p:spTree>
    <p:extLst>
      <p:ext uri="{BB962C8B-B14F-4D97-AF65-F5344CB8AC3E}">
        <p14:creationId xmlns:p14="http://schemas.microsoft.com/office/powerpoint/2010/main" val="122067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80102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AA94437-ABD7-41A0-A796-15E4D9BBE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20" y="690562"/>
            <a:ext cx="10183276" cy="61791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F468E9-88D7-40D8-8070-9EFB971219E4}"/>
              </a:ext>
            </a:extLst>
          </p:cNvPr>
          <p:cNvSpPr/>
          <p:nvPr/>
        </p:nvSpPr>
        <p:spPr>
          <a:xfrm>
            <a:off x="1884598" y="915011"/>
            <a:ext cx="4211401" cy="2785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BF74E4-4454-4D08-8BD4-3496380D976F}"/>
              </a:ext>
            </a:extLst>
          </p:cNvPr>
          <p:cNvSpPr/>
          <p:nvPr/>
        </p:nvSpPr>
        <p:spPr>
          <a:xfrm>
            <a:off x="1763776" y="3925070"/>
            <a:ext cx="9479612" cy="27856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62663B-1DDD-4E15-9E29-887EED8777D1}"/>
              </a:ext>
            </a:extLst>
          </p:cNvPr>
          <p:cNvCxnSpPr>
            <a:cxnSpLocks/>
          </p:cNvCxnSpPr>
          <p:nvPr/>
        </p:nvCxnSpPr>
        <p:spPr>
          <a:xfrm>
            <a:off x="1884598" y="5804372"/>
            <a:ext cx="77166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4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1C25F2C-AB8B-4F79-97CD-71E17CF9E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90562"/>
            <a:ext cx="10962640" cy="61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5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901666-B847-4766-B7A7-1264A9159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90562"/>
            <a:ext cx="10962640" cy="61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8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, 목재의, 검은색, 방이(가) 표시된 사진&#10;&#10;자동 생성된 설명">
            <a:extLst>
              <a:ext uri="{FF2B5EF4-FFF2-40B4-BE49-F238E27FC236}">
                <a16:creationId xmlns:a16="http://schemas.microsoft.com/office/drawing/2014/main" id="{59CF85F9-F1B4-4F4F-A73D-77D3816DD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65" y="811798"/>
            <a:ext cx="7801685" cy="2090023"/>
          </a:xfrm>
          <a:prstGeom prst="rect">
            <a:avLst/>
          </a:prstGeom>
        </p:spPr>
      </p:pic>
      <p:pic>
        <p:nvPicPr>
          <p:cNvPr id="10" name="그림 9" descr="스크린샷, 방이(가) 표시된 사진&#10;&#10;자동 생성된 설명">
            <a:extLst>
              <a:ext uri="{FF2B5EF4-FFF2-40B4-BE49-F238E27FC236}">
                <a16:creationId xmlns:a16="http://schemas.microsoft.com/office/drawing/2014/main" id="{807C82E4-88EC-4C63-A501-737574F22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41" y="3518235"/>
            <a:ext cx="4873103" cy="2527967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8251934-5452-4851-AA2D-93123BAC2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87" y="3847942"/>
            <a:ext cx="5301501" cy="171310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A9268E-D4AC-4422-8566-10BBD95475E9}"/>
              </a:ext>
            </a:extLst>
          </p:cNvPr>
          <p:cNvCxnSpPr>
            <a:cxnSpLocks/>
          </p:cNvCxnSpPr>
          <p:nvPr/>
        </p:nvCxnSpPr>
        <p:spPr>
          <a:xfrm flipH="1">
            <a:off x="5421086" y="3097763"/>
            <a:ext cx="811764" cy="3312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5E53D6C-6FAD-478A-AC83-123EF9E05F0D}"/>
              </a:ext>
            </a:extLst>
          </p:cNvPr>
          <p:cNvCxnSpPr>
            <a:cxnSpLocks/>
          </p:cNvCxnSpPr>
          <p:nvPr/>
        </p:nvCxnSpPr>
        <p:spPr>
          <a:xfrm>
            <a:off x="6615405" y="3107724"/>
            <a:ext cx="1212978" cy="2320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77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Chapter3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제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8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26A5428-2200-49DB-AD68-3454595FDA0F}"/>
              </a:ext>
            </a:extLst>
          </p:cNvPr>
          <p:cNvSpPr/>
          <p:nvPr/>
        </p:nvSpPr>
        <p:spPr>
          <a:xfrm rot="16200000">
            <a:off x="1092200" y="4590157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98FAA-3941-482C-AA60-81916532E9ED}"/>
              </a:ext>
            </a:extLst>
          </p:cNvPr>
          <p:cNvSpPr txBox="1"/>
          <p:nvPr/>
        </p:nvSpPr>
        <p:spPr>
          <a:xfrm>
            <a:off x="2001174" y="3405158"/>
            <a:ext cx="933992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endParaRPr lang="en-US" altLang="ko-KR" sz="1400" dirty="0"/>
          </a:p>
          <a:p>
            <a:pPr marL="342900" indent="-342900" algn="just" fontAlgn="base">
              <a:buAutoNum type="arabicParenR"/>
            </a:pPr>
            <a:r>
              <a:rPr lang="ko-KR" altLang="en-US" sz="2000" dirty="0"/>
              <a:t>삽입이상</a:t>
            </a:r>
            <a:endParaRPr lang="en-US" altLang="ko-KR" sz="2000" dirty="0"/>
          </a:p>
          <a:p>
            <a:pPr algn="just" fontAlgn="base"/>
            <a:r>
              <a:rPr lang="en-US" altLang="ko-KR" dirty="0"/>
              <a:t>  » </a:t>
            </a:r>
            <a:r>
              <a:rPr lang="ko-KR" altLang="en-US" sz="1600" dirty="0"/>
              <a:t>영화 명을 제외한 정보만을 넣으려 하면 삽입이상이 발생</a:t>
            </a:r>
            <a:endParaRPr lang="en-US" altLang="ko-KR" sz="1600" dirty="0"/>
          </a:p>
          <a:p>
            <a:pPr algn="just" fontAlgn="base"/>
            <a:endParaRPr lang="en-US" altLang="ko-KR" dirty="0"/>
          </a:p>
          <a:p>
            <a:pPr algn="just" fontAlgn="base"/>
            <a:r>
              <a:rPr lang="en-US" altLang="ko-KR" sz="2000" dirty="0"/>
              <a:t>2) </a:t>
            </a:r>
            <a:r>
              <a:rPr lang="ko-KR" altLang="en-US" sz="2000" dirty="0"/>
              <a:t>삭제이상</a:t>
            </a:r>
            <a:endParaRPr lang="en-US" altLang="ko-KR" sz="2000" dirty="0"/>
          </a:p>
          <a:p>
            <a:pPr fontAlgn="base"/>
            <a:r>
              <a:rPr lang="en-US" altLang="ko-KR" sz="1600" dirty="0"/>
              <a:t>  » </a:t>
            </a:r>
            <a:r>
              <a:rPr lang="ko-KR" altLang="en-US" sz="1600" dirty="0"/>
              <a:t>한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삭제 시 의도와는 관계없는 값들도 함께 삭제되는 연쇄 삭제</a:t>
            </a:r>
            <a:endParaRPr lang="en-US" altLang="ko-KR" sz="1600" dirty="0"/>
          </a:p>
          <a:p>
            <a:pPr algn="just" fontAlgn="base"/>
            <a:r>
              <a:rPr lang="en-US" altLang="ko-KR" sz="1600" dirty="0"/>
              <a:t>  </a:t>
            </a:r>
            <a:r>
              <a:rPr lang="en-US" altLang="ko-KR" sz="1600" dirty="0">
                <a:solidFill>
                  <a:srgbClr val="FF0000"/>
                </a:solidFill>
              </a:rPr>
              <a:t>» </a:t>
            </a:r>
            <a:r>
              <a:rPr lang="ko-KR" altLang="en-US" sz="1600" dirty="0">
                <a:solidFill>
                  <a:srgbClr val="FF0000"/>
                </a:solidFill>
              </a:rPr>
              <a:t>대표주연이 </a:t>
            </a:r>
            <a:r>
              <a:rPr lang="ko-KR" altLang="en-US" sz="1600" dirty="0" err="1">
                <a:solidFill>
                  <a:srgbClr val="FF0000"/>
                </a:solidFill>
              </a:rPr>
              <a:t>김래원인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튜플</a:t>
            </a:r>
            <a:r>
              <a:rPr lang="ko-KR" altLang="en-US" sz="1600" dirty="0">
                <a:solidFill>
                  <a:srgbClr val="FF0000"/>
                </a:solidFill>
              </a:rPr>
              <a:t> 값을 없애면 의도하지 않은 데이터 런타임 </a:t>
            </a:r>
            <a:r>
              <a:rPr lang="en-US" altLang="ko-KR" sz="1600" dirty="0">
                <a:solidFill>
                  <a:srgbClr val="FF0000"/>
                </a:solidFill>
              </a:rPr>
              <a:t>109</a:t>
            </a:r>
            <a:r>
              <a:rPr lang="ko-KR" altLang="en-US" sz="1600" dirty="0">
                <a:solidFill>
                  <a:srgbClr val="FF0000"/>
                </a:solidFill>
              </a:rPr>
              <a:t>값 까지 삭제됨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algn="just" fontAlgn="base"/>
            <a:endParaRPr lang="en-US" altLang="ko-KR" sz="1600" dirty="0">
              <a:solidFill>
                <a:srgbClr val="FF0000"/>
              </a:solidFill>
            </a:endParaRPr>
          </a:p>
          <a:p>
            <a:pPr algn="ctr" fontAlgn="base"/>
            <a:endParaRPr lang="ko-KR" altLang="en-US" sz="1400" dirty="0"/>
          </a:p>
          <a:p>
            <a:pPr fontAlgn="base"/>
            <a:endParaRPr lang="en-US" altLang="ko-KR" sz="1400" dirty="0"/>
          </a:p>
          <a:p>
            <a:pPr fontAlgn="base"/>
            <a:endParaRPr lang="ko-KR" altLang="en-US" dirty="0"/>
          </a:p>
          <a:p>
            <a:pPr algn="just"/>
            <a:endParaRPr lang="en-US" altLang="ko-KR" sz="2800" dirty="0"/>
          </a:p>
          <a:p>
            <a:pPr algn="just"/>
            <a:endParaRPr lang="en-US" altLang="ko-KR" sz="2400" dirty="0"/>
          </a:p>
          <a:p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9DBB5F8-835E-4A3C-A5AC-B1C7C1FA3767}"/>
              </a:ext>
            </a:extLst>
          </p:cNvPr>
          <p:cNvGraphicFramePr>
            <a:graphicFrameLocks noGrp="1"/>
          </p:cNvGraphicFramePr>
          <p:nvPr/>
        </p:nvGraphicFramePr>
        <p:xfrm>
          <a:off x="2001174" y="1105725"/>
          <a:ext cx="8449112" cy="172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491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  <a:gridCol w="2138040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  <a:gridCol w="2254874">
                  <a:extLst>
                    <a:ext uri="{9D8B030D-6E8A-4147-A177-3AD203B41FA5}">
                      <a16:colId xmlns:a16="http://schemas.microsoft.com/office/drawing/2014/main" val="3698549680"/>
                    </a:ext>
                  </a:extLst>
                </a:gridCol>
              </a:tblGrid>
              <a:tr h="420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명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대표 주연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런타임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감독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71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가장보통의연예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김래원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김한결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1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건축학개론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엄태웅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이용주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0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97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26A5428-2200-49DB-AD68-3454595FDA0F}"/>
              </a:ext>
            </a:extLst>
          </p:cNvPr>
          <p:cNvSpPr/>
          <p:nvPr/>
        </p:nvSpPr>
        <p:spPr>
          <a:xfrm rot="16200000">
            <a:off x="1092200" y="4590157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091AB-0DB8-48BC-962C-20CE724BEFC4}"/>
              </a:ext>
            </a:extLst>
          </p:cNvPr>
          <p:cNvSpPr txBox="1"/>
          <p:nvPr/>
        </p:nvSpPr>
        <p:spPr>
          <a:xfrm>
            <a:off x="1684797" y="997485"/>
            <a:ext cx="1016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 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 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28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이행적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종속성 제거 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ABE42D1-57CF-47F1-AAE6-109083B92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4772"/>
              </p:ext>
            </p:extLst>
          </p:nvPr>
        </p:nvGraphicFramePr>
        <p:xfrm>
          <a:off x="2153211" y="2150583"/>
          <a:ext cx="8884905" cy="523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461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  <a:gridCol w="2248317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  <a:gridCol w="2371176">
                  <a:extLst>
                    <a:ext uri="{9D8B030D-6E8A-4147-A177-3AD203B41FA5}">
                      <a16:colId xmlns:a16="http://schemas.microsoft.com/office/drawing/2014/main" val="3698549680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명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대표 주연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런타임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감독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5B021A7-5205-4794-B0D2-D6F7FFC6B5F3}"/>
              </a:ext>
            </a:extLst>
          </p:cNvPr>
          <p:cNvSpPr txBox="1"/>
          <p:nvPr/>
        </p:nvSpPr>
        <p:spPr>
          <a:xfrm>
            <a:off x="2164719" y="3274290"/>
            <a:ext cx="93399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endParaRPr lang="en-US" altLang="ko-KR" sz="1400" dirty="0"/>
          </a:p>
          <a:p>
            <a:pPr algn="just" fontAlgn="base"/>
            <a:r>
              <a:rPr lang="en-US" altLang="ko-KR" sz="2800" dirty="0"/>
              <a:t>1. </a:t>
            </a:r>
            <a:r>
              <a:rPr lang="ko-KR" altLang="en-US" sz="2800" dirty="0" err="1"/>
              <a:t>이행적</a:t>
            </a:r>
            <a:r>
              <a:rPr lang="ko-KR" altLang="en-US" sz="2800" dirty="0"/>
              <a:t> 종속이 존재하는가</a:t>
            </a:r>
            <a:r>
              <a:rPr lang="en-US" altLang="ko-KR" sz="2800" dirty="0"/>
              <a:t>?</a:t>
            </a:r>
          </a:p>
          <a:p>
            <a:pPr algn="just" fontAlgn="base"/>
            <a:r>
              <a:rPr lang="en-US" altLang="ko-KR" sz="2000" dirty="0"/>
              <a:t>   </a:t>
            </a:r>
            <a:endParaRPr lang="ko-KR" altLang="en-US" dirty="0"/>
          </a:p>
          <a:p>
            <a:pPr algn="just"/>
            <a:endParaRPr lang="en-US" altLang="ko-KR" sz="2800" dirty="0"/>
          </a:p>
          <a:p>
            <a:pPr algn="just"/>
            <a:endParaRPr lang="en-US" altLang="ko-KR" sz="2400" dirty="0"/>
          </a:p>
          <a:p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9EA40-05AD-4880-BCF0-6D5FA6616029}"/>
              </a:ext>
            </a:extLst>
          </p:cNvPr>
          <p:cNvSpPr txBox="1"/>
          <p:nvPr/>
        </p:nvSpPr>
        <p:spPr>
          <a:xfrm>
            <a:off x="2929813" y="4179887"/>
            <a:ext cx="617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A: </a:t>
            </a:r>
            <a:r>
              <a:rPr lang="ko-KR" altLang="en-US" sz="2400" u="sng" dirty="0" err="1"/>
              <a:t>영화명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기본키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-&gt; B:  </a:t>
            </a:r>
            <a:r>
              <a:rPr lang="ko-KR" altLang="en-US" sz="2400" dirty="0"/>
              <a:t>감독        을 결정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70AB3-4A6C-4E6C-A097-0D53EF3D3693}"/>
              </a:ext>
            </a:extLst>
          </p:cNvPr>
          <p:cNvSpPr txBox="1"/>
          <p:nvPr/>
        </p:nvSpPr>
        <p:spPr>
          <a:xfrm>
            <a:off x="2929813" y="4780373"/>
            <a:ext cx="638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rgbClr val="FF0000"/>
                </a:solidFill>
              </a:rPr>
              <a:t>B:      </a:t>
            </a:r>
            <a:r>
              <a:rPr lang="ko-KR" altLang="en-US" sz="2400" dirty="0">
                <a:solidFill>
                  <a:srgbClr val="FF0000"/>
                </a:solidFill>
              </a:rPr>
              <a:t>감독         </a:t>
            </a:r>
            <a:r>
              <a:rPr lang="en-US" altLang="ko-KR" sz="2400" dirty="0">
                <a:solidFill>
                  <a:srgbClr val="FF0000"/>
                </a:solidFill>
              </a:rPr>
              <a:t>-&gt; C:  </a:t>
            </a:r>
            <a:r>
              <a:rPr lang="ko-KR" altLang="en-US" sz="2400" dirty="0">
                <a:solidFill>
                  <a:srgbClr val="FF0000"/>
                </a:solidFill>
              </a:rPr>
              <a:t>대표 주연 을 결정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AF67FA9-48B5-41B9-A06C-B8941ED872E0}"/>
              </a:ext>
            </a:extLst>
          </p:cNvPr>
          <p:cNvCxnSpPr>
            <a:cxnSpLocks/>
          </p:cNvCxnSpPr>
          <p:nvPr/>
        </p:nvCxnSpPr>
        <p:spPr>
          <a:xfrm flipV="1">
            <a:off x="3186679" y="2673804"/>
            <a:ext cx="0" cy="312029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F57038-B848-4C69-BA18-A976F1015897}"/>
              </a:ext>
            </a:extLst>
          </p:cNvPr>
          <p:cNvCxnSpPr>
            <a:cxnSpLocks/>
          </p:cNvCxnSpPr>
          <p:nvPr/>
        </p:nvCxnSpPr>
        <p:spPr>
          <a:xfrm>
            <a:off x="3186679" y="2985833"/>
            <a:ext cx="6731762" cy="0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97BF26C-F509-4DF9-856C-227288DB2A19}"/>
              </a:ext>
            </a:extLst>
          </p:cNvPr>
          <p:cNvCxnSpPr>
            <a:cxnSpLocks/>
          </p:cNvCxnSpPr>
          <p:nvPr/>
        </p:nvCxnSpPr>
        <p:spPr>
          <a:xfrm flipV="1">
            <a:off x="9918441" y="2673804"/>
            <a:ext cx="0" cy="312029"/>
          </a:xfrm>
          <a:prstGeom prst="line">
            <a:avLst/>
          </a:prstGeom>
          <a:ln w="38100">
            <a:solidFill>
              <a:srgbClr val="45C8D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7DB6704-80E6-46CD-A464-6C26761788C4}"/>
              </a:ext>
            </a:extLst>
          </p:cNvPr>
          <p:cNvCxnSpPr>
            <a:cxnSpLocks/>
          </p:cNvCxnSpPr>
          <p:nvPr/>
        </p:nvCxnSpPr>
        <p:spPr>
          <a:xfrm flipV="1">
            <a:off x="9918441" y="1838554"/>
            <a:ext cx="0" cy="31202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624369-7310-42D1-B748-F48830D65904}"/>
              </a:ext>
            </a:extLst>
          </p:cNvPr>
          <p:cNvCxnSpPr>
            <a:cxnSpLocks/>
          </p:cNvCxnSpPr>
          <p:nvPr/>
        </p:nvCxnSpPr>
        <p:spPr>
          <a:xfrm>
            <a:off x="5607698" y="1838554"/>
            <a:ext cx="431074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EA1894E-49E4-4452-9525-FF186CBA4669}"/>
              </a:ext>
            </a:extLst>
          </p:cNvPr>
          <p:cNvCxnSpPr>
            <a:cxnSpLocks/>
          </p:cNvCxnSpPr>
          <p:nvPr/>
        </p:nvCxnSpPr>
        <p:spPr>
          <a:xfrm flipV="1">
            <a:off x="5607698" y="1838554"/>
            <a:ext cx="0" cy="312029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D812B8-E4BC-4C81-9D9F-A3372614D123}"/>
              </a:ext>
            </a:extLst>
          </p:cNvPr>
          <p:cNvCxnSpPr>
            <a:cxnSpLocks/>
          </p:cNvCxnSpPr>
          <p:nvPr/>
        </p:nvCxnSpPr>
        <p:spPr>
          <a:xfrm flipV="1">
            <a:off x="3186679" y="1838554"/>
            <a:ext cx="0" cy="3120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89B60D2-4D86-4110-897F-9B1443CD39C8}"/>
              </a:ext>
            </a:extLst>
          </p:cNvPr>
          <p:cNvCxnSpPr>
            <a:cxnSpLocks/>
          </p:cNvCxnSpPr>
          <p:nvPr/>
        </p:nvCxnSpPr>
        <p:spPr>
          <a:xfrm>
            <a:off x="3186679" y="1841701"/>
            <a:ext cx="21877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C6C159-E029-48DF-B9B4-49DCC563D5C4}"/>
              </a:ext>
            </a:extLst>
          </p:cNvPr>
          <p:cNvCxnSpPr>
            <a:cxnSpLocks/>
          </p:cNvCxnSpPr>
          <p:nvPr/>
        </p:nvCxnSpPr>
        <p:spPr>
          <a:xfrm flipV="1">
            <a:off x="5374433" y="1838554"/>
            <a:ext cx="0" cy="31202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C25AB5-0E9B-4942-AF9D-E1EC4D889AD7}"/>
              </a:ext>
            </a:extLst>
          </p:cNvPr>
          <p:cNvSpPr txBox="1"/>
          <p:nvPr/>
        </p:nvSpPr>
        <p:spPr>
          <a:xfrm>
            <a:off x="2929812" y="5397948"/>
            <a:ext cx="8108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rgbClr val="FF0000"/>
                </a:solidFill>
              </a:rPr>
              <a:t>A:</a:t>
            </a:r>
            <a:r>
              <a:rPr lang="ko-KR" altLang="en-US" sz="2400" dirty="0" err="1">
                <a:solidFill>
                  <a:srgbClr val="FF0000"/>
                </a:solidFill>
              </a:rPr>
              <a:t>영화명</a:t>
            </a:r>
            <a:r>
              <a:rPr lang="en-US" altLang="ko-KR" sz="2400" dirty="0">
                <a:solidFill>
                  <a:srgbClr val="FF0000"/>
                </a:solidFill>
              </a:rPr>
              <a:t>-&gt;B:</a:t>
            </a:r>
            <a:r>
              <a:rPr lang="ko-KR" altLang="en-US" sz="2400" dirty="0">
                <a:solidFill>
                  <a:srgbClr val="FF0000"/>
                </a:solidFill>
              </a:rPr>
              <a:t>감독</a:t>
            </a:r>
            <a:r>
              <a:rPr lang="en-US" altLang="ko-KR" sz="2400" dirty="0">
                <a:solidFill>
                  <a:srgbClr val="FF0000"/>
                </a:solidFill>
              </a:rPr>
              <a:t>-&gt;C:</a:t>
            </a:r>
            <a:r>
              <a:rPr lang="ko-KR" altLang="en-US" sz="2400" dirty="0">
                <a:solidFill>
                  <a:srgbClr val="FF0000"/>
                </a:solidFill>
              </a:rPr>
              <a:t>대표주연 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2400" dirty="0">
                <a:solidFill>
                  <a:srgbClr val="FF0000"/>
                </a:solidFill>
              </a:rPr>
              <a:t>   =&gt; A:</a:t>
            </a:r>
            <a:r>
              <a:rPr lang="ko-KR" altLang="en-US" sz="2400" dirty="0" err="1">
                <a:solidFill>
                  <a:srgbClr val="FF0000"/>
                </a:solidFill>
              </a:rPr>
              <a:t>영화명</a:t>
            </a:r>
            <a:r>
              <a:rPr lang="en-US" altLang="ko-KR" sz="2400" dirty="0">
                <a:solidFill>
                  <a:srgbClr val="FF0000"/>
                </a:solidFill>
              </a:rPr>
              <a:t>-&gt;C:</a:t>
            </a:r>
            <a:r>
              <a:rPr lang="ko-KR" altLang="en-US" sz="2400" dirty="0">
                <a:solidFill>
                  <a:srgbClr val="FF0000"/>
                </a:solidFill>
              </a:rPr>
              <a:t>대표주연</a:t>
            </a:r>
            <a:r>
              <a:rPr lang="en-US" altLang="ko-KR" sz="2400" dirty="0">
                <a:solidFill>
                  <a:srgbClr val="FF0000"/>
                </a:solidFill>
              </a:rPr>
              <a:t>   </a:t>
            </a:r>
            <a:r>
              <a:rPr lang="ko-KR" altLang="en-US" sz="2400" i="1" dirty="0" err="1">
                <a:solidFill>
                  <a:srgbClr val="FF0000"/>
                </a:solidFill>
              </a:rPr>
              <a:t>이행적</a:t>
            </a:r>
            <a:r>
              <a:rPr lang="ko-KR" altLang="en-US" sz="2400" i="1" dirty="0">
                <a:solidFill>
                  <a:srgbClr val="FF0000"/>
                </a:solidFill>
              </a:rPr>
              <a:t> 종속성 발생</a:t>
            </a:r>
            <a:r>
              <a:rPr lang="en-US" altLang="ko-KR" sz="2400" i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26A5428-2200-49DB-AD68-3454595FDA0F}"/>
              </a:ext>
            </a:extLst>
          </p:cNvPr>
          <p:cNvSpPr/>
          <p:nvPr/>
        </p:nvSpPr>
        <p:spPr>
          <a:xfrm rot="16200000">
            <a:off x="1092200" y="4590157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6645DE7-EE31-4523-AD12-B24B7BDB3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8244"/>
              </p:ext>
            </p:extLst>
          </p:nvPr>
        </p:nvGraphicFramePr>
        <p:xfrm>
          <a:off x="2169125" y="1077733"/>
          <a:ext cx="8449112" cy="172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491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  <a:gridCol w="2138040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  <a:gridCol w="2254874">
                  <a:extLst>
                    <a:ext uri="{9D8B030D-6E8A-4147-A177-3AD203B41FA5}">
                      <a16:colId xmlns:a16="http://schemas.microsoft.com/office/drawing/2014/main" val="3698549680"/>
                    </a:ext>
                  </a:extLst>
                </a:gridCol>
              </a:tblGrid>
              <a:tr h="420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명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대표 주연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런타임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감독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71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가장보통의연예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김래원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김한결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1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건축학개론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엄태웅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이용주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0820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905FAC9-24BA-46BC-8222-43D221890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78754"/>
              </p:ext>
            </p:extLst>
          </p:nvPr>
        </p:nvGraphicFramePr>
        <p:xfrm>
          <a:off x="1574663" y="3719270"/>
          <a:ext cx="5637487" cy="172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337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  <a:gridCol w="1948285">
                  <a:extLst>
                    <a:ext uri="{9D8B030D-6E8A-4147-A177-3AD203B41FA5}">
                      <a16:colId xmlns:a16="http://schemas.microsoft.com/office/drawing/2014/main" val="3698549680"/>
                    </a:ext>
                  </a:extLst>
                </a:gridCol>
              </a:tblGrid>
              <a:tr h="420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명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런타임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감독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71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가장보통의연예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김한결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1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건축학개론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이용주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0820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6180D32-BED4-4C7B-818E-8E85A6320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05750"/>
              </p:ext>
            </p:extLst>
          </p:nvPr>
        </p:nvGraphicFramePr>
        <p:xfrm>
          <a:off x="7555778" y="3719270"/>
          <a:ext cx="4179365" cy="172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491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  <a:gridCol w="2254874">
                  <a:extLst>
                    <a:ext uri="{9D8B030D-6E8A-4147-A177-3AD203B41FA5}">
                      <a16:colId xmlns:a16="http://schemas.microsoft.com/office/drawing/2014/main" val="3698549680"/>
                    </a:ext>
                  </a:extLst>
                </a:gridCol>
              </a:tblGrid>
              <a:tr h="420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감독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대표 주연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71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김한결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김래원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1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이용주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엄태웅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0820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9DAA22-4F33-41B3-B708-C013BD9BFF1C}"/>
              </a:ext>
            </a:extLst>
          </p:cNvPr>
          <p:cNvSpPr/>
          <p:nvPr/>
        </p:nvSpPr>
        <p:spPr>
          <a:xfrm>
            <a:off x="5902453" y="3667952"/>
            <a:ext cx="795001" cy="486839"/>
          </a:xfrm>
          <a:prstGeom prst="rect">
            <a:avLst/>
          </a:prstGeom>
          <a:noFill/>
          <a:ln w="38100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1F331E-CF62-470F-B00A-2320648AB46C}"/>
              </a:ext>
            </a:extLst>
          </p:cNvPr>
          <p:cNvSpPr/>
          <p:nvPr/>
        </p:nvSpPr>
        <p:spPr>
          <a:xfrm>
            <a:off x="8154704" y="3667952"/>
            <a:ext cx="795001" cy="486839"/>
          </a:xfrm>
          <a:prstGeom prst="rect">
            <a:avLst/>
          </a:prstGeom>
          <a:noFill/>
          <a:ln w="38100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595ABA-2EC3-4952-A980-D6DA2AC12BE8}"/>
              </a:ext>
            </a:extLst>
          </p:cNvPr>
          <p:cNvSpPr txBox="1"/>
          <p:nvPr/>
        </p:nvSpPr>
        <p:spPr>
          <a:xfrm>
            <a:off x="4366170" y="3296292"/>
            <a:ext cx="29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rgbClr val="00B0F0"/>
                </a:solidFill>
              </a:rPr>
              <a:t>감독 </a:t>
            </a:r>
            <a:r>
              <a:rPr lang="ko-KR" altLang="en-US" b="1" i="1" dirty="0" err="1">
                <a:solidFill>
                  <a:srgbClr val="00B0F0"/>
                </a:solidFill>
              </a:rPr>
              <a:t>외래키</a:t>
            </a:r>
            <a:r>
              <a:rPr lang="ko-KR" altLang="en-US" b="1" i="1" dirty="0">
                <a:solidFill>
                  <a:srgbClr val="00B0F0"/>
                </a:solidFill>
              </a:rPr>
              <a:t> 지정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E81EBA-3233-45B6-94E5-ACBC77E261E3}"/>
              </a:ext>
            </a:extLst>
          </p:cNvPr>
          <p:cNvSpPr txBox="1"/>
          <p:nvPr/>
        </p:nvSpPr>
        <p:spPr>
          <a:xfrm>
            <a:off x="8833322" y="3298620"/>
            <a:ext cx="29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rgbClr val="FF0000"/>
                </a:solidFill>
              </a:rPr>
              <a:t>감독 </a:t>
            </a:r>
            <a:r>
              <a:rPr lang="ko-KR" altLang="en-US" b="1" i="1" dirty="0" err="1">
                <a:solidFill>
                  <a:srgbClr val="FF0000"/>
                </a:solidFill>
              </a:rPr>
              <a:t>기본키</a:t>
            </a:r>
            <a:r>
              <a:rPr lang="ko-KR" altLang="en-US" b="1" i="1" dirty="0">
                <a:solidFill>
                  <a:srgbClr val="FF0000"/>
                </a:solidFill>
              </a:rPr>
              <a:t> 지정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496287-7690-4A2B-8097-765FACA32226}"/>
              </a:ext>
            </a:extLst>
          </p:cNvPr>
          <p:cNvCxnSpPr>
            <a:cxnSpLocks/>
          </p:cNvCxnSpPr>
          <p:nvPr/>
        </p:nvCxnSpPr>
        <p:spPr>
          <a:xfrm>
            <a:off x="6263763" y="3512767"/>
            <a:ext cx="2311070" cy="0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FB33883-AB61-4D80-BEE2-740150D667BE}"/>
              </a:ext>
            </a:extLst>
          </p:cNvPr>
          <p:cNvCxnSpPr>
            <a:cxnSpLocks/>
          </p:cNvCxnSpPr>
          <p:nvPr/>
        </p:nvCxnSpPr>
        <p:spPr>
          <a:xfrm flipV="1">
            <a:off x="6263763" y="3512767"/>
            <a:ext cx="0" cy="174694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2260893-82CD-4F0A-825A-D8B7B3DCAAB3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8552205" y="3512768"/>
            <a:ext cx="22628" cy="155184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1A76131-D25C-47AF-A1E7-90280E6C91E2}"/>
              </a:ext>
            </a:extLst>
          </p:cNvPr>
          <p:cNvCxnSpPr>
            <a:cxnSpLocks/>
          </p:cNvCxnSpPr>
          <p:nvPr/>
        </p:nvCxnSpPr>
        <p:spPr>
          <a:xfrm flipH="1">
            <a:off x="5496571" y="2924171"/>
            <a:ext cx="811764" cy="3312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E14FAE1-9F81-4C83-94C5-25DF05F712F2}"/>
              </a:ext>
            </a:extLst>
          </p:cNvPr>
          <p:cNvCxnSpPr>
            <a:cxnSpLocks/>
          </p:cNvCxnSpPr>
          <p:nvPr/>
        </p:nvCxnSpPr>
        <p:spPr>
          <a:xfrm>
            <a:off x="6697454" y="2947067"/>
            <a:ext cx="1212978" cy="2320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50EC8BA-4CBE-43E1-92C3-D907FA5D772D}"/>
              </a:ext>
            </a:extLst>
          </p:cNvPr>
          <p:cNvSpPr txBox="1"/>
          <p:nvPr/>
        </p:nvSpPr>
        <p:spPr>
          <a:xfrm>
            <a:off x="3023957" y="1804607"/>
            <a:ext cx="7346993" cy="3785652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주의사항</a:t>
            </a:r>
            <a:endParaRPr lang="en-US" altLang="ko-KR" sz="2400" i="1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atinLnBrk="0"/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전제 조건</a:t>
            </a:r>
            <a:endParaRPr lang="en-US" altLang="ko-KR" sz="2400" i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atinLnBrk="0"/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감독이 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기본키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지정되었으므로</a:t>
            </a:r>
            <a:endParaRPr lang="en-US" altLang="ko-KR" sz="2400" i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atinLnBrk="0"/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같은 감독에 대한 정보가 다르면 안된다</a:t>
            </a:r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latinLnBrk="0"/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(= 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감독이 서로 다른 주연을 담고 있으면 안됨</a:t>
            </a:r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latinLnBrk="0"/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(= 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감독이 다른 영화를 감독할 때 다른 주연을 쓸 경우 다음과 같은 정규화를 할 수 없음</a:t>
            </a:r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latinLnBrk="0"/>
            <a:endParaRPr lang="en-US" altLang="ko-KR" sz="2400" i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atinLnBrk="0"/>
            <a:r>
              <a:rPr lang="ko-KR" altLang="en-US" sz="2400" b="1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따라서 위와 같은 정규화는 좋은 정규화가 아님</a:t>
            </a:r>
            <a:endParaRPr lang="en-US" altLang="ko-KR" sz="2400" i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atinLnBrk="0"/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 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영화정보 상에서 감독이 중복되는 경우가 없다고 전제</a:t>
            </a:r>
            <a:endParaRPr lang="en-US" altLang="ko-KR" sz="2400" i="1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61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33" grpId="0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26A5428-2200-49DB-AD68-3454595FDA0F}"/>
              </a:ext>
            </a:extLst>
          </p:cNvPr>
          <p:cNvSpPr/>
          <p:nvPr/>
        </p:nvSpPr>
        <p:spPr>
          <a:xfrm rot="16200000">
            <a:off x="1092200" y="4590157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091AB-0DB8-48BC-962C-20CE724BEFC4}"/>
              </a:ext>
            </a:extLst>
          </p:cNvPr>
          <p:cNvSpPr txBox="1"/>
          <p:nvPr/>
        </p:nvSpPr>
        <p:spPr>
          <a:xfrm>
            <a:off x="1684797" y="997485"/>
            <a:ext cx="1016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 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 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28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이행적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종속성 제거 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ABE42D1-57CF-47F1-AAE6-109083B92380}"/>
              </a:ext>
            </a:extLst>
          </p:cNvPr>
          <p:cNvGraphicFramePr>
            <a:graphicFrameLocks noGrp="1"/>
          </p:cNvGraphicFramePr>
          <p:nvPr/>
        </p:nvGraphicFramePr>
        <p:xfrm>
          <a:off x="2153211" y="2150583"/>
          <a:ext cx="8884905" cy="523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461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  <a:gridCol w="2248317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  <a:gridCol w="2371176">
                  <a:extLst>
                    <a:ext uri="{9D8B030D-6E8A-4147-A177-3AD203B41FA5}">
                      <a16:colId xmlns:a16="http://schemas.microsoft.com/office/drawing/2014/main" val="3698549680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명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대표 주연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런타임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감독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5B021A7-5205-4794-B0D2-D6F7FFC6B5F3}"/>
              </a:ext>
            </a:extLst>
          </p:cNvPr>
          <p:cNvSpPr txBox="1"/>
          <p:nvPr/>
        </p:nvSpPr>
        <p:spPr>
          <a:xfrm>
            <a:off x="2164719" y="3274290"/>
            <a:ext cx="93399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endParaRPr lang="en-US" altLang="ko-KR" sz="1400" dirty="0"/>
          </a:p>
          <a:p>
            <a:pPr algn="just" fontAlgn="base"/>
            <a:r>
              <a:rPr lang="en-US" altLang="ko-KR" sz="2800" dirty="0"/>
              <a:t>2. </a:t>
            </a:r>
            <a:r>
              <a:rPr lang="ko-KR" altLang="en-US" sz="2800" dirty="0" err="1"/>
              <a:t>이행적</a:t>
            </a:r>
            <a:r>
              <a:rPr lang="ko-KR" altLang="en-US" sz="2800" dirty="0"/>
              <a:t> 종속이 존재하는가</a:t>
            </a:r>
            <a:r>
              <a:rPr lang="en-US" altLang="ko-KR" sz="2800" dirty="0"/>
              <a:t>?</a:t>
            </a:r>
          </a:p>
          <a:p>
            <a:pPr algn="just" fontAlgn="base"/>
            <a:r>
              <a:rPr lang="en-US" altLang="ko-KR" sz="2000" dirty="0"/>
              <a:t>   </a:t>
            </a:r>
            <a:endParaRPr lang="ko-KR" altLang="en-US" dirty="0"/>
          </a:p>
          <a:p>
            <a:pPr algn="just"/>
            <a:endParaRPr lang="en-US" altLang="ko-KR" sz="2800" dirty="0"/>
          </a:p>
          <a:p>
            <a:pPr algn="just"/>
            <a:endParaRPr lang="en-US" altLang="ko-KR" sz="2400" dirty="0"/>
          </a:p>
          <a:p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9EA40-05AD-4880-BCF0-6D5FA6616029}"/>
              </a:ext>
            </a:extLst>
          </p:cNvPr>
          <p:cNvSpPr txBox="1"/>
          <p:nvPr/>
        </p:nvSpPr>
        <p:spPr>
          <a:xfrm>
            <a:off x="2929813" y="4179887"/>
            <a:ext cx="617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A: </a:t>
            </a:r>
            <a:r>
              <a:rPr lang="ko-KR" altLang="en-US" sz="2400" u="sng" dirty="0" err="1"/>
              <a:t>영화명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기본키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-&gt; B:  </a:t>
            </a:r>
            <a:r>
              <a:rPr lang="ko-KR" altLang="en-US" sz="2400" dirty="0"/>
              <a:t>감독        을 결정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70AB3-4A6C-4E6C-A097-0D53EF3D3693}"/>
              </a:ext>
            </a:extLst>
          </p:cNvPr>
          <p:cNvSpPr txBox="1"/>
          <p:nvPr/>
        </p:nvSpPr>
        <p:spPr>
          <a:xfrm>
            <a:off x="2929813" y="4780373"/>
            <a:ext cx="638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rgbClr val="FF0000"/>
                </a:solidFill>
              </a:rPr>
              <a:t>B:      </a:t>
            </a:r>
            <a:r>
              <a:rPr lang="ko-KR" altLang="en-US" sz="2400" dirty="0">
                <a:solidFill>
                  <a:srgbClr val="FF0000"/>
                </a:solidFill>
              </a:rPr>
              <a:t>감독         </a:t>
            </a:r>
            <a:r>
              <a:rPr lang="en-US" altLang="ko-KR" sz="2400" dirty="0">
                <a:solidFill>
                  <a:srgbClr val="FF0000"/>
                </a:solidFill>
              </a:rPr>
              <a:t>-&gt; C:  </a:t>
            </a:r>
            <a:r>
              <a:rPr lang="ko-KR" altLang="en-US" sz="2400" dirty="0">
                <a:solidFill>
                  <a:srgbClr val="FF0000"/>
                </a:solidFill>
              </a:rPr>
              <a:t>런타임     을 결정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AF67FA9-48B5-41B9-A06C-B8941ED872E0}"/>
              </a:ext>
            </a:extLst>
          </p:cNvPr>
          <p:cNvCxnSpPr>
            <a:cxnSpLocks/>
          </p:cNvCxnSpPr>
          <p:nvPr/>
        </p:nvCxnSpPr>
        <p:spPr>
          <a:xfrm flipV="1">
            <a:off x="3186679" y="2673804"/>
            <a:ext cx="0" cy="312029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F57038-B848-4C69-BA18-A976F1015897}"/>
              </a:ext>
            </a:extLst>
          </p:cNvPr>
          <p:cNvCxnSpPr>
            <a:cxnSpLocks/>
          </p:cNvCxnSpPr>
          <p:nvPr/>
        </p:nvCxnSpPr>
        <p:spPr>
          <a:xfrm>
            <a:off x="3186679" y="2985833"/>
            <a:ext cx="6731762" cy="0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97BF26C-F509-4DF9-856C-227288DB2A19}"/>
              </a:ext>
            </a:extLst>
          </p:cNvPr>
          <p:cNvCxnSpPr>
            <a:cxnSpLocks/>
          </p:cNvCxnSpPr>
          <p:nvPr/>
        </p:nvCxnSpPr>
        <p:spPr>
          <a:xfrm flipV="1">
            <a:off x="9918441" y="2673804"/>
            <a:ext cx="0" cy="312029"/>
          </a:xfrm>
          <a:prstGeom prst="line">
            <a:avLst/>
          </a:prstGeom>
          <a:ln w="38100">
            <a:solidFill>
              <a:srgbClr val="45C8D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7DB6704-80E6-46CD-A464-6C26761788C4}"/>
              </a:ext>
            </a:extLst>
          </p:cNvPr>
          <p:cNvCxnSpPr>
            <a:cxnSpLocks/>
          </p:cNvCxnSpPr>
          <p:nvPr/>
        </p:nvCxnSpPr>
        <p:spPr>
          <a:xfrm flipV="1">
            <a:off x="9918441" y="1838554"/>
            <a:ext cx="0" cy="31202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624369-7310-42D1-B748-F48830D65904}"/>
              </a:ext>
            </a:extLst>
          </p:cNvPr>
          <p:cNvCxnSpPr>
            <a:cxnSpLocks/>
          </p:cNvCxnSpPr>
          <p:nvPr/>
        </p:nvCxnSpPr>
        <p:spPr>
          <a:xfrm>
            <a:off x="7651102" y="1838554"/>
            <a:ext cx="226733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EA1894E-49E4-4452-9525-FF186CBA4669}"/>
              </a:ext>
            </a:extLst>
          </p:cNvPr>
          <p:cNvCxnSpPr>
            <a:cxnSpLocks/>
          </p:cNvCxnSpPr>
          <p:nvPr/>
        </p:nvCxnSpPr>
        <p:spPr>
          <a:xfrm flipV="1">
            <a:off x="7651102" y="1838554"/>
            <a:ext cx="0" cy="312029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D812B8-E4BC-4C81-9D9F-A3372614D123}"/>
              </a:ext>
            </a:extLst>
          </p:cNvPr>
          <p:cNvCxnSpPr>
            <a:cxnSpLocks/>
          </p:cNvCxnSpPr>
          <p:nvPr/>
        </p:nvCxnSpPr>
        <p:spPr>
          <a:xfrm flipV="1">
            <a:off x="3186679" y="1838554"/>
            <a:ext cx="0" cy="3120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89B60D2-4D86-4110-897F-9B1443CD39C8}"/>
              </a:ext>
            </a:extLst>
          </p:cNvPr>
          <p:cNvCxnSpPr>
            <a:cxnSpLocks/>
          </p:cNvCxnSpPr>
          <p:nvPr/>
        </p:nvCxnSpPr>
        <p:spPr>
          <a:xfrm>
            <a:off x="3186679" y="1841701"/>
            <a:ext cx="42871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C6C159-E029-48DF-B9B4-49DCC563D5C4}"/>
              </a:ext>
            </a:extLst>
          </p:cNvPr>
          <p:cNvCxnSpPr>
            <a:cxnSpLocks/>
          </p:cNvCxnSpPr>
          <p:nvPr/>
        </p:nvCxnSpPr>
        <p:spPr>
          <a:xfrm flipV="1">
            <a:off x="7473821" y="1838554"/>
            <a:ext cx="0" cy="31202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C25AB5-0E9B-4942-AF9D-E1EC4D889AD7}"/>
              </a:ext>
            </a:extLst>
          </p:cNvPr>
          <p:cNvSpPr txBox="1"/>
          <p:nvPr/>
        </p:nvSpPr>
        <p:spPr>
          <a:xfrm>
            <a:off x="2929812" y="5397948"/>
            <a:ext cx="8108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rgbClr val="FF0000"/>
                </a:solidFill>
              </a:rPr>
              <a:t>A:</a:t>
            </a:r>
            <a:r>
              <a:rPr lang="ko-KR" altLang="en-US" sz="2400" dirty="0" err="1">
                <a:solidFill>
                  <a:srgbClr val="FF0000"/>
                </a:solidFill>
              </a:rPr>
              <a:t>영화명</a:t>
            </a:r>
            <a:r>
              <a:rPr lang="en-US" altLang="ko-KR" sz="2400" dirty="0">
                <a:solidFill>
                  <a:srgbClr val="FF0000"/>
                </a:solidFill>
              </a:rPr>
              <a:t>-&gt;B:</a:t>
            </a:r>
            <a:r>
              <a:rPr lang="ko-KR" altLang="en-US" sz="2400" dirty="0">
                <a:solidFill>
                  <a:srgbClr val="FF0000"/>
                </a:solidFill>
              </a:rPr>
              <a:t>감독</a:t>
            </a:r>
            <a:r>
              <a:rPr lang="en-US" altLang="ko-KR" sz="2400" dirty="0">
                <a:solidFill>
                  <a:srgbClr val="FF0000"/>
                </a:solidFill>
              </a:rPr>
              <a:t>-&gt;C:</a:t>
            </a:r>
            <a:r>
              <a:rPr lang="ko-KR" altLang="en-US" sz="2400" dirty="0">
                <a:solidFill>
                  <a:srgbClr val="FF0000"/>
                </a:solidFill>
              </a:rPr>
              <a:t>런타임 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2400" dirty="0">
                <a:solidFill>
                  <a:srgbClr val="FF0000"/>
                </a:solidFill>
              </a:rPr>
              <a:t>   =&gt; A:</a:t>
            </a:r>
            <a:r>
              <a:rPr lang="ko-KR" altLang="en-US" sz="2400" dirty="0" err="1">
                <a:solidFill>
                  <a:srgbClr val="FF0000"/>
                </a:solidFill>
              </a:rPr>
              <a:t>영화명</a:t>
            </a:r>
            <a:r>
              <a:rPr lang="en-US" altLang="ko-KR" sz="2400" dirty="0">
                <a:solidFill>
                  <a:srgbClr val="FF0000"/>
                </a:solidFill>
              </a:rPr>
              <a:t>-&gt;C:</a:t>
            </a:r>
            <a:r>
              <a:rPr lang="ko-KR" altLang="en-US" sz="2400" dirty="0">
                <a:solidFill>
                  <a:srgbClr val="FF0000"/>
                </a:solidFill>
              </a:rPr>
              <a:t>런타임  </a:t>
            </a:r>
            <a:r>
              <a:rPr lang="en-US" altLang="ko-KR" sz="2400" dirty="0">
                <a:solidFill>
                  <a:srgbClr val="FF0000"/>
                </a:solidFill>
              </a:rPr>
              <a:t>   </a:t>
            </a:r>
            <a:r>
              <a:rPr lang="ko-KR" altLang="en-US" sz="2400" i="1" dirty="0" err="1">
                <a:solidFill>
                  <a:srgbClr val="FF0000"/>
                </a:solidFill>
              </a:rPr>
              <a:t>이행적</a:t>
            </a:r>
            <a:r>
              <a:rPr lang="ko-KR" altLang="en-US" sz="2400" i="1" dirty="0">
                <a:solidFill>
                  <a:srgbClr val="FF0000"/>
                </a:solidFill>
              </a:rPr>
              <a:t> 종속성 발생</a:t>
            </a:r>
            <a:r>
              <a:rPr lang="en-US" altLang="ko-KR" sz="2400" i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91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72612" y="592097"/>
            <a:ext cx="1795683" cy="760842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473706" y="1335903"/>
            <a:ext cx="1794587" cy="494095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목차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268295" y="581145"/>
            <a:ext cx="2711003" cy="754757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정규화와 역정규화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883009" y="1313999"/>
            <a:ext cx="5184721" cy="496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Chapter1.   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-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 실습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endParaRPr lang="en-US" altLang="ko-KR" sz="9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Chapter2.   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-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이상현상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-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 실습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endParaRPr lang="en-US" altLang="ko-KR" sz="9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Chapter3.   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&amp;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이상현상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-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이상현상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-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 실습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endParaRPr lang="en-US" altLang="ko-KR" sz="9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Chapter4.  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정규화를 마친 전체적인 모습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67730" y="1314000"/>
            <a:ext cx="2015037" cy="49628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79298" y="570193"/>
            <a:ext cx="4805265" cy="743807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955" y="581145"/>
            <a:ext cx="2435658" cy="760842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7460" y="1335903"/>
            <a:ext cx="2435658" cy="494095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20ACA4-BF2D-4C72-A5AC-18DBAEDD827F}"/>
              </a:ext>
            </a:extLst>
          </p:cNvPr>
          <p:cNvSpPr/>
          <p:nvPr/>
        </p:nvSpPr>
        <p:spPr>
          <a:xfrm>
            <a:off x="4268292" y="1313998"/>
            <a:ext cx="614715" cy="4973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64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26A5428-2200-49DB-AD68-3454595FDA0F}"/>
              </a:ext>
            </a:extLst>
          </p:cNvPr>
          <p:cNvSpPr/>
          <p:nvPr/>
        </p:nvSpPr>
        <p:spPr>
          <a:xfrm rot="16200000">
            <a:off x="1092200" y="4590157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091AB-0DB8-48BC-962C-20CE724BEFC4}"/>
              </a:ext>
            </a:extLst>
          </p:cNvPr>
          <p:cNvSpPr txBox="1"/>
          <p:nvPr/>
        </p:nvSpPr>
        <p:spPr>
          <a:xfrm>
            <a:off x="2232877" y="1800664"/>
            <a:ext cx="1016508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감독이 런타임을 결정하지 못하는 경우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감독 혼자 결정 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 -&gt;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주연 배우 값과 함께 런타임 결정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       »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</a:rPr>
              <a:t>대표주연</a:t>
            </a:r>
            <a:r>
              <a:rPr lang="en-US" altLang="ko-KR" sz="2000" dirty="0">
                <a:solidFill>
                  <a:srgbClr val="FF0000"/>
                </a:solidFill>
              </a:rPr>
              <a:t>’</a:t>
            </a:r>
            <a:r>
              <a:rPr lang="ko-KR" altLang="en-US" sz="2000" dirty="0">
                <a:solidFill>
                  <a:srgbClr val="FF0000"/>
                </a:solidFill>
              </a:rPr>
              <a:t>의 의사와 함께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애드립</a:t>
            </a:r>
            <a:r>
              <a:rPr lang="ko-KR" altLang="en-US" sz="2000" dirty="0">
                <a:solidFill>
                  <a:srgbClr val="FF0000"/>
                </a:solidFill>
              </a:rPr>
              <a:t> 등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런타임을 결정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FB2DC7-5C3E-4120-A3F2-C3B5624F486D}"/>
              </a:ext>
            </a:extLst>
          </p:cNvPr>
          <p:cNvSpPr txBox="1"/>
          <p:nvPr/>
        </p:nvSpPr>
        <p:spPr>
          <a:xfrm>
            <a:off x="2231202" y="3356991"/>
            <a:ext cx="101650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2)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감독이 런타임을 결정할 수 있는 경우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감독 혼자 결정 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주연 배우 등 다른 </a:t>
            </a:r>
            <a:r>
              <a:rPr lang="ko-KR" altLang="en-US" sz="24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애트리뷰트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무시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       »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</a:rPr>
              <a:t>대표주연</a:t>
            </a:r>
            <a:r>
              <a:rPr lang="en-US" altLang="ko-KR" sz="2000" dirty="0">
                <a:solidFill>
                  <a:srgbClr val="FF0000"/>
                </a:solidFill>
              </a:rPr>
              <a:t>’</a:t>
            </a:r>
            <a:r>
              <a:rPr lang="ko-KR" altLang="en-US" sz="2000" dirty="0">
                <a:solidFill>
                  <a:srgbClr val="FF0000"/>
                </a:solidFill>
              </a:rPr>
              <a:t>의 의사까지 함께 고려하여 최종 결정을 하는 것은 결국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</a:t>
            </a:r>
            <a:r>
              <a:rPr lang="ko-KR" altLang="en-US" sz="2000" b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감독의 몫이라 판단</a:t>
            </a:r>
            <a:endParaRPr lang="en-US" altLang="ko-KR" sz="28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E83F85-D54B-40ED-A8D1-93F605E4FBAD}"/>
              </a:ext>
            </a:extLst>
          </p:cNvPr>
          <p:cNvSpPr txBox="1"/>
          <p:nvPr/>
        </p:nvSpPr>
        <p:spPr>
          <a:xfrm>
            <a:off x="2940829" y="2049661"/>
            <a:ext cx="7856480" cy="2677656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현실적으로 캐스팅 배우의 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연기스타일에 따라</a:t>
            </a:r>
            <a:endParaRPr lang="en-US" altLang="ko-KR" sz="2400" i="1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atinLnBrk="0"/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런타임이 결정될 수 있으며 영화감독 이전에 배급사</a:t>
            </a:r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PD,</a:t>
            </a:r>
          </a:p>
          <a:p>
            <a:pPr latinLnBrk="0"/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다른 직원 등 이외의 환경적인 요소로 인하여 감독 독단적으로 런타임을 결정하고 영화를 진행하는 것은 무리</a:t>
            </a:r>
            <a:endParaRPr lang="en-US" altLang="ko-KR" sz="2400" i="1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atinLnBrk="0"/>
            <a:endParaRPr lang="en-US" altLang="ko-KR" sz="2400" i="1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atinLnBrk="0"/>
            <a:r>
              <a:rPr lang="en-US" altLang="ko-KR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+ 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감독이 다른 </a:t>
            </a:r>
            <a:r>
              <a:rPr lang="ko-KR" altLang="en-US" sz="2400" i="1" dirty="0" err="1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애트리뷰트를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결정짓는 사항은 데이터베이스 상에서 좋은 방향성이 아님</a:t>
            </a:r>
            <a:endParaRPr lang="en-US" altLang="ko-KR" sz="2400" i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7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 인덱스 및 분석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9029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547627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F9D403F-A8A8-4FFC-9A47-7AB5FE83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24" y="690562"/>
            <a:ext cx="9586116" cy="616743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D09E28-2BA8-43BA-B732-E0A75DA40722}"/>
              </a:ext>
            </a:extLst>
          </p:cNvPr>
          <p:cNvCxnSpPr>
            <a:cxnSpLocks/>
          </p:cNvCxnSpPr>
          <p:nvPr/>
        </p:nvCxnSpPr>
        <p:spPr>
          <a:xfrm>
            <a:off x="2155185" y="6009645"/>
            <a:ext cx="81084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07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 인덱스 및 분석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547627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2F92E-04F5-4F7F-B358-21BEB5ED7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15917"/>
            <a:ext cx="10962640" cy="62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44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 인덱스 및 분석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547627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80CECE-9B50-48FB-9F83-D19ABA6DF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90562"/>
            <a:ext cx="10962640" cy="61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0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 인덱스 및 분석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547627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0062009-6BF2-4C3D-A26D-DACD7E344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294" y="1042666"/>
            <a:ext cx="5936349" cy="1896477"/>
          </a:xfrm>
          <a:prstGeom prst="rect">
            <a:avLst/>
          </a:prstGeom>
        </p:spPr>
      </p:pic>
      <p:pic>
        <p:nvPicPr>
          <p:cNvPr id="8" name="그림 7" descr="스크린샷, 거리이(가) 표시된 사진&#10;&#10;자동 생성된 설명">
            <a:extLst>
              <a:ext uri="{FF2B5EF4-FFF2-40B4-BE49-F238E27FC236}">
                <a16:creationId xmlns:a16="http://schemas.microsoft.com/office/drawing/2014/main" id="{FFCB0859-9386-4E60-9551-B385EA066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35" y="3767531"/>
            <a:ext cx="5040692" cy="1845907"/>
          </a:xfrm>
          <a:prstGeom prst="rect">
            <a:avLst/>
          </a:prstGeom>
        </p:spPr>
      </p:pic>
      <p:pic>
        <p:nvPicPr>
          <p:cNvPr id="11" name="그림 10" descr="스크린샷, 방이(가) 표시된 사진&#10;&#10;자동 생성된 설명">
            <a:extLst>
              <a:ext uri="{FF2B5EF4-FFF2-40B4-BE49-F238E27FC236}">
                <a16:creationId xmlns:a16="http://schemas.microsoft.com/office/drawing/2014/main" id="{CAC196C2-D1F2-4983-8123-B0C946D8D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46" y="3767531"/>
            <a:ext cx="3362494" cy="189647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D32491-B355-4FE1-97E7-9E7191B194F2}"/>
              </a:ext>
            </a:extLst>
          </p:cNvPr>
          <p:cNvCxnSpPr>
            <a:cxnSpLocks/>
          </p:cNvCxnSpPr>
          <p:nvPr/>
        </p:nvCxnSpPr>
        <p:spPr>
          <a:xfrm flipH="1">
            <a:off x="5421086" y="3097763"/>
            <a:ext cx="811764" cy="3312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04ADCB6-B21C-47B6-9FC9-A989FB0C7107}"/>
              </a:ext>
            </a:extLst>
          </p:cNvPr>
          <p:cNvCxnSpPr>
            <a:cxnSpLocks/>
          </p:cNvCxnSpPr>
          <p:nvPr/>
        </p:nvCxnSpPr>
        <p:spPr>
          <a:xfrm>
            <a:off x="6858002" y="3097763"/>
            <a:ext cx="1296953" cy="3563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0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Chapter4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정규화를 마친 전체적인 모습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3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 인덱스 및 분석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6352971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 descr="스크린샷, 플레이어이(가) 표시된 사진&#10;&#10;자동 생성된 설명">
            <a:extLst>
              <a:ext uri="{FF2B5EF4-FFF2-40B4-BE49-F238E27FC236}">
                <a16:creationId xmlns:a16="http://schemas.microsoft.com/office/drawing/2014/main" id="{E395B62E-C1BC-4F32-A7A1-1293FB840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88" y="875657"/>
            <a:ext cx="4487147" cy="6197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1AA042-E2C5-4993-849A-E249ACB221B3}"/>
              </a:ext>
            </a:extLst>
          </p:cNvPr>
          <p:cNvSpPr txBox="1"/>
          <p:nvPr/>
        </p:nvSpPr>
        <p:spPr>
          <a:xfrm>
            <a:off x="1612034" y="2193936"/>
            <a:ext cx="14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 </a:t>
            </a:r>
            <a:r>
              <a:rPr lang="en-US" altLang="ko-KR" dirty="0"/>
              <a:t>1</a:t>
            </a:r>
            <a:r>
              <a:rPr lang="ko-KR" altLang="en-US" dirty="0"/>
              <a:t>정규화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41D08-EF7E-4B4D-975E-35C5EA6D6F93}"/>
              </a:ext>
            </a:extLst>
          </p:cNvPr>
          <p:cNvSpPr txBox="1"/>
          <p:nvPr/>
        </p:nvSpPr>
        <p:spPr>
          <a:xfrm>
            <a:off x="1612034" y="3453127"/>
            <a:ext cx="14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정규화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4C084-D691-4B97-9560-0ACBA8E6F288}"/>
              </a:ext>
            </a:extLst>
          </p:cNvPr>
          <p:cNvSpPr txBox="1"/>
          <p:nvPr/>
        </p:nvSpPr>
        <p:spPr>
          <a:xfrm>
            <a:off x="1612034" y="4853148"/>
            <a:ext cx="14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정규화</a:t>
            </a:r>
          </a:p>
        </p:txBody>
      </p:sp>
      <p:pic>
        <p:nvPicPr>
          <p:cNvPr id="16" name="그림 15" descr="스크린샷, 목재의, 검은색, 방이(가) 표시된 사진&#10;&#10;자동 생성된 설명">
            <a:extLst>
              <a:ext uri="{FF2B5EF4-FFF2-40B4-BE49-F238E27FC236}">
                <a16:creationId xmlns:a16="http://schemas.microsoft.com/office/drawing/2014/main" id="{1AF60D42-3918-40F9-8C2E-368AE18DD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88" y="1843278"/>
            <a:ext cx="4612653" cy="11688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75EBD7-5B3C-458F-802B-D20EC1CDC36B}"/>
              </a:ext>
            </a:extLst>
          </p:cNvPr>
          <p:cNvSpPr txBox="1"/>
          <p:nvPr/>
        </p:nvSpPr>
        <p:spPr>
          <a:xfrm>
            <a:off x="1612034" y="1119411"/>
            <a:ext cx="14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r>
              <a:rPr lang="ko-KR" altLang="en-US" dirty="0"/>
              <a:t>테이블</a:t>
            </a: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F3141152-8300-44C3-90C1-E6AB5FC5B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78" y="3360057"/>
            <a:ext cx="2751589" cy="889136"/>
          </a:xfrm>
          <a:prstGeom prst="rect">
            <a:avLst/>
          </a:prstGeom>
        </p:spPr>
      </p:pic>
      <p:pic>
        <p:nvPicPr>
          <p:cNvPr id="19" name="그림 18" descr="스크린샷, 방이(가) 표시된 사진&#10;&#10;자동 생성된 설명">
            <a:extLst>
              <a:ext uri="{FF2B5EF4-FFF2-40B4-BE49-F238E27FC236}">
                <a16:creationId xmlns:a16="http://schemas.microsoft.com/office/drawing/2014/main" id="{81421CFE-52C6-4357-B436-073E3CB6B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642" y="3360057"/>
            <a:ext cx="2177566" cy="1129633"/>
          </a:xfrm>
          <a:prstGeom prst="rect">
            <a:avLst/>
          </a:prstGeom>
        </p:spPr>
      </p:pic>
      <p:pic>
        <p:nvPicPr>
          <p:cNvPr id="20" name="그림 19" descr="스크린샷, 거리이(가) 표시된 사진&#10;&#10;자동 생성된 설명">
            <a:extLst>
              <a:ext uri="{FF2B5EF4-FFF2-40B4-BE49-F238E27FC236}">
                <a16:creationId xmlns:a16="http://schemas.microsoft.com/office/drawing/2014/main" id="{32E97517-42DB-4DBB-9BD3-7C78D53BB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93" y="4853148"/>
            <a:ext cx="2085372" cy="763666"/>
          </a:xfrm>
          <a:prstGeom prst="rect">
            <a:avLst/>
          </a:prstGeom>
        </p:spPr>
      </p:pic>
      <p:pic>
        <p:nvPicPr>
          <p:cNvPr id="21" name="그림 20" descr="스크린샷, 방이(가) 표시된 사진&#10;&#10;자동 생성된 설명">
            <a:extLst>
              <a:ext uri="{FF2B5EF4-FFF2-40B4-BE49-F238E27FC236}">
                <a16:creationId xmlns:a16="http://schemas.microsoft.com/office/drawing/2014/main" id="{194D5F86-C40D-4814-A76B-AB80250789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45" y="4828449"/>
            <a:ext cx="1462859" cy="82506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54E7D5C-E942-4C8B-999A-CBB2DC30E379}"/>
              </a:ext>
            </a:extLst>
          </p:cNvPr>
          <p:cNvCxnSpPr>
            <a:cxnSpLocks/>
          </p:cNvCxnSpPr>
          <p:nvPr/>
        </p:nvCxnSpPr>
        <p:spPr>
          <a:xfrm flipH="1">
            <a:off x="5541265" y="3097763"/>
            <a:ext cx="691585" cy="1575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6F25A3-BE5C-4325-9D00-5A6FEB029169}"/>
              </a:ext>
            </a:extLst>
          </p:cNvPr>
          <p:cNvCxnSpPr>
            <a:cxnSpLocks/>
          </p:cNvCxnSpPr>
          <p:nvPr/>
        </p:nvCxnSpPr>
        <p:spPr>
          <a:xfrm flipH="1">
            <a:off x="4704359" y="4353986"/>
            <a:ext cx="251690" cy="3917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84D291B-D72E-4D86-BD16-9B99CCA4F945}"/>
              </a:ext>
            </a:extLst>
          </p:cNvPr>
          <p:cNvCxnSpPr>
            <a:cxnSpLocks/>
          </p:cNvCxnSpPr>
          <p:nvPr/>
        </p:nvCxnSpPr>
        <p:spPr>
          <a:xfrm>
            <a:off x="5226617" y="4342946"/>
            <a:ext cx="1006233" cy="402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77F821-C27D-47E7-B9AF-01707BCB674C}"/>
              </a:ext>
            </a:extLst>
          </p:cNvPr>
          <p:cNvCxnSpPr>
            <a:cxnSpLocks/>
          </p:cNvCxnSpPr>
          <p:nvPr/>
        </p:nvCxnSpPr>
        <p:spPr>
          <a:xfrm>
            <a:off x="6984525" y="3094854"/>
            <a:ext cx="1144491" cy="16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835F8D0-5198-4472-B07B-19D0D6A43FDE}"/>
              </a:ext>
            </a:extLst>
          </p:cNvPr>
          <p:cNvCxnSpPr>
            <a:cxnSpLocks/>
          </p:cNvCxnSpPr>
          <p:nvPr/>
        </p:nvCxnSpPr>
        <p:spPr>
          <a:xfrm>
            <a:off x="6662384" y="1570473"/>
            <a:ext cx="0" cy="168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9FC178-9F38-45E7-82D3-0299E2FB52E5}"/>
              </a:ext>
            </a:extLst>
          </p:cNvPr>
          <p:cNvSpPr/>
          <p:nvPr/>
        </p:nvSpPr>
        <p:spPr>
          <a:xfrm>
            <a:off x="1612035" y="4828449"/>
            <a:ext cx="7343706" cy="910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1186014-5B3A-477E-9D6C-3B6BCE186431}"/>
              </a:ext>
            </a:extLst>
          </p:cNvPr>
          <p:cNvCxnSpPr>
            <a:cxnSpLocks/>
          </p:cNvCxnSpPr>
          <p:nvPr/>
        </p:nvCxnSpPr>
        <p:spPr>
          <a:xfrm>
            <a:off x="8955741" y="5264625"/>
            <a:ext cx="4546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759569-860B-4D8F-A856-B4BFB5352342}"/>
              </a:ext>
            </a:extLst>
          </p:cNvPr>
          <p:cNvSpPr txBox="1"/>
          <p:nvPr/>
        </p:nvSpPr>
        <p:spPr>
          <a:xfrm>
            <a:off x="9410367" y="5079959"/>
            <a:ext cx="14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rgbClr val="FF0000"/>
                </a:solidFill>
              </a:rPr>
              <a:t>비효율적</a:t>
            </a:r>
            <a:r>
              <a:rPr lang="en-US" altLang="ko-KR" b="1" i="1" dirty="0">
                <a:solidFill>
                  <a:srgbClr val="FF0000"/>
                </a:solidFill>
              </a:rPr>
              <a:t>!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/>
      <p:bldP spid="31" grpId="0" animBg="1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837991" y="3790781"/>
            <a:ext cx="4516017" cy="161548"/>
          </a:xfrm>
          <a:prstGeom prst="rect">
            <a:avLst/>
          </a:prstGeom>
          <a:gradFill flip="none" rotWithShape="1">
            <a:gsLst>
              <a:gs pos="50000">
                <a:srgbClr val="57CDDF"/>
              </a:gs>
              <a:gs pos="0">
                <a:srgbClr val="E3E5E9"/>
              </a:gs>
              <a:gs pos="100000">
                <a:srgbClr val="E3E5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3726023" y="3952329"/>
            <a:ext cx="4739951" cy="161548"/>
          </a:xfrm>
          <a:prstGeom prst="rect">
            <a:avLst/>
          </a:prstGeom>
          <a:gradFill flip="none" rotWithShape="1">
            <a:gsLst>
              <a:gs pos="0">
                <a:srgbClr val="E3E5E9"/>
              </a:gs>
              <a:gs pos="48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7DE0-E485-48BE-A19C-26DA728FD7C2}"/>
              </a:ext>
            </a:extLst>
          </p:cNvPr>
          <p:cNvSpPr txBox="1"/>
          <p:nvPr/>
        </p:nvSpPr>
        <p:spPr>
          <a:xfrm>
            <a:off x="2663884" y="1771015"/>
            <a:ext cx="8122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Thank you</a:t>
            </a:r>
            <a:endParaRPr lang="ko-KR" altLang="en-US" sz="1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5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Chapter1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제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</a:t>
            </a:r>
            <a:endParaRPr lang="en-US" altLang="ko-KR" sz="2000" b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제 </a:t>
            </a:r>
            <a:r>
              <a:rPr lang="en-US" altLang="ko-KR" sz="2000" i="1" kern="0" dirty="0">
                <a:solidFill>
                  <a:prstClr val="white"/>
                </a:solidFill>
              </a:rPr>
              <a:t>1</a:t>
            </a:r>
            <a:r>
              <a:rPr lang="ko-KR" altLang="en-US" sz="2000" i="1" kern="0" dirty="0">
                <a:solidFill>
                  <a:prstClr val="white"/>
                </a:solidFill>
              </a:rPr>
              <a:t>정규화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A2D15F-146F-4269-B05A-965B4C768376}"/>
              </a:ext>
            </a:extLst>
          </p:cNvPr>
          <p:cNvSpPr txBox="1"/>
          <p:nvPr/>
        </p:nvSpPr>
        <p:spPr>
          <a:xfrm>
            <a:off x="1722120" y="1068561"/>
            <a:ext cx="83810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영화정보 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장르 검색</a:t>
            </a:r>
            <a:endParaRPr lang="en-US" altLang="ko-KR" sz="14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 descr="스크린샷, 오렌지, 닫기, 화면이(가) 표시된 사진&#10;&#10;자동 생성된 설명">
            <a:extLst>
              <a:ext uri="{FF2B5EF4-FFF2-40B4-BE49-F238E27FC236}">
                <a16:creationId xmlns:a16="http://schemas.microsoft.com/office/drawing/2014/main" id="{186B0B6D-9D52-4657-A8F7-E871294E5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17" y="2077796"/>
            <a:ext cx="4231783" cy="1460380"/>
          </a:xfrm>
          <a:prstGeom prst="rect">
            <a:avLst/>
          </a:prstGeom>
        </p:spPr>
      </p:pic>
      <p:pic>
        <p:nvPicPr>
          <p:cNvPr id="11" name="그림 10" descr="스크린샷, 화면, 방이(가) 표시된 사진&#10;&#10;자동 생성된 설명">
            <a:extLst>
              <a:ext uri="{FF2B5EF4-FFF2-40B4-BE49-F238E27FC236}">
                <a16:creationId xmlns:a16="http://schemas.microsoft.com/office/drawing/2014/main" id="{52D35865-4CE5-464B-89A2-0201B7FE4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41" y="3876087"/>
            <a:ext cx="6265489" cy="21302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9FBC49-60E4-4FAB-AB15-13DB32E77B92}"/>
              </a:ext>
            </a:extLst>
          </p:cNvPr>
          <p:cNvSpPr/>
          <p:nvPr/>
        </p:nvSpPr>
        <p:spPr>
          <a:xfrm>
            <a:off x="9003423" y="4506502"/>
            <a:ext cx="795001" cy="486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7B4F7A-3BFA-4FA3-8FD7-3E0B6F8908DC}"/>
              </a:ext>
            </a:extLst>
          </p:cNvPr>
          <p:cNvSpPr/>
          <p:nvPr/>
        </p:nvSpPr>
        <p:spPr>
          <a:xfrm>
            <a:off x="9003423" y="5087832"/>
            <a:ext cx="795001" cy="486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C8CB3C-671A-412A-B1F4-B1CAB811358C}"/>
              </a:ext>
            </a:extLst>
          </p:cNvPr>
          <p:cNvSpPr/>
          <p:nvPr/>
        </p:nvSpPr>
        <p:spPr>
          <a:xfrm>
            <a:off x="4619682" y="2852477"/>
            <a:ext cx="795001" cy="486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E2E1AF5-C097-4E3B-9A55-11E9FFAC69DD}"/>
              </a:ext>
            </a:extLst>
          </p:cNvPr>
          <p:cNvCxnSpPr>
            <a:cxnSpLocks/>
          </p:cNvCxnSpPr>
          <p:nvPr/>
        </p:nvCxnSpPr>
        <p:spPr>
          <a:xfrm>
            <a:off x="3487271" y="5087832"/>
            <a:ext cx="1729142" cy="1399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021C682-EF25-4F54-907C-F5C9A3806BCA}"/>
              </a:ext>
            </a:extLst>
          </p:cNvPr>
          <p:cNvCxnSpPr/>
          <p:nvPr/>
        </p:nvCxnSpPr>
        <p:spPr>
          <a:xfrm flipV="1">
            <a:off x="3487271" y="3538176"/>
            <a:ext cx="0" cy="15566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4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92FE316-12C1-4F61-8C02-27611EB82693}"/>
              </a:ext>
            </a:extLst>
          </p:cNvPr>
          <p:cNvCxnSpPr/>
          <p:nvPr/>
        </p:nvCxnSpPr>
        <p:spPr>
          <a:xfrm>
            <a:off x="2393577" y="3182470"/>
            <a:ext cx="3334871" cy="0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제 </a:t>
            </a:r>
            <a:r>
              <a:rPr lang="en-US" altLang="ko-KR" sz="2000" i="1" kern="0" dirty="0">
                <a:solidFill>
                  <a:prstClr val="white"/>
                </a:solidFill>
              </a:rPr>
              <a:t>1</a:t>
            </a:r>
            <a:r>
              <a:rPr lang="ko-KR" altLang="en-US" sz="2000" i="1" kern="0" dirty="0">
                <a:solidFill>
                  <a:prstClr val="white"/>
                </a:solidFill>
              </a:rPr>
              <a:t>정규화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703F37-2C40-4940-9649-1D165787F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40903"/>
              </p:ext>
            </p:extLst>
          </p:nvPr>
        </p:nvGraphicFramePr>
        <p:xfrm>
          <a:off x="1612035" y="1068562"/>
          <a:ext cx="9892610" cy="1550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  <a:gridCol w="1837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val="3698549680"/>
                    </a:ext>
                  </a:extLst>
                </a:gridCol>
                <a:gridCol w="1571751">
                  <a:extLst>
                    <a:ext uri="{9D8B030D-6E8A-4147-A177-3AD203B41FA5}">
                      <a16:colId xmlns:a16="http://schemas.microsoft.com/office/drawing/2014/main" val="2980538755"/>
                    </a:ext>
                  </a:extLst>
                </a:gridCol>
              </a:tblGrid>
              <a:tr h="378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명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대표 주연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장르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런타임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감독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26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가장보통의연예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김래원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멜로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로맨스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김한결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26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건축학개론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엄태웅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멜로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로맨스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이용주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9F6B75F-CCEA-4893-BA0F-25A17D1A1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40542"/>
              </p:ext>
            </p:extLst>
          </p:nvPr>
        </p:nvGraphicFramePr>
        <p:xfrm>
          <a:off x="1612035" y="3545542"/>
          <a:ext cx="9892610" cy="272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  <a:gridCol w="1837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val="3698549680"/>
                    </a:ext>
                  </a:extLst>
                </a:gridCol>
                <a:gridCol w="1571751">
                  <a:extLst>
                    <a:ext uri="{9D8B030D-6E8A-4147-A177-3AD203B41FA5}">
                      <a16:colId xmlns:a16="http://schemas.microsoft.com/office/drawing/2014/main" val="2980538755"/>
                    </a:ext>
                  </a:extLst>
                </a:gridCol>
              </a:tblGrid>
              <a:tr h="378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명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대표 주연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장르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런타임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감독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26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가장보통의연예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김래원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멜로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김한결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26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가장보통의연예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김래원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로맨스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김한결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26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건축학개론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엄태웅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멜로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이용주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08203"/>
                  </a:ext>
                </a:extLst>
              </a:tr>
              <a:tr h="58626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건축학개론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엄태웅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로맨스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이용주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786774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DE107F-BC80-48E5-85E2-98653AFF92E4}"/>
              </a:ext>
            </a:extLst>
          </p:cNvPr>
          <p:cNvCxnSpPr>
            <a:cxnSpLocks/>
          </p:cNvCxnSpPr>
          <p:nvPr/>
        </p:nvCxnSpPr>
        <p:spPr>
          <a:xfrm flipV="1">
            <a:off x="6104965" y="2825483"/>
            <a:ext cx="0" cy="603517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702C12-B7B5-4381-8E4A-07BFBD6EFA70}"/>
              </a:ext>
            </a:extLst>
          </p:cNvPr>
          <p:cNvSpPr txBox="1"/>
          <p:nvPr/>
        </p:nvSpPr>
        <p:spPr>
          <a:xfrm>
            <a:off x="7906871" y="3028890"/>
            <a:ext cx="317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원자 값 만족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13D6D6-41CB-43B3-81E1-F2B1136BAE73}"/>
              </a:ext>
            </a:extLst>
          </p:cNvPr>
          <p:cNvSpPr/>
          <p:nvPr/>
        </p:nvSpPr>
        <p:spPr>
          <a:xfrm>
            <a:off x="1984059" y="3496235"/>
            <a:ext cx="795001" cy="486839"/>
          </a:xfrm>
          <a:prstGeom prst="rect">
            <a:avLst/>
          </a:prstGeom>
          <a:noFill/>
          <a:ln w="38100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341FB9-53A3-4F4F-AAC8-1F10C5169489}"/>
              </a:ext>
            </a:extLst>
          </p:cNvPr>
          <p:cNvSpPr/>
          <p:nvPr/>
        </p:nvSpPr>
        <p:spPr>
          <a:xfrm>
            <a:off x="5300999" y="3494499"/>
            <a:ext cx="795001" cy="486839"/>
          </a:xfrm>
          <a:prstGeom prst="rect">
            <a:avLst/>
          </a:prstGeom>
          <a:noFill/>
          <a:ln w="38100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27B7D2-FC87-47D2-9C02-E3DD2B0463F0}"/>
              </a:ext>
            </a:extLst>
          </p:cNvPr>
          <p:cNvSpPr txBox="1"/>
          <p:nvPr/>
        </p:nvSpPr>
        <p:spPr>
          <a:xfrm>
            <a:off x="3032940" y="2963391"/>
            <a:ext cx="1909479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rgbClr val="45C8DC"/>
                </a:solidFill>
              </a:rPr>
              <a:t>PRIMARY KEY</a:t>
            </a:r>
            <a:endParaRPr lang="ko-KR" altLang="en-US" sz="2000" b="1" i="1" dirty="0">
              <a:solidFill>
                <a:srgbClr val="45C8DC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4EDEE7D-DC49-470C-81A5-288BAEBE47CC}"/>
              </a:ext>
            </a:extLst>
          </p:cNvPr>
          <p:cNvCxnSpPr>
            <a:cxnSpLocks/>
          </p:cNvCxnSpPr>
          <p:nvPr/>
        </p:nvCxnSpPr>
        <p:spPr>
          <a:xfrm flipV="1">
            <a:off x="2393577" y="3182471"/>
            <a:ext cx="0" cy="312029"/>
          </a:xfrm>
          <a:prstGeom prst="line">
            <a:avLst/>
          </a:prstGeom>
          <a:ln w="28575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38369E6-99E8-450F-B797-FDE76F392141}"/>
              </a:ext>
            </a:extLst>
          </p:cNvPr>
          <p:cNvCxnSpPr>
            <a:cxnSpLocks/>
          </p:cNvCxnSpPr>
          <p:nvPr/>
        </p:nvCxnSpPr>
        <p:spPr>
          <a:xfrm flipV="1">
            <a:off x="5728448" y="3182470"/>
            <a:ext cx="0" cy="312029"/>
          </a:xfrm>
          <a:prstGeom prst="line">
            <a:avLst/>
          </a:prstGeom>
          <a:ln w="28575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93599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3CCFD00-AF2E-435B-A45F-5A4FF7EFE239}"/>
              </a:ext>
            </a:extLst>
          </p:cNvPr>
          <p:cNvSpPr/>
          <p:nvPr/>
        </p:nvSpPr>
        <p:spPr>
          <a:xfrm rot="16200000">
            <a:off x="1092200" y="1955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DD4B6BD-D1E5-4C5A-A295-8E5EA608B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82" y="975269"/>
            <a:ext cx="6728000" cy="27002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DBFED7-A05A-4D4F-A43B-AA42AB7F665C}"/>
              </a:ext>
            </a:extLst>
          </p:cNvPr>
          <p:cNvSpPr/>
          <p:nvPr/>
        </p:nvSpPr>
        <p:spPr>
          <a:xfrm>
            <a:off x="1876482" y="2545977"/>
            <a:ext cx="2722412" cy="317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2CFC9-1DC3-4B12-892C-9021E14D1569}"/>
              </a:ext>
            </a:extLst>
          </p:cNvPr>
          <p:cNvSpPr txBox="1"/>
          <p:nvPr/>
        </p:nvSpPr>
        <p:spPr>
          <a:xfrm>
            <a:off x="4913282" y="2463815"/>
            <a:ext cx="1909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err="1">
                <a:solidFill>
                  <a:srgbClr val="FF0000"/>
                </a:solidFill>
              </a:rPr>
              <a:t>기본키</a:t>
            </a:r>
            <a:r>
              <a:rPr lang="ko-KR" altLang="en-US" sz="2000" b="1" i="1" dirty="0">
                <a:solidFill>
                  <a:srgbClr val="FF0000"/>
                </a:solidFill>
              </a:rPr>
              <a:t> 지정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7B08C9-4322-48BE-AF6B-31E4621E83CE}"/>
              </a:ext>
            </a:extLst>
          </p:cNvPr>
          <p:cNvCxnSpPr>
            <a:cxnSpLocks/>
          </p:cNvCxnSpPr>
          <p:nvPr/>
        </p:nvCxnSpPr>
        <p:spPr>
          <a:xfrm>
            <a:off x="4598894" y="2698376"/>
            <a:ext cx="3143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스크린샷, 플레이어이(가) 표시된 사진&#10;&#10;자동 생성된 설명">
            <a:extLst>
              <a:ext uri="{FF2B5EF4-FFF2-40B4-BE49-F238E27FC236}">
                <a16:creationId xmlns:a16="http://schemas.microsoft.com/office/drawing/2014/main" id="{A975BB30-AC8B-4A1C-8739-6B67CFC19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59" y="1460005"/>
            <a:ext cx="9381876" cy="1295699"/>
          </a:xfrm>
          <a:prstGeom prst="rect">
            <a:avLst/>
          </a:prstGeom>
        </p:spPr>
      </p:pic>
      <p:pic>
        <p:nvPicPr>
          <p:cNvPr id="18" name="그림 17" descr="스크린샷, 목재의, 검은색, 방이(가) 표시된 사진&#10;&#10;자동 생성된 설명">
            <a:extLst>
              <a:ext uri="{FF2B5EF4-FFF2-40B4-BE49-F238E27FC236}">
                <a16:creationId xmlns:a16="http://schemas.microsoft.com/office/drawing/2014/main" id="{C6765A85-002D-4403-B338-A78EB907F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82" y="3494008"/>
            <a:ext cx="9337053" cy="2914844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D599A10-FE18-4AEC-BD5D-000AACD0AA10}"/>
              </a:ext>
            </a:extLst>
          </p:cNvPr>
          <p:cNvCxnSpPr>
            <a:cxnSpLocks/>
          </p:cNvCxnSpPr>
          <p:nvPr/>
        </p:nvCxnSpPr>
        <p:spPr>
          <a:xfrm flipV="1">
            <a:off x="6230470" y="2825483"/>
            <a:ext cx="0" cy="603517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8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Chapter2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제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24474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1E31D86-DF78-4FE6-B644-189FE0629870}"/>
              </a:ext>
            </a:extLst>
          </p:cNvPr>
          <p:cNvSpPr/>
          <p:nvPr/>
        </p:nvSpPr>
        <p:spPr>
          <a:xfrm rot="16200000">
            <a:off x="1092200" y="284619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EBF71-C3E8-4962-ABEC-F7B771C2AADD}"/>
              </a:ext>
            </a:extLst>
          </p:cNvPr>
          <p:cNvSpPr txBox="1"/>
          <p:nvPr/>
        </p:nvSpPr>
        <p:spPr>
          <a:xfrm>
            <a:off x="2001174" y="3462713"/>
            <a:ext cx="93399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endParaRPr lang="en-US" altLang="ko-KR" sz="1400" dirty="0"/>
          </a:p>
          <a:p>
            <a:pPr marL="342900" indent="-342900" algn="just" fontAlgn="base">
              <a:buAutoNum type="arabicParenR"/>
            </a:pPr>
            <a:r>
              <a:rPr lang="ko-KR" altLang="en-US" sz="2000" dirty="0"/>
              <a:t>삽입이상</a:t>
            </a:r>
            <a:endParaRPr lang="en-US" altLang="ko-KR" sz="2000" dirty="0"/>
          </a:p>
          <a:p>
            <a:pPr algn="just" fontAlgn="base"/>
            <a:r>
              <a:rPr lang="en-US" altLang="ko-KR" dirty="0"/>
              <a:t>  » </a:t>
            </a:r>
            <a:r>
              <a:rPr lang="ko-KR" altLang="en-US" sz="1600" dirty="0"/>
              <a:t>영화 명을 제외한 정보만을 넣으려 하면 삽입이상이 발생</a:t>
            </a:r>
            <a:endParaRPr lang="en-US" altLang="ko-KR" sz="1600" dirty="0"/>
          </a:p>
          <a:p>
            <a:pPr algn="just" fontAlgn="base"/>
            <a:endParaRPr lang="en-US" altLang="ko-KR" dirty="0"/>
          </a:p>
          <a:p>
            <a:pPr algn="just" fontAlgn="base"/>
            <a:r>
              <a:rPr lang="en-US" altLang="ko-KR" sz="2000" dirty="0"/>
              <a:t>2) </a:t>
            </a:r>
            <a:r>
              <a:rPr lang="ko-KR" altLang="en-US" sz="2000" dirty="0"/>
              <a:t>삭제이상</a:t>
            </a:r>
            <a:endParaRPr lang="en-US" altLang="ko-KR" sz="2000" dirty="0"/>
          </a:p>
          <a:p>
            <a:pPr fontAlgn="base"/>
            <a:r>
              <a:rPr lang="en-US" altLang="ko-KR" sz="1600" dirty="0"/>
              <a:t>  » </a:t>
            </a:r>
            <a:r>
              <a:rPr lang="ko-KR" altLang="en-US" sz="1600" dirty="0"/>
              <a:t>한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삭제 시 의도와는 관계없는 값들도 함께 삭제되는 연쇄 삭제</a:t>
            </a:r>
            <a:endParaRPr lang="en-US" altLang="ko-KR" sz="1600" dirty="0"/>
          </a:p>
          <a:p>
            <a:pPr algn="just" fontAlgn="base"/>
            <a:r>
              <a:rPr lang="en-US" altLang="ko-KR" sz="1600" dirty="0"/>
              <a:t>  </a:t>
            </a:r>
            <a:r>
              <a:rPr lang="en-US" altLang="ko-KR" sz="1600" dirty="0">
                <a:solidFill>
                  <a:srgbClr val="FF0000"/>
                </a:solidFill>
              </a:rPr>
              <a:t>» </a:t>
            </a:r>
            <a:r>
              <a:rPr lang="ko-KR" altLang="en-US" sz="1600" dirty="0">
                <a:solidFill>
                  <a:srgbClr val="FF0000"/>
                </a:solidFill>
              </a:rPr>
              <a:t>영화명이 </a:t>
            </a:r>
            <a:r>
              <a:rPr lang="en-US" altLang="ko-KR" sz="1600" dirty="0">
                <a:solidFill>
                  <a:srgbClr val="FF0000"/>
                </a:solidFill>
              </a:rPr>
              <a:t>‘</a:t>
            </a:r>
            <a:r>
              <a:rPr lang="ko-KR" altLang="en-US" sz="1600" dirty="0">
                <a:solidFill>
                  <a:srgbClr val="FF0000"/>
                </a:solidFill>
              </a:rPr>
              <a:t>건축학개론</a:t>
            </a:r>
            <a:r>
              <a:rPr lang="en-US" altLang="ko-KR" sz="1600" dirty="0">
                <a:solidFill>
                  <a:srgbClr val="FF0000"/>
                </a:solidFill>
              </a:rPr>
              <a:t>’</a:t>
            </a:r>
            <a:r>
              <a:rPr lang="ko-KR" altLang="en-US" sz="1600" dirty="0">
                <a:solidFill>
                  <a:srgbClr val="FF0000"/>
                </a:solidFill>
              </a:rPr>
              <a:t>이고 장르가 </a:t>
            </a:r>
            <a:r>
              <a:rPr lang="en-US" altLang="ko-KR" sz="1600" dirty="0">
                <a:solidFill>
                  <a:srgbClr val="FF0000"/>
                </a:solidFill>
              </a:rPr>
              <a:t>‘</a:t>
            </a:r>
            <a:r>
              <a:rPr lang="ko-KR" altLang="en-US" sz="1600" dirty="0">
                <a:solidFill>
                  <a:srgbClr val="FF0000"/>
                </a:solidFill>
              </a:rPr>
              <a:t>멜로</a:t>
            </a:r>
            <a:r>
              <a:rPr lang="en-US" altLang="ko-KR" sz="1600" dirty="0">
                <a:solidFill>
                  <a:srgbClr val="FF0000"/>
                </a:solidFill>
              </a:rPr>
              <a:t>’</a:t>
            </a:r>
            <a:r>
              <a:rPr lang="ko-KR" altLang="en-US" sz="1600" dirty="0">
                <a:solidFill>
                  <a:srgbClr val="FF0000"/>
                </a:solidFill>
              </a:rPr>
              <a:t>인 </a:t>
            </a:r>
            <a:r>
              <a:rPr lang="ko-KR" altLang="en-US" sz="1600" dirty="0" err="1">
                <a:solidFill>
                  <a:srgbClr val="FF0000"/>
                </a:solidFill>
              </a:rPr>
              <a:t>튜플</a:t>
            </a:r>
            <a:r>
              <a:rPr lang="ko-KR" altLang="en-US" sz="1600" dirty="0">
                <a:solidFill>
                  <a:srgbClr val="FF0000"/>
                </a:solidFill>
              </a:rPr>
              <a:t> 삭제 시 의도하지 않은 감독 데이터 값 삭제됨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just" fontAlgn="base"/>
            <a:endParaRPr lang="en-US" altLang="ko-KR" sz="1600" dirty="0">
              <a:solidFill>
                <a:srgbClr val="FF0000"/>
              </a:solidFill>
            </a:endParaRPr>
          </a:p>
          <a:p>
            <a:pPr algn="just" fontAlgn="base"/>
            <a:r>
              <a:rPr lang="en-US" altLang="ko-KR" sz="2000" dirty="0"/>
              <a:t>3) </a:t>
            </a:r>
            <a:r>
              <a:rPr lang="ko-KR" altLang="en-US" sz="2000" dirty="0"/>
              <a:t>갱신이상</a:t>
            </a:r>
            <a:endParaRPr lang="en-US" altLang="ko-KR" sz="2000" dirty="0"/>
          </a:p>
          <a:p>
            <a:pPr fontAlgn="base"/>
            <a:r>
              <a:rPr lang="en-US" altLang="ko-KR" sz="2400" dirty="0"/>
              <a:t> </a:t>
            </a:r>
            <a:r>
              <a:rPr lang="en-US" altLang="ko-KR" sz="1400" dirty="0"/>
              <a:t>» </a:t>
            </a:r>
            <a:r>
              <a:rPr lang="ko-KR" altLang="en-US" sz="1600" dirty="0" err="1"/>
              <a:t>튜플에</a:t>
            </a:r>
            <a:r>
              <a:rPr lang="ko-KR" altLang="en-US" sz="1600" dirty="0"/>
              <a:t> 있는 속성값을 갱신할 때 일부 </a:t>
            </a:r>
            <a:r>
              <a:rPr lang="ko-KR" altLang="en-US" sz="1600" dirty="0" err="1"/>
              <a:t>튜플의</a:t>
            </a:r>
            <a:r>
              <a:rPr lang="ko-KR" altLang="en-US" sz="1600" dirty="0"/>
              <a:t> 정보만 갱신되어 정보에 모순발생</a:t>
            </a:r>
            <a:br>
              <a:rPr lang="ko-KR" altLang="en-US" sz="1600" dirty="0"/>
            </a:b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» </a:t>
            </a:r>
            <a:r>
              <a:rPr lang="ko-KR" altLang="en-US" sz="1600" dirty="0">
                <a:solidFill>
                  <a:srgbClr val="FF0000"/>
                </a:solidFill>
              </a:rPr>
              <a:t>런타임 </a:t>
            </a:r>
            <a:r>
              <a:rPr lang="en-US" altLang="ko-KR" sz="1600" dirty="0">
                <a:solidFill>
                  <a:srgbClr val="FF0000"/>
                </a:solidFill>
              </a:rPr>
              <a:t>109</a:t>
            </a:r>
            <a:r>
              <a:rPr lang="ko-KR" altLang="en-US" sz="1600" dirty="0">
                <a:solidFill>
                  <a:srgbClr val="FF0000"/>
                </a:solidFill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</a:rPr>
              <a:t>110</a:t>
            </a:r>
            <a:r>
              <a:rPr lang="ko-KR" altLang="en-US" sz="1600" dirty="0">
                <a:solidFill>
                  <a:srgbClr val="FF0000"/>
                </a:solidFill>
              </a:rPr>
              <a:t>으로 변경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하지만 런타임 </a:t>
            </a:r>
            <a:r>
              <a:rPr lang="en-US" altLang="ko-KR" sz="1600" dirty="0">
                <a:solidFill>
                  <a:srgbClr val="FF0000"/>
                </a:solidFill>
              </a:rPr>
              <a:t>109</a:t>
            </a:r>
            <a:r>
              <a:rPr lang="ko-KR" altLang="en-US" sz="1600" dirty="0">
                <a:solidFill>
                  <a:srgbClr val="FF0000"/>
                </a:solidFill>
              </a:rPr>
              <a:t>값이 들어가 있는 </a:t>
            </a:r>
            <a:r>
              <a:rPr lang="ko-KR" altLang="en-US" sz="1600" dirty="0" err="1">
                <a:solidFill>
                  <a:srgbClr val="FF0000"/>
                </a:solidFill>
              </a:rPr>
              <a:t>튜플이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ko-KR" altLang="en-US" sz="1600" dirty="0">
                <a:solidFill>
                  <a:srgbClr val="FF0000"/>
                </a:solidFill>
              </a:rPr>
              <a:t>개이므로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FF0000"/>
                </a:solidFill>
              </a:rPr>
              <a:t>   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ko-KR" altLang="en-US" sz="1600" dirty="0">
                <a:solidFill>
                  <a:srgbClr val="FF0000"/>
                </a:solidFill>
              </a:rPr>
              <a:t>개의 </a:t>
            </a:r>
            <a:r>
              <a:rPr lang="ko-KR" altLang="en-US" sz="1600" dirty="0" err="1">
                <a:solidFill>
                  <a:srgbClr val="FF0000"/>
                </a:solidFill>
              </a:rPr>
              <a:t>튜플</a:t>
            </a:r>
            <a:r>
              <a:rPr lang="ko-KR" altLang="en-US" sz="1600" dirty="0">
                <a:solidFill>
                  <a:srgbClr val="FF0000"/>
                </a:solidFill>
              </a:rPr>
              <a:t> 모두 변경하지 </a:t>
            </a:r>
            <a:r>
              <a:rPr lang="ko-KR" altLang="en-US" sz="1600" dirty="0" err="1">
                <a:solidFill>
                  <a:srgbClr val="FF0000"/>
                </a:solidFill>
              </a:rPr>
              <a:t>않고서는</a:t>
            </a:r>
            <a:r>
              <a:rPr lang="ko-KR" altLang="en-US" sz="1600" dirty="0">
                <a:solidFill>
                  <a:srgbClr val="FF0000"/>
                </a:solidFill>
              </a:rPr>
              <a:t> 런타임 데이터가 </a:t>
            </a:r>
            <a:r>
              <a:rPr lang="en-US" altLang="ko-KR" sz="1600" dirty="0">
                <a:solidFill>
                  <a:srgbClr val="FF0000"/>
                </a:solidFill>
              </a:rPr>
              <a:t>109</a:t>
            </a:r>
            <a:r>
              <a:rPr lang="ko-KR" altLang="en-US" sz="1600" dirty="0">
                <a:solidFill>
                  <a:srgbClr val="FF0000"/>
                </a:solidFill>
              </a:rPr>
              <a:t>인지 </a:t>
            </a:r>
            <a:r>
              <a:rPr lang="en-US" altLang="ko-KR" sz="1600" dirty="0">
                <a:solidFill>
                  <a:srgbClr val="FF0000"/>
                </a:solidFill>
              </a:rPr>
              <a:t>110</a:t>
            </a:r>
            <a:r>
              <a:rPr lang="ko-KR" altLang="en-US" sz="1600" dirty="0">
                <a:solidFill>
                  <a:srgbClr val="FF0000"/>
                </a:solidFill>
              </a:rPr>
              <a:t>인지 확인 불가능</a:t>
            </a:r>
            <a:endParaRPr lang="ko-KR" altLang="en-US" sz="2400" dirty="0">
              <a:solidFill>
                <a:srgbClr val="FF0000"/>
              </a:solidFill>
            </a:endParaRPr>
          </a:p>
          <a:p>
            <a:pPr algn="ctr" fontAlgn="base"/>
            <a:endParaRPr lang="ko-KR" altLang="en-US" sz="1400" dirty="0"/>
          </a:p>
          <a:p>
            <a:pPr fontAlgn="base"/>
            <a:endParaRPr lang="en-US" altLang="ko-KR" sz="1400" dirty="0"/>
          </a:p>
          <a:p>
            <a:pPr fontAlgn="base"/>
            <a:endParaRPr lang="ko-KR" altLang="en-US" dirty="0"/>
          </a:p>
          <a:p>
            <a:pPr algn="just"/>
            <a:endParaRPr lang="en-US" altLang="ko-KR" sz="2800" dirty="0"/>
          </a:p>
          <a:p>
            <a:pPr algn="just"/>
            <a:endParaRPr lang="en-US" altLang="ko-KR" sz="2400" dirty="0"/>
          </a:p>
          <a:p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65337F5-76E3-42DF-A262-7225B8587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42339"/>
              </p:ext>
            </p:extLst>
          </p:nvPr>
        </p:nvGraphicFramePr>
        <p:xfrm>
          <a:off x="1613855" y="856130"/>
          <a:ext cx="9892610" cy="272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  <a:gridCol w="1837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val="3698549680"/>
                    </a:ext>
                  </a:extLst>
                </a:gridCol>
                <a:gridCol w="1571751">
                  <a:extLst>
                    <a:ext uri="{9D8B030D-6E8A-4147-A177-3AD203B41FA5}">
                      <a16:colId xmlns:a16="http://schemas.microsoft.com/office/drawing/2014/main" val="2980538755"/>
                    </a:ext>
                  </a:extLst>
                </a:gridCol>
              </a:tblGrid>
              <a:tr h="378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명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대표 주연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장르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런타임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감독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26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가장보통의연예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김래원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멜로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김한결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26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가장보통의연예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김래원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로맨스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김한결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26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건축학개론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엄태웅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멜로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이용주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08203"/>
                  </a:ext>
                </a:extLst>
              </a:tr>
              <a:tr h="58626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건축학개론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엄태웅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로맨스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이용주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78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7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1E31D86-DF78-4FE6-B644-189FE0629870}"/>
              </a:ext>
            </a:extLst>
          </p:cNvPr>
          <p:cNvSpPr/>
          <p:nvPr/>
        </p:nvSpPr>
        <p:spPr>
          <a:xfrm rot="16200000">
            <a:off x="1092200" y="284619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EBF71-C3E8-4962-ABEC-F7B771C2AADD}"/>
              </a:ext>
            </a:extLst>
          </p:cNvPr>
          <p:cNvSpPr txBox="1"/>
          <p:nvPr/>
        </p:nvSpPr>
        <p:spPr>
          <a:xfrm>
            <a:off x="2164719" y="3274290"/>
            <a:ext cx="93399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endParaRPr lang="en-US" altLang="ko-KR" sz="1400" dirty="0"/>
          </a:p>
          <a:p>
            <a:pPr algn="just" fontAlgn="base"/>
            <a:r>
              <a:rPr lang="en-US" altLang="ko-KR" sz="2400" dirty="0"/>
              <a:t>1. </a:t>
            </a:r>
            <a:r>
              <a:rPr lang="ko-KR" altLang="en-US" sz="2400" dirty="0"/>
              <a:t>완전 함수적 종속이 되려면</a:t>
            </a:r>
            <a:r>
              <a:rPr lang="en-US" altLang="ko-KR" sz="2400" dirty="0"/>
              <a:t>?</a:t>
            </a:r>
          </a:p>
          <a:p>
            <a:pPr algn="just" fontAlgn="base"/>
            <a:r>
              <a:rPr lang="en-US" altLang="ko-KR" sz="2000" dirty="0"/>
              <a:t>    </a:t>
            </a:r>
            <a:r>
              <a:rPr lang="ko-KR" altLang="en-US" sz="2000" dirty="0" err="1"/>
              <a:t>기본키</a:t>
            </a:r>
            <a:r>
              <a:rPr lang="en-US" altLang="ko-KR" sz="2000" dirty="0"/>
              <a:t>(PRIMARY KEY) = (</a:t>
            </a:r>
            <a:r>
              <a:rPr lang="ko-KR" altLang="en-US" sz="2000" dirty="0" err="1"/>
              <a:t>영화명</a:t>
            </a:r>
            <a:r>
              <a:rPr lang="en-US" altLang="ko-KR" sz="2000" dirty="0"/>
              <a:t>, </a:t>
            </a:r>
            <a:r>
              <a:rPr lang="ko-KR" altLang="en-US" sz="2000" dirty="0"/>
              <a:t>장르</a:t>
            </a:r>
            <a:r>
              <a:rPr lang="en-US" altLang="ko-KR" sz="2000" dirty="0"/>
              <a:t>)</a:t>
            </a:r>
          </a:p>
          <a:p>
            <a:pPr algn="just" fontAlgn="base"/>
            <a:r>
              <a:rPr lang="en-US" altLang="ko-KR" sz="1600" dirty="0"/>
              <a:t>       </a:t>
            </a:r>
            <a:r>
              <a:rPr lang="en-US" altLang="ko-KR" sz="1600" dirty="0">
                <a:solidFill>
                  <a:srgbClr val="FF0000"/>
                </a:solidFill>
              </a:rPr>
              <a:t>»</a:t>
            </a:r>
            <a:r>
              <a:rPr lang="en-US" altLang="ko-KR" dirty="0">
                <a:solidFill>
                  <a:srgbClr val="FF0000"/>
                </a:solidFill>
              </a:rPr>
              <a:t> (</a:t>
            </a:r>
            <a:r>
              <a:rPr lang="ko-KR" altLang="en-US" dirty="0" err="1">
                <a:solidFill>
                  <a:srgbClr val="FF0000"/>
                </a:solidFill>
              </a:rPr>
              <a:t>영화명</a:t>
            </a:r>
            <a:r>
              <a:rPr lang="en-US" altLang="ko-KR" dirty="0">
                <a:solidFill>
                  <a:srgbClr val="FF0000"/>
                </a:solidFill>
              </a:rPr>
              <a:t>)’</a:t>
            </a:r>
            <a:r>
              <a:rPr lang="ko-KR" altLang="en-US" dirty="0">
                <a:solidFill>
                  <a:srgbClr val="FF0000"/>
                </a:solidFill>
              </a:rPr>
              <a:t>만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ko-KR" altLang="en-US" dirty="0">
                <a:solidFill>
                  <a:srgbClr val="FF0000"/>
                </a:solidFill>
              </a:rPr>
              <a:t>으로 다른 </a:t>
            </a:r>
            <a:r>
              <a:rPr lang="ko-KR" altLang="en-US" dirty="0" err="1">
                <a:solidFill>
                  <a:srgbClr val="FF0000"/>
                </a:solidFill>
              </a:rPr>
              <a:t>애트리뷰트를</a:t>
            </a:r>
            <a:r>
              <a:rPr lang="ko-KR" altLang="en-US" dirty="0">
                <a:solidFill>
                  <a:srgbClr val="FF0000"/>
                </a:solidFill>
              </a:rPr>
              <a:t> 결정하지 못해야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algn="just" fontAlgn="base"/>
            <a:r>
              <a:rPr lang="en-US" altLang="ko-KR" dirty="0">
                <a:solidFill>
                  <a:srgbClr val="FF0000"/>
                </a:solidFill>
              </a:rPr>
              <a:t>      » (</a:t>
            </a:r>
            <a:r>
              <a:rPr lang="ko-KR" altLang="en-US" dirty="0">
                <a:solidFill>
                  <a:srgbClr val="FF0000"/>
                </a:solidFill>
              </a:rPr>
              <a:t>장르</a:t>
            </a:r>
            <a:r>
              <a:rPr lang="en-US" altLang="ko-KR" dirty="0">
                <a:solidFill>
                  <a:srgbClr val="FF0000"/>
                </a:solidFill>
              </a:rPr>
              <a:t>)’</a:t>
            </a:r>
            <a:r>
              <a:rPr lang="ko-KR" altLang="en-US" dirty="0">
                <a:solidFill>
                  <a:srgbClr val="FF0000"/>
                </a:solidFill>
              </a:rPr>
              <a:t>만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ko-KR" altLang="en-US" dirty="0">
                <a:solidFill>
                  <a:srgbClr val="FF0000"/>
                </a:solidFill>
              </a:rPr>
              <a:t>으로 다른 </a:t>
            </a:r>
            <a:r>
              <a:rPr lang="ko-KR" altLang="en-US" dirty="0" err="1">
                <a:solidFill>
                  <a:srgbClr val="FF0000"/>
                </a:solidFill>
              </a:rPr>
              <a:t>애트리뷰트를</a:t>
            </a:r>
            <a:r>
              <a:rPr lang="ko-KR" altLang="en-US" dirty="0">
                <a:solidFill>
                  <a:srgbClr val="FF0000"/>
                </a:solidFill>
              </a:rPr>
              <a:t> 결정하지 못해야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sz="1400" dirty="0"/>
          </a:p>
          <a:p>
            <a:pPr fontAlgn="base"/>
            <a:endParaRPr lang="en-US" altLang="ko-KR" sz="1400" dirty="0"/>
          </a:p>
          <a:p>
            <a:pPr fontAlgn="base"/>
            <a:endParaRPr lang="ko-KR" altLang="en-US" dirty="0"/>
          </a:p>
          <a:p>
            <a:pPr algn="just"/>
            <a:endParaRPr lang="en-US" altLang="ko-KR" sz="2800" dirty="0"/>
          </a:p>
          <a:p>
            <a:pPr algn="just"/>
            <a:endParaRPr lang="en-US" altLang="ko-KR" sz="2400" dirty="0"/>
          </a:p>
          <a:p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65337F5-76E3-42DF-A262-7225B8587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56437"/>
              </p:ext>
            </p:extLst>
          </p:nvPr>
        </p:nvGraphicFramePr>
        <p:xfrm>
          <a:off x="1612035" y="2109229"/>
          <a:ext cx="9892610" cy="523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  <a:gridCol w="1837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val="3698549680"/>
                    </a:ext>
                  </a:extLst>
                </a:gridCol>
                <a:gridCol w="1571751">
                  <a:extLst>
                    <a:ext uri="{9D8B030D-6E8A-4147-A177-3AD203B41FA5}">
                      <a16:colId xmlns:a16="http://schemas.microsoft.com/office/drawing/2014/main" val="2980538755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명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대표 주연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장르</a:t>
                      </a:r>
                      <a:endParaRPr kumimoji="0" lang="en-US" altLang="ko-KR" sz="12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런타임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감독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C14CFA-5AD1-4477-A0CA-0AED1D2B3CEB}"/>
              </a:ext>
            </a:extLst>
          </p:cNvPr>
          <p:cNvSpPr txBox="1"/>
          <p:nvPr/>
        </p:nvSpPr>
        <p:spPr>
          <a:xfrm>
            <a:off x="1684797" y="997485"/>
            <a:ext cx="1016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 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 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완전 함수적 종속 만족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 =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부분 함수적 종속 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78CDB5-51D5-4E11-84DD-93FC54AE42DD}"/>
              </a:ext>
            </a:extLst>
          </p:cNvPr>
          <p:cNvCxnSpPr>
            <a:cxnSpLocks/>
          </p:cNvCxnSpPr>
          <p:nvPr/>
        </p:nvCxnSpPr>
        <p:spPr>
          <a:xfrm flipV="1">
            <a:off x="2374916" y="2641341"/>
            <a:ext cx="0" cy="312029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1014C1-67FF-4859-B14E-0F810417FC86}"/>
              </a:ext>
            </a:extLst>
          </p:cNvPr>
          <p:cNvCxnSpPr>
            <a:cxnSpLocks/>
          </p:cNvCxnSpPr>
          <p:nvPr/>
        </p:nvCxnSpPr>
        <p:spPr>
          <a:xfrm>
            <a:off x="2374916" y="2962261"/>
            <a:ext cx="6731762" cy="0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5F7BAA1-6B36-42B0-A71D-821D6C133490}"/>
              </a:ext>
            </a:extLst>
          </p:cNvPr>
          <p:cNvCxnSpPr>
            <a:cxnSpLocks/>
          </p:cNvCxnSpPr>
          <p:nvPr/>
        </p:nvCxnSpPr>
        <p:spPr>
          <a:xfrm flipV="1">
            <a:off x="4020214" y="2632450"/>
            <a:ext cx="0" cy="312029"/>
          </a:xfrm>
          <a:prstGeom prst="line">
            <a:avLst/>
          </a:prstGeom>
          <a:ln w="38100">
            <a:solidFill>
              <a:srgbClr val="45C8D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227D534-5A7F-4161-9FA4-22128A7619EB}"/>
              </a:ext>
            </a:extLst>
          </p:cNvPr>
          <p:cNvCxnSpPr>
            <a:cxnSpLocks/>
          </p:cNvCxnSpPr>
          <p:nvPr/>
        </p:nvCxnSpPr>
        <p:spPr>
          <a:xfrm flipV="1">
            <a:off x="7484981" y="2632450"/>
            <a:ext cx="0" cy="312029"/>
          </a:xfrm>
          <a:prstGeom prst="line">
            <a:avLst/>
          </a:prstGeom>
          <a:ln w="38100">
            <a:solidFill>
              <a:srgbClr val="45C8D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DA5305-6B8F-49AF-B4CD-4434B04A31FD}"/>
              </a:ext>
            </a:extLst>
          </p:cNvPr>
          <p:cNvCxnSpPr>
            <a:cxnSpLocks/>
          </p:cNvCxnSpPr>
          <p:nvPr/>
        </p:nvCxnSpPr>
        <p:spPr>
          <a:xfrm flipV="1">
            <a:off x="9092957" y="2641341"/>
            <a:ext cx="0" cy="312029"/>
          </a:xfrm>
          <a:prstGeom prst="line">
            <a:avLst/>
          </a:prstGeom>
          <a:ln w="38100">
            <a:solidFill>
              <a:srgbClr val="45C8D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26765E-5241-4BC6-B4AD-F73C8A81A819}"/>
              </a:ext>
            </a:extLst>
          </p:cNvPr>
          <p:cNvCxnSpPr>
            <a:cxnSpLocks/>
          </p:cNvCxnSpPr>
          <p:nvPr/>
        </p:nvCxnSpPr>
        <p:spPr>
          <a:xfrm flipV="1">
            <a:off x="2374916" y="1875453"/>
            <a:ext cx="0" cy="2337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8DCDE0-9FAE-4E47-B8BD-6B3F555B1C15}"/>
              </a:ext>
            </a:extLst>
          </p:cNvPr>
          <p:cNvCxnSpPr>
            <a:cxnSpLocks/>
          </p:cNvCxnSpPr>
          <p:nvPr/>
        </p:nvCxnSpPr>
        <p:spPr>
          <a:xfrm flipV="1">
            <a:off x="5740797" y="1875452"/>
            <a:ext cx="0" cy="2337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CC3519-9AE2-405A-90CB-9990CBC409D2}"/>
              </a:ext>
            </a:extLst>
          </p:cNvPr>
          <p:cNvCxnSpPr>
            <a:cxnSpLocks/>
          </p:cNvCxnSpPr>
          <p:nvPr/>
        </p:nvCxnSpPr>
        <p:spPr>
          <a:xfrm>
            <a:off x="2361195" y="1875452"/>
            <a:ext cx="337960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802DFB-03D0-473F-B25E-F13EA29D52FB}"/>
              </a:ext>
            </a:extLst>
          </p:cNvPr>
          <p:cNvCxnSpPr>
            <a:cxnSpLocks/>
          </p:cNvCxnSpPr>
          <p:nvPr/>
        </p:nvCxnSpPr>
        <p:spPr>
          <a:xfrm flipV="1">
            <a:off x="4050996" y="1716833"/>
            <a:ext cx="0" cy="1586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E76C557-8A51-4A3F-9AA5-617BF7F52411}"/>
              </a:ext>
            </a:extLst>
          </p:cNvPr>
          <p:cNvCxnSpPr>
            <a:cxnSpLocks/>
          </p:cNvCxnSpPr>
          <p:nvPr/>
        </p:nvCxnSpPr>
        <p:spPr>
          <a:xfrm flipV="1">
            <a:off x="4020214" y="1716833"/>
            <a:ext cx="6672668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FE17039-0566-4E22-99F7-8189BC089D6F}"/>
              </a:ext>
            </a:extLst>
          </p:cNvPr>
          <p:cNvCxnSpPr>
            <a:cxnSpLocks/>
          </p:cNvCxnSpPr>
          <p:nvPr/>
        </p:nvCxnSpPr>
        <p:spPr>
          <a:xfrm flipV="1">
            <a:off x="10692882" y="1716834"/>
            <a:ext cx="0" cy="392395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169A57-ED1D-42C0-AF72-B3C4D160E2E0}"/>
              </a:ext>
            </a:extLst>
          </p:cNvPr>
          <p:cNvSpPr txBox="1"/>
          <p:nvPr/>
        </p:nvSpPr>
        <p:spPr>
          <a:xfrm>
            <a:off x="2164719" y="4982547"/>
            <a:ext cx="635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2400" dirty="0"/>
              <a:t>2. </a:t>
            </a:r>
            <a:r>
              <a:rPr lang="ko-KR" altLang="en-US" sz="2400" dirty="0"/>
              <a:t>부분 함수적 종속이 나타나는가</a:t>
            </a:r>
            <a:r>
              <a:rPr lang="en-US" altLang="ko-KR" sz="2400" dirty="0"/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7C60A2-DA05-4351-B508-CD862F87F116}"/>
              </a:ext>
            </a:extLst>
          </p:cNvPr>
          <p:cNvSpPr txBox="1"/>
          <p:nvPr/>
        </p:nvSpPr>
        <p:spPr>
          <a:xfrm>
            <a:off x="2584580" y="5544190"/>
            <a:ext cx="617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FF0000"/>
                </a:solidFill>
              </a:rPr>
              <a:t>1) </a:t>
            </a:r>
            <a:r>
              <a:rPr lang="ko-KR" altLang="en-US" sz="2000" dirty="0" err="1">
                <a:solidFill>
                  <a:srgbClr val="FF0000"/>
                </a:solidFill>
              </a:rPr>
              <a:t>영화명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-&gt; </a:t>
            </a:r>
            <a:r>
              <a:rPr lang="ko-KR" altLang="en-US" sz="2000" dirty="0">
                <a:solidFill>
                  <a:srgbClr val="FF0000"/>
                </a:solidFill>
              </a:rPr>
              <a:t>대표주연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런타임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감독을 결정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B2E32E-48F3-41FB-84CE-DFF10895C799}"/>
              </a:ext>
            </a:extLst>
          </p:cNvPr>
          <p:cNvSpPr txBox="1"/>
          <p:nvPr/>
        </p:nvSpPr>
        <p:spPr>
          <a:xfrm>
            <a:off x="2584580" y="5953277"/>
            <a:ext cx="537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2) </a:t>
            </a:r>
            <a:r>
              <a:rPr lang="ko-KR" altLang="en-US" sz="2000" dirty="0" err="1"/>
              <a:t>영화명</a:t>
            </a:r>
            <a:r>
              <a:rPr lang="en-US" altLang="ko-KR" sz="2000" dirty="0"/>
              <a:t>, </a:t>
            </a:r>
            <a:r>
              <a:rPr lang="ko-KR" altLang="en-US" sz="2000" dirty="0"/>
              <a:t>장르 </a:t>
            </a:r>
            <a:r>
              <a:rPr lang="en-US" altLang="ko-KR" sz="2000" dirty="0"/>
              <a:t>-&gt; </a:t>
            </a:r>
            <a:r>
              <a:rPr lang="ko-KR" altLang="en-US" sz="2000" dirty="0"/>
              <a:t>등급을 결정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6866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3804</TotalTime>
  <Words>1245</Words>
  <Application>Microsoft Office PowerPoint</Application>
  <PresentationFormat>와이드스크린</PresentationFormat>
  <Paragraphs>474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조선일보명조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의환 이</cp:lastModifiedBy>
  <cp:revision>590</cp:revision>
  <dcterms:created xsi:type="dcterms:W3CDTF">2019-06-05T05:22:16Z</dcterms:created>
  <dcterms:modified xsi:type="dcterms:W3CDTF">2020-01-22T16:28:27Z</dcterms:modified>
</cp:coreProperties>
</file>