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5" r:id="rId2"/>
    <p:sldId id="432" r:id="rId3"/>
    <p:sldId id="450" r:id="rId4"/>
    <p:sldId id="496" r:id="rId5"/>
    <p:sldId id="456" r:id="rId6"/>
    <p:sldId id="464" r:id="rId7"/>
    <p:sldId id="461" r:id="rId8"/>
    <p:sldId id="505" r:id="rId9"/>
    <p:sldId id="520" r:id="rId10"/>
    <p:sldId id="521" r:id="rId11"/>
    <p:sldId id="453" r:id="rId12"/>
    <p:sldId id="507" r:id="rId13"/>
    <p:sldId id="522" r:id="rId14"/>
    <p:sldId id="523" r:id="rId15"/>
    <p:sldId id="524" r:id="rId16"/>
    <p:sldId id="525" r:id="rId17"/>
    <p:sldId id="479" r:id="rId18"/>
    <p:sldId id="511" r:id="rId19"/>
    <p:sldId id="515" r:id="rId20"/>
    <p:sldId id="519" r:id="rId21"/>
    <p:sldId id="491" r:id="rId22"/>
    <p:sldId id="504" r:id="rId23"/>
    <p:sldId id="45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5E9"/>
    <a:srgbClr val="45C8DC"/>
    <a:srgbClr val="F2F2F2"/>
    <a:srgbClr val="000000"/>
    <a:srgbClr val="262A33"/>
    <a:srgbClr val="333F50"/>
    <a:srgbClr val="BDC1CB"/>
    <a:srgbClr val="FBC096"/>
    <a:srgbClr val="8D87B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1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3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36000" y="2904393"/>
            <a:ext cx="1260000" cy="504000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주제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36000" y="3407565"/>
            <a:ext cx="1260000" cy="2365705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조원</a:t>
            </a:r>
            <a:endParaRPr lang="ko-KR" altLang="en-US" sz="1100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95999" y="2904393"/>
            <a:ext cx="1685365" cy="503173"/>
          </a:xfrm>
          <a:prstGeom prst="rect">
            <a:avLst/>
          </a:prstGeom>
          <a:solidFill>
            <a:srgbClr val="BD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영화 예매 서비스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096000" y="3407565"/>
            <a:ext cx="1864660" cy="2365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이의환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336920" y="1341690"/>
            <a:ext cx="5518159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i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</a:t>
            </a:r>
            <a:r>
              <a:rPr lang="ko-KR" altLang="en-US" sz="2400" i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조</a:t>
            </a:r>
            <a:r>
              <a:rPr lang="en-US" altLang="ko-KR" sz="2400" i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200" b="1" i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7</a:t>
            </a:r>
            <a:r>
              <a:rPr lang="ko-KR" altLang="en-US" sz="3200" b="1" i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차 발표</a:t>
            </a:r>
            <a:endParaRPr lang="en-US" altLang="ko-KR" sz="3200" b="1" i="1" kern="0" dirty="0"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</a:t>
            </a:r>
            <a:r>
              <a:rPr lang="en-US" altLang="ko-KR" sz="9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뷰 조인 서브 쿼리</a:t>
            </a:r>
            <a:endParaRPr lang="ko-KR" altLang="en-US" sz="48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960660" y="3407566"/>
            <a:ext cx="4231340" cy="236570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655858" y="2904393"/>
            <a:ext cx="4536141" cy="504000"/>
          </a:xfrm>
          <a:prstGeom prst="rect">
            <a:avLst/>
          </a:prstGeom>
          <a:gradFill flip="none" rotWithShape="1">
            <a:gsLst>
              <a:gs pos="0">
                <a:srgbClr val="BDC1CB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2904393"/>
            <a:ext cx="4836000" cy="504000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0" y="3407566"/>
            <a:ext cx="4836000" cy="2365704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67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뷰 실습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41E31D86-DF78-4FE6-B644-189FE0629870}"/>
              </a:ext>
            </a:extLst>
          </p:cNvPr>
          <p:cNvSpPr/>
          <p:nvPr/>
        </p:nvSpPr>
        <p:spPr>
          <a:xfrm rot="16200000">
            <a:off x="1092200" y="2846199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C14CFA-5AD1-4477-A0CA-0AED1D2B3CEB}"/>
              </a:ext>
            </a:extLst>
          </p:cNvPr>
          <p:cNvSpPr txBox="1"/>
          <p:nvPr/>
        </p:nvSpPr>
        <p:spPr>
          <a:xfrm>
            <a:off x="1612035" y="943697"/>
            <a:ext cx="10165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SeatUpdate</a:t>
            </a: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VIEW</a:t>
            </a:r>
          </a:p>
        </p:txBody>
      </p:sp>
      <p:pic>
        <p:nvPicPr>
          <p:cNvPr id="8" name="그림 7" descr="쥐고있는, 남자, 방이(가) 표시된 사진&#10;&#10;자동 생성된 설명">
            <a:extLst>
              <a:ext uri="{FF2B5EF4-FFF2-40B4-BE49-F238E27FC236}">
                <a16:creationId xmlns:a16="http://schemas.microsoft.com/office/drawing/2014/main" id="{7864F687-D12D-4F9E-966B-114968E22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12" y="1766469"/>
            <a:ext cx="9808512" cy="25909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954B74-F17B-4675-950D-B41B4FA3A839}"/>
              </a:ext>
            </a:extLst>
          </p:cNvPr>
          <p:cNvSpPr txBox="1"/>
          <p:nvPr/>
        </p:nvSpPr>
        <p:spPr>
          <a:xfrm>
            <a:off x="1612035" y="5072904"/>
            <a:ext cx="612926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『</a:t>
            </a:r>
            <a:r>
              <a:rPr lang="ko-KR" altLang="en-US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예매번호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좌석번호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</a:t>
            </a:r>
            <a:r>
              <a:rPr lang="ko-KR" altLang="en-US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상영관번호</a:t>
            </a: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』</a:t>
            </a:r>
            <a:r>
              <a:rPr lang="ko-KR" altLang="en-US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탐색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047385A-8238-4B7C-B05F-BD919F70B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804" y="702388"/>
            <a:ext cx="4433950" cy="60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8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뷰 실습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380102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A363CD9-5D49-41D4-B8BB-C4240AC2AF9B}"/>
              </a:ext>
            </a:extLst>
          </p:cNvPr>
          <p:cNvSpPr/>
          <p:nvPr/>
        </p:nvSpPr>
        <p:spPr>
          <a:xfrm rot="16200000">
            <a:off x="1050224" y="371078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F2B438C3-0126-4C54-AC2A-080D8A193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" y="671900"/>
            <a:ext cx="10962640" cy="616743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BC0FD4-AC68-4747-A194-B99D995E1D74}"/>
              </a:ext>
            </a:extLst>
          </p:cNvPr>
          <p:cNvSpPr/>
          <p:nvPr/>
        </p:nvSpPr>
        <p:spPr>
          <a:xfrm>
            <a:off x="6096000" y="1861935"/>
            <a:ext cx="1517780" cy="484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38573DB-9A95-433D-9C46-A5173C111796}"/>
              </a:ext>
            </a:extLst>
          </p:cNvPr>
          <p:cNvCxnSpPr>
            <a:cxnSpLocks/>
          </p:cNvCxnSpPr>
          <p:nvPr/>
        </p:nvCxnSpPr>
        <p:spPr>
          <a:xfrm flipV="1">
            <a:off x="6830008" y="2346267"/>
            <a:ext cx="0" cy="312029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3D2298-2959-4ABC-83BF-5DB68BFFE9E2}"/>
              </a:ext>
            </a:extLst>
          </p:cNvPr>
          <p:cNvSpPr txBox="1"/>
          <p:nvPr/>
        </p:nvSpPr>
        <p:spPr>
          <a:xfrm>
            <a:off x="4491466" y="2676211"/>
            <a:ext cx="6192083" cy="3416320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latinLnBrk="0"/>
            <a:r>
              <a:rPr lang="en-US" altLang="ko-KR" sz="2400" i="1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 </a:t>
            </a:r>
            <a:r>
              <a:rPr lang="ko-KR" altLang="en-US" sz="2400" i="1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업데이트</a:t>
            </a:r>
            <a:r>
              <a:rPr lang="en-US" altLang="ko-KR" sz="2400" i="1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2400" i="1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갱신이 </a:t>
            </a:r>
            <a:r>
              <a:rPr lang="ko-KR" altLang="en-US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불가능한</a:t>
            </a:r>
            <a:r>
              <a:rPr lang="ko-KR" altLang="en-US" sz="2400" i="1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뷰</a:t>
            </a:r>
            <a:endParaRPr lang="en-US" altLang="ko-KR" sz="2400" i="1" dirty="0">
              <a:solidFill>
                <a:schemeClr val="tx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 latinLnBrk="0"/>
            <a:r>
              <a:rPr lang="ko-KR" altLang="en-US" sz="2400" i="1" u="sng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월별 결제매출 집계를 위한 뷰</a:t>
            </a:r>
            <a:endParaRPr lang="en-US" altLang="ko-KR" sz="2400" i="1" u="sng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 latinLnBrk="0"/>
            <a:endParaRPr lang="en-US" altLang="ko-KR" sz="2400" i="1" u="sng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 latinLnBrk="0"/>
            <a:r>
              <a:rPr lang="ko-KR" altLang="en-US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매출 집계</a:t>
            </a:r>
            <a:r>
              <a:rPr lang="en-US" altLang="ko-KR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확인을 위한 질의가 빈번하게 나타난다</a:t>
            </a:r>
            <a:r>
              <a:rPr lang="en-US" altLang="ko-KR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따라서 매출 집계를 위한 컬럼만 따로 뷰로 생성하여 편의성을 높이고자 하였다</a:t>
            </a:r>
            <a:r>
              <a:rPr lang="en-US" altLang="ko-KR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다만 </a:t>
            </a:r>
            <a:r>
              <a:rPr lang="ko-KR" altLang="en-US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일별로 매출을 모두 합산하여 출력하기 </a:t>
            </a:r>
            <a:r>
              <a:rPr lang="ko-KR" altLang="en-US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때문에 이에 대한 업데이트</a:t>
            </a:r>
            <a:r>
              <a:rPr lang="en-US" altLang="ko-KR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갱신은 불가능하다</a:t>
            </a:r>
            <a:r>
              <a:rPr lang="en-US" altLang="ko-KR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 algn="just" latinLnBrk="0"/>
            <a:r>
              <a:rPr lang="en-US" altLang="ko-KR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Ex)</a:t>
            </a:r>
            <a:r>
              <a:rPr lang="ko-KR" altLang="en-US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10</a:t>
            </a:r>
            <a:r>
              <a:rPr lang="ko-KR" altLang="en-US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월 매출 집계</a:t>
            </a:r>
            <a:endParaRPr lang="en-US" altLang="ko-KR" sz="2400" i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4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BFBA030E-E0B1-426E-BF44-4134ED574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13" y="1764478"/>
            <a:ext cx="10459304" cy="233239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뷰 실습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A363CD9-5D49-41D4-B8BB-C4240AC2AF9B}"/>
              </a:ext>
            </a:extLst>
          </p:cNvPr>
          <p:cNvSpPr/>
          <p:nvPr/>
        </p:nvSpPr>
        <p:spPr>
          <a:xfrm rot="16200000">
            <a:off x="1050224" y="371078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41B84-5330-4C69-80AF-CE323B20568F}"/>
              </a:ext>
            </a:extLst>
          </p:cNvPr>
          <p:cNvSpPr txBox="1"/>
          <p:nvPr/>
        </p:nvSpPr>
        <p:spPr>
          <a:xfrm>
            <a:off x="1612035" y="943697"/>
            <a:ext cx="10165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CheckPayment</a:t>
            </a: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1D5F02-CC21-4947-8470-E94FDACDE021}"/>
              </a:ext>
            </a:extLst>
          </p:cNvPr>
          <p:cNvSpPr txBox="1"/>
          <p:nvPr/>
        </p:nvSpPr>
        <p:spPr>
          <a:xfrm>
            <a:off x="1612036" y="4391587"/>
            <a:ext cx="718234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『</a:t>
            </a:r>
            <a:r>
              <a:rPr lang="ko-KR" altLang="en-US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결제일자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결제금액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합산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』</a:t>
            </a:r>
            <a:r>
              <a:rPr lang="ko-KR" altLang="en-US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탐색</a:t>
            </a:r>
            <a:endParaRPr lang="en-US" altLang="ko-KR" sz="28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solidFill>
                  <a:srgbClr val="00B05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LIKE – </a:t>
            </a:r>
            <a:r>
              <a:rPr lang="ko-KR" altLang="en-US" sz="2800" b="1" dirty="0">
                <a:solidFill>
                  <a:srgbClr val="00B05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특정 달에 대한 매출 출력</a:t>
            </a:r>
            <a:endParaRPr lang="en-US" altLang="ko-KR" sz="2800" b="1" dirty="0">
              <a:solidFill>
                <a:srgbClr val="00B05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GROUP BY, SUM() – </a:t>
            </a:r>
            <a:r>
              <a:rPr lang="ko-KR" altLang="en-US" sz="2800" b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일별로 매출 합산</a:t>
            </a:r>
            <a:endParaRPr lang="en-US" altLang="ko-KR" sz="2800" b="1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solidFill>
                  <a:srgbClr val="0070C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ORDER BY, DESC – </a:t>
            </a:r>
            <a:r>
              <a:rPr lang="ko-KR" altLang="en-US" sz="2800" b="1" dirty="0">
                <a:solidFill>
                  <a:srgbClr val="0070C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내림차순으로 데이터 정렬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85572D4-6716-4946-B4B1-3F52778D0802}"/>
              </a:ext>
            </a:extLst>
          </p:cNvPr>
          <p:cNvCxnSpPr>
            <a:cxnSpLocks/>
          </p:cNvCxnSpPr>
          <p:nvPr/>
        </p:nvCxnSpPr>
        <p:spPr>
          <a:xfrm flipV="1">
            <a:off x="6476567" y="3350875"/>
            <a:ext cx="3061880" cy="749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CE2BDD4-B8BB-4834-8D09-58C2D3A5025F}"/>
              </a:ext>
            </a:extLst>
          </p:cNvPr>
          <p:cNvCxnSpPr>
            <a:cxnSpLocks/>
          </p:cNvCxnSpPr>
          <p:nvPr/>
        </p:nvCxnSpPr>
        <p:spPr>
          <a:xfrm>
            <a:off x="1425389" y="3773692"/>
            <a:ext cx="2277035" cy="5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03473EE-BF90-45B9-9C4F-7D07011839D8}"/>
              </a:ext>
            </a:extLst>
          </p:cNvPr>
          <p:cNvCxnSpPr>
            <a:cxnSpLocks/>
          </p:cNvCxnSpPr>
          <p:nvPr/>
        </p:nvCxnSpPr>
        <p:spPr>
          <a:xfrm>
            <a:off x="3603812" y="2930674"/>
            <a:ext cx="2088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E1C36B-F018-4829-BBD3-0CC427DB3A77}"/>
              </a:ext>
            </a:extLst>
          </p:cNvPr>
          <p:cNvSpPr/>
          <p:nvPr/>
        </p:nvSpPr>
        <p:spPr>
          <a:xfrm>
            <a:off x="3270700" y="3057205"/>
            <a:ext cx="2529466" cy="293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3EDE82-00F8-4A13-93CC-A145F6E4048E}"/>
              </a:ext>
            </a:extLst>
          </p:cNvPr>
          <p:cNvSpPr txBox="1"/>
          <p:nvPr/>
        </p:nvSpPr>
        <p:spPr>
          <a:xfrm>
            <a:off x="5593975" y="2624608"/>
            <a:ext cx="476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err="1">
                <a:solidFill>
                  <a:srgbClr val="FF0000"/>
                </a:solidFill>
              </a:rPr>
              <a:t>PaymentDate</a:t>
            </a:r>
            <a:r>
              <a:rPr lang="ko-KR" altLang="en-US" i="1" dirty="0">
                <a:solidFill>
                  <a:srgbClr val="FF0000"/>
                </a:solidFill>
              </a:rPr>
              <a:t>를 </a:t>
            </a:r>
            <a:r>
              <a:rPr lang="en-US" altLang="ko-KR" i="1" dirty="0">
                <a:solidFill>
                  <a:srgbClr val="FF0000"/>
                </a:solidFill>
              </a:rPr>
              <a:t>Key</a:t>
            </a:r>
            <a:r>
              <a:rPr lang="ko-KR" altLang="en-US" i="1" dirty="0">
                <a:solidFill>
                  <a:srgbClr val="FF0000"/>
                </a:solidFill>
              </a:rPr>
              <a:t>로 하는 인덱스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65285A6-93E3-4711-A294-BD68FA15C395}"/>
              </a:ext>
            </a:extLst>
          </p:cNvPr>
          <p:cNvCxnSpPr>
            <a:cxnSpLocks/>
          </p:cNvCxnSpPr>
          <p:nvPr/>
        </p:nvCxnSpPr>
        <p:spPr>
          <a:xfrm>
            <a:off x="3810000" y="3781188"/>
            <a:ext cx="288457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 descr="스크린샷이(가) 표시된 사진&#10;&#10;자동 생성된 설명">
            <a:extLst>
              <a:ext uri="{FF2B5EF4-FFF2-40B4-BE49-F238E27FC236}">
                <a16:creationId xmlns:a16="http://schemas.microsoft.com/office/drawing/2014/main" id="{3EE9D8FF-2DB9-453C-9810-C882C3773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93" y="1095886"/>
            <a:ext cx="5777840" cy="535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5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뷰 실습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A363CD9-5D49-41D4-B8BB-C4240AC2AF9B}"/>
              </a:ext>
            </a:extLst>
          </p:cNvPr>
          <p:cNvSpPr/>
          <p:nvPr/>
        </p:nvSpPr>
        <p:spPr>
          <a:xfrm rot="16200000">
            <a:off x="1050224" y="371078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F2B438C3-0126-4C54-AC2A-080D8A193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" y="671900"/>
            <a:ext cx="10962640" cy="616743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BC0FD4-AC68-4747-A194-B99D995E1D74}"/>
              </a:ext>
            </a:extLst>
          </p:cNvPr>
          <p:cNvSpPr/>
          <p:nvPr/>
        </p:nvSpPr>
        <p:spPr>
          <a:xfrm>
            <a:off x="4578220" y="2746895"/>
            <a:ext cx="1738604" cy="484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38573DB-9A95-433D-9C46-A5173C111796}"/>
              </a:ext>
            </a:extLst>
          </p:cNvPr>
          <p:cNvCxnSpPr>
            <a:cxnSpLocks/>
          </p:cNvCxnSpPr>
          <p:nvPr/>
        </p:nvCxnSpPr>
        <p:spPr>
          <a:xfrm flipV="1">
            <a:off x="5262465" y="3231228"/>
            <a:ext cx="0" cy="1275458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3D2298-2959-4ABC-83BF-5DB68BFFE9E2}"/>
              </a:ext>
            </a:extLst>
          </p:cNvPr>
          <p:cNvSpPr txBox="1"/>
          <p:nvPr/>
        </p:nvSpPr>
        <p:spPr>
          <a:xfrm>
            <a:off x="6584458" y="790344"/>
            <a:ext cx="5196317" cy="4524315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latinLnBrk="0"/>
            <a:r>
              <a:rPr lang="en-US" altLang="ko-KR" sz="2400" i="1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 </a:t>
            </a:r>
            <a:r>
              <a:rPr lang="ko-KR" altLang="en-US" sz="2400" i="1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업데이트</a:t>
            </a:r>
            <a:r>
              <a:rPr lang="en-US" altLang="ko-KR" sz="2400" i="1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2400" i="1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갱신이 </a:t>
            </a:r>
            <a:r>
              <a:rPr lang="ko-KR" altLang="en-US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불가능한</a:t>
            </a:r>
            <a:r>
              <a:rPr lang="ko-KR" altLang="en-US" sz="2400" i="1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뷰</a:t>
            </a:r>
            <a:endParaRPr lang="en-US" altLang="ko-KR" sz="2400" i="1" dirty="0">
              <a:solidFill>
                <a:schemeClr val="tx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 latinLnBrk="0"/>
            <a:r>
              <a:rPr lang="ko-KR" altLang="en-US" sz="2400" i="1" u="sng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월별 영화별로 예매개수 집계를 위한 뷰</a:t>
            </a:r>
            <a:endParaRPr lang="en-US" altLang="ko-KR" sz="2400" i="1" u="sng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 latinLnBrk="0"/>
            <a:endParaRPr lang="en-US" altLang="ko-KR" sz="2400" i="1" u="sng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 latinLnBrk="0"/>
            <a:r>
              <a:rPr lang="ko-KR" altLang="en-US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흔히 </a:t>
            </a:r>
            <a:r>
              <a:rPr lang="en-US" altLang="ko-KR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‘</a:t>
            </a:r>
            <a:r>
              <a:rPr lang="ko-KR" altLang="en-US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흥행</a:t>
            </a:r>
            <a:r>
              <a:rPr lang="en-US" altLang="ko-KR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＇</a:t>
            </a:r>
            <a:r>
              <a:rPr lang="ko-KR" altLang="en-US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하는 상품</a:t>
            </a:r>
            <a:r>
              <a:rPr lang="en-US" altLang="ko-KR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영화</a:t>
            </a:r>
            <a:r>
              <a:rPr lang="en-US" altLang="ko-KR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r>
              <a:rPr lang="ko-KR" altLang="en-US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찾기 위해 필요한 질의로써 </a:t>
            </a:r>
            <a:r>
              <a:rPr lang="ko-KR" altLang="en-US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날짜를 기준으로 날마다 흥행하는 영화명을 예매수량으로 집계하여 이를 보여주는 뷰를 생성하여 편의성을 높이고자 하였다</a:t>
            </a:r>
            <a:r>
              <a:rPr lang="en-US" altLang="ko-KR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다만 </a:t>
            </a:r>
            <a:r>
              <a:rPr lang="ko-KR" altLang="en-US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예매수량을 합산하는 과정과 두 테이블에서 데이터를 가져오기 때문에 갱신</a:t>
            </a:r>
            <a:r>
              <a:rPr lang="en-US" altLang="ko-KR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수정이 불가능하다</a:t>
            </a:r>
            <a:r>
              <a:rPr lang="en-US" altLang="ko-KR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 algn="just" latinLnBrk="0"/>
            <a:r>
              <a:rPr lang="en-US" altLang="ko-KR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Ex)</a:t>
            </a:r>
            <a:r>
              <a:rPr lang="ko-KR" altLang="en-US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10</a:t>
            </a:r>
            <a:r>
              <a:rPr lang="ko-KR" altLang="en-US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월 매출 집계</a:t>
            </a:r>
            <a:endParaRPr lang="en-US" altLang="ko-KR" sz="2400" i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0155D4-BD14-44F4-B1AA-4886E4D1C500}"/>
              </a:ext>
            </a:extLst>
          </p:cNvPr>
          <p:cNvSpPr/>
          <p:nvPr/>
        </p:nvSpPr>
        <p:spPr>
          <a:xfrm>
            <a:off x="6995680" y="5502536"/>
            <a:ext cx="963332" cy="44106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18C850D-06FE-4DBB-94FB-8DD0263021CA}"/>
              </a:ext>
            </a:extLst>
          </p:cNvPr>
          <p:cNvCxnSpPr>
            <a:cxnSpLocks/>
          </p:cNvCxnSpPr>
          <p:nvPr/>
        </p:nvCxnSpPr>
        <p:spPr>
          <a:xfrm>
            <a:off x="5262465" y="4506686"/>
            <a:ext cx="132199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AAEBECC-8494-4680-AC5F-39C83B435A1A}"/>
              </a:ext>
            </a:extLst>
          </p:cNvPr>
          <p:cNvCxnSpPr>
            <a:cxnSpLocks/>
          </p:cNvCxnSpPr>
          <p:nvPr/>
        </p:nvCxnSpPr>
        <p:spPr>
          <a:xfrm>
            <a:off x="5262465" y="4761723"/>
            <a:ext cx="132199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A6086A4-2A14-4936-B943-AC3777A982C1}"/>
              </a:ext>
            </a:extLst>
          </p:cNvPr>
          <p:cNvCxnSpPr>
            <a:cxnSpLocks/>
          </p:cNvCxnSpPr>
          <p:nvPr/>
        </p:nvCxnSpPr>
        <p:spPr>
          <a:xfrm flipV="1">
            <a:off x="5271795" y="4761723"/>
            <a:ext cx="0" cy="1032587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B0D0D3-15AB-4FB6-B72A-88B192EDE19E}"/>
              </a:ext>
            </a:extLst>
          </p:cNvPr>
          <p:cNvCxnSpPr>
            <a:cxnSpLocks/>
          </p:cNvCxnSpPr>
          <p:nvPr/>
        </p:nvCxnSpPr>
        <p:spPr>
          <a:xfrm>
            <a:off x="5271795" y="5753878"/>
            <a:ext cx="1706025" cy="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8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79491034-9246-454A-A6AB-2EEF526B3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" y="1579553"/>
            <a:ext cx="10962640" cy="35751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뷰 실습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A363CD9-5D49-41D4-B8BB-C4240AC2AF9B}"/>
              </a:ext>
            </a:extLst>
          </p:cNvPr>
          <p:cNvSpPr/>
          <p:nvPr/>
        </p:nvSpPr>
        <p:spPr>
          <a:xfrm rot="16200000">
            <a:off x="1050224" y="371078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41B84-5330-4C69-80AF-CE323B20568F}"/>
              </a:ext>
            </a:extLst>
          </p:cNvPr>
          <p:cNvSpPr txBox="1"/>
          <p:nvPr/>
        </p:nvSpPr>
        <p:spPr>
          <a:xfrm>
            <a:off x="1612035" y="943697"/>
            <a:ext cx="10165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8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CheckTicketingAmount</a:t>
            </a: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1D5F02-CC21-4947-8470-E94FDACDE021}"/>
              </a:ext>
            </a:extLst>
          </p:cNvPr>
          <p:cNvSpPr txBox="1"/>
          <p:nvPr/>
        </p:nvSpPr>
        <p:spPr>
          <a:xfrm>
            <a:off x="1612035" y="5042118"/>
            <a:ext cx="8446365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『</a:t>
            </a:r>
            <a:r>
              <a:rPr lang="ko-KR" altLang="en-US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예매일자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8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영화명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예매개수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합산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』</a:t>
            </a:r>
            <a:r>
              <a:rPr lang="ko-KR" altLang="en-US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탐색</a:t>
            </a:r>
            <a:endParaRPr lang="en-US" altLang="ko-KR" sz="28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solidFill>
                  <a:srgbClr val="00B05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LIKE – </a:t>
            </a:r>
            <a:r>
              <a:rPr lang="ko-KR" altLang="en-US" sz="2800" b="1" dirty="0">
                <a:solidFill>
                  <a:srgbClr val="00B05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특정 달에 대한 매출 출력</a:t>
            </a:r>
            <a:endParaRPr lang="en-US" altLang="ko-KR" sz="2800" b="1" dirty="0">
              <a:solidFill>
                <a:srgbClr val="00B05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GROUP BY, SUM() – </a:t>
            </a:r>
            <a:r>
              <a:rPr lang="ko-KR" altLang="en-US" sz="2800" b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일별로</a:t>
            </a:r>
            <a:r>
              <a:rPr lang="en-US" altLang="ko-KR" sz="2800" b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800" b="1" dirty="0" err="1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영화별</a:t>
            </a:r>
            <a:r>
              <a:rPr lang="ko-KR" altLang="en-US" sz="2800" b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예매개수 집계</a:t>
            </a:r>
            <a:endParaRPr lang="en-US" altLang="ko-KR" sz="2800" b="1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solidFill>
                  <a:srgbClr val="0070C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ORDER BY, DESC – </a:t>
            </a:r>
            <a:r>
              <a:rPr lang="ko-KR" altLang="en-US" sz="2800" b="1" dirty="0">
                <a:solidFill>
                  <a:srgbClr val="0070C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내림차순으로 데이터 정렬</a:t>
            </a:r>
          </a:p>
          <a:p>
            <a:endParaRPr lang="ko-KR" altLang="en-US" sz="2800" b="1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85572D4-6716-4946-B4B1-3F52778D0802}"/>
              </a:ext>
            </a:extLst>
          </p:cNvPr>
          <p:cNvCxnSpPr>
            <a:cxnSpLocks/>
          </p:cNvCxnSpPr>
          <p:nvPr/>
        </p:nvCxnSpPr>
        <p:spPr>
          <a:xfrm>
            <a:off x="1330984" y="4932917"/>
            <a:ext cx="387238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CE2BDD4-B8BB-4834-8D09-58C2D3A5025F}"/>
              </a:ext>
            </a:extLst>
          </p:cNvPr>
          <p:cNvCxnSpPr>
            <a:cxnSpLocks/>
          </p:cNvCxnSpPr>
          <p:nvPr/>
        </p:nvCxnSpPr>
        <p:spPr>
          <a:xfrm>
            <a:off x="5296229" y="4932917"/>
            <a:ext cx="36452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03473EE-BF90-45B9-9C4F-7D07011839D8}"/>
              </a:ext>
            </a:extLst>
          </p:cNvPr>
          <p:cNvCxnSpPr>
            <a:cxnSpLocks/>
          </p:cNvCxnSpPr>
          <p:nvPr/>
        </p:nvCxnSpPr>
        <p:spPr>
          <a:xfrm>
            <a:off x="4959040" y="2634338"/>
            <a:ext cx="22739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E1C36B-F018-4829-BBD3-0CC427DB3A77}"/>
              </a:ext>
            </a:extLst>
          </p:cNvPr>
          <p:cNvSpPr/>
          <p:nvPr/>
        </p:nvSpPr>
        <p:spPr>
          <a:xfrm>
            <a:off x="8941489" y="2355908"/>
            <a:ext cx="2508771" cy="258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3EDE82-00F8-4A13-93CC-A145F6E4048E}"/>
              </a:ext>
            </a:extLst>
          </p:cNvPr>
          <p:cNvSpPr txBox="1"/>
          <p:nvPr/>
        </p:nvSpPr>
        <p:spPr>
          <a:xfrm>
            <a:off x="8286392" y="2674486"/>
            <a:ext cx="476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err="1">
                <a:solidFill>
                  <a:srgbClr val="FF0000"/>
                </a:solidFill>
              </a:rPr>
              <a:t>TicketingDate</a:t>
            </a:r>
            <a:r>
              <a:rPr lang="ko-KR" altLang="en-US" i="1" dirty="0">
                <a:solidFill>
                  <a:srgbClr val="FF0000"/>
                </a:solidFill>
              </a:rPr>
              <a:t>를 </a:t>
            </a:r>
            <a:r>
              <a:rPr lang="en-US" altLang="ko-KR" i="1" dirty="0">
                <a:solidFill>
                  <a:srgbClr val="FF0000"/>
                </a:solidFill>
              </a:rPr>
              <a:t>Key</a:t>
            </a:r>
            <a:r>
              <a:rPr lang="ko-KR" altLang="en-US" i="1" dirty="0">
                <a:solidFill>
                  <a:srgbClr val="FF0000"/>
                </a:solidFill>
              </a:rPr>
              <a:t>로 하는 인덱스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1C84368-CC6F-4AEA-A0AD-E8BF727FEA62}"/>
              </a:ext>
            </a:extLst>
          </p:cNvPr>
          <p:cNvCxnSpPr>
            <a:cxnSpLocks/>
          </p:cNvCxnSpPr>
          <p:nvPr/>
        </p:nvCxnSpPr>
        <p:spPr>
          <a:xfrm>
            <a:off x="8992347" y="4932917"/>
            <a:ext cx="300242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62F857B0-4560-48C1-A91C-A52434C6A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692" y="943697"/>
            <a:ext cx="6482084" cy="58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8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뷰 실습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A363CD9-5D49-41D4-B8BB-C4240AC2AF9B}"/>
              </a:ext>
            </a:extLst>
          </p:cNvPr>
          <p:cNvSpPr/>
          <p:nvPr/>
        </p:nvSpPr>
        <p:spPr>
          <a:xfrm rot="16200000">
            <a:off x="1050224" y="371078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F2B438C3-0126-4C54-AC2A-080D8A193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" y="671900"/>
            <a:ext cx="10962640" cy="616743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BC0FD4-AC68-4747-A194-B99D995E1D74}"/>
              </a:ext>
            </a:extLst>
          </p:cNvPr>
          <p:cNvSpPr/>
          <p:nvPr/>
        </p:nvSpPr>
        <p:spPr>
          <a:xfrm>
            <a:off x="2543696" y="4090504"/>
            <a:ext cx="2102945" cy="41618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38573DB-9A95-433D-9C46-A5173C111796}"/>
              </a:ext>
            </a:extLst>
          </p:cNvPr>
          <p:cNvCxnSpPr>
            <a:cxnSpLocks/>
          </p:cNvCxnSpPr>
          <p:nvPr/>
        </p:nvCxnSpPr>
        <p:spPr>
          <a:xfrm flipV="1">
            <a:off x="3545631" y="1959429"/>
            <a:ext cx="0" cy="213107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18C850D-06FE-4DBB-94FB-8DD0263021CA}"/>
              </a:ext>
            </a:extLst>
          </p:cNvPr>
          <p:cNvCxnSpPr>
            <a:cxnSpLocks/>
          </p:cNvCxnSpPr>
          <p:nvPr/>
        </p:nvCxnSpPr>
        <p:spPr>
          <a:xfrm>
            <a:off x="3545631" y="1968759"/>
            <a:ext cx="3038827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4D66A0-FC68-4A4C-9E97-DA3DEE542A4A}"/>
              </a:ext>
            </a:extLst>
          </p:cNvPr>
          <p:cNvSpPr/>
          <p:nvPr/>
        </p:nvSpPr>
        <p:spPr>
          <a:xfrm>
            <a:off x="5425095" y="4078986"/>
            <a:ext cx="854408" cy="41618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07A69FC-986F-4501-8492-0FC098314E31}"/>
              </a:ext>
            </a:extLst>
          </p:cNvPr>
          <p:cNvCxnSpPr>
            <a:cxnSpLocks/>
          </p:cNvCxnSpPr>
          <p:nvPr/>
        </p:nvCxnSpPr>
        <p:spPr>
          <a:xfrm flipV="1">
            <a:off x="5834741" y="2920482"/>
            <a:ext cx="0" cy="11793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DAEF82C-9326-46B3-9239-67A1A2F696A4}"/>
              </a:ext>
            </a:extLst>
          </p:cNvPr>
          <p:cNvCxnSpPr>
            <a:cxnSpLocks/>
          </p:cNvCxnSpPr>
          <p:nvPr/>
        </p:nvCxnSpPr>
        <p:spPr>
          <a:xfrm>
            <a:off x="5834741" y="2920482"/>
            <a:ext cx="749717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3D2298-2959-4ABC-83BF-5DB68BFFE9E2}"/>
              </a:ext>
            </a:extLst>
          </p:cNvPr>
          <p:cNvSpPr txBox="1"/>
          <p:nvPr/>
        </p:nvSpPr>
        <p:spPr>
          <a:xfrm>
            <a:off x="6357260" y="902311"/>
            <a:ext cx="5427300" cy="4154984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latinLnBrk="0"/>
            <a:r>
              <a:rPr lang="en-US" altLang="ko-KR" sz="2400" i="1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 </a:t>
            </a:r>
            <a:r>
              <a:rPr lang="ko-KR" altLang="en-US" sz="2400" i="1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업데이트</a:t>
            </a:r>
            <a:r>
              <a:rPr lang="en-US" altLang="ko-KR" sz="2400" i="1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2400" i="1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갱신이 </a:t>
            </a:r>
            <a:r>
              <a:rPr lang="ko-KR" altLang="en-US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불가능한</a:t>
            </a:r>
            <a:r>
              <a:rPr lang="ko-KR" altLang="en-US" sz="2400" i="1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뷰</a:t>
            </a:r>
            <a:endParaRPr lang="en-US" altLang="ko-KR" sz="2400" i="1" dirty="0">
              <a:solidFill>
                <a:schemeClr val="tx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 latinLnBrk="0"/>
            <a:r>
              <a:rPr lang="ko-KR" altLang="en-US" sz="2400" i="1" u="sng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회원 이벤트 확인을 위한 뷰</a:t>
            </a:r>
            <a:endParaRPr lang="en-US" altLang="ko-KR" sz="2400" i="1" u="sng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 latinLnBrk="0"/>
            <a:endParaRPr lang="en-US" altLang="ko-KR" sz="2400" i="1" u="sng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 latinLnBrk="0"/>
            <a:r>
              <a:rPr lang="ko-KR" altLang="en-US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영화 예매 서비스에서 고객과 회원에 대해 구분 지어 관리한다</a:t>
            </a:r>
            <a:r>
              <a:rPr lang="en-US" altLang="ko-KR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r>
              <a:rPr lang="ko-KR" altLang="en-US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따라서 </a:t>
            </a:r>
            <a:r>
              <a:rPr lang="ko-KR" altLang="en-US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이벤트 및 행사를 통해 회원</a:t>
            </a:r>
            <a:r>
              <a:rPr lang="en-US" altLang="ko-KR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ID</a:t>
            </a:r>
            <a:r>
              <a:rPr lang="ko-KR" altLang="en-US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통해 회원정보를 빈번하게 찾아보는 경우가 많으므로 </a:t>
            </a:r>
            <a:r>
              <a:rPr lang="ko-KR" altLang="en-US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이를 뷰로 만들어 편의성을 높였다</a:t>
            </a:r>
            <a:r>
              <a:rPr lang="en-US" altLang="ko-KR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 뷰 역시 </a:t>
            </a:r>
            <a:r>
              <a:rPr lang="ko-KR" altLang="en-US" sz="2400" i="1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두 테이블에서 데이터를 가져오기 때문에 </a:t>
            </a:r>
            <a:r>
              <a:rPr lang="ko-KR" altLang="en-US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업데이트</a:t>
            </a:r>
            <a:r>
              <a:rPr lang="en-US" altLang="ko-KR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갱신이 불가능하다</a:t>
            </a:r>
            <a:r>
              <a:rPr lang="en-US" altLang="ko-KR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 algn="just" latinLnBrk="0"/>
            <a:r>
              <a:rPr lang="en-US" altLang="ko-KR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Ex)</a:t>
            </a:r>
            <a:r>
              <a:rPr lang="ko-KR" altLang="en-US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생일이 </a:t>
            </a:r>
            <a:r>
              <a:rPr lang="en-US" altLang="ko-KR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</a:t>
            </a:r>
            <a:r>
              <a:rPr lang="ko-KR" altLang="en-US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월 달인 회원정보 집계</a:t>
            </a:r>
            <a:endParaRPr lang="en-US" altLang="ko-KR" sz="2400" i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1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F54F0108-B131-433C-864B-D2405B25D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88" y="1869832"/>
            <a:ext cx="10618118" cy="24456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뷰 실습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A363CD9-5D49-41D4-B8BB-C4240AC2AF9B}"/>
              </a:ext>
            </a:extLst>
          </p:cNvPr>
          <p:cNvSpPr/>
          <p:nvPr/>
        </p:nvSpPr>
        <p:spPr>
          <a:xfrm rot="16200000">
            <a:off x="1050224" y="371078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41B84-5330-4C69-80AF-CE323B20568F}"/>
              </a:ext>
            </a:extLst>
          </p:cNvPr>
          <p:cNvSpPr txBox="1"/>
          <p:nvPr/>
        </p:nvSpPr>
        <p:spPr>
          <a:xfrm>
            <a:off x="1612035" y="943697"/>
            <a:ext cx="10165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8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CheckMemberInfo</a:t>
            </a: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1D5F02-CC21-4947-8470-E94FDACDE021}"/>
              </a:ext>
            </a:extLst>
          </p:cNvPr>
          <p:cNvSpPr txBox="1"/>
          <p:nvPr/>
        </p:nvSpPr>
        <p:spPr>
          <a:xfrm>
            <a:off x="1504458" y="4630134"/>
            <a:ext cx="891253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『</a:t>
            </a:r>
            <a:r>
              <a:rPr lang="ko-KR" altLang="en-US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고객이름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고객 생년월일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고객 핸드폰번호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회원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ID</a:t>
            </a: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』</a:t>
            </a:r>
            <a:r>
              <a:rPr lang="ko-KR" altLang="en-US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탐색</a:t>
            </a:r>
            <a:endParaRPr lang="en-US" altLang="ko-KR" sz="28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>
                <a:solidFill>
                  <a:srgbClr val="00B05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LIKE – </a:t>
            </a:r>
            <a:r>
              <a:rPr lang="ko-KR" altLang="en-US" sz="2800" b="1" dirty="0">
                <a:solidFill>
                  <a:srgbClr val="00B05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특정 달에 대한 회원정보 출력</a:t>
            </a:r>
            <a:endParaRPr lang="en-US" altLang="ko-KR" sz="2800" b="1" dirty="0">
              <a:solidFill>
                <a:srgbClr val="00B05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85572D4-6716-4946-B4B1-3F52778D0802}"/>
              </a:ext>
            </a:extLst>
          </p:cNvPr>
          <p:cNvCxnSpPr>
            <a:cxnSpLocks/>
          </p:cNvCxnSpPr>
          <p:nvPr/>
        </p:nvCxnSpPr>
        <p:spPr>
          <a:xfrm>
            <a:off x="5938843" y="4090234"/>
            <a:ext cx="387238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스크린샷, 여자, 검은색, 컴퓨터이(가) 표시된 사진&#10;&#10;자동 생성된 설명">
            <a:extLst>
              <a:ext uri="{FF2B5EF4-FFF2-40B4-BE49-F238E27FC236}">
                <a16:creationId xmlns:a16="http://schemas.microsoft.com/office/drawing/2014/main" id="{95B511D3-CA59-4747-A888-C6904C0AB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455" y="1908645"/>
            <a:ext cx="7850851" cy="358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4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01392" y="2591795"/>
            <a:ext cx="1795683" cy="645927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4604" y="2600313"/>
            <a:ext cx="3086239" cy="637410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911C47-F9A5-431A-8B56-13CBFEE9A40E}"/>
              </a:ext>
            </a:extLst>
          </p:cNvPr>
          <p:cNvSpPr/>
          <p:nvPr/>
        </p:nvSpPr>
        <p:spPr>
          <a:xfrm>
            <a:off x="3301939" y="3231637"/>
            <a:ext cx="1794587" cy="76084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Chapter3</a:t>
            </a:r>
            <a:endParaRPr lang="ko-KR" altLang="en-US" sz="20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24393C-7563-490F-912E-F6B8ECF3098D}"/>
              </a:ext>
            </a:extLst>
          </p:cNvPr>
          <p:cNvSpPr/>
          <p:nvPr/>
        </p:nvSpPr>
        <p:spPr>
          <a:xfrm>
            <a:off x="166580" y="3231637"/>
            <a:ext cx="3134264" cy="76084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484C27-7AC3-4D09-BD80-2A2B68F7E11D}"/>
              </a:ext>
            </a:extLst>
          </p:cNvPr>
          <p:cNvSpPr/>
          <p:nvPr/>
        </p:nvSpPr>
        <p:spPr>
          <a:xfrm>
            <a:off x="5095979" y="3247159"/>
            <a:ext cx="4495890" cy="74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최종적인 뷰 모습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94660E-2918-47FB-B189-AE4789894577}"/>
              </a:ext>
            </a:extLst>
          </p:cNvPr>
          <p:cNvSpPr/>
          <p:nvPr/>
        </p:nvSpPr>
        <p:spPr>
          <a:xfrm>
            <a:off x="9591869" y="3246239"/>
            <a:ext cx="1794040" cy="74624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86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42F098BD-3AC5-4777-A00E-4BFC1C565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" y="671900"/>
            <a:ext cx="10962640" cy="61674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3.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최종적인 뷰 모습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726A5428-2200-49DB-AD68-3454595FDA0F}"/>
              </a:ext>
            </a:extLst>
          </p:cNvPr>
          <p:cNvSpPr/>
          <p:nvPr/>
        </p:nvSpPr>
        <p:spPr>
          <a:xfrm rot="16200000">
            <a:off x="1092200" y="4590157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8B659A-E37F-4FD8-9A37-9919A8279051}"/>
              </a:ext>
            </a:extLst>
          </p:cNvPr>
          <p:cNvSpPr/>
          <p:nvPr/>
        </p:nvSpPr>
        <p:spPr>
          <a:xfrm>
            <a:off x="1723234" y="4912659"/>
            <a:ext cx="1943331" cy="439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1CD78E-29B2-49A7-A501-6936E77D11F8}"/>
              </a:ext>
            </a:extLst>
          </p:cNvPr>
          <p:cNvSpPr/>
          <p:nvPr/>
        </p:nvSpPr>
        <p:spPr>
          <a:xfrm>
            <a:off x="6096000" y="1861935"/>
            <a:ext cx="1517780" cy="484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4E3058-6FD8-449D-9A2E-ED9630C73115}"/>
              </a:ext>
            </a:extLst>
          </p:cNvPr>
          <p:cNvSpPr/>
          <p:nvPr/>
        </p:nvSpPr>
        <p:spPr>
          <a:xfrm>
            <a:off x="4578220" y="2746895"/>
            <a:ext cx="1738604" cy="484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859D5C-547C-46F7-8C3D-200B53BA1808}"/>
              </a:ext>
            </a:extLst>
          </p:cNvPr>
          <p:cNvSpPr/>
          <p:nvPr/>
        </p:nvSpPr>
        <p:spPr>
          <a:xfrm>
            <a:off x="6995680" y="5502536"/>
            <a:ext cx="963332" cy="44106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6F4612-CD23-4198-8BE3-7E0B901EB266}"/>
              </a:ext>
            </a:extLst>
          </p:cNvPr>
          <p:cNvSpPr txBox="1"/>
          <p:nvPr/>
        </p:nvSpPr>
        <p:spPr>
          <a:xfrm>
            <a:off x="2877627" y="2250233"/>
            <a:ext cx="1517781" cy="369332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i="1" dirty="0" err="1">
                <a:solidFill>
                  <a:srgbClr val="00B050"/>
                </a:solidFill>
              </a:rPr>
              <a:t>SeatUpdate</a:t>
            </a:r>
            <a:endParaRPr lang="ko-KR" altLang="en-US" i="1" dirty="0">
              <a:solidFill>
                <a:srgbClr val="00B05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DB054C-7925-450B-9421-878CAA847035}"/>
              </a:ext>
            </a:extLst>
          </p:cNvPr>
          <p:cNvSpPr/>
          <p:nvPr/>
        </p:nvSpPr>
        <p:spPr>
          <a:xfrm>
            <a:off x="2877627" y="2746895"/>
            <a:ext cx="1649491" cy="484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66B85F-B684-4B22-95E3-61F2D0728861}"/>
              </a:ext>
            </a:extLst>
          </p:cNvPr>
          <p:cNvSpPr txBox="1"/>
          <p:nvPr/>
        </p:nvSpPr>
        <p:spPr>
          <a:xfrm>
            <a:off x="4799044" y="3351636"/>
            <a:ext cx="2569944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i="1" dirty="0" err="1">
                <a:solidFill>
                  <a:srgbClr val="0070C0"/>
                </a:solidFill>
                <a:latin typeface="+mn-ea"/>
                <a:cs typeface="조선일보명조" panose="02030304000000000000" pitchFamily="18" charset="-127"/>
              </a:rPr>
              <a:t>CheckTicketingAmount</a:t>
            </a:r>
            <a:endParaRPr lang="ko-KR" altLang="en-US" i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B3762B-DD7A-4480-BA10-A80EB16235AE}"/>
              </a:ext>
            </a:extLst>
          </p:cNvPr>
          <p:cNvSpPr/>
          <p:nvPr/>
        </p:nvSpPr>
        <p:spPr>
          <a:xfrm>
            <a:off x="2543696" y="4090504"/>
            <a:ext cx="2102945" cy="41618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12F549-BE02-4BC6-BD22-56D967C43D91}"/>
              </a:ext>
            </a:extLst>
          </p:cNvPr>
          <p:cNvSpPr txBox="1"/>
          <p:nvPr/>
        </p:nvSpPr>
        <p:spPr>
          <a:xfrm>
            <a:off x="1988110" y="4439743"/>
            <a:ext cx="1943332" cy="369332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i="1" dirty="0" err="1">
                <a:solidFill>
                  <a:srgbClr val="FF0000"/>
                </a:solidFill>
              </a:rPr>
              <a:t>MemberUpdate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444E80-EE03-401D-88BD-F9A5795965FD}"/>
              </a:ext>
            </a:extLst>
          </p:cNvPr>
          <p:cNvSpPr/>
          <p:nvPr/>
        </p:nvSpPr>
        <p:spPr>
          <a:xfrm>
            <a:off x="5425095" y="4078986"/>
            <a:ext cx="854408" cy="41618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EB2464-F991-4CB3-A719-415CA9BC62C5}"/>
              </a:ext>
            </a:extLst>
          </p:cNvPr>
          <p:cNvSpPr txBox="1"/>
          <p:nvPr/>
        </p:nvSpPr>
        <p:spPr>
          <a:xfrm>
            <a:off x="6084016" y="1404170"/>
            <a:ext cx="1738604" cy="369332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i="1" dirty="0" err="1">
                <a:solidFill>
                  <a:srgbClr val="7030A0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CheckPayment</a:t>
            </a:r>
            <a:endParaRPr lang="ko-KR" altLang="en-US" i="1" dirty="0">
              <a:solidFill>
                <a:srgbClr val="7030A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375EDA-7857-4F07-B65A-BD22B71FFEBE}"/>
              </a:ext>
            </a:extLst>
          </p:cNvPr>
          <p:cNvSpPr txBox="1"/>
          <p:nvPr/>
        </p:nvSpPr>
        <p:spPr>
          <a:xfrm>
            <a:off x="2464419" y="3626774"/>
            <a:ext cx="2182222" cy="369332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i="1" dirty="0" err="1">
                <a:solidFill>
                  <a:schemeClr val="accent2">
                    <a:lumMod val="75000"/>
                  </a:schemeClr>
                </a:solidFill>
              </a:rPr>
              <a:t>CheckMemberInfo</a:t>
            </a:r>
            <a:endParaRPr lang="ko-KR" alt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97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17" grpId="0" animBg="1"/>
      <p:bldP spid="22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3.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최종적인 뷰 모습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726A5428-2200-49DB-AD68-3454595FDA0F}"/>
              </a:ext>
            </a:extLst>
          </p:cNvPr>
          <p:cNvSpPr/>
          <p:nvPr/>
        </p:nvSpPr>
        <p:spPr>
          <a:xfrm rot="16200000">
            <a:off x="1092200" y="4590157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 descr="스크린샷, 쥐고있는, 거리이(가) 표시된 사진&#10;&#10;자동 생성된 설명">
            <a:extLst>
              <a:ext uri="{FF2B5EF4-FFF2-40B4-BE49-F238E27FC236}">
                <a16:creationId xmlns:a16="http://schemas.microsoft.com/office/drawing/2014/main" id="{4E4F8CC2-2918-428B-BAC5-449A15530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074" y="1234556"/>
            <a:ext cx="9420189" cy="2842922"/>
          </a:xfrm>
          <a:prstGeom prst="rect">
            <a:avLst/>
          </a:prstGeom>
        </p:spPr>
      </p:pic>
      <p:pic>
        <p:nvPicPr>
          <p:cNvPr id="10" name="그림 9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7B0B226C-2A83-4F93-BC90-1ECC25EDF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42" y="1443788"/>
            <a:ext cx="5382054" cy="485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7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472612" y="592097"/>
            <a:ext cx="1795683" cy="760842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제목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473706" y="1335903"/>
            <a:ext cx="1794587" cy="494095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목차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268295" y="581145"/>
            <a:ext cx="2711003" cy="754757"/>
          </a:xfrm>
          <a:prstGeom prst="rect">
            <a:avLst/>
          </a:prstGeom>
          <a:solidFill>
            <a:srgbClr val="BD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뷰 조인 서브 쿼리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883009" y="1313999"/>
            <a:ext cx="5184721" cy="4962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Chapter1.   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뷰 설계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    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뷰의 특징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	     -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뷰 연산 시 제약조건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Chapter2.   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뷰 실습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     - MySQL</a:t>
            </a:r>
          </a:p>
          <a:p>
            <a:pPr algn="just"/>
            <a:endParaRPr lang="en-US" altLang="ko-KR" sz="9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Chapter3.   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최종적인 뷰 모습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     - INFORMATION_SCHEMA</a:t>
            </a:r>
          </a:p>
          <a:p>
            <a:pPr algn="just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Chapter4.    Join, Sub Query</a:t>
            </a:r>
          </a:p>
          <a:p>
            <a:pPr algn="just"/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067730" y="1314000"/>
            <a:ext cx="2015037" cy="496285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79298" y="570193"/>
            <a:ext cx="4805265" cy="743807"/>
          </a:xfrm>
          <a:prstGeom prst="rect">
            <a:avLst/>
          </a:prstGeom>
          <a:gradFill flip="none" rotWithShape="1">
            <a:gsLst>
              <a:gs pos="0">
                <a:srgbClr val="BDC1CB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6955" y="581145"/>
            <a:ext cx="2435658" cy="760842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7460" y="1335903"/>
            <a:ext cx="2435658" cy="494095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20ACA4-BF2D-4C72-A5AC-18DBAEDD827F}"/>
              </a:ext>
            </a:extLst>
          </p:cNvPr>
          <p:cNvSpPr/>
          <p:nvPr/>
        </p:nvSpPr>
        <p:spPr>
          <a:xfrm>
            <a:off x="4268292" y="1313998"/>
            <a:ext cx="614715" cy="4973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644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01392" y="2591795"/>
            <a:ext cx="1795683" cy="645927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4604" y="2600313"/>
            <a:ext cx="3086239" cy="637410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911C47-F9A5-431A-8B56-13CBFEE9A40E}"/>
              </a:ext>
            </a:extLst>
          </p:cNvPr>
          <p:cNvSpPr/>
          <p:nvPr/>
        </p:nvSpPr>
        <p:spPr>
          <a:xfrm>
            <a:off x="3301939" y="3231637"/>
            <a:ext cx="1794587" cy="76084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Chapter4</a:t>
            </a:r>
            <a:endParaRPr lang="ko-KR" altLang="en-US" sz="20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24393C-7563-490F-912E-F6B8ECF3098D}"/>
              </a:ext>
            </a:extLst>
          </p:cNvPr>
          <p:cNvSpPr/>
          <p:nvPr/>
        </p:nvSpPr>
        <p:spPr>
          <a:xfrm>
            <a:off x="166580" y="3231637"/>
            <a:ext cx="3134264" cy="76084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484C27-7AC3-4D09-BD80-2A2B68F7E11D}"/>
              </a:ext>
            </a:extLst>
          </p:cNvPr>
          <p:cNvSpPr/>
          <p:nvPr/>
        </p:nvSpPr>
        <p:spPr>
          <a:xfrm>
            <a:off x="5095979" y="3247159"/>
            <a:ext cx="4495890" cy="74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Join, Sub Query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94660E-2918-47FB-B189-AE4789894577}"/>
              </a:ext>
            </a:extLst>
          </p:cNvPr>
          <p:cNvSpPr/>
          <p:nvPr/>
        </p:nvSpPr>
        <p:spPr>
          <a:xfrm>
            <a:off x="9591869" y="3246239"/>
            <a:ext cx="1794040" cy="74624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33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4. </a:t>
            </a:r>
            <a:r>
              <a:rPr lang="en-US" altLang="ko-KR" sz="2000" i="1" kern="0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Join,</a:t>
            </a:r>
            <a:r>
              <a:rPr lang="ko-KR" altLang="en-US" sz="2000" i="1" kern="0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i="1" kern="0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Sub</a:t>
            </a:r>
            <a:r>
              <a:rPr lang="ko-KR" altLang="en-US" sz="2000" i="1" kern="0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i="1" kern="0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Query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89029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4CA0876C-518F-4383-B7E1-131109E736BA}"/>
              </a:ext>
            </a:extLst>
          </p:cNvPr>
          <p:cNvSpPr/>
          <p:nvPr/>
        </p:nvSpPr>
        <p:spPr>
          <a:xfrm rot="16200000">
            <a:off x="1092200" y="5476278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72F9125A-AC1F-4CBA-B3B6-79439865F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988" y="866422"/>
            <a:ext cx="10153302" cy="459969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94EFF50-9D2A-481D-ABDB-26D59B1814FF}"/>
              </a:ext>
            </a:extLst>
          </p:cNvPr>
          <p:cNvCxnSpPr>
            <a:cxnSpLocks/>
          </p:cNvCxnSpPr>
          <p:nvPr/>
        </p:nvCxnSpPr>
        <p:spPr>
          <a:xfrm>
            <a:off x="3251538" y="1290729"/>
            <a:ext cx="79451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43039C80-A9CC-4A29-8EA0-F80F42571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40" y="2047353"/>
            <a:ext cx="8102103" cy="432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7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4. </a:t>
            </a:r>
            <a:r>
              <a:rPr lang="en-US" altLang="ko-KR" sz="2000" i="1" kern="0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Join,</a:t>
            </a:r>
            <a:r>
              <a:rPr lang="ko-KR" altLang="en-US" sz="2000" i="1" kern="0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i="1" kern="0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Sub</a:t>
            </a:r>
            <a:r>
              <a:rPr lang="ko-KR" altLang="en-US" sz="2000" i="1" kern="0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i="1" kern="0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Query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4CA0876C-518F-4383-B7E1-131109E736BA}"/>
              </a:ext>
            </a:extLst>
          </p:cNvPr>
          <p:cNvSpPr/>
          <p:nvPr/>
        </p:nvSpPr>
        <p:spPr>
          <a:xfrm rot="16200000">
            <a:off x="1092200" y="6352971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36C1BF43-B5E5-4EBD-B1E9-720DD1D95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23" y="1018055"/>
            <a:ext cx="7924260" cy="3358003"/>
          </a:xfrm>
          <a:prstGeom prst="rect">
            <a:avLst/>
          </a:prstGeom>
        </p:spPr>
      </p:pic>
      <p:pic>
        <p:nvPicPr>
          <p:cNvPr id="12" name="그림 11" descr="스크린샷, 목재의, 테이블, 노트북이(가) 표시된 사진&#10;&#10;자동 생성된 설명">
            <a:extLst>
              <a:ext uri="{FF2B5EF4-FFF2-40B4-BE49-F238E27FC236}">
                <a16:creationId xmlns:a16="http://schemas.microsoft.com/office/drawing/2014/main" id="{26A7618F-3D3F-4A02-BB27-74B28A9FC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57" y="2292688"/>
            <a:ext cx="6799954" cy="41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5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837991" y="3790781"/>
            <a:ext cx="4516017" cy="161548"/>
          </a:xfrm>
          <a:prstGeom prst="rect">
            <a:avLst/>
          </a:prstGeom>
          <a:gradFill flip="none" rotWithShape="1">
            <a:gsLst>
              <a:gs pos="50000">
                <a:srgbClr val="57CDDF"/>
              </a:gs>
              <a:gs pos="0">
                <a:srgbClr val="E3E5E9"/>
              </a:gs>
              <a:gs pos="100000">
                <a:srgbClr val="E3E5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94660E-2918-47FB-B189-AE4789894577}"/>
              </a:ext>
            </a:extLst>
          </p:cNvPr>
          <p:cNvSpPr/>
          <p:nvPr/>
        </p:nvSpPr>
        <p:spPr>
          <a:xfrm>
            <a:off x="3726023" y="3952329"/>
            <a:ext cx="4739951" cy="161548"/>
          </a:xfrm>
          <a:prstGeom prst="rect">
            <a:avLst/>
          </a:prstGeom>
          <a:gradFill flip="none" rotWithShape="1">
            <a:gsLst>
              <a:gs pos="0">
                <a:srgbClr val="E3E5E9"/>
              </a:gs>
              <a:gs pos="48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B7DE0-E485-48BE-A19C-26DA728FD7C2}"/>
              </a:ext>
            </a:extLst>
          </p:cNvPr>
          <p:cNvSpPr txBox="1"/>
          <p:nvPr/>
        </p:nvSpPr>
        <p:spPr>
          <a:xfrm>
            <a:off x="2663884" y="1771015"/>
            <a:ext cx="8122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Thank you</a:t>
            </a:r>
            <a:endParaRPr lang="ko-KR" altLang="en-US" sz="12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57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01392" y="2591795"/>
            <a:ext cx="1795683" cy="645927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4604" y="2600313"/>
            <a:ext cx="3086239" cy="637410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911C47-F9A5-431A-8B56-13CBFEE9A40E}"/>
              </a:ext>
            </a:extLst>
          </p:cNvPr>
          <p:cNvSpPr/>
          <p:nvPr/>
        </p:nvSpPr>
        <p:spPr>
          <a:xfrm>
            <a:off x="3301939" y="3231637"/>
            <a:ext cx="1794587" cy="76084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Chapter1</a:t>
            </a:r>
            <a:endParaRPr lang="ko-KR" altLang="en-US" sz="20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24393C-7563-490F-912E-F6B8ECF3098D}"/>
              </a:ext>
            </a:extLst>
          </p:cNvPr>
          <p:cNvSpPr/>
          <p:nvPr/>
        </p:nvSpPr>
        <p:spPr>
          <a:xfrm>
            <a:off x="166580" y="3231637"/>
            <a:ext cx="3134264" cy="76084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484C27-7AC3-4D09-BD80-2A2B68F7E11D}"/>
              </a:ext>
            </a:extLst>
          </p:cNvPr>
          <p:cNvSpPr/>
          <p:nvPr/>
        </p:nvSpPr>
        <p:spPr>
          <a:xfrm>
            <a:off x="5095979" y="3247159"/>
            <a:ext cx="4495890" cy="74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뷰 설계</a:t>
            </a:r>
            <a:endParaRPr lang="en-US" altLang="ko-KR" sz="2000" b="1" dirty="0">
              <a:solidFill>
                <a:schemeClr val="tx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94660E-2918-47FB-B189-AE4789894577}"/>
              </a:ext>
            </a:extLst>
          </p:cNvPr>
          <p:cNvSpPr/>
          <p:nvPr/>
        </p:nvSpPr>
        <p:spPr>
          <a:xfrm>
            <a:off x="9591869" y="3246239"/>
            <a:ext cx="1794040" cy="74624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13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1. </a:t>
            </a:r>
            <a:r>
              <a:rPr lang="ko-KR" altLang="en-US" sz="2000" i="1" kern="0" dirty="0">
                <a:solidFill>
                  <a:prstClr val="white"/>
                </a:solidFill>
              </a:rPr>
              <a:t>뷰 설계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2200" y="107872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4C083A-2DFB-40D2-BA80-7CB50EC7A2C0}"/>
              </a:ext>
            </a:extLst>
          </p:cNvPr>
          <p:cNvSpPr txBox="1"/>
          <p:nvPr/>
        </p:nvSpPr>
        <p:spPr>
          <a:xfrm>
            <a:off x="3067895" y="1628653"/>
            <a:ext cx="884896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 </a:t>
            </a:r>
            <a:r>
              <a:rPr lang="ko-KR" altLang="en-US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뷰의 개념 및 특징</a:t>
            </a:r>
            <a:endParaRPr lang="en-US" altLang="ko-KR" sz="3200" dirty="0">
              <a:solidFill>
                <a:srgbClr val="00B0F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1) 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데이터의 논리적 독립성 제공함 </a:t>
            </a:r>
            <a:endParaRPr lang="en-US" altLang="ko-KR" sz="2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</a:t>
            </a:r>
            <a:r>
              <a:rPr lang="en-US" altLang="ko-KR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2) </a:t>
            </a:r>
            <a:r>
              <a:rPr lang="ko-KR" altLang="en-US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복잡한 쿼리를 단순화 </a:t>
            </a:r>
            <a:r>
              <a:rPr lang="en-US" altLang="ko-KR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-&gt; </a:t>
            </a:r>
            <a:r>
              <a:rPr lang="ko-KR" altLang="en-US" sz="2000" u="sng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재사용성 증가</a:t>
            </a:r>
            <a:endParaRPr lang="en-US" altLang="ko-KR" sz="2000" u="sng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3) </a:t>
            </a:r>
            <a:r>
              <a:rPr lang="ko-KR" altLang="en-US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가상의 테이블이므로 물리적으로 구현</a:t>
            </a:r>
            <a:r>
              <a:rPr lang="en-US" altLang="ko-KR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X</a:t>
            </a:r>
            <a:r>
              <a:rPr lang="ko-KR" altLang="en-US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-&gt; </a:t>
            </a:r>
            <a:r>
              <a:rPr lang="ko-KR" altLang="en-US" sz="2000" u="sng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보안성 증가</a:t>
            </a:r>
            <a:endParaRPr lang="en-US" altLang="ko-KR" sz="2000" u="sng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ABC68C-FA9E-4793-9C8B-4F51AF3D42D6}"/>
              </a:ext>
            </a:extLst>
          </p:cNvPr>
          <p:cNvSpPr txBox="1"/>
          <p:nvPr/>
        </p:nvSpPr>
        <p:spPr>
          <a:xfrm>
            <a:off x="3067895" y="3638703"/>
            <a:ext cx="884896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 </a:t>
            </a:r>
            <a:r>
              <a:rPr lang="ko-KR" altLang="en-US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뷰 연산 시 제약 조건</a:t>
            </a:r>
            <a:endParaRPr lang="en-US" altLang="ko-KR" sz="3200" dirty="0">
              <a:solidFill>
                <a:srgbClr val="00B0F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1) 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한 번 정의된 뷰는 변경이 불가능함</a:t>
            </a:r>
            <a:endParaRPr lang="en-US" altLang="ko-KR" sz="2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</a:t>
            </a:r>
            <a:r>
              <a:rPr lang="en-US" altLang="ko-KR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2) </a:t>
            </a:r>
            <a:r>
              <a:rPr lang="ko-KR" altLang="en-US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둘 이상의 테이블에서 유도된 뷰는 변경할 수 없음</a:t>
            </a:r>
            <a:r>
              <a:rPr lang="en-US" altLang="ko-KR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3) </a:t>
            </a:r>
            <a:r>
              <a:rPr lang="ko-KR" altLang="en-US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삽입</a:t>
            </a:r>
            <a:r>
              <a:rPr lang="en-US" altLang="ko-KR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삭제</a:t>
            </a:r>
            <a:r>
              <a:rPr lang="en-US" altLang="ko-KR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갱신 작업에 많은 제한 사항을 가짐</a:t>
            </a:r>
            <a:endParaRPr lang="en-US" altLang="ko-KR" sz="2000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54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1. </a:t>
            </a:r>
            <a:r>
              <a:rPr lang="ko-KR" altLang="en-US" sz="2000" i="1" kern="0" dirty="0">
                <a:solidFill>
                  <a:prstClr val="white"/>
                </a:solidFill>
              </a:rPr>
              <a:t>뷰 설계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93599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3CCFD00-AF2E-435B-A45F-5A4FF7EFE239}"/>
              </a:ext>
            </a:extLst>
          </p:cNvPr>
          <p:cNvSpPr/>
          <p:nvPr/>
        </p:nvSpPr>
        <p:spPr>
          <a:xfrm rot="16200000">
            <a:off x="1092200" y="1955800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A3F65-7EA7-41AD-BCA7-F8FC16BE3373}"/>
              </a:ext>
            </a:extLst>
          </p:cNvPr>
          <p:cNvSpPr txBox="1"/>
          <p:nvPr/>
        </p:nvSpPr>
        <p:spPr>
          <a:xfrm>
            <a:off x="3014107" y="1326802"/>
            <a:ext cx="8848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</a:t>
            </a:r>
            <a:r>
              <a:rPr lang="ko-KR" altLang="en-US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뷰의 사용 용도</a:t>
            </a:r>
            <a:r>
              <a:rPr lang="en-US" altLang="ko-KR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</a:t>
            </a:r>
          </a:p>
          <a:p>
            <a:r>
              <a:rPr lang="en-US" altLang="ko-KR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어떤 목적을 가지고 뷰를 생성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사용 하는가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</a:t>
            </a:r>
          </a:p>
          <a:p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</a:t>
            </a:r>
            <a:r>
              <a:rPr lang="ko-KR" altLang="en-US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사용 용도가 데이터 관리에 있어서 실용성이 있는가</a:t>
            </a:r>
            <a:r>
              <a:rPr lang="en-US" altLang="ko-KR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</a:t>
            </a:r>
            <a:r>
              <a:rPr lang="ko-KR" altLang="en-US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en-US" altLang="ko-KR" sz="2000" u="sng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4CA9C7-1BB0-4CCD-822A-E46D6901EDFA}"/>
              </a:ext>
            </a:extLst>
          </p:cNvPr>
          <p:cNvSpPr txBox="1"/>
          <p:nvPr/>
        </p:nvSpPr>
        <p:spPr>
          <a:xfrm>
            <a:off x="3014107" y="2882153"/>
            <a:ext cx="884896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</a:t>
            </a:r>
            <a:r>
              <a:rPr lang="ko-KR" altLang="en-US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업데이트</a:t>
            </a:r>
            <a:r>
              <a:rPr lang="en-US" altLang="ko-KR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갱신이 가능한 뷰</a:t>
            </a:r>
            <a:r>
              <a:rPr lang="en-US" altLang="ko-KR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</a:t>
            </a:r>
          </a:p>
          <a:p>
            <a:r>
              <a:rPr lang="en-US" altLang="ko-KR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데이터에 대한 업데이트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갱신이 가능한가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</a:t>
            </a:r>
            <a:r>
              <a:rPr lang="ko-KR" altLang="en-US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업데이트</a:t>
            </a:r>
            <a:r>
              <a:rPr lang="en-US" altLang="ko-KR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갱신이 필요한 이유는 무엇이며 어떻게 활용할 것인가</a:t>
            </a:r>
            <a:r>
              <a:rPr lang="en-US" altLang="ko-KR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</a:t>
            </a:r>
            <a:r>
              <a:rPr lang="ko-KR" altLang="en-US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갱신</a:t>
            </a:r>
            <a:r>
              <a:rPr lang="en-US" altLang="ko-KR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수정이 불가한 경우 어떠한 데이터 관리를 구사할 것인가</a:t>
            </a:r>
            <a:r>
              <a:rPr lang="en-US" altLang="ko-KR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F006C1-3FFB-40BC-8753-920D81CCA178}"/>
              </a:ext>
            </a:extLst>
          </p:cNvPr>
          <p:cNvSpPr txBox="1"/>
          <p:nvPr/>
        </p:nvSpPr>
        <p:spPr>
          <a:xfrm>
            <a:off x="3014107" y="4583888"/>
            <a:ext cx="8848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</a:t>
            </a:r>
            <a:r>
              <a:rPr lang="ko-KR" altLang="en-US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뷰의 쿼리 문</a:t>
            </a:r>
            <a:endParaRPr lang="en-US" altLang="ko-KR" sz="32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뷰에서 어떠한 쿼리문을 작성할 것인가</a:t>
            </a:r>
            <a:r>
              <a:rPr lang="en-US" altLang="ko-KR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</a:t>
            </a:r>
            <a:r>
              <a:rPr lang="ko-KR" altLang="en-US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뷰의 제약성</a:t>
            </a:r>
            <a:r>
              <a:rPr lang="en-US" altLang="ko-KR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join</a:t>
            </a:r>
            <a:r>
              <a:rPr lang="ko-KR" altLang="en-US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문의 최소화 편의성 등을 고려하였는가</a:t>
            </a:r>
            <a:r>
              <a:rPr lang="en-US" altLang="ko-KR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482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01392" y="2591795"/>
            <a:ext cx="1795683" cy="645927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4604" y="2600313"/>
            <a:ext cx="3086239" cy="637410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911C47-F9A5-431A-8B56-13CBFEE9A40E}"/>
              </a:ext>
            </a:extLst>
          </p:cNvPr>
          <p:cNvSpPr/>
          <p:nvPr/>
        </p:nvSpPr>
        <p:spPr>
          <a:xfrm>
            <a:off x="3301939" y="3231637"/>
            <a:ext cx="1794587" cy="76084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Chapter2</a:t>
            </a:r>
            <a:endParaRPr lang="ko-KR" altLang="en-US" sz="20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24393C-7563-490F-912E-F6B8ECF3098D}"/>
              </a:ext>
            </a:extLst>
          </p:cNvPr>
          <p:cNvSpPr/>
          <p:nvPr/>
        </p:nvSpPr>
        <p:spPr>
          <a:xfrm>
            <a:off x="166580" y="3231637"/>
            <a:ext cx="3134264" cy="76084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484C27-7AC3-4D09-BD80-2A2B68F7E11D}"/>
              </a:ext>
            </a:extLst>
          </p:cNvPr>
          <p:cNvSpPr/>
          <p:nvPr/>
        </p:nvSpPr>
        <p:spPr>
          <a:xfrm>
            <a:off x="5095979" y="3247159"/>
            <a:ext cx="4495890" cy="74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뷰 실습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94660E-2918-47FB-B189-AE4789894577}"/>
              </a:ext>
            </a:extLst>
          </p:cNvPr>
          <p:cNvSpPr/>
          <p:nvPr/>
        </p:nvSpPr>
        <p:spPr>
          <a:xfrm>
            <a:off x="9591869" y="3246239"/>
            <a:ext cx="1794040" cy="74624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0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뷰 실습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424474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41E31D86-DF78-4FE6-B644-189FE0629870}"/>
              </a:ext>
            </a:extLst>
          </p:cNvPr>
          <p:cNvSpPr/>
          <p:nvPr/>
        </p:nvSpPr>
        <p:spPr>
          <a:xfrm rot="16200000">
            <a:off x="1092200" y="2846199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F260B26-5A10-4183-B886-BB5A19EDD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" y="690562"/>
            <a:ext cx="10962640" cy="616743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D249B51-7FDB-411F-8924-9CB52F84D6AA}"/>
              </a:ext>
            </a:extLst>
          </p:cNvPr>
          <p:cNvSpPr/>
          <p:nvPr/>
        </p:nvSpPr>
        <p:spPr>
          <a:xfrm>
            <a:off x="1723234" y="4912659"/>
            <a:ext cx="1943331" cy="439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F2AC782-3F45-47F0-B8D3-2039E97B53CC}"/>
              </a:ext>
            </a:extLst>
          </p:cNvPr>
          <p:cNvCxnSpPr>
            <a:cxnSpLocks/>
          </p:cNvCxnSpPr>
          <p:nvPr/>
        </p:nvCxnSpPr>
        <p:spPr>
          <a:xfrm flipV="1">
            <a:off x="2676057" y="3096760"/>
            <a:ext cx="0" cy="1815900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EAA6D04-A496-41C8-B219-CCA53E831FA9}"/>
              </a:ext>
            </a:extLst>
          </p:cNvPr>
          <p:cNvCxnSpPr>
            <a:cxnSpLocks/>
          </p:cNvCxnSpPr>
          <p:nvPr/>
        </p:nvCxnSpPr>
        <p:spPr>
          <a:xfrm>
            <a:off x="2676057" y="3096760"/>
            <a:ext cx="25145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F1D49E-40CC-452F-A016-2E14E61B0547}"/>
              </a:ext>
            </a:extLst>
          </p:cNvPr>
          <p:cNvSpPr txBox="1"/>
          <p:nvPr/>
        </p:nvSpPr>
        <p:spPr>
          <a:xfrm>
            <a:off x="5190565" y="2184028"/>
            <a:ext cx="5118847" cy="230832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latinLnBrk="0"/>
            <a:r>
              <a:rPr lang="en-US" altLang="ko-KR" sz="2400" i="1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 </a:t>
            </a:r>
            <a:r>
              <a:rPr lang="ko-KR" altLang="en-US" sz="2400" i="1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업데이트</a:t>
            </a:r>
            <a:r>
              <a:rPr lang="en-US" altLang="ko-KR" sz="2400" i="1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2400" i="1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갱신이 가능한 뷰</a:t>
            </a:r>
            <a:endParaRPr lang="en-US" altLang="ko-KR" sz="2400" i="1" dirty="0">
              <a:solidFill>
                <a:schemeClr val="tx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 latinLnBrk="0"/>
            <a:r>
              <a:rPr lang="ko-KR" altLang="en-US" sz="2400" i="1" u="sng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회원 </a:t>
            </a:r>
            <a:r>
              <a:rPr lang="en-US" altLang="ko-KR" sz="2400" i="1" u="sng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ID/PW </a:t>
            </a:r>
            <a:r>
              <a:rPr lang="ko-KR" altLang="en-US" sz="2400" i="1" u="sng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업데이트</a:t>
            </a:r>
            <a:r>
              <a:rPr lang="en-US" altLang="ko-KR" sz="2400" i="1" u="sng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2400" i="1" u="sng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수정을 위한 뷰</a:t>
            </a:r>
            <a:endParaRPr lang="en-US" altLang="ko-KR" sz="2400" i="1" u="sng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 latinLnBrk="0"/>
            <a:endParaRPr lang="en-US" altLang="ko-KR" sz="2400" i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 latinLnBrk="0"/>
            <a:r>
              <a:rPr lang="ko-KR" altLang="en-US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현실적으로 </a:t>
            </a:r>
            <a:r>
              <a:rPr lang="en-US" altLang="ko-KR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ID/PW</a:t>
            </a:r>
            <a:r>
              <a:rPr lang="ko-KR" altLang="en-US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 변경은 빈번하게 이루어지므로 이에 대한 데이터 관리를 편리하게 하기 위해 만들었다</a:t>
            </a:r>
            <a:r>
              <a:rPr lang="en-US" altLang="ko-KR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27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뷰 실습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41E31D86-DF78-4FE6-B644-189FE0629870}"/>
              </a:ext>
            </a:extLst>
          </p:cNvPr>
          <p:cNvSpPr/>
          <p:nvPr/>
        </p:nvSpPr>
        <p:spPr>
          <a:xfrm rot="16200000">
            <a:off x="1092200" y="2846199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C14CFA-5AD1-4477-A0CA-0AED1D2B3CEB}"/>
              </a:ext>
            </a:extLst>
          </p:cNvPr>
          <p:cNvSpPr txBox="1"/>
          <p:nvPr/>
        </p:nvSpPr>
        <p:spPr>
          <a:xfrm>
            <a:off x="1612035" y="943697"/>
            <a:ext cx="10165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MemberUpdate</a:t>
            </a: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VIEW</a:t>
            </a:r>
          </a:p>
        </p:txBody>
      </p:sp>
      <p:pic>
        <p:nvPicPr>
          <p:cNvPr id="21" name="그림 20" descr="스크린샷, 쥐고있는이(가) 표시된 사진&#10;&#10;자동 생성된 설명">
            <a:extLst>
              <a:ext uri="{FF2B5EF4-FFF2-40B4-BE49-F238E27FC236}">
                <a16:creationId xmlns:a16="http://schemas.microsoft.com/office/drawing/2014/main" id="{99F3CA49-EA82-4B57-BE71-A433EC870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21" y="1661207"/>
            <a:ext cx="9885896" cy="264430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2BC0AB-5963-4830-ABB0-7BF24B32418F}"/>
              </a:ext>
            </a:extLst>
          </p:cNvPr>
          <p:cNvSpPr/>
          <p:nvPr/>
        </p:nvSpPr>
        <p:spPr>
          <a:xfrm>
            <a:off x="3865798" y="3621742"/>
            <a:ext cx="3467331" cy="439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20D60B-6695-4E8D-9502-6AE40F8B9304}"/>
              </a:ext>
            </a:extLst>
          </p:cNvPr>
          <p:cNvSpPr txBox="1"/>
          <p:nvPr/>
        </p:nvSpPr>
        <p:spPr>
          <a:xfrm>
            <a:off x="5208494" y="4216201"/>
            <a:ext cx="476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err="1">
                <a:solidFill>
                  <a:srgbClr val="FF0000"/>
                </a:solidFill>
              </a:rPr>
              <a:t>MemberID</a:t>
            </a:r>
            <a:r>
              <a:rPr lang="ko-KR" altLang="en-US" i="1" dirty="0">
                <a:solidFill>
                  <a:srgbClr val="FF0000"/>
                </a:solidFill>
              </a:rPr>
              <a:t>를 </a:t>
            </a:r>
            <a:r>
              <a:rPr lang="en-US" altLang="ko-KR" i="1" dirty="0">
                <a:solidFill>
                  <a:srgbClr val="FF0000"/>
                </a:solidFill>
              </a:rPr>
              <a:t>Key</a:t>
            </a:r>
            <a:r>
              <a:rPr lang="ko-KR" altLang="en-US" i="1" dirty="0">
                <a:solidFill>
                  <a:srgbClr val="FF0000"/>
                </a:solidFill>
              </a:rPr>
              <a:t>로 하는 인덱스</a:t>
            </a:r>
          </a:p>
        </p:txBody>
      </p:sp>
      <p:pic>
        <p:nvPicPr>
          <p:cNvPr id="26" name="그림 25" descr="테이블, 방이(가) 표시된 사진&#10;&#10;자동 생성된 설명">
            <a:extLst>
              <a:ext uri="{FF2B5EF4-FFF2-40B4-BE49-F238E27FC236}">
                <a16:creationId xmlns:a16="http://schemas.microsoft.com/office/drawing/2014/main" id="{E396BE25-F1EE-4CB4-B7A0-E7F0BCC41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783" y="742632"/>
            <a:ext cx="3339633" cy="598773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5F955B6-F39C-4D79-87B0-AFCB32DB315D}"/>
              </a:ext>
            </a:extLst>
          </p:cNvPr>
          <p:cNvSpPr txBox="1"/>
          <p:nvPr/>
        </p:nvSpPr>
        <p:spPr>
          <a:xfrm>
            <a:off x="1727113" y="5081291"/>
            <a:ext cx="500025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『</a:t>
            </a:r>
            <a:r>
              <a:rPr lang="ko-KR" altLang="en-US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회원 </a:t>
            </a:r>
            <a:r>
              <a:rPr lang="en-US" altLang="ko-KR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ID, </a:t>
            </a:r>
            <a:r>
              <a:rPr lang="ko-KR" altLang="en-US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회원 비밀번호</a:t>
            </a:r>
            <a:r>
              <a:rPr lang="en-US" altLang="ko-KR" sz="28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』</a:t>
            </a:r>
            <a:r>
              <a:rPr lang="ko-KR" altLang="en-US" sz="28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탐색</a:t>
            </a:r>
            <a:endParaRPr lang="ko-KR" altLang="en-US" sz="28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66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뷰 실습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41E31D86-DF78-4FE6-B644-189FE0629870}"/>
              </a:ext>
            </a:extLst>
          </p:cNvPr>
          <p:cNvSpPr/>
          <p:nvPr/>
        </p:nvSpPr>
        <p:spPr>
          <a:xfrm rot="16200000">
            <a:off x="1092200" y="2846199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F260B26-5A10-4183-B886-BB5A19EDD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" y="690562"/>
            <a:ext cx="10962640" cy="616743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D249B51-7FDB-411F-8924-9CB52F84D6AA}"/>
              </a:ext>
            </a:extLst>
          </p:cNvPr>
          <p:cNvSpPr/>
          <p:nvPr/>
        </p:nvSpPr>
        <p:spPr>
          <a:xfrm>
            <a:off x="2880291" y="2763724"/>
            <a:ext cx="1727201" cy="484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F2AC782-3F45-47F0-B8D3-2039E97B53CC}"/>
              </a:ext>
            </a:extLst>
          </p:cNvPr>
          <p:cNvCxnSpPr>
            <a:cxnSpLocks/>
          </p:cNvCxnSpPr>
          <p:nvPr/>
        </p:nvCxnSpPr>
        <p:spPr>
          <a:xfrm flipV="1">
            <a:off x="3730415" y="2276669"/>
            <a:ext cx="0" cy="487055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EAA6D04-A496-41C8-B219-CCA53E831FA9}"/>
              </a:ext>
            </a:extLst>
          </p:cNvPr>
          <p:cNvCxnSpPr>
            <a:cxnSpLocks/>
          </p:cNvCxnSpPr>
          <p:nvPr/>
        </p:nvCxnSpPr>
        <p:spPr>
          <a:xfrm>
            <a:off x="3730415" y="2276669"/>
            <a:ext cx="339158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F1D49E-40CC-452F-A016-2E14E61B0547}"/>
              </a:ext>
            </a:extLst>
          </p:cNvPr>
          <p:cNvSpPr txBox="1"/>
          <p:nvPr/>
        </p:nvSpPr>
        <p:spPr>
          <a:xfrm>
            <a:off x="6310936" y="1366034"/>
            <a:ext cx="5632248" cy="3046988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latinLnBrk="0"/>
            <a:r>
              <a:rPr lang="en-US" altLang="ko-KR" sz="2400" i="1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 </a:t>
            </a:r>
            <a:r>
              <a:rPr lang="ko-KR" altLang="en-US" sz="2400" i="1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업데이트</a:t>
            </a:r>
            <a:r>
              <a:rPr lang="en-US" altLang="ko-KR" sz="2400" i="1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2400" i="1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갱신이 가능한 뷰</a:t>
            </a:r>
            <a:endParaRPr lang="en-US" altLang="ko-KR" sz="2400" i="1" dirty="0">
              <a:solidFill>
                <a:schemeClr val="tx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 latinLnBrk="0"/>
            <a:r>
              <a:rPr lang="ko-KR" altLang="en-US" sz="2400" i="1" u="sng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상영관 좌석 변경</a:t>
            </a:r>
            <a:r>
              <a:rPr lang="en-US" altLang="ko-KR" sz="2400" i="1" u="sng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2400" i="1" u="sng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수정을 위한 뷰</a:t>
            </a:r>
            <a:endParaRPr lang="en-US" altLang="ko-KR" sz="2400" i="1" u="sng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 latinLnBrk="0"/>
            <a:endParaRPr lang="en-US" altLang="ko-KR" sz="2400" i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 latinLnBrk="0"/>
            <a:r>
              <a:rPr lang="ko-KR" altLang="en-US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영화 예매 취소 같은 경우 해당 예매정보 </a:t>
            </a:r>
            <a:r>
              <a:rPr lang="ko-KR" altLang="en-US" sz="2400" i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튜플을</a:t>
            </a:r>
            <a:r>
              <a:rPr lang="ko-KR" altLang="en-US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삭제하면 되지만 좌석 변경 같은 경우 해당 예매정보에서 좌석만 변경해줘야 하는 필요성이 있기 때문에  이를 뷰로 만들어 편의성을 높이려고 한다</a:t>
            </a:r>
            <a:r>
              <a:rPr lang="en-US" altLang="ko-KR" sz="24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151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3962</TotalTime>
  <Words>944</Words>
  <Application>Microsoft Office PowerPoint</Application>
  <PresentationFormat>와이드스크린</PresentationFormat>
  <Paragraphs>222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조선일보명조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의환 이</cp:lastModifiedBy>
  <cp:revision>620</cp:revision>
  <dcterms:created xsi:type="dcterms:W3CDTF">2019-06-05T05:22:16Z</dcterms:created>
  <dcterms:modified xsi:type="dcterms:W3CDTF">2020-01-22T16:28:34Z</dcterms:modified>
</cp:coreProperties>
</file>