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0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63" r:id="rId13"/>
    <p:sldId id="268" r:id="rId14"/>
    <p:sldId id="269" r:id="rId15"/>
    <p:sldId id="267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8F4B"/>
    <a:srgbClr val="6B522D"/>
    <a:srgbClr val="16A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C3C9F-A3F6-B6E6-228D-A2F85A516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39420D-B271-0F75-12CF-CE6EE312A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A82CC-351E-2C4F-6DC5-D41CE905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AD90BA-5966-DE24-6919-7C261D42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80584-703C-E1E6-CD48-F89660CB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2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76F3D-4C9D-B07C-9D31-6606C10B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F2F834-84C2-7710-220D-CEAEDBD22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D33B9-DE2B-F773-4393-4BD01CA1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5D9B1-761F-B750-407B-F1A19D35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A1EBD0-C55D-3AE1-0F35-24F4D4D0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93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AED20A-DD3D-4EF8-EC29-801BDF6D6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3267AC-3DB7-A99C-599D-3AE41FFE9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01B47-02B2-F5FF-66E9-1181449A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5A0AC-253D-A57D-BC74-ACAA0D38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F8861-5A1C-F810-605E-3F388989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4E554-0B9C-D203-3E81-AE9BD694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9A4C-F44B-6CE9-0BD6-DDE793DF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4F6757-8B5A-BD88-1AEA-7D316F90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1B5B5-35BA-80A3-CED1-241C7480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841FE-39C9-852C-F272-36220F22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5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FB4A6-5BBA-81F0-CC8E-E982438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2D3F8F-DA13-6423-4557-A06C65904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CA7FA-D092-A74F-78E6-2FA9A628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70EAE-386E-810B-BE46-CC7BB788C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6DF2A-161F-6E0E-81A9-AA3EBADC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5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3805E-16A3-87E6-7ADC-572CBA0F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D87FF-6EB4-5D85-BDD3-D10D52162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A7BF6-3FF4-E29D-909B-0D83A21A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439E49-5066-3003-7BA7-49F463BF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6FA69-6B66-A45D-9688-D438857F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365AC-F7D4-6737-0E46-7C4F1926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53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CD7D1-286D-BF62-9986-CD9C3678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B7AF4-909B-BB0D-DA95-DEA72755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B57460-B29F-AE59-D01D-42963AEE4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3EC89F-2882-7A69-92DE-9A3221B75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07AC60-A060-33EF-CDFA-3B7921CDB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52B30B-31A6-08D6-B120-DEF6BCFE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B818B2-D21C-B04C-58CC-FF954466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24141-A605-FF59-F68A-CC650A6F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0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12C46-1AA0-7BD2-8341-2D74542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AA481F-F210-BCFD-1ADC-5C8F05E6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6CAEC-43BE-001B-63B3-563CF316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49431-ED4F-3F38-CC4A-4D54E2D0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6EDA85-3CB7-320A-A948-CFA1E011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314DB9-9324-E294-7A00-FFD56C5C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9CD4A-FA22-33D2-638C-B753ECF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41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339DD-8F7A-8D44-BCC4-1AFCB524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1D8BE-8E4F-B2BB-340F-5A3AE8C6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40D44F-2B08-B8C2-1025-91ABF6EE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C58F3-1E3A-6F5C-6BBF-7B3C5EC1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109C0C-D8AC-5418-A80D-B3BA25C1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A6C80C-6385-66E4-879E-270EAE7F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75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1F848-B8D1-61C8-9589-71091AD7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AF4987-6844-913A-F707-5F93B7277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BAD51E-11D3-AD07-9543-333A2A4C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CD4D7-9A81-BCFF-625F-51408E4C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E96E4B-8822-8324-3BD2-561CFEFB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E2E7D7-4F95-2D55-12E8-BE07C03C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2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6C9139-EC72-5A79-1666-01B59F25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4261B-6649-58C8-BBEA-D9DB151BD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CCB88-85BB-65E0-D194-3384716B4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B5DA7-00DB-49DC-8DDA-72697182CC71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8EEFD1-401F-553B-D140-06D7D3582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BF522-90E3-14F2-F155-D8C967C81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A2F28-E21C-4113-8A0C-35F9E8A7F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2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github.com/UihwanLee/2023_Progress_at_Play_digital_art_competition/blob/main/Partner/Assets/Scripts/Message.cs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deposting.tistory.com/entry/Unity-%EC%9C%A0%EB%8B%88%ED%8B%B0-%EC%8B%B1%EA%B8%80%ED%86%A4-%ED%99%9C%EC%9A%A9-singleton-DontDestroyOnLoad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unity3d.com/6000.0/Documentation/ScriptReference/Physics2D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dobug.tistory.com/17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naeong.tistory.com/45" TargetMode="Externa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uyttyyB1HjI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C99-A021-F0A1-4B06-9D94901A1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팀스파르타</a:t>
            </a:r>
            <a:r>
              <a:rPr lang="ko-KR" altLang="en-US" b="1" dirty="0"/>
              <a:t> 과제 보고서</a:t>
            </a:r>
            <a:r>
              <a:rPr lang="ko-KR" altLang="en-US" sz="4400" b="1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4AC4BF-B82D-9B40-CA0B-1F1FA4F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250304_</a:t>
            </a:r>
            <a:r>
              <a:rPr lang="ko-KR" altLang="en-US" sz="4000" dirty="0" err="1"/>
              <a:t>이의환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8B739B-B715-0501-4673-F0BB4F2AAFB5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6D09E6-8FCE-AA17-31EE-99B11BD73B95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52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0A7AA-2146-7F72-C2CF-A0AA50E3F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19D26A-DCA2-ED22-4C82-B242A17E0EE4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A40453-1B0E-729F-1D49-069F168C3B5D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D25B40-0920-1037-57E0-DCBB8DCDE7F0}"/>
              </a:ext>
            </a:extLst>
          </p:cNvPr>
          <p:cNvSpPr txBox="1"/>
          <p:nvPr/>
        </p:nvSpPr>
        <p:spPr>
          <a:xfrm>
            <a:off x="1551709" y="9173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구현</a:t>
            </a:r>
            <a:endParaRPr lang="en-US" altLang="ko-KR" dirty="0"/>
          </a:p>
        </p:txBody>
      </p:sp>
      <p:pic>
        <p:nvPicPr>
          <p:cNvPr id="6" name="그림 5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9BB6926-E9A7-6DD7-516D-C1EA45D04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539" y="3996834"/>
            <a:ext cx="5104193" cy="2555495"/>
          </a:xfrm>
          <a:prstGeom prst="rect">
            <a:avLst/>
          </a:prstGeom>
        </p:spPr>
      </p:pic>
      <p:pic>
        <p:nvPicPr>
          <p:cNvPr id="12" name="그림 11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297AEAD-F794-8723-E527-64307B282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812" y="1966472"/>
            <a:ext cx="4600201" cy="4077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EAFE37-593B-F3E5-5C69-569971734A36}"/>
              </a:ext>
            </a:extLst>
          </p:cNvPr>
          <p:cNvSpPr txBox="1"/>
          <p:nvPr/>
        </p:nvSpPr>
        <p:spPr>
          <a:xfrm>
            <a:off x="8694588" y="6043799"/>
            <a:ext cx="12426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MonsterSpanwer</a:t>
            </a:r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4E75E-EFA7-ECD8-49F8-33CC2D19CA5F}"/>
              </a:ext>
            </a:extLst>
          </p:cNvPr>
          <p:cNvSpPr txBox="1"/>
          <p:nvPr/>
        </p:nvSpPr>
        <p:spPr>
          <a:xfrm>
            <a:off x="3061498" y="6532971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MonsterController</a:t>
            </a:r>
            <a:endParaRPr lang="en-US" altLang="ko-KR" sz="105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CD932A-B175-E145-BAA6-8AFF82F3EE9A}"/>
              </a:ext>
            </a:extLst>
          </p:cNvPr>
          <p:cNvCxnSpPr>
            <a:cxnSpLocks/>
          </p:cNvCxnSpPr>
          <p:nvPr/>
        </p:nvCxnSpPr>
        <p:spPr>
          <a:xfrm>
            <a:off x="5648036" y="2775525"/>
            <a:ext cx="0" cy="653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9164FD-8A15-D912-C059-AAC5EDC34435}"/>
              </a:ext>
            </a:extLst>
          </p:cNvPr>
          <p:cNvCxnSpPr/>
          <p:nvPr/>
        </p:nvCxnSpPr>
        <p:spPr>
          <a:xfrm flipH="1">
            <a:off x="5648036" y="2775525"/>
            <a:ext cx="9789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74D194-6AB0-F797-F432-E6202A962F7F}"/>
              </a:ext>
            </a:extLst>
          </p:cNvPr>
          <p:cNvSpPr txBox="1"/>
          <p:nvPr/>
        </p:nvSpPr>
        <p:spPr>
          <a:xfrm>
            <a:off x="4829142" y="1959076"/>
            <a:ext cx="21820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우선 랜덤으로 경로를 설정하고</a:t>
            </a:r>
            <a:endParaRPr lang="en-US" altLang="ko-KR" sz="1050" dirty="0"/>
          </a:p>
          <a:p>
            <a:r>
              <a:rPr lang="en-US" altLang="ko-KR" sz="1050" dirty="0"/>
              <a:t>3</a:t>
            </a:r>
            <a:r>
              <a:rPr lang="ko-KR" altLang="en-US" sz="1050" dirty="0"/>
              <a:t>가지 경로 </a:t>
            </a:r>
            <a:r>
              <a:rPr lang="en-US" altLang="ko-KR" sz="1050" dirty="0"/>
              <a:t>Collider </a:t>
            </a:r>
            <a:r>
              <a:rPr lang="ko-KR" altLang="en-US" sz="1050" dirty="0"/>
              <a:t>배열을 담은</a:t>
            </a:r>
            <a:endParaRPr lang="en-US" altLang="ko-KR" sz="1050" dirty="0"/>
          </a:p>
          <a:p>
            <a:r>
              <a:rPr lang="ko-KR" altLang="en-US" sz="1050" dirty="0"/>
              <a:t>리스트를 이용 </a:t>
            </a:r>
            <a:r>
              <a:rPr lang="en-US" altLang="ko-KR" sz="1050" dirty="0"/>
              <a:t>Monster </a:t>
            </a:r>
            <a:r>
              <a:rPr lang="ko-KR" altLang="en-US" sz="1050" dirty="0"/>
              <a:t>객체에게</a:t>
            </a:r>
            <a:endParaRPr lang="en-US" altLang="ko-KR" sz="1050" dirty="0"/>
          </a:p>
          <a:p>
            <a:r>
              <a:rPr lang="ko-KR" altLang="en-US" sz="1050" dirty="0"/>
              <a:t>너 남은 </a:t>
            </a:r>
            <a:r>
              <a:rPr lang="en-US" altLang="ko-KR" sz="1050" dirty="0"/>
              <a:t>2</a:t>
            </a:r>
            <a:r>
              <a:rPr lang="ko-KR" altLang="en-US" sz="1050" dirty="0"/>
              <a:t>가지 무시해라 적용</a:t>
            </a:r>
            <a:endParaRPr lang="en-US" altLang="ko-KR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C6763E-4E63-EBEB-B473-FE8A84B1E717}"/>
              </a:ext>
            </a:extLst>
          </p:cNvPr>
          <p:cNvSpPr txBox="1"/>
          <p:nvPr/>
        </p:nvSpPr>
        <p:spPr>
          <a:xfrm>
            <a:off x="1637069" y="3686487"/>
            <a:ext cx="28488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객체 관리 자료구조는 배열과 리스트를 이용</a:t>
            </a:r>
            <a:endParaRPr lang="en-US" altLang="ko-KR" sz="1050" dirty="0"/>
          </a:p>
        </p:txBody>
      </p:sp>
      <p:pic>
        <p:nvPicPr>
          <p:cNvPr id="23" name="그림 22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EC916FB-9881-63CA-717B-E80653758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149" y="1815226"/>
            <a:ext cx="2884023" cy="1827079"/>
          </a:xfrm>
          <a:prstGeom prst="rect">
            <a:avLst/>
          </a:prstGeom>
        </p:spPr>
      </p:pic>
      <p:pic>
        <p:nvPicPr>
          <p:cNvPr id="4" name="그림 3" descr="텍스트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7ED3BB1-6425-7A63-75FA-67CE85019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0" y="1755286"/>
            <a:ext cx="1754910" cy="8305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CC7E6CC-D6A6-729E-C65E-77A78CE53129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2025-03-06 / 2</a:t>
            </a:r>
            <a:r>
              <a:rPr lang="ko-KR" altLang="en-US" dirty="0"/>
              <a:t>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131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65899-04E7-D1CD-D1D9-978378785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19751DA-1FD4-2357-63F8-F96B2DD8FCED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2D46A5-D75F-11E0-36D5-B1DDB62B3D55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1CB9CB-1E4D-77BE-7BFE-7F0FAF78CFB6}"/>
              </a:ext>
            </a:extLst>
          </p:cNvPr>
          <p:cNvSpPr txBox="1"/>
          <p:nvPr/>
        </p:nvSpPr>
        <p:spPr>
          <a:xfrm>
            <a:off x="1551709" y="917373"/>
            <a:ext cx="441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sz="1800" dirty="0"/>
              <a:t>Box</a:t>
            </a:r>
            <a:r>
              <a:rPr lang="ko-KR" altLang="en-US" sz="1800" dirty="0"/>
              <a:t> 오브젝트 </a:t>
            </a:r>
            <a:r>
              <a:rPr lang="en-US" altLang="ko-KR" sz="1800" dirty="0"/>
              <a:t>&amp; </a:t>
            </a:r>
            <a:r>
              <a:rPr lang="ko-KR" altLang="en-US" sz="1800" dirty="0"/>
              <a:t>몬스터 충돌처리 구현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F234E-AA08-D6BE-BE57-40C5480842E9}"/>
              </a:ext>
            </a:extLst>
          </p:cNvPr>
          <p:cNvSpPr txBox="1"/>
          <p:nvPr/>
        </p:nvSpPr>
        <p:spPr>
          <a:xfrm>
            <a:off x="1320800" y="1764021"/>
            <a:ext cx="7412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아직 </a:t>
            </a:r>
            <a:r>
              <a:rPr lang="en-US" altLang="ko-KR" sz="1400" dirty="0"/>
              <a:t>3</a:t>
            </a:r>
            <a:r>
              <a:rPr lang="ko-KR" altLang="en-US" sz="1400" dirty="0"/>
              <a:t>가지 경로로 몬스터 배치는 성공했으나 몬스터끼리 간의 충돌 처리는 해결하지 못함</a:t>
            </a:r>
            <a:r>
              <a:rPr lang="en-US" altLang="ko-KR" sz="1400" dirty="0"/>
              <a:t>.</a:t>
            </a:r>
          </a:p>
        </p:txBody>
      </p:sp>
      <p:pic>
        <p:nvPicPr>
          <p:cNvPr id="17" name="그림 16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828289E-ECBF-8F28-9723-8FB31A8E6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50" y="3211033"/>
            <a:ext cx="3960761" cy="21925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1D5B8B-5BC2-AAFD-B6D0-E7FAF7DE3674}"/>
              </a:ext>
            </a:extLst>
          </p:cNvPr>
          <p:cNvSpPr txBox="1"/>
          <p:nvPr/>
        </p:nvSpPr>
        <p:spPr>
          <a:xfrm>
            <a:off x="2524946" y="5713347"/>
            <a:ext cx="8597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Setting-&gt;Layer </a:t>
            </a:r>
            <a:r>
              <a:rPr lang="ko-KR" altLang="en-US" sz="1100" dirty="0"/>
              <a:t>충돌처리를 이용하여 같은 경로의 몬스터 끼리</a:t>
            </a:r>
            <a:r>
              <a:rPr lang="en-US" altLang="ko-KR" sz="1100" dirty="0"/>
              <a:t> </a:t>
            </a:r>
            <a:r>
              <a:rPr lang="ko-KR" altLang="en-US" sz="1100" dirty="0"/>
              <a:t>충돌처리를 하고 다른 경로의 몬스터는 건들지 않도록 설정</a:t>
            </a:r>
            <a:r>
              <a:rPr lang="en-US" altLang="ko-KR" sz="1100" dirty="0"/>
              <a:t>!</a:t>
            </a:r>
          </a:p>
          <a:p>
            <a:endParaRPr lang="en-US" altLang="ko-KR" sz="1100" dirty="0"/>
          </a:p>
          <a:p>
            <a:r>
              <a:rPr lang="ko-KR" altLang="en-US" sz="1100" dirty="0">
                <a:solidFill>
                  <a:srgbClr val="FF0000"/>
                </a:solidFill>
              </a:rPr>
              <a:t>게임을 하면서 몬스터의 움직임을 보면 같은 경로의 몬스터만 점프하여 넘어가려고 하고 다른 경로에 있는 몬스터는 따로 충돌처리나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 err="1">
                <a:solidFill>
                  <a:srgbClr val="FF0000"/>
                </a:solidFill>
              </a:rPr>
              <a:t>점프했을때</a:t>
            </a:r>
            <a:r>
              <a:rPr lang="ko-KR" altLang="en-US" sz="1100" dirty="0">
                <a:solidFill>
                  <a:srgbClr val="FF0000"/>
                </a:solidFill>
              </a:rPr>
              <a:t> 다른 경로의 몬스터 위로 올라가지 않는 것 같아서 이렇게 설정하였습니다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pic>
        <p:nvPicPr>
          <p:cNvPr id="24" name="그림 23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63E66E-CC23-BD08-F670-84A349D31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471" y="3040160"/>
            <a:ext cx="4674548" cy="2511790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CE4A6A8-E52D-829A-DD09-47263C1244B8}"/>
              </a:ext>
            </a:extLst>
          </p:cNvPr>
          <p:cNvCxnSpPr>
            <a:cxnSpLocks/>
          </p:cNvCxnSpPr>
          <p:nvPr/>
        </p:nvCxnSpPr>
        <p:spPr>
          <a:xfrm>
            <a:off x="2524032" y="2730113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F6F6EBE-BC58-1FE6-10E0-FF3DCEEB8CAC}"/>
              </a:ext>
            </a:extLst>
          </p:cNvPr>
          <p:cNvCxnSpPr>
            <a:cxnSpLocks/>
          </p:cNvCxnSpPr>
          <p:nvPr/>
        </p:nvCxnSpPr>
        <p:spPr>
          <a:xfrm>
            <a:off x="2524032" y="2830971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A318A4D-09C3-CC6A-9964-2E517F32515E}"/>
              </a:ext>
            </a:extLst>
          </p:cNvPr>
          <p:cNvCxnSpPr>
            <a:cxnSpLocks/>
          </p:cNvCxnSpPr>
          <p:nvPr/>
        </p:nvCxnSpPr>
        <p:spPr>
          <a:xfrm>
            <a:off x="2524032" y="2613916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B90E54B9-B5D6-0399-6924-5C133E77B6D2}"/>
              </a:ext>
            </a:extLst>
          </p:cNvPr>
          <p:cNvSpPr/>
          <p:nvPr/>
        </p:nvSpPr>
        <p:spPr>
          <a:xfrm>
            <a:off x="3044638" y="2163586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E895060-7E7E-59CE-1024-F8410E1DFA66}"/>
              </a:ext>
            </a:extLst>
          </p:cNvPr>
          <p:cNvSpPr/>
          <p:nvPr/>
        </p:nvSpPr>
        <p:spPr>
          <a:xfrm>
            <a:off x="3215511" y="2310118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209D20F1-A8A7-EF14-E240-BA173A248BF1}"/>
              </a:ext>
            </a:extLst>
          </p:cNvPr>
          <p:cNvSpPr/>
          <p:nvPr/>
        </p:nvSpPr>
        <p:spPr>
          <a:xfrm>
            <a:off x="3208388" y="2113981"/>
            <a:ext cx="241385" cy="193964"/>
          </a:xfrm>
          <a:custGeom>
            <a:avLst/>
            <a:gdLst>
              <a:gd name="connsiteX0" fmla="*/ 0 w 241385"/>
              <a:gd name="connsiteY0" fmla="*/ 46182 h 193964"/>
              <a:gd name="connsiteX1" fmla="*/ 9236 w 241385"/>
              <a:gd name="connsiteY1" fmla="*/ 92364 h 193964"/>
              <a:gd name="connsiteX2" fmla="*/ 92364 w 241385"/>
              <a:gd name="connsiteY2" fmla="*/ 0 h 193964"/>
              <a:gd name="connsiteX3" fmla="*/ 175491 w 241385"/>
              <a:gd name="connsiteY3" fmla="*/ 101600 h 193964"/>
              <a:gd name="connsiteX4" fmla="*/ 240145 w 241385"/>
              <a:gd name="connsiteY4" fmla="*/ 64655 h 193964"/>
              <a:gd name="connsiteX5" fmla="*/ 221673 w 241385"/>
              <a:gd name="connsiteY5" fmla="*/ 129310 h 193964"/>
              <a:gd name="connsiteX6" fmla="*/ 240145 w 241385"/>
              <a:gd name="connsiteY6" fmla="*/ 166255 h 193964"/>
              <a:gd name="connsiteX7" fmla="*/ 193964 w 241385"/>
              <a:gd name="connsiteY7" fmla="*/ 175491 h 193964"/>
              <a:gd name="connsiteX8" fmla="*/ 175491 w 241385"/>
              <a:gd name="connsiteY8" fmla="*/ 193964 h 19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1385" h="193964">
                <a:moveTo>
                  <a:pt x="0" y="46182"/>
                </a:moveTo>
                <a:cubicBezTo>
                  <a:pt x="3079" y="61576"/>
                  <a:pt x="-5994" y="88556"/>
                  <a:pt x="9236" y="92364"/>
                </a:cubicBezTo>
                <a:cubicBezTo>
                  <a:pt x="79065" y="109822"/>
                  <a:pt x="82197" y="35584"/>
                  <a:pt x="92364" y="0"/>
                </a:cubicBezTo>
                <a:cubicBezTo>
                  <a:pt x="106970" y="43817"/>
                  <a:pt x="105204" y="112414"/>
                  <a:pt x="175491" y="101600"/>
                </a:cubicBezTo>
                <a:cubicBezTo>
                  <a:pt x="200024" y="97826"/>
                  <a:pt x="218594" y="76970"/>
                  <a:pt x="240145" y="64655"/>
                </a:cubicBezTo>
                <a:cubicBezTo>
                  <a:pt x="233988" y="86207"/>
                  <a:pt x="221673" y="106896"/>
                  <a:pt x="221673" y="129310"/>
                </a:cubicBezTo>
                <a:cubicBezTo>
                  <a:pt x="221673" y="143079"/>
                  <a:pt x="247229" y="154449"/>
                  <a:pt x="240145" y="166255"/>
                </a:cubicBezTo>
                <a:cubicBezTo>
                  <a:pt x="232068" y="179716"/>
                  <a:pt x="208393" y="169307"/>
                  <a:pt x="193964" y="175491"/>
                </a:cubicBezTo>
                <a:cubicBezTo>
                  <a:pt x="185960" y="178921"/>
                  <a:pt x="181649" y="187806"/>
                  <a:pt x="175491" y="19396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8883F0B-D8F4-52AD-7AC4-07F47C6F53EE}"/>
              </a:ext>
            </a:extLst>
          </p:cNvPr>
          <p:cNvCxnSpPr>
            <a:cxnSpLocks/>
          </p:cNvCxnSpPr>
          <p:nvPr/>
        </p:nvCxnSpPr>
        <p:spPr>
          <a:xfrm>
            <a:off x="6823559" y="2730113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C5FD8BC-9809-0F96-9D7F-59AD54845B01}"/>
              </a:ext>
            </a:extLst>
          </p:cNvPr>
          <p:cNvCxnSpPr>
            <a:cxnSpLocks/>
          </p:cNvCxnSpPr>
          <p:nvPr/>
        </p:nvCxnSpPr>
        <p:spPr>
          <a:xfrm>
            <a:off x="6823559" y="2830971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AD33CDF-C978-EE72-BCAD-979C3A7EE0DF}"/>
              </a:ext>
            </a:extLst>
          </p:cNvPr>
          <p:cNvCxnSpPr>
            <a:cxnSpLocks/>
          </p:cNvCxnSpPr>
          <p:nvPr/>
        </p:nvCxnSpPr>
        <p:spPr>
          <a:xfrm>
            <a:off x="6823559" y="2613916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CA77B3E5-73EC-E07A-95FA-384C5FCC9F97}"/>
              </a:ext>
            </a:extLst>
          </p:cNvPr>
          <p:cNvSpPr/>
          <p:nvPr/>
        </p:nvSpPr>
        <p:spPr>
          <a:xfrm>
            <a:off x="7344165" y="2163586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CF8F649-3748-47E8-DBFB-2F98546CEB45}"/>
              </a:ext>
            </a:extLst>
          </p:cNvPr>
          <p:cNvSpPr/>
          <p:nvPr/>
        </p:nvSpPr>
        <p:spPr>
          <a:xfrm>
            <a:off x="7344165" y="2310118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5AA0AF-5C61-75B1-499E-54067229F754}"/>
              </a:ext>
            </a:extLst>
          </p:cNvPr>
          <p:cNvSpPr txBox="1"/>
          <p:nvPr/>
        </p:nvSpPr>
        <p:spPr>
          <a:xfrm>
            <a:off x="3977511" y="240209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FE5D23-F9D0-FE21-6E3B-E67126D9005D}"/>
              </a:ext>
            </a:extLst>
          </p:cNvPr>
          <p:cNvSpPr txBox="1"/>
          <p:nvPr/>
        </p:nvSpPr>
        <p:spPr>
          <a:xfrm>
            <a:off x="8221934" y="2360150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C9C6EDA-308D-A505-4A93-A464D66E4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050" y="5574561"/>
            <a:ext cx="1230369" cy="92495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D6789F-2FC9-2719-B300-6AE7A12A8E33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2025-03-06 / 2</a:t>
            </a:r>
            <a:r>
              <a:rPr lang="ko-KR" altLang="en-US" dirty="0"/>
              <a:t>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865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2A101-3FAA-61B3-BD66-197036C88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F82B213-1992-1C7D-56E2-BD28619057F1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703A080-669F-562C-8364-0E3CD3C7DA3C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38EEAC-62A7-FEA3-D20B-4D2715245C2E}"/>
              </a:ext>
            </a:extLst>
          </p:cNvPr>
          <p:cNvSpPr txBox="1"/>
          <p:nvPr/>
        </p:nvSpPr>
        <p:spPr>
          <a:xfrm>
            <a:off x="1551709" y="9173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47C34-D6A7-A06F-1B9B-EC1298F8BDB5}"/>
              </a:ext>
            </a:extLst>
          </p:cNvPr>
          <p:cNvSpPr txBox="1"/>
          <p:nvPr/>
        </p:nvSpPr>
        <p:spPr>
          <a:xfrm>
            <a:off x="1551709" y="1456244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최적화 부분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리펙토링</a:t>
            </a:r>
            <a:r>
              <a:rPr lang="ko-KR" altLang="en-US" sz="1400" dirty="0"/>
              <a:t> 구상도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2D05A1-E833-24EC-6F19-23A13E34E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855" y="3004127"/>
            <a:ext cx="2458071" cy="31529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7F1F05-007B-4FC6-6203-9976FA43BF08}"/>
              </a:ext>
            </a:extLst>
          </p:cNvPr>
          <p:cNvSpPr txBox="1"/>
          <p:nvPr/>
        </p:nvSpPr>
        <p:spPr>
          <a:xfrm>
            <a:off x="1685636" y="1883806"/>
            <a:ext cx="9709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몬스터 소환에 있어서 </a:t>
            </a:r>
            <a:r>
              <a:rPr lang="ko-KR" altLang="en-US" sz="1200" b="1" dirty="0">
                <a:solidFill>
                  <a:srgbClr val="FF0000"/>
                </a:solidFill>
              </a:rPr>
              <a:t>패키지 내 몬스터의 종류가 </a:t>
            </a:r>
            <a:r>
              <a:rPr lang="en-US" altLang="ko-KR" sz="1200" b="1" dirty="0">
                <a:solidFill>
                  <a:srgbClr val="FF0000"/>
                </a:solidFill>
              </a:rPr>
              <a:t>4</a:t>
            </a:r>
            <a:r>
              <a:rPr lang="ko-KR" altLang="en-US" sz="1200" b="1" dirty="0">
                <a:solidFill>
                  <a:srgbClr val="FF0000"/>
                </a:solidFill>
              </a:rPr>
              <a:t>가지나 있음을 확인하고 체계적으로 몬스터 오브젝트를 관리할 필요성</a:t>
            </a:r>
            <a:r>
              <a:rPr lang="ko-KR" altLang="en-US" sz="1200" dirty="0"/>
              <a:t>을 느꼈습니다</a:t>
            </a:r>
            <a:r>
              <a:rPr lang="en-US" altLang="ko-KR" sz="1200" dirty="0"/>
              <a:t>..</a:t>
            </a:r>
          </a:p>
          <a:p>
            <a:r>
              <a:rPr lang="ko-KR" altLang="en-US" sz="1200" dirty="0"/>
              <a:t>또한 </a:t>
            </a:r>
            <a:r>
              <a:rPr lang="ko-KR" altLang="en-US" sz="1200" b="1" dirty="0"/>
              <a:t>객체를 생성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Instantiat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삭제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Destory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로 관리하는 것이 아닌 활성화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비활성화로 관리하여 오브젝트 </a:t>
            </a:r>
            <a:r>
              <a:rPr lang="ko-KR" altLang="en-US" sz="1200" b="1" dirty="0" err="1"/>
              <a:t>폴링</a:t>
            </a:r>
            <a:r>
              <a:rPr lang="ko-KR" altLang="en-US" sz="1200" b="1" dirty="0"/>
              <a:t> 최적화</a:t>
            </a:r>
            <a:r>
              <a:rPr lang="ko-KR" altLang="en-US" sz="1200" dirty="0"/>
              <a:t>를 하려고 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체계적으로 관리하기 위한 자료구조는 </a:t>
            </a:r>
            <a:r>
              <a:rPr lang="en-US" altLang="ko-KR" sz="1200" dirty="0"/>
              <a:t>Dictionary</a:t>
            </a:r>
            <a:r>
              <a:rPr lang="ko-KR" altLang="en-US" sz="1200" dirty="0"/>
              <a:t>를 이용했으며 레벨 별 몬스터를 만들어 사용하려 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942031-8A07-6AE7-A7DE-2372A358AF5D}"/>
              </a:ext>
            </a:extLst>
          </p:cNvPr>
          <p:cNvSpPr/>
          <p:nvPr/>
        </p:nvSpPr>
        <p:spPr>
          <a:xfrm>
            <a:off x="5785373" y="4320760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BE8CAD8-C48C-EF0A-5CCE-80C1C0E271C8}"/>
              </a:ext>
            </a:extLst>
          </p:cNvPr>
          <p:cNvSpPr/>
          <p:nvPr/>
        </p:nvSpPr>
        <p:spPr>
          <a:xfrm>
            <a:off x="4717049" y="4188819"/>
            <a:ext cx="6900355" cy="21713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CCE9C4-E10A-741B-B762-99EB3D8C64CE}"/>
              </a:ext>
            </a:extLst>
          </p:cNvPr>
          <p:cNvSpPr/>
          <p:nvPr/>
        </p:nvSpPr>
        <p:spPr>
          <a:xfrm>
            <a:off x="6449291" y="4327401"/>
            <a:ext cx="526474" cy="5195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bActive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7C5F0C-62C2-4779-4AFC-67CEE9FCBAEE}"/>
              </a:ext>
            </a:extLst>
          </p:cNvPr>
          <p:cNvSpPr txBox="1"/>
          <p:nvPr/>
        </p:nvSpPr>
        <p:spPr>
          <a:xfrm>
            <a:off x="4575611" y="3929879"/>
            <a:ext cx="32015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Dictionary&lt;int, </a:t>
            </a:r>
            <a:r>
              <a:rPr lang="en-US" altLang="ko-KR" sz="1050" dirty="0" err="1"/>
              <a:t>GameObject</a:t>
            </a:r>
            <a:r>
              <a:rPr lang="en-US" altLang="ko-KR" sz="1050" dirty="0"/>
              <a:t>[]&gt; </a:t>
            </a:r>
            <a:r>
              <a:rPr lang="en-US" altLang="ko-KR" sz="1050" dirty="0" err="1"/>
              <a:t>monsterPoolList</a:t>
            </a:r>
            <a:r>
              <a:rPr lang="en-US" altLang="ko-KR" sz="1050" dirty="0"/>
              <a:t>();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F09DCA-CD6A-3F96-3D11-4D30E0B38C6D}"/>
              </a:ext>
            </a:extLst>
          </p:cNvPr>
          <p:cNvSpPr txBox="1"/>
          <p:nvPr/>
        </p:nvSpPr>
        <p:spPr>
          <a:xfrm>
            <a:off x="4093496" y="4951948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변경</a:t>
            </a:r>
            <a:r>
              <a:rPr lang="en-US" altLang="ko-KR" sz="1050" dirty="0"/>
              <a:t>: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94C985-D93A-4E69-7FA0-E5A61D8039E8}"/>
              </a:ext>
            </a:extLst>
          </p:cNvPr>
          <p:cNvSpPr txBox="1"/>
          <p:nvPr/>
        </p:nvSpPr>
        <p:spPr>
          <a:xfrm>
            <a:off x="4101171" y="3218911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기존</a:t>
            </a:r>
            <a:r>
              <a:rPr lang="en-US" altLang="ko-KR" sz="1050" dirty="0"/>
              <a:t>: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4311105-EEB6-66A0-1020-8E0453AE4C92}"/>
              </a:ext>
            </a:extLst>
          </p:cNvPr>
          <p:cNvSpPr/>
          <p:nvPr/>
        </p:nvSpPr>
        <p:spPr>
          <a:xfrm>
            <a:off x="5018865" y="2927949"/>
            <a:ext cx="655781" cy="646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active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0C85DB2-DFCC-7D94-2B6C-0D4A82F76583}"/>
              </a:ext>
            </a:extLst>
          </p:cNvPr>
          <p:cNvSpPr/>
          <p:nvPr/>
        </p:nvSpPr>
        <p:spPr>
          <a:xfrm>
            <a:off x="6189465" y="2936296"/>
            <a:ext cx="655781" cy="646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active</a:t>
            </a:r>
            <a:endParaRPr lang="ko-KR" altLang="en-US" sz="11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CF3CD15-C945-5C82-AFD6-7022D2954574}"/>
              </a:ext>
            </a:extLst>
          </p:cNvPr>
          <p:cNvCxnSpPr/>
          <p:nvPr/>
        </p:nvCxnSpPr>
        <p:spPr>
          <a:xfrm>
            <a:off x="5018865" y="3737167"/>
            <a:ext cx="6141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DE89B9-0973-05D9-F15C-B2814C2C59FF}"/>
              </a:ext>
            </a:extLst>
          </p:cNvPr>
          <p:cNvSpPr txBox="1"/>
          <p:nvPr/>
        </p:nvSpPr>
        <p:spPr>
          <a:xfrm>
            <a:off x="10779603" y="373716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time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3800C-8977-51AA-0F52-158DCB320F80}"/>
              </a:ext>
            </a:extLst>
          </p:cNvPr>
          <p:cNvSpPr/>
          <p:nvPr/>
        </p:nvSpPr>
        <p:spPr>
          <a:xfrm>
            <a:off x="7241942" y="2936296"/>
            <a:ext cx="655781" cy="646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active</a:t>
            </a:r>
            <a:endParaRPr lang="ko-KR" altLang="en-US" sz="11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8678259-7CBE-5D2B-A05C-1199A34CA672}"/>
              </a:ext>
            </a:extLst>
          </p:cNvPr>
          <p:cNvSpPr/>
          <p:nvPr/>
        </p:nvSpPr>
        <p:spPr>
          <a:xfrm>
            <a:off x="8215349" y="2927948"/>
            <a:ext cx="655781" cy="646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active</a:t>
            </a:r>
            <a:endParaRPr lang="ko-KR" altLang="en-US" sz="11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1799C61-83BD-531C-32AE-31AE0DF8CB07}"/>
              </a:ext>
            </a:extLst>
          </p:cNvPr>
          <p:cNvSpPr/>
          <p:nvPr/>
        </p:nvSpPr>
        <p:spPr>
          <a:xfrm>
            <a:off x="9188756" y="2936295"/>
            <a:ext cx="655781" cy="646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active</a:t>
            </a:r>
            <a:endParaRPr lang="ko-KR" altLang="en-US" sz="11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BBBB6C-9F62-3591-479B-18C809482193}"/>
              </a:ext>
            </a:extLst>
          </p:cNvPr>
          <p:cNvSpPr/>
          <p:nvPr/>
        </p:nvSpPr>
        <p:spPr>
          <a:xfrm>
            <a:off x="7113210" y="4327401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663984-79BA-79D8-3C2D-FFAFBC7212EF}"/>
              </a:ext>
            </a:extLst>
          </p:cNvPr>
          <p:cNvSpPr/>
          <p:nvPr/>
        </p:nvSpPr>
        <p:spPr>
          <a:xfrm>
            <a:off x="7777128" y="4334042"/>
            <a:ext cx="526474" cy="5195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bActive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4B8728-2F4A-564F-A3EA-D4C8937440B8}"/>
              </a:ext>
            </a:extLst>
          </p:cNvPr>
          <p:cNvSpPr/>
          <p:nvPr/>
        </p:nvSpPr>
        <p:spPr>
          <a:xfrm>
            <a:off x="8451875" y="4339534"/>
            <a:ext cx="526474" cy="5195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bActive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075513-C00F-DC6F-77FF-0A551117ED22}"/>
              </a:ext>
            </a:extLst>
          </p:cNvPr>
          <p:cNvSpPr/>
          <p:nvPr/>
        </p:nvSpPr>
        <p:spPr>
          <a:xfrm>
            <a:off x="9122276" y="4316484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A8AAE0-9F63-4452-A1C9-C717320A2432}"/>
              </a:ext>
            </a:extLst>
          </p:cNvPr>
          <p:cNvSpPr/>
          <p:nvPr/>
        </p:nvSpPr>
        <p:spPr>
          <a:xfrm>
            <a:off x="9804043" y="4323125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1D80B-4A97-F922-D70E-670B01EC8E27}"/>
              </a:ext>
            </a:extLst>
          </p:cNvPr>
          <p:cNvSpPr txBox="1"/>
          <p:nvPr/>
        </p:nvSpPr>
        <p:spPr>
          <a:xfrm>
            <a:off x="5018865" y="4489612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Level0: 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3A6FE4-C146-ADF2-3196-440AA94584D8}"/>
              </a:ext>
            </a:extLst>
          </p:cNvPr>
          <p:cNvSpPr/>
          <p:nvPr/>
        </p:nvSpPr>
        <p:spPr>
          <a:xfrm>
            <a:off x="5785373" y="4984815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0D0033-FBAE-9104-EAD1-EE28A50B33D9}"/>
              </a:ext>
            </a:extLst>
          </p:cNvPr>
          <p:cNvSpPr/>
          <p:nvPr/>
        </p:nvSpPr>
        <p:spPr>
          <a:xfrm>
            <a:off x="7118623" y="5020831"/>
            <a:ext cx="526474" cy="5195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bActive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47E8A0-C440-9EBE-6C77-F703714A5A93}"/>
              </a:ext>
            </a:extLst>
          </p:cNvPr>
          <p:cNvSpPr/>
          <p:nvPr/>
        </p:nvSpPr>
        <p:spPr>
          <a:xfrm>
            <a:off x="6448348" y="4998097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BDBC2E-ACFB-014A-CC22-ADD29366B749}"/>
              </a:ext>
            </a:extLst>
          </p:cNvPr>
          <p:cNvSpPr/>
          <p:nvPr/>
        </p:nvSpPr>
        <p:spPr>
          <a:xfrm>
            <a:off x="7777129" y="5006688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AF5C59-822F-B687-F3B9-F39AE1B0F3A4}"/>
              </a:ext>
            </a:extLst>
          </p:cNvPr>
          <p:cNvSpPr txBox="1"/>
          <p:nvPr/>
        </p:nvSpPr>
        <p:spPr>
          <a:xfrm>
            <a:off x="5018865" y="5153667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Level1: </a:t>
            </a:r>
            <a:endParaRPr lang="en-US" altLang="ko-K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302A4E-1D93-D3B0-C8C0-CF5CDCA54EB9}"/>
              </a:ext>
            </a:extLst>
          </p:cNvPr>
          <p:cNvSpPr txBox="1"/>
          <p:nvPr/>
        </p:nvSpPr>
        <p:spPr>
          <a:xfrm>
            <a:off x="5022700" y="5817722"/>
            <a:ext cx="6431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Level2: </a:t>
            </a: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963DA2A-A298-8F03-43C2-D2B6930632C1}"/>
              </a:ext>
            </a:extLst>
          </p:cNvPr>
          <p:cNvSpPr/>
          <p:nvPr/>
        </p:nvSpPr>
        <p:spPr>
          <a:xfrm>
            <a:off x="5794465" y="5668793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FCBE34B-BF9B-7C84-3F20-8EA024612416}"/>
              </a:ext>
            </a:extLst>
          </p:cNvPr>
          <p:cNvSpPr/>
          <p:nvPr/>
        </p:nvSpPr>
        <p:spPr>
          <a:xfrm>
            <a:off x="7777128" y="5682075"/>
            <a:ext cx="526474" cy="5195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bActive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1F1FEEB-DB0E-413A-AEFA-3DFBA9F4244F}"/>
              </a:ext>
            </a:extLst>
          </p:cNvPr>
          <p:cNvSpPr/>
          <p:nvPr/>
        </p:nvSpPr>
        <p:spPr>
          <a:xfrm>
            <a:off x="6457440" y="5682075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1DC761E-6658-4C9D-91EF-8C4C8C6DFFFB}"/>
              </a:ext>
            </a:extLst>
          </p:cNvPr>
          <p:cNvSpPr/>
          <p:nvPr/>
        </p:nvSpPr>
        <p:spPr>
          <a:xfrm>
            <a:off x="8451876" y="5690666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4243B5-8466-29E7-49AD-CD1C53890C93}"/>
              </a:ext>
            </a:extLst>
          </p:cNvPr>
          <p:cNvSpPr/>
          <p:nvPr/>
        </p:nvSpPr>
        <p:spPr>
          <a:xfrm>
            <a:off x="7113209" y="5690666"/>
            <a:ext cx="526473" cy="519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active</a:t>
            </a:r>
            <a:endParaRPr lang="ko-KR" altLang="en-US" sz="8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DE316E-92A9-106D-A48D-44BEB6BBD346}"/>
              </a:ext>
            </a:extLst>
          </p:cNvPr>
          <p:cNvSpPr/>
          <p:nvPr/>
        </p:nvSpPr>
        <p:spPr>
          <a:xfrm>
            <a:off x="9122387" y="5690666"/>
            <a:ext cx="526474" cy="5195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bActive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63ADA9-7C15-FB1B-1A45-2BEA915BA0E7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2025-03-06 / 2</a:t>
            </a:r>
            <a:r>
              <a:rPr lang="ko-KR" altLang="en-US" dirty="0"/>
              <a:t>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212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CEE09-1117-B775-E6AA-E2E74A77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FA9A889-3CE7-64FD-429D-7ECB668D1D12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6B00206-8020-1C2E-6399-9EBA23DA127B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523133-4016-F487-349D-1D50748570AD}"/>
              </a:ext>
            </a:extLst>
          </p:cNvPr>
          <p:cNvSpPr txBox="1"/>
          <p:nvPr/>
        </p:nvSpPr>
        <p:spPr>
          <a:xfrm>
            <a:off x="1551709" y="9173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구현</a:t>
            </a:r>
            <a:endParaRPr lang="en-US" altLang="ko-KR" dirty="0"/>
          </a:p>
        </p:txBody>
      </p:sp>
      <p:sp>
        <p:nvSpPr>
          <p:cNvPr id="3" name="사각형: 잘린 한쪽 모서리 2">
            <a:extLst>
              <a:ext uri="{FF2B5EF4-FFF2-40B4-BE49-F238E27FC236}">
                <a16:creationId xmlns:a16="http://schemas.microsoft.com/office/drawing/2014/main" id="{33B5E14C-0E22-FCBA-D17E-7B8C2F4FA953}"/>
              </a:ext>
            </a:extLst>
          </p:cNvPr>
          <p:cNvSpPr/>
          <p:nvPr/>
        </p:nvSpPr>
        <p:spPr>
          <a:xfrm>
            <a:off x="894917" y="2660389"/>
            <a:ext cx="600652" cy="837266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792D6-5E88-FF9F-B651-AA4E5DA906E3}"/>
              </a:ext>
            </a:extLst>
          </p:cNvPr>
          <p:cNvSpPr txBox="1"/>
          <p:nvPr/>
        </p:nvSpPr>
        <p:spPr>
          <a:xfrm>
            <a:off x="493770" y="3507037"/>
            <a:ext cx="14029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en-US" altLang="ko-KR" sz="1050" dirty="0" err="1"/>
              <a:t>MonsterSpawner</a:t>
            </a:r>
            <a:r>
              <a:rPr lang="en-US" altLang="ko-KR" sz="1050" dirty="0"/>
              <a:t>&gt;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EE8FC-6D05-1FCA-13C9-3C89481A0A0D}"/>
              </a:ext>
            </a:extLst>
          </p:cNvPr>
          <p:cNvSpPr txBox="1"/>
          <p:nvPr/>
        </p:nvSpPr>
        <p:spPr>
          <a:xfrm>
            <a:off x="1551709" y="1456244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최적화 부분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리펙토링</a:t>
            </a:r>
            <a:r>
              <a:rPr lang="ko-KR" altLang="en-US" sz="1400" dirty="0"/>
              <a:t> 구상도</a:t>
            </a:r>
            <a:endParaRPr lang="en-US" altLang="ko-KR" sz="1400" dirty="0"/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58828DF2-E92C-869A-F070-7AEF7102F6D7}"/>
              </a:ext>
            </a:extLst>
          </p:cNvPr>
          <p:cNvSpPr/>
          <p:nvPr/>
        </p:nvSpPr>
        <p:spPr>
          <a:xfrm>
            <a:off x="2620635" y="2132114"/>
            <a:ext cx="473759" cy="603369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C3B58A-9415-FB8D-C8EA-DA6A1C478BA2}"/>
              </a:ext>
            </a:extLst>
          </p:cNvPr>
          <p:cNvSpPr txBox="1"/>
          <p:nvPr/>
        </p:nvSpPr>
        <p:spPr>
          <a:xfrm>
            <a:off x="3094394" y="2306840"/>
            <a:ext cx="1827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en-US" altLang="ko-KR" sz="1050" dirty="0" err="1"/>
              <a:t>MonsterSpawnManager</a:t>
            </a:r>
            <a:r>
              <a:rPr lang="en-US" altLang="ko-KR" sz="1050" dirty="0"/>
              <a:t>&gt;</a:t>
            </a:r>
            <a:endParaRPr lang="en-US" altLang="ko-KR" sz="1400" dirty="0"/>
          </a:p>
        </p:txBody>
      </p: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E6D6A0F4-0900-5F87-9637-2477E9CCCE7F}"/>
              </a:ext>
            </a:extLst>
          </p:cNvPr>
          <p:cNvSpPr/>
          <p:nvPr/>
        </p:nvSpPr>
        <p:spPr>
          <a:xfrm>
            <a:off x="2620634" y="2873399"/>
            <a:ext cx="473759" cy="603369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A4324834-D9C6-3497-D0A6-F1C934BE4EA0}"/>
              </a:ext>
            </a:extLst>
          </p:cNvPr>
          <p:cNvSpPr/>
          <p:nvPr/>
        </p:nvSpPr>
        <p:spPr>
          <a:xfrm>
            <a:off x="2620634" y="3627816"/>
            <a:ext cx="473759" cy="603369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436463-47D0-44F6-89ED-7A4930621380}"/>
              </a:ext>
            </a:extLst>
          </p:cNvPr>
          <p:cNvSpPr txBox="1"/>
          <p:nvPr/>
        </p:nvSpPr>
        <p:spPr>
          <a:xfrm>
            <a:off x="3094393" y="3048126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en-US" altLang="ko-KR" sz="1050" dirty="0" err="1"/>
              <a:t>MonsterManager</a:t>
            </a:r>
            <a:r>
              <a:rPr lang="en-US" altLang="ko-KR" sz="1050" dirty="0"/>
              <a:t>&gt;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958F31-B42E-9B70-A20C-4D1477264C3D}"/>
              </a:ext>
            </a:extLst>
          </p:cNvPr>
          <p:cNvSpPr txBox="1"/>
          <p:nvPr/>
        </p:nvSpPr>
        <p:spPr>
          <a:xfrm>
            <a:off x="3094393" y="3802542"/>
            <a:ext cx="1827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en-US" altLang="ko-KR" sz="1050" dirty="0" err="1"/>
              <a:t>MonsterSpawnManager</a:t>
            </a:r>
            <a:r>
              <a:rPr lang="en-US" altLang="ko-KR" sz="1050" dirty="0"/>
              <a:t>&gt;</a:t>
            </a:r>
            <a:endParaRPr lang="en-US" altLang="ko-KR" sz="1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E5BF02-6E6E-FBC3-F81E-F776C6A6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69" y="2238747"/>
            <a:ext cx="1686361" cy="18177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CEF734-A3DF-051B-015C-7259A4DFF972}"/>
              </a:ext>
            </a:extLst>
          </p:cNvPr>
          <p:cNvSpPr txBox="1"/>
          <p:nvPr/>
        </p:nvSpPr>
        <p:spPr>
          <a:xfrm>
            <a:off x="7524251" y="2486759"/>
            <a:ext cx="305083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우선 </a:t>
            </a:r>
            <a:r>
              <a:rPr lang="ko-KR" altLang="en-US" sz="1050" dirty="0" err="1"/>
              <a:t>싱글톤</a:t>
            </a:r>
            <a:r>
              <a:rPr lang="ko-KR" altLang="en-US" sz="1050" dirty="0"/>
              <a:t> 디자인패턴을 이용해</a:t>
            </a:r>
            <a:endParaRPr lang="en-US" altLang="ko-KR" sz="1050" dirty="0"/>
          </a:p>
          <a:p>
            <a:r>
              <a:rPr lang="en-US" altLang="ko-KR" sz="1050" dirty="0" err="1"/>
              <a:t>MonsterSpawner</a:t>
            </a:r>
            <a:r>
              <a:rPr lang="ko-KR" altLang="en-US" sz="1050" dirty="0"/>
              <a:t>에 기능한 </a:t>
            </a:r>
            <a:r>
              <a:rPr lang="ko-KR" altLang="en-US" sz="1050" dirty="0" err="1"/>
              <a:t>스폰</a:t>
            </a:r>
            <a:r>
              <a:rPr lang="en-US" altLang="ko-KR" sz="1050" dirty="0"/>
              <a:t>, </a:t>
            </a:r>
            <a:r>
              <a:rPr lang="ko-KR" altLang="en-US" sz="1050" dirty="0"/>
              <a:t>경로배치 등을</a:t>
            </a:r>
            <a:endParaRPr lang="en-US" altLang="ko-KR" sz="1050" dirty="0"/>
          </a:p>
          <a:p>
            <a:r>
              <a:rPr lang="en-US" altLang="ko-KR" sz="1050" dirty="0"/>
              <a:t>Manager </a:t>
            </a:r>
            <a:r>
              <a:rPr lang="ko-KR" altLang="en-US" sz="1050" dirty="0"/>
              <a:t>이름을 부여하여 분리하였습니다</a:t>
            </a:r>
            <a:r>
              <a:rPr lang="en-US" altLang="ko-KR" sz="1050" dirty="0"/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570158-DAC0-315C-7B98-8F2322D8D223}"/>
              </a:ext>
            </a:extLst>
          </p:cNvPr>
          <p:cNvSpPr txBox="1"/>
          <p:nvPr/>
        </p:nvSpPr>
        <p:spPr>
          <a:xfrm>
            <a:off x="7524250" y="3190799"/>
            <a:ext cx="307968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한 스크립트</a:t>
            </a:r>
            <a:r>
              <a:rPr lang="en-US" altLang="ko-KR" sz="1050" dirty="0">
                <a:solidFill>
                  <a:srgbClr val="FF0000"/>
                </a:solidFill>
              </a:rPr>
              <a:t>(</a:t>
            </a:r>
            <a:r>
              <a:rPr lang="ko-KR" altLang="en-US" sz="1050" dirty="0">
                <a:solidFill>
                  <a:srgbClr val="FF0000"/>
                </a:solidFill>
              </a:rPr>
              <a:t>클래스</a:t>
            </a:r>
            <a:r>
              <a:rPr lang="en-US" altLang="ko-KR" sz="1050" dirty="0">
                <a:solidFill>
                  <a:srgbClr val="FF0000"/>
                </a:solidFill>
              </a:rPr>
              <a:t>) </a:t>
            </a:r>
            <a:r>
              <a:rPr lang="ko-KR" altLang="en-US" sz="1050" dirty="0">
                <a:solidFill>
                  <a:srgbClr val="FF0000"/>
                </a:solidFill>
              </a:rPr>
              <a:t>내 수행하는 기능은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ko-KR" altLang="en-US" sz="1050" dirty="0">
                <a:solidFill>
                  <a:srgbClr val="FF0000"/>
                </a:solidFill>
              </a:rPr>
              <a:t>최대한 그 기능만 수행하는 역할</a:t>
            </a:r>
            <a:r>
              <a:rPr lang="ko-KR" altLang="en-US" sz="1050" dirty="0"/>
              <a:t>만 할 수 있도록</a:t>
            </a:r>
            <a:endParaRPr lang="en-US" altLang="ko-KR" sz="1050" dirty="0"/>
          </a:p>
          <a:p>
            <a:r>
              <a:rPr lang="ko-KR" altLang="en-US" sz="1050" dirty="0"/>
              <a:t>생각하여 이렇게 분리하였습니다</a:t>
            </a:r>
            <a:r>
              <a:rPr lang="en-US" altLang="ko-KR" sz="1050" dirty="0"/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57A0010-7A80-C40E-EA0C-57AF0FCD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6" y="5054081"/>
            <a:ext cx="2309520" cy="1481248"/>
          </a:xfrm>
          <a:prstGeom prst="rect">
            <a:avLst/>
          </a:prstGeom>
        </p:spPr>
      </p:pic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5C4C672-980C-8008-0BAD-2C38F227E6F7}"/>
              </a:ext>
            </a:extLst>
          </p:cNvPr>
          <p:cNvCxnSpPr>
            <a:cxnSpLocks/>
          </p:cNvCxnSpPr>
          <p:nvPr/>
        </p:nvCxnSpPr>
        <p:spPr>
          <a:xfrm>
            <a:off x="2018145" y="2481070"/>
            <a:ext cx="3808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04EFC60-0CB8-5711-D274-A4085E546116}"/>
              </a:ext>
            </a:extLst>
          </p:cNvPr>
          <p:cNvCxnSpPr>
            <a:cxnSpLocks/>
          </p:cNvCxnSpPr>
          <p:nvPr/>
        </p:nvCxnSpPr>
        <p:spPr>
          <a:xfrm>
            <a:off x="2018145" y="3190799"/>
            <a:ext cx="3808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157DD89-F86D-B2C2-C7B8-1C7AAF7CB697}"/>
              </a:ext>
            </a:extLst>
          </p:cNvPr>
          <p:cNvCxnSpPr>
            <a:cxnSpLocks/>
          </p:cNvCxnSpPr>
          <p:nvPr/>
        </p:nvCxnSpPr>
        <p:spPr>
          <a:xfrm>
            <a:off x="2018102" y="3906617"/>
            <a:ext cx="3808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7DF96CD-521A-2804-BE69-D4CFEA9B6C18}"/>
              </a:ext>
            </a:extLst>
          </p:cNvPr>
          <p:cNvCxnSpPr>
            <a:cxnSpLocks/>
          </p:cNvCxnSpPr>
          <p:nvPr/>
        </p:nvCxnSpPr>
        <p:spPr>
          <a:xfrm>
            <a:off x="2018102" y="2481070"/>
            <a:ext cx="0" cy="142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429C29F-2299-9D0D-EFCC-332808D36257}"/>
              </a:ext>
            </a:extLst>
          </p:cNvPr>
          <p:cNvCxnSpPr>
            <a:cxnSpLocks/>
          </p:cNvCxnSpPr>
          <p:nvPr/>
        </p:nvCxnSpPr>
        <p:spPr>
          <a:xfrm flipH="1">
            <a:off x="1601154" y="3190799"/>
            <a:ext cx="489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976A11-4391-23FB-FC97-5602A57BAC7E}"/>
              </a:ext>
            </a:extLst>
          </p:cNvPr>
          <p:cNvSpPr txBox="1"/>
          <p:nvPr/>
        </p:nvSpPr>
        <p:spPr>
          <a:xfrm>
            <a:off x="875092" y="4593417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 정보를 담은 리소스 새로 생성</a:t>
            </a:r>
            <a:endParaRPr lang="en-US" altLang="ko-KR" sz="1400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AF178BE-109A-36DF-DBE0-782304C57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997" y="5761861"/>
            <a:ext cx="2542400" cy="80158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BB65F2B-BDC2-41C9-302F-3FFC18FC5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841" y="5082198"/>
            <a:ext cx="1828241" cy="148124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E242F51-745A-ACF1-C969-B69594F5704E}"/>
              </a:ext>
            </a:extLst>
          </p:cNvPr>
          <p:cNvSpPr txBox="1"/>
          <p:nvPr/>
        </p:nvSpPr>
        <p:spPr>
          <a:xfrm>
            <a:off x="8360185" y="4747305"/>
            <a:ext cx="3669594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또한</a:t>
            </a:r>
            <a:r>
              <a:rPr lang="en-US" altLang="ko-KR" sz="1050" dirty="0"/>
              <a:t>, </a:t>
            </a:r>
            <a:r>
              <a:rPr lang="ko-KR" altLang="en-US" sz="1050" dirty="0"/>
              <a:t>유니티 패키지 내에는 </a:t>
            </a:r>
            <a:r>
              <a:rPr lang="en-US" altLang="ko-KR" sz="1050" dirty="0"/>
              <a:t>4</a:t>
            </a:r>
            <a:r>
              <a:rPr lang="ko-KR" altLang="en-US" sz="1050" dirty="0"/>
              <a:t>가지 몬스터 밖에 없었지만</a:t>
            </a:r>
            <a:endParaRPr lang="en-US" altLang="ko-KR" sz="1050" dirty="0"/>
          </a:p>
          <a:p>
            <a:r>
              <a:rPr lang="ko-KR" altLang="en-US" sz="1050" dirty="0"/>
              <a:t>이후 몬스터가 늘어날 것을 고려하여 몬스터 정보를 담은</a:t>
            </a:r>
            <a:endParaRPr lang="en-US" altLang="ko-KR" sz="1050" dirty="0"/>
          </a:p>
          <a:p>
            <a:r>
              <a:rPr lang="ko-KR" altLang="en-US" sz="1050" dirty="0"/>
              <a:t>리소스를</a:t>
            </a:r>
            <a:r>
              <a:rPr lang="en-US" altLang="ko-KR" sz="1050" dirty="0"/>
              <a:t> </a:t>
            </a:r>
            <a:r>
              <a:rPr lang="en-US" altLang="ko-KR" sz="1050" dirty="0" err="1"/>
              <a:t>ScriptableObject</a:t>
            </a:r>
            <a:r>
              <a:rPr lang="ko-KR" altLang="en-US" sz="1050" dirty="0"/>
              <a:t>을 상속한 스크립트를 이용하여</a:t>
            </a:r>
            <a:endParaRPr lang="en-US" altLang="ko-KR" sz="1050" dirty="0"/>
          </a:p>
          <a:p>
            <a:r>
              <a:rPr lang="ko-KR" altLang="en-US" sz="1050" dirty="0"/>
              <a:t>생성하였습니다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몬스터 정보 내에는 몬스터의 레벨</a:t>
            </a:r>
            <a:r>
              <a:rPr lang="en-US" altLang="ko-KR" sz="1050" dirty="0"/>
              <a:t>, </a:t>
            </a:r>
            <a:r>
              <a:rPr lang="ko-KR" altLang="en-US" sz="1050" dirty="0"/>
              <a:t>이름</a:t>
            </a:r>
            <a:r>
              <a:rPr lang="en-US" altLang="ko-KR" sz="1050" dirty="0"/>
              <a:t>, </a:t>
            </a:r>
            <a:r>
              <a:rPr lang="ko-KR" altLang="en-US" sz="1050" dirty="0"/>
              <a:t>체력</a:t>
            </a:r>
            <a:r>
              <a:rPr lang="en-US" altLang="ko-KR" sz="1050" dirty="0"/>
              <a:t>, </a:t>
            </a:r>
            <a:r>
              <a:rPr lang="ko-KR" altLang="en-US" sz="1050" dirty="0"/>
              <a:t>데미지 </a:t>
            </a:r>
            <a:endParaRPr lang="en-US" altLang="ko-KR" sz="1050" dirty="0"/>
          </a:p>
          <a:p>
            <a:r>
              <a:rPr lang="ko-KR" altLang="en-US" sz="1050" dirty="0"/>
              <a:t>이미지 리소스 등 많은 정보를 담았습니다</a:t>
            </a:r>
            <a:r>
              <a:rPr lang="en-US" altLang="ko-KR" sz="1050" dirty="0"/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DC99C5-BF1C-E757-BCB2-56FF15D19489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2025-03-06 / 2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5CA69A-A02E-063D-8C08-AC2715C9D613}"/>
              </a:ext>
            </a:extLst>
          </p:cNvPr>
          <p:cNvSpPr txBox="1"/>
          <p:nvPr/>
        </p:nvSpPr>
        <p:spPr>
          <a:xfrm>
            <a:off x="5626997" y="825302"/>
            <a:ext cx="609600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래퍼런스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>
                <a:hlinkClick r:id="rId6"/>
              </a:rPr>
              <a:t>https://codeposting.tistory.com/entry/Unity-%EC%9C%A0%EB%8B%88%ED%8B%B0-%EC%8B%B1%EA%B8%80%ED%86%A4-%ED%99%9C%EC%9A%A9-singleton-DontDestroyOnLoad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>
                <a:hlinkClick r:id="rId7"/>
              </a:rPr>
              <a:t>https://github.com/UihwanLee/2023_Progress_at_Play_digital_art_competition/blob/main/Partner/Assets/Scripts/Message.cs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6872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874B2-E76D-2115-40C6-A0CF8A7A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F1054C8-839E-F614-332A-4AB329E257DB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53AE7FB-BA24-6EBE-A643-DC334C40F551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CC4B56-3752-2287-E38A-9561DA5CFB0E}"/>
              </a:ext>
            </a:extLst>
          </p:cNvPr>
          <p:cNvSpPr txBox="1"/>
          <p:nvPr/>
        </p:nvSpPr>
        <p:spPr>
          <a:xfrm>
            <a:off x="1551709" y="9173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구현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144C5-9802-3A79-411B-A802FD317171}"/>
              </a:ext>
            </a:extLst>
          </p:cNvPr>
          <p:cNvSpPr txBox="1"/>
          <p:nvPr/>
        </p:nvSpPr>
        <p:spPr>
          <a:xfrm>
            <a:off x="1551709" y="1456244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최적화 부분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리펙토링</a:t>
            </a:r>
            <a:r>
              <a:rPr lang="ko-KR" altLang="en-US" sz="1400" dirty="0"/>
              <a:t> 구상도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8D7074-DF74-6E87-DF46-2B8573D8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736" y="1102039"/>
            <a:ext cx="5135992" cy="26127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9731829-DA66-D90B-5B72-0A447DBF758F}"/>
              </a:ext>
            </a:extLst>
          </p:cNvPr>
          <p:cNvSpPr txBox="1"/>
          <p:nvPr/>
        </p:nvSpPr>
        <p:spPr>
          <a:xfrm>
            <a:off x="8190164" y="3730684"/>
            <a:ext cx="1717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MonsterSpanwnManager</a:t>
            </a:r>
            <a:endParaRPr lang="en-US" altLang="ko-KR" sz="1050" dirty="0"/>
          </a:p>
        </p:txBody>
      </p:sp>
      <p:sp>
        <p:nvSpPr>
          <p:cNvPr id="25" name="사각형: 잘린 한쪽 모서리 24">
            <a:extLst>
              <a:ext uri="{FF2B5EF4-FFF2-40B4-BE49-F238E27FC236}">
                <a16:creationId xmlns:a16="http://schemas.microsoft.com/office/drawing/2014/main" id="{A3FC49F3-84D4-DA28-1785-32837E6287F3}"/>
              </a:ext>
            </a:extLst>
          </p:cNvPr>
          <p:cNvSpPr/>
          <p:nvPr/>
        </p:nvSpPr>
        <p:spPr>
          <a:xfrm>
            <a:off x="1750971" y="3298394"/>
            <a:ext cx="473759" cy="603369"/>
          </a:xfrm>
          <a:prstGeom prst="snip1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019E9-1986-3553-61A5-763A4875323D}"/>
              </a:ext>
            </a:extLst>
          </p:cNvPr>
          <p:cNvSpPr txBox="1"/>
          <p:nvPr/>
        </p:nvSpPr>
        <p:spPr>
          <a:xfrm>
            <a:off x="1073979" y="3901763"/>
            <a:ext cx="18277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&lt;</a:t>
            </a:r>
            <a:r>
              <a:rPr lang="en-US" altLang="ko-KR" sz="1050" dirty="0" err="1"/>
              <a:t>MonsterSpawnManager</a:t>
            </a:r>
            <a:r>
              <a:rPr lang="en-US" altLang="ko-KR" sz="1050" dirty="0"/>
              <a:t>&gt;</a:t>
            </a:r>
            <a:endParaRPr lang="en-US" altLang="ko-KR" sz="14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7EE5EC2-A937-B5C8-6979-FA9EBD1E3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70" y="2077498"/>
            <a:ext cx="1981763" cy="62482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59A2829-55C0-4F72-1EFC-1AE238706F9A}"/>
              </a:ext>
            </a:extLst>
          </p:cNvPr>
          <p:cNvCxnSpPr>
            <a:cxnSpLocks/>
          </p:cNvCxnSpPr>
          <p:nvPr/>
        </p:nvCxnSpPr>
        <p:spPr>
          <a:xfrm>
            <a:off x="1987851" y="2900218"/>
            <a:ext cx="0" cy="277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B244C7-E54E-F9DB-45B7-90718935645D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2025-03-06 / 2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1687188-DEC2-7DF1-E5A2-E3A382980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36" y="4228581"/>
            <a:ext cx="3541354" cy="182555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2AC84B1-AACD-A6A1-E7A5-2BF55DC5C2B9}"/>
              </a:ext>
            </a:extLst>
          </p:cNvPr>
          <p:cNvSpPr txBox="1"/>
          <p:nvPr/>
        </p:nvSpPr>
        <p:spPr>
          <a:xfrm>
            <a:off x="7392844" y="6049173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MonsterController</a:t>
            </a:r>
            <a:endParaRPr lang="en-US" altLang="ko-KR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20FD5C-5EE3-F201-AAAA-C9D6F648E1FE}"/>
              </a:ext>
            </a:extLst>
          </p:cNvPr>
          <p:cNvSpPr txBox="1"/>
          <p:nvPr/>
        </p:nvSpPr>
        <p:spPr>
          <a:xfrm>
            <a:off x="3293973" y="2119883"/>
            <a:ext cx="233749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Monster1: </a:t>
            </a:r>
            <a:r>
              <a:rPr lang="ko-KR" altLang="en-US" sz="1050" dirty="0"/>
              <a:t>최대 소환 수 </a:t>
            </a:r>
            <a:r>
              <a:rPr lang="en-US" altLang="ko-KR" sz="1050" dirty="0"/>
              <a:t>100, level:0</a:t>
            </a:r>
          </a:p>
          <a:p>
            <a:r>
              <a:rPr lang="en-US" altLang="ko-KR" sz="1050" dirty="0"/>
              <a:t>Monster2: </a:t>
            </a:r>
            <a:r>
              <a:rPr lang="ko-KR" altLang="en-US" sz="1050" dirty="0"/>
              <a:t>최대 소환 수 </a:t>
            </a:r>
            <a:r>
              <a:rPr lang="en-US" altLang="ko-KR" sz="1050" dirty="0"/>
              <a:t>80, level:1</a:t>
            </a:r>
          </a:p>
          <a:p>
            <a:r>
              <a:rPr lang="en-US" altLang="ko-KR" sz="1050" dirty="0"/>
              <a:t>..</a:t>
            </a:r>
            <a:endParaRPr lang="en-US" altLang="ko-KR" sz="14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30CDF96-3AD9-E01B-2F7F-2883B3D8D399}"/>
              </a:ext>
            </a:extLst>
          </p:cNvPr>
          <p:cNvCxnSpPr>
            <a:cxnSpLocks/>
          </p:cNvCxnSpPr>
          <p:nvPr/>
        </p:nvCxnSpPr>
        <p:spPr>
          <a:xfrm>
            <a:off x="1987851" y="4228581"/>
            <a:ext cx="0" cy="277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0920BAC-B9BA-943C-E278-B1A02D4B0F7B}"/>
              </a:ext>
            </a:extLst>
          </p:cNvPr>
          <p:cNvSpPr/>
          <p:nvPr/>
        </p:nvSpPr>
        <p:spPr>
          <a:xfrm>
            <a:off x="517237" y="4670310"/>
            <a:ext cx="5477163" cy="1997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CE2713C-B5EA-124A-EF3D-F583ADF238C6}"/>
              </a:ext>
            </a:extLst>
          </p:cNvPr>
          <p:cNvSpPr/>
          <p:nvPr/>
        </p:nvSpPr>
        <p:spPr>
          <a:xfrm>
            <a:off x="1821850" y="4858192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B273EF7-FE2A-4A8C-C65D-1783518F0B7E}"/>
              </a:ext>
            </a:extLst>
          </p:cNvPr>
          <p:cNvSpPr/>
          <p:nvPr/>
        </p:nvSpPr>
        <p:spPr>
          <a:xfrm>
            <a:off x="2308186" y="4858192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56740BC-41EB-7722-D0E7-4E62B600150E}"/>
              </a:ext>
            </a:extLst>
          </p:cNvPr>
          <p:cNvSpPr/>
          <p:nvPr/>
        </p:nvSpPr>
        <p:spPr>
          <a:xfrm>
            <a:off x="2837608" y="4858192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43C47E-7DF5-4279-9E5D-8445096DF676}"/>
              </a:ext>
            </a:extLst>
          </p:cNvPr>
          <p:cNvSpPr/>
          <p:nvPr/>
        </p:nvSpPr>
        <p:spPr>
          <a:xfrm>
            <a:off x="3807974" y="4865538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E611524-1EE6-885A-CE27-3A64F0C410F0}"/>
              </a:ext>
            </a:extLst>
          </p:cNvPr>
          <p:cNvSpPr/>
          <p:nvPr/>
        </p:nvSpPr>
        <p:spPr>
          <a:xfrm>
            <a:off x="4294310" y="4865538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2B2C876-F73A-3AFD-044A-09BF783A5A9F}"/>
              </a:ext>
            </a:extLst>
          </p:cNvPr>
          <p:cNvSpPr/>
          <p:nvPr/>
        </p:nvSpPr>
        <p:spPr>
          <a:xfrm>
            <a:off x="4823732" y="4865538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2ADB2C-ED32-572F-03EE-EA573888E0F2}"/>
              </a:ext>
            </a:extLst>
          </p:cNvPr>
          <p:cNvSpPr txBox="1"/>
          <p:nvPr/>
        </p:nvSpPr>
        <p:spPr>
          <a:xfrm>
            <a:off x="3357244" y="4921393"/>
            <a:ext cx="3385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•••</a:t>
            </a:r>
            <a:endParaRPr lang="en-US" altLang="ko-KR" sz="14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59717B-D6ED-C9E1-5140-47E54F786E93}"/>
              </a:ext>
            </a:extLst>
          </p:cNvPr>
          <p:cNvSpPr/>
          <p:nvPr/>
        </p:nvSpPr>
        <p:spPr>
          <a:xfrm>
            <a:off x="1823381" y="5355120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432DB59-8C90-3C35-FCA1-538A1771D05C}"/>
              </a:ext>
            </a:extLst>
          </p:cNvPr>
          <p:cNvSpPr/>
          <p:nvPr/>
        </p:nvSpPr>
        <p:spPr>
          <a:xfrm>
            <a:off x="2309717" y="5355120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821558-FCE0-DB85-30E0-22D68F38141E}"/>
              </a:ext>
            </a:extLst>
          </p:cNvPr>
          <p:cNvSpPr txBox="1"/>
          <p:nvPr/>
        </p:nvSpPr>
        <p:spPr>
          <a:xfrm>
            <a:off x="2905240" y="5408971"/>
            <a:ext cx="3385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•••</a:t>
            </a:r>
            <a:endParaRPr lang="en-US" altLang="ko-KR" sz="14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2AEE87-6812-47A8-25A1-34497A54C32E}"/>
              </a:ext>
            </a:extLst>
          </p:cNvPr>
          <p:cNvSpPr/>
          <p:nvPr/>
        </p:nvSpPr>
        <p:spPr>
          <a:xfrm>
            <a:off x="3405094" y="5339948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2E89724-254C-7FD1-46D5-C94881AAB628}"/>
              </a:ext>
            </a:extLst>
          </p:cNvPr>
          <p:cNvSpPr/>
          <p:nvPr/>
        </p:nvSpPr>
        <p:spPr>
          <a:xfrm>
            <a:off x="3891430" y="5339948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0E82AA-4B1A-1C49-A418-EB4D03412501}"/>
              </a:ext>
            </a:extLst>
          </p:cNvPr>
          <p:cNvSpPr txBox="1"/>
          <p:nvPr/>
        </p:nvSpPr>
        <p:spPr>
          <a:xfrm>
            <a:off x="518628" y="4920029"/>
            <a:ext cx="1393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monsterPoolList</a:t>
            </a:r>
            <a:r>
              <a:rPr lang="en-US" altLang="ko-KR" sz="1050" dirty="0"/>
              <a:t>[0]: </a:t>
            </a:r>
            <a:endParaRPr lang="en-US" altLang="ko-KR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8AA14A-7E95-D8B0-AFB2-8FD4000917F6}"/>
              </a:ext>
            </a:extLst>
          </p:cNvPr>
          <p:cNvSpPr txBox="1"/>
          <p:nvPr/>
        </p:nvSpPr>
        <p:spPr>
          <a:xfrm>
            <a:off x="517237" y="5392790"/>
            <a:ext cx="1393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monsterPoolList</a:t>
            </a:r>
            <a:r>
              <a:rPr lang="en-US" altLang="ko-KR" sz="1050" dirty="0"/>
              <a:t>[1]: </a:t>
            </a:r>
            <a:endParaRPr lang="en-US" altLang="ko-KR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3AC4C6-4442-6236-155E-C13851B06F7A}"/>
              </a:ext>
            </a:extLst>
          </p:cNvPr>
          <p:cNvSpPr txBox="1"/>
          <p:nvPr/>
        </p:nvSpPr>
        <p:spPr>
          <a:xfrm>
            <a:off x="517237" y="6164028"/>
            <a:ext cx="13933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monsterPoolList</a:t>
            </a:r>
            <a:r>
              <a:rPr lang="en-US" altLang="ko-KR" sz="1050" dirty="0"/>
              <a:t>[3]: </a:t>
            </a:r>
            <a:endParaRPr lang="en-US" altLang="ko-KR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7B7711-3E4E-8854-9821-F33B1ADC3F70}"/>
              </a:ext>
            </a:extLst>
          </p:cNvPr>
          <p:cNvSpPr txBox="1"/>
          <p:nvPr/>
        </p:nvSpPr>
        <p:spPr>
          <a:xfrm>
            <a:off x="1073979" y="5733274"/>
            <a:ext cx="2359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</a:t>
            </a:r>
          </a:p>
          <a:p>
            <a:pPr algn="ctr"/>
            <a:r>
              <a:rPr lang="en-US" altLang="ko-KR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</a:t>
            </a:r>
            <a:endParaRPr lang="en-US" altLang="ko-KR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BD1D816-0983-B770-625A-0F016A1271F6}"/>
              </a:ext>
            </a:extLst>
          </p:cNvPr>
          <p:cNvSpPr/>
          <p:nvPr/>
        </p:nvSpPr>
        <p:spPr>
          <a:xfrm>
            <a:off x="1819169" y="6090030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FD23A1-A530-9C36-9565-5A8FDEAEC1FD}"/>
              </a:ext>
            </a:extLst>
          </p:cNvPr>
          <p:cNvSpPr txBox="1"/>
          <p:nvPr/>
        </p:nvSpPr>
        <p:spPr>
          <a:xfrm>
            <a:off x="2364069" y="6164028"/>
            <a:ext cx="3385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•••</a:t>
            </a:r>
            <a:endParaRPr lang="en-US" altLang="ko-KR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36E8FB0-65DB-C307-A714-5F1A4AF3A5D0}"/>
              </a:ext>
            </a:extLst>
          </p:cNvPr>
          <p:cNvSpPr/>
          <p:nvPr/>
        </p:nvSpPr>
        <p:spPr>
          <a:xfrm>
            <a:off x="2793236" y="6090030"/>
            <a:ext cx="402880" cy="3628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9EE5A6-50E3-E195-F234-3E0F8E979C43}"/>
              </a:ext>
            </a:extLst>
          </p:cNvPr>
          <p:cNvSpPr txBox="1"/>
          <p:nvPr/>
        </p:nvSpPr>
        <p:spPr>
          <a:xfrm>
            <a:off x="3348656" y="6135712"/>
            <a:ext cx="66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max: 40</a:t>
            </a:r>
            <a:endParaRPr lang="en-US" altLang="ko-KR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D76237-2DA6-FC98-7DCD-85AE26DE549B}"/>
              </a:ext>
            </a:extLst>
          </p:cNvPr>
          <p:cNvSpPr txBox="1"/>
          <p:nvPr/>
        </p:nvSpPr>
        <p:spPr>
          <a:xfrm>
            <a:off x="4366811" y="5379277"/>
            <a:ext cx="6607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max: 80</a:t>
            </a:r>
            <a:endParaRPr lang="en-US" altLang="ko-KR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AE446A-3566-8F9E-4B58-9A574DE97B11}"/>
              </a:ext>
            </a:extLst>
          </p:cNvPr>
          <p:cNvSpPr txBox="1"/>
          <p:nvPr/>
        </p:nvSpPr>
        <p:spPr>
          <a:xfrm>
            <a:off x="5296773" y="4926660"/>
            <a:ext cx="734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max: 100</a:t>
            </a:r>
            <a:endParaRPr lang="en-US" altLang="ko-KR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D739F3-D459-7080-D92C-4CDB18633976}"/>
              </a:ext>
            </a:extLst>
          </p:cNvPr>
          <p:cNvSpPr txBox="1"/>
          <p:nvPr/>
        </p:nvSpPr>
        <p:spPr>
          <a:xfrm>
            <a:off x="4282073" y="6208229"/>
            <a:ext cx="1712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정해진 </a:t>
            </a:r>
            <a:r>
              <a:rPr lang="en-US" altLang="ko-KR" sz="1000" dirty="0"/>
              <a:t>max </a:t>
            </a:r>
            <a:r>
              <a:rPr lang="ko-KR" altLang="en-US" sz="1000" dirty="0"/>
              <a:t>크기만큼 객체</a:t>
            </a:r>
            <a:endParaRPr lang="en-US" altLang="ko-KR" sz="1000" dirty="0"/>
          </a:p>
          <a:p>
            <a:pPr algn="ctr"/>
            <a:r>
              <a:rPr lang="ko-KR" altLang="en-US" sz="1000" dirty="0"/>
              <a:t>생성 후 비활성화</a:t>
            </a:r>
            <a:endParaRPr lang="en-US" altLang="ko-KR" sz="1000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78251E4-C211-5002-0DAB-6842AD6A660A}"/>
              </a:ext>
            </a:extLst>
          </p:cNvPr>
          <p:cNvSpPr/>
          <p:nvPr/>
        </p:nvSpPr>
        <p:spPr>
          <a:xfrm>
            <a:off x="3967977" y="4979556"/>
            <a:ext cx="101600" cy="120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A2B5CB9-49D6-54A2-9AAC-2C6F9886632F}"/>
              </a:ext>
            </a:extLst>
          </p:cNvPr>
          <p:cNvCxnSpPr>
            <a:cxnSpLocks/>
          </p:cNvCxnSpPr>
          <p:nvPr/>
        </p:nvCxnSpPr>
        <p:spPr>
          <a:xfrm>
            <a:off x="4032461" y="3674176"/>
            <a:ext cx="0" cy="1425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18118D5-329E-387F-2837-F25859F36520}"/>
              </a:ext>
            </a:extLst>
          </p:cNvPr>
          <p:cNvCxnSpPr>
            <a:cxnSpLocks/>
          </p:cNvCxnSpPr>
          <p:nvPr/>
        </p:nvCxnSpPr>
        <p:spPr>
          <a:xfrm flipH="1">
            <a:off x="4032461" y="3684985"/>
            <a:ext cx="334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7120449C-43B0-C9BB-72A8-76E585EEA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847" y="3239290"/>
            <a:ext cx="724001" cy="84784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3FC8A3F-1133-9F64-4176-269FC31A8345}"/>
              </a:ext>
            </a:extLst>
          </p:cNvPr>
          <p:cNvSpPr txBox="1"/>
          <p:nvPr/>
        </p:nvSpPr>
        <p:spPr>
          <a:xfrm>
            <a:off x="5246991" y="3397177"/>
            <a:ext cx="998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리소스 내</a:t>
            </a:r>
            <a:endParaRPr lang="en-US" altLang="ko-KR" sz="1000" dirty="0"/>
          </a:p>
          <a:p>
            <a:r>
              <a:rPr lang="ko-KR" altLang="en-US" sz="1000" dirty="0"/>
              <a:t>담긴 정보</a:t>
            </a:r>
            <a:endParaRPr lang="en-US" altLang="ko-KR" sz="1000" dirty="0"/>
          </a:p>
          <a:p>
            <a:r>
              <a:rPr lang="ko-KR" altLang="en-US" sz="1000" dirty="0"/>
              <a:t>그대로 담는다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64561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EA2F6-2C29-0EE6-FD94-45639C08B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834ECF2-8275-64C4-1635-76D15851F669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C533B1-7271-C6BB-AEC9-D4FF1504F6E9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4D342C-7030-D6F8-EAB9-8F25302FBE66}"/>
              </a:ext>
            </a:extLst>
          </p:cNvPr>
          <p:cNvSpPr txBox="1"/>
          <p:nvPr/>
        </p:nvSpPr>
        <p:spPr>
          <a:xfrm>
            <a:off x="1551709" y="9173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688F1-EC34-F390-9009-70D3DD72FCB8}"/>
              </a:ext>
            </a:extLst>
          </p:cNvPr>
          <p:cNvSpPr txBox="1"/>
          <p:nvPr/>
        </p:nvSpPr>
        <p:spPr>
          <a:xfrm>
            <a:off x="1551709" y="1456244"/>
            <a:ext cx="2611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최적화 부분</a:t>
            </a:r>
            <a:r>
              <a:rPr lang="en-US" altLang="ko-KR" sz="1400" dirty="0"/>
              <a:t>&amp;</a:t>
            </a:r>
            <a:r>
              <a:rPr lang="ko-KR" altLang="en-US" sz="1400" dirty="0" err="1"/>
              <a:t>리펙토링</a:t>
            </a:r>
            <a:r>
              <a:rPr lang="ko-KR" altLang="en-US" sz="1400" dirty="0"/>
              <a:t> 구상도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277591-1F25-9E0D-2BF0-4A928A08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298" y="2425623"/>
            <a:ext cx="5201376" cy="790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D35E58-684F-078F-A265-F902EDA6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425623"/>
            <a:ext cx="4818579" cy="36092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5B0005-1ED9-5071-AF07-7ED9F3BAFC05}"/>
              </a:ext>
            </a:extLst>
          </p:cNvPr>
          <p:cNvSpPr txBox="1"/>
          <p:nvPr/>
        </p:nvSpPr>
        <p:spPr>
          <a:xfrm>
            <a:off x="5768109" y="5182519"/>
            <a:ext cx="62299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몬스터 소환 시 몬스터 오브젝트의 이미지 레이아웃 오더를 경로</a:t>
            </a:r>
            <a:r>
              <a:rPr lang="en-US" altLang="ko-KR" sz="1050" dirty="0"/>
              <a:t>(0, 1, 2)</a:t>
            </a:r>
            <a:r>
              <a:rPr lang="ko-KR" altLang="en-US" sz="1050" dirty="0"/>
              <a:t>에 따라 추가하여 경로 </a:t>
            </a:r>
            <a:r>
              <a:rPr lang="en-US" altLang="ko-KR" sz="1050" dirty="0"/>
              <a:t>3</a:t>
            </a:r>
            <a:r>
              <a:rPr lang="ko-KR" altLang="en-US" sz="1050" dirty="0"/>
              <a:t>가지에 맞는 오더 레이아웃 배치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/>
              <a:t>기존 이미지에서 머리가 가장 </a:t>
            </a:r>
            <a:r>
              <a:rPr lang="ko-KR" altLang="en-US" sz="1050" dirty="0" err="1"/>
              <a:t>나와있어야해서</a:t>
            </a:r>
            <a:r>
              <a:rPr lang="ko-KR" altLang="en-US" sz="1050" dirty="0"/>
              <a:t> </a:t>
            </a:r>
            <a:r>
              <a:rPr lang="en-US" altLang="ko-KR" sz="1050" dirty="0"/>
              <a:t>5</a:t>
            </a:r>
            <a:r>
              <a:rPr lang="ko-KR" altLang="en-US" sz="1050" dirty="0"/>
              <a:t>로 설정함 만큼 더해서 이를 해결하려고 했습니다</a:t>
            </a:r>
            <a:r>
              <a:rPr lang="en-US" altLang="ko-KR" sz="1050" dirty="0"/>
              <a:t>.)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451CB5-564B-D781-48CA-EEF769D32A71}"/>
              </a:ext>
            </a:extLst>
          </p:cNvPr>
          <p:cNvSpPr/>
          <p:nvPr/>
        </p:nvSpPr>
        <p:spPr>
          <a:xfrm>
            <a:off x="480002" y="4231179"/>
            <a:ext cx="1644361" cy="1902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74A97-906B-90C2-DF43-A96FD182A1D4}"/>
              </a:ext>
            </a:extLst>
          </p:cNvPr>
          <p:cNvSpPr txBox="1"/>
          <p:nvPr/>
        </p:nvSpPr>
        <p:spPr>
          <a:xfrm>
            <a:off x="480002" y="6290986"/>
            <a:ext cx="4073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게임 시작 시 몬스터 객체를 최대 지정 개수만큼 생성하고 시작</a:t>
            </a:r>
            <a:endParaRPr lang="en-US" altLang="ko-KR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22BF18-A106-E35F-06B9-ABCEF801ED17}"/>
              </a:ext>
            </a:extLst>
          </p:cNvPr>
          <p:cNvSpPr/>
          <p:nvPr/>
        </p:nvSpPr>
        <p:spPr>
          <a:xfrm>
            <a:off x="3108367" y="3851564"/>
            <a:ext cx="1644361" cy="956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5B2FD9-D5CF-9FFC-B1E3-BD968FED3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298" y="3641693"/>
            <a:ext cx="3629532" cy="12860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9934A4-5779-8C2E-7655-880CDC5489E4}"/>
              </a:ext>
            </a:extLst>
          </p:cNvPr>
          <p:cNvSpPr txBox="1"/>
          <p:nvPr/>
        </p:nvSpPr>
        <p:spPr>
          <a:xfrm>
            <a:off x="9618808" y="4202954"/>
            <a:ext cx="12971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MonsterController</a:t>
            </a:r>
            <a:endParaRPr lang="en-US" altLang="ko-KR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B2E1BE-F23F-58A5-E05F-7465B970E6DE}"/>
              </a:ext>
            </a:extLst>
          </p:cNvPr>
          <p:cNvSpPr txBox="1"/>
          <p:nvPr/>
        </p:nvSpPr>
        <p:spPr>
          <a:xfrm>
            <a:off x="6209318" y="3259963"/>
            <a:ext cx="15087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MonsterPathManager</a:t>
            </a:r>
            <a:endParaRPr lang="en-US" altLang="ko-KR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67286-2EA0-78A8-6B0E-A21DBF9D94E3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2025-03-06 / 2</a:t>
            </a:r>
            <a:r>
              <a:rPr lang="ko-KR" altLang="en-US" dirty="0"/>
              <a:t>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3226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8D335-CDC2-CABF-765D-8C735C5DC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9F1C8E-DB31-5027-7FBA-4B3A7B1D10E4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B2D885A-5BE3-A8D7-9918-7A9FEB4281C0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7C7CF6-17DE-A70E-5D47-01993450B4D2}"/>
              </a:ext>
            </a:extLst>
          </p:cNvPr>
          <p:cNvSpPr txBox="1"/>
          <p:nvPr/>
        </p:nvSpPr>
        <p:spPr>
          <a:xfrm>
            <a:off x="1551709" y="917373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몬스터 움직임 알고리즘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2D277-AFA9-8F16-A3C3-CBB02E4EF44A}"/>
              </a:ext>
            </a:extLst>
          </p:cNvPr>
          <p:cNvSpPr txBox="1"/>
          <p:nvPr/>
        </p:nvSpPr>
        <p:spPr>
          <a:xfrm>
            <a:off x="1644074" y="1610132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몬스터들이</a:t>
            </a:r>
            <a:r>
              <a:rPr lang="ko-KR" altLang="en-US" sz="1400" dirty="0"/>
              <a:t> 행동하는 구조가 어떻게 될까</a:t>
            </a:r>
            <a:r>
              <a:rPr lang="en-US" altLang="ko-KR" sz="1400" dirty="0"/>
              <a:t>?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75A224-A953-8785-B90A-5CAA101FD855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2025-03-07 / 3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3D6DA35-F4B5-2CF7-2CC8-A82398C4EEBF}"/>
              </a:ext>
            </a:extLst>
          </p:cNvPr>
          <p:cNvSpPr/>
          <p:nvPr/>
        </p:nvSpPr>
        <p:spPr>
          <a:xfrm>
            <a:off x="1644074" y="3198223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600B6E-3B77-320C-CB93-89B1662C7CB3}"/>
              </a:ext>
            </a:extLst>
          </p:cNvPr>
          <p:cNvSpPr/>
          <p:nvPr/>
        </p:nvSpPr>
        <p:spPr>
          <a:xfrm>
            <a:off x="1334148" y="2241336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E24BD9-2736-94B7-9BF8-AE98351EFE6C}"/>
              </a:ext>
            </a:extLst>
          </p:cNvPr>
          <p:cNvSpPr/>
          <p:nvPr/>
        </p:nvSpPr>
        <p:spPr>
          <a:xfrm>
            <a:off x="2142836" y="3198223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DB27C-FC13-643B-3220-55A882DE52D1}"/>
              </a:ext>
            </a:extLst>
          </p:cNvPr>
          <p:cNvSpPr txBox="1"/>
          <p:nvPr/>
        </p:nvSpPr>
        <p:spPr>
          <a:xfrm>
            <a:off x="1705857" y="4316833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충돌발생</a:t>
            </a:r>
            <a:endParaRPr lang="en-US" altLang="ko-KR" sz="10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37F83D-53D3-FC8B-627B-D80256B02F36}"/>
              </a:ext>
            </a:extLst>
          </p:cNvPr>
          <p:cNvSpPr/>
          <p:nvPr/>
        </p:nvSpPr>
        <p:spPr>
          <a:xfrm>
            <a:off x="2035020" y="3442986"/>
            <a:ext cx="215636" cy="22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25C740-A0E6-B410-A10B-4C719DEBD55D}"/>
              </a:ext>
            </a:extLst>
          </p:cNvPr>
          <p:cNvSpPr/>
          <p:nvPr/>
        </p:nvSpPr>
        <p:spPr>
          <a:xfrm>
            <a:off x="3932456" y="3198222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15E3EAA-7FE8-5354-E7B9-7A121B4AB899}"/>
              </a:ext>
            </a:extLst>
          </p:cNvPr>
          <p:cNvSpPr/>
          <p:nvPr/>
        </p:nvSpPr>
        <p:spPr>
          <a:xfrm>
            <a:off x="3262312" y="2241336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5114218-14F3-DAC0-6B49-8F646371FA94}"/>
              </a:ext>
            </a:extLst>
          </p:cNvPr>
          <p:cNvSpPr/>
          <p:nvPr/>
        </p:nvSpPr>
        <p:spPr>
          <a:xfrm>
            <a:off x="5329983" y="2241335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B7C381F-3800-EBC4-8BFB-CD7B15477A37}"/>
              </a:ext>
            </a:extLst>
          </p:cNvPr>
          <p:cNvSpPr/>
          <p:nvPr/>
        </p:nvSpPr>
        <p:spPr>
          <a:xfrm>
            <a:off x="4181837" y="2567018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FF24F9-13C0-0EFD-A643-1739CCCAF6DF}"/>
              </a:ext>
            </a:extLst>
          </p:cNvPr>
          <p:cNvSpPr txBox="1"/>
          <p:nvPr/>
        </p:nvSpPr>
        <p:spPr>
          <a:xfrm>
            <a:off x="4075946" y="4316833"/>
            <a:ext cx="6046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2. </a:t>
            </a:r>
            <a:r>
              <a:rPr lang="ko-KR" altLang="en-US" sz="1050" dirty="0"/>
              <a:t>점프</a:t>
            </a:r>
            <a:endParaRPr lang="en-US" altLang="ko-KR" sz="105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B09A564-CC99-67F5-57B7-7C6152FE0DB0}"/>
              </a:ext>
            </a:extLst>
          </p:cNvPr>
          <p:cNvSpPr/>
          <p:nvPr/>
        </p:nvSpPr>
        <p:spPr>
          <a:xfrm>
            <a:off x="6284838" y="3199146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D5A884C-B6E6-FE26-00D6-677DB073585F}"/>
              </a:ext>
            </a:extLst>
          </p:cNvPr>
          <p:cNvSpPr/>
          <p:nvPr/>
        </p:nvSpPr>
        <p:spPr>
          <a:xfrm>
            <a:off x="6078126" y="2536896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7A285296-EB65-C50D-1E1A-35FCECE1BC8F}"/>
              </a:ext>
            </a:extLst>
          </p:cNvPr>
          <p:cNvSpPr/>
          <p:nvPr/>
        </p:nvSpPr>
        <p:spPr>
          <a:xfrm>
            <a:off x="4599709" y="3315855"/>
            <a:ext cx="332509" cy="544945"/>
          </a:xfrm>
          <a:custGeom>
            <a:avLst/>
            <a:gdLst>
              <a:gd name="connsiteX0" fmla="*/ 332509 w 332509"/>
              <a:gd name="connsiteY0" fmla="*/ 544945 h 544945"/>
              <a:gd name="connsiteX1" fmla="*/ 323273 w 332509"/>
              <a:gd name="connsiteY1" fmla="*/ 304800 h 544945"/>
              <a:gd name="connsiteX2" fmla="*/ 295564 w 332509"/>
              <a:gd name="connsiteY2" fmla="*/ 258618 h 544945"/>
              <a:gd name="connsiteX3" fmla="*/ 277091 w 332509"/>
              <a:gd name="connsiteY3" fmla="*/ 193963 h 544945"/>
              <a:gd name="connsiteX4" fmla="*/ 166255 w 332509"/>
              <a:gd name="connsiteY4" fmla="*/ 73890 h 544945"/>
              <a:gd name="connsiteX5" fmla="*/ 129309 w 332509"/>
              <a:gd name="connsiteY5" fmla="*/ 46181 h 544945"/>
              <a:gd name="connsiteX6" fmla="*/ 92364 w 332509"/>
              <a:gd name="connsiteY6" fmla="*/ 36945 h 544945"/>
              <a:gd name="connsiteX7" fmla="*/ 55418 w 332509"/>
              <a:gd name="connsiteY7" fmla="*/ 18472 h 544945"/>
              <a:gd name="connsiteX8" fmla="*/ 0 w 332509"/>
              <a:gd name="connsiteY8" fmla="*/ 0 h 544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509" h="544945">
                <a:moveTo>
                  <a:pt x="332509" y="544945"/>
                </a:moveTo>
                <a:cubicBezTo>
                  <a:pt x="329430" y="464897"/>
                  <a:pt x="333524" y="384249"/>
                  <a:pt x="323273" y="304800"/>
                </a:cubicBezTo>
                <a:cubicBezTo>
                  <a:pt x="320976" y="286995"/>
                  <a:pt x="302469" y="275189"/>
                  <a:pt x="295564" y="258618"/>
                </a:cubicBezTo>
                <a:cubicBezTo>
                  <a:pt x="286943" y="237928"/>
                  <a:pt x="287639" y="213740"/>
                  <a:pt x="277091" y="193963"/>
                </a:cubicBezTo>
                <a:cubicBezTo>
                  <a:pt x="245579" y="134877"/>
                  <a:pt x="215386" y="113194"/>
                  <a:pt x="166255" y="73890"/>
                </a:cubicBezTo>
                <a:cubicBezTo>
                  <a:pt x="154234" y="64273"/>
                  <a:pt x="143078" y="53065"/>
                  <a:pt x="129309" y="46181"/>
                </a:cubicBezTo>
                <a:cubicBezTo>
                  <a:pt x="117955" y="40504"/>
                  <a:pt x="104679" y="40024"/>
                  <a:pt x="92364" y="36945"/>
                </a:cubicBezTo>
                <a:cubicBezTo>
                  <a:pt x="80049" y="30787"/>
                  <a:pt x="68310" y="23307"/>
                  <a:pt x="55418" y="18472"/>
                </a:cubicBezTo>
                <a:cubicBezTo>
                  <a:pt x="-31840" y="-14250"/>
                  <a:pt x="53492" y="26744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5C2590B-AE75-FCF2-1ECA-CDB8F331C40D}"/>
              </a:ext>
            </a:extLst>
          </p:cNvPr>
          <p:cNvCxnSpPr/>
          <p:nvPr/>
        </p:nvCxnSpPr>
        <p:spPr>
          <a:xfrm flipH="1">
            <a:off x="5975927" y="2456873"/>
            <a:ext cx="807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3C76D2-FCD7-101E-C7C5-A9B43D1CC7B9}"/>
              </a:ext>
            </a:extLst>
          </p:cNvPr>
          <p:cNvCxnSpPr>
            <a:cxnSpLocks/>
          </p:cNvCxnSpPr>
          <p:nvPr/>
        </p:nvCxnSpPr>
        <p:spPr>
          <a:xfrm>
            <a:off x="6284838" y="3994727"/>
            <a:ext cx="80767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1A460B-607E-8FAD-FC05-9D5B98CE3630}"/>
              </a:ext>
            </a:extLst>
          </p:cNvPr>
          <p:cNvSpPr txBox="1"/>
          <p:nvPr/>
        </p:nvSpPr>
        <p:spPr>
          <a:xfrm>
            <a:off x="5623231" y="4316833"/>
            <a:ext cx="16434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앞으로 가면서 </a:t>
            </a:r>
            <a:r>
              <a:rPr lang="ko-KR" altLang="en-US" sz="1050" dirty="0" err="1"/>
              <a:t>밀려짐</a:t>
            </a:r>
            <a:endParaRPr lang="en-US" altLang="ko-KR" sz="105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D298A59-D43F-32FA-2B2C-F23447655B30}"/>
              </a:ext>
            </a:extLst>
          </p:cNvPr>
          <p:cNvSpPr/>
          <p:nvPr/>
        </p:nvSpPr>
        <p:spPr>
          <a:xfrm>
            <a:off x="7664791" y="2241334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2DCD699-4E2A-098C-4FBC-F6B51C0BF72E}"/>
              </a:ext>
            </a:extLst>
          </p:cNvPr>
          <p:cNvSpPr/>
          <p:nvPr/>
        </p:nvSpPr>
        <p:spPr>
          <a:xfrm>
            <a:off x="8049617" y="3198222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7B4B642-DB77-15E2-4CBE-FF1F37870CB8}"/>
              </a:ext>
            </a:extLst>
          </p:cNvPr>
          <p:cNvSpPr/>
          <p:nvPr/>
        </p:nvSpPr>
        <p:spPr>
          <a:xfrm>
            <a:off x="8548379" y="3198222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9F3425-EBDF-4FF6-9F55-10A56258B756}"/>
              </a:ext>
            </a:extLst>
          </p:cNvPr>
          <p:cNvSpPr txBox="1"/>
          <p:nvPr/>
        </p:nvSpPr>
        <p:spPr>
          <a:xfrm>
            <a:off x="7592033" y="4316833"/>
            <a:ext cx="19127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4. </a:t>
            </a:r>
            <a:r>
              <a:rPr lang="ko-KR" altLang="en-US" sz="1050" dirty="0"/>
              <a:t>미끄러지면서 앞뒤가 바뀜</a:t>
            </a:r>
            <a:endParaRPr lang="en-US" altLang="ko-KR" sz="1050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B6F6F40-9F23-6CFA-0DB5-65CD84AD07AE}"/>
              </a:ext>
            </a:extLst>
          </p:cNvPr>
          <p:cNvSpPr/>
          <p:nvPr/>
        </p:nvSpPr>
        <p:spPr>
          <a:xfrm>
            <a:off x="8257309" y="2964873"/>
            <a:ext cx="350982" cy="424872"/>
          </a:xfrm>
          <a:custGeom>
            <a:avLst/>
            <a:gdLst>
              <a:gd name="connsiteX0" fmla="*/ 350982 w 350982"/>
              <a:gd name="connsiteY0" fmla="*/ 0 h 424872"/>
              <a:gd name="connsiteX1" fmla="*/ 304800 w 350982"/>
              <a:gd name="connsiteY1" fmla="*/ 9236 h 424872"/>
              <a:gd name="connsiteX2" fmla="*/ 258618 w 350982"/>
              <a:gd name="connsiteY2" fmla="*/ 46182 h 424872"/>
              <a:gd name="connsiteX3" fmla="*/ 175491 w 350982"/>
              <a:gd name="connsiteY3" fmla="*/ 110836 h 424872"/>
              <a:gd name="connsiteX4" fmla="*/ 147782 w 350982"/>
              <a:gd name="connsiteY4" fmla="*/ 129309 h 424872"/>
              <a:gd name="connsiteX5" fmla="*/ 110836 w 350982"/>
              <a:gd name="connsiteY5" fmla="*/ 166254 h 424872"/>
              <a:gd name="connsiteX6" fmla="*/ 73891 w 350982"/>
              <a:gd name="connsiteY6" fmla="*/ 193963 h 424872"/>
              <a:gd name="connsiteX7" fmla="*/ 27709 w 350982"/>
              <a:gd name="connsiteY7" fmla="*/ 277091 h 424872"/>
              <a:gd name="connsiteX8" fmla="*/ 9236 w 350982"/>
              <a:gd name="connsiteY8" fmla="*/ 369454 h 424872"/>
              <a:gd name="connsiteX9" fmla="*/ 0 w 350982"/>
              <a:gd name="connsiteY9" fmla="*/ 424872 h 42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982" h="424872">
                <a:moveTo>
                  <a:pt x="350982" y="0"/>
                </a:moveTo>
                <a:cubicBezTo>
                  <a:pt x="335588" y="3079"/>
                  <a:pt x="318841" y="2215"/>
                  <a:pt x="304800" y="9236"/>
                </a:cubicBezTo>
                <a:cubicBezTo>
                  <a:pt x="287167" y="18052"/>
                  <a:pt x="274768" y="34877"/>
                  <a:pt x="258618" y="46182"/>
                </a:cubicBezTo>
                <a:cubicBezTo>
                  <a:pt x="112094" y="148749"/>
                  <a:pt x="307987" y="-2733"/>
                  <a:pt x="175491" y="110836"/>
                </a:cubicBezTo>
                <a:cubicBezTo>
                  <a:pt x="167063" y="118060"/>
                  <a:pt x="156210" y="122085"/>
                  <a:pt x="147782" y="129309"/>
                </a:cubicBezTo>
                <a:cubicBezTo>
                  <a:pt x="134559" y="140643"/>
                  <a:pt x="123943" y="154785"/>
                  <a:pt x="110836" y="166254"/>
                </a:cubicBezTo>
                <a:cubicBezTo>
                  <a:pt x="99251" y="176391"/>
                  <a:pt x="84776" y="183078"/>
                  <a:pt x="73891" y="193963"/>
                </a:cubicBezTo>
                <a:cubicBezTo>
                  <a:pt x="44603" y="223252"/>
                  <a:pt x="42886" y="239149"/>
                  <a:pt x="27709" y="277091"/>
                </a:cubicBezTo>
                <a:cubicBezTo>
                  <a:pt x="21551" y="307879"/>
                  <a:pt x="14398" y="338484"/>
                  <a:pt x="9236" y="369454"/>
                </a:cubicBezTo>
                <a:lnTo>
                  <a:pt x="0" y="424872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126DF1-3564-1AEC-85CA-6138C0DE57EF}"/>
              </a:ext>
            </a:extLst>
          </p:cNvPr>
          <p:cNvSpPr txBox="1"/>
          <p:nvPr/>
        </p:nvSpPr>
        <p:spPr>
          <a:xfrm>
            <a:off x="1334148" y="5189735"/>
            <a:ext cx="836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r>
              <a:rPr lang="ko-KR" altLang="en-US" sz="1200" b="1" dirty="0"/>
              <a:t>가지 경로의 각각 독립적인 공간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몬스터들이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충돌할때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뒤에 있는 몬스터는 올라가서 앞으로 </a:t>
            </a:r>
            <a:r>
              <a:rPr lang="ko-KR" altLang="en-US" sz="1200" dirty="0" err="1">
                <a:solidFill>
                  <a:srgbClr val="FF0000"/>
                </a:solidFill>
              </a:rPr>
              <a:t>미끄려지는</a:t>
            </a:r>
            <a:r>
              <a:rPr lang="ko-KR" altLang="en-US" sz="1200" dirty="0">
                <a:solidFill>
                  <a:srgbClr val="FF0000"/>
                </a:solidFill>
              </a:rPr>
              <a:t> 형태이고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기존에 앞에 있던 몬스터는 위에 몬스터에 밀려나 뒤에 배치되는 구조</a:t>
            </a:r>
            <a:r>
              <a:rPr lang="ko-KR" altLang="en-US" sz="1200" dirty="0"/>
              <a:t>로 파악했습니다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이 구조를 만들기 위하여 여러가지 시뮬레이션을 진행하였고 여러가지 방법도 고안해보았습니다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4029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1406F-3D78-187F-1B13-F628E0AE7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02C115A-65D9-204B-F273-B9E36787E33B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23C2E2-0A6D-D7D4-A3F5-CB70DA2D9F20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FDFE548-BAFB-D89C-1490-CE5871382829}"/>
              </a:ext>
            </a:extLst>
          </p:cNvPr>
          <p:cNvSpPr txBox="1"/>
          <p:nvPr/>
        </p:nvSpPr>
        <p:spPr>
          <a:xfrm>
            <a:off x="1551709" y="917373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몬스터 움직임 알고리즘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044C9-4596-5CE0-2A1F-E7F426A3E4B0}"/>
              </a:ext>
            </a:extLst>
          </p:cNvPr>
          <p:cNvSpPr txBox="1"/>
          <p:nvPr/>
        </p:nvSpPr>
        <p:spPr>
          <a:xfrm>
            <a:off x="1644074" y="1536241"/>
            <a:ext cx="5033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순환구조를 만들기 위한 정말 많은 여러가지 시도 </a:t>
            </a:r>
            <a:r>
              <a:rPr lang="en-US" altLang="ko-KR" sz="1400" dirty="0"/>
              <a:t>: </a:t>
            </a:r>
            <a:r>
              <a:rPr lang="ko-KR" altLang="en-US" sz="1400" dirty="0"/>
              <a:t>충돌처리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7F580-2445-ECFA-1937-E084D6258015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2025-03-07 / 3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588C20-1C9C-D40B-A026-5869F7AE56EF}"/>
              </a:ext>
            </a:extLst>
          </p:cNvPr>
          <p:cNvSpPr/>
          <p:nvPr/>
        </p:nvSpPr>
        <p:spPr>
          <a:xfrm>
            <a:off x="1334148" y="2087328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68A4FE-D48B-A413-4702-2055AA9E2737}"/>
              </a:ext>
            </a:extLst>
          </p:cNvPr>
          <p:cNvSpPr txBox="1"/>
          <p:nvPr/>
        </p:nvSpPr>
        <p:spPr>
          <a:xfrm>
            <a:off x="1740548" y="2096608"/>
            <a:ext cx="347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단순하게 </a:t>
            </a:r>
            <a:r>
              <a:rPr lang="en-US" altLang="ko-KR" sz="1200" dirty="0"/>
              <a:t>OnCollisionStay2D</a:t>
            </a:r>
            <a:r>
              <a:rPr lang="ko-KR" altLang="en-US" sz="1200" dirty="0"/>
              <a:t>를 이용한 충돌처리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3E410-5BAA-FA46-7B1D-54A089E308F6}"/>
              </a:ext>
            </a:extLst>
          </p:cNvPr>
          <p:cNvSpPr txBox="1"/>
          <p:nvPr/>
        </p:nvSpPr>
        <p:spPr>
          <a:xfrm>
            <a:off x="1952363" y="2382889"/>
            <a:ext cx="738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장점</a:t>
            </a:r>
            <a:r>
              <a:rPr lang="en-US" altLang="ko-KR" sz="1200" dirty="0"/>
              <a:t>: </a:t>
            </a:r>
            <a:r>
              <a:rPr lang="ko-KR" altLang="en-US" sz="1200" dirty="0"/>
              <a:t>유니티에서 기본적으로 제공하는 충돌처리 함수로 인해 사용하기 편함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단점</a:t>
            </a:r>
            <a:r>
              <a:rPr lang="en-US" altLang="ko-KR" sz="1200" dirty="0"/>
              <a:t>: </a:t>
            </a:r>
            <a:r>
              <a:rPr lang="ko-KR" altLang="en-US" sz="1200" dirty="0"/>
              <a:t>충돌되는 객체에 대한 세세한 처리가 불가능하여 </a:t>
            </a:r>
            <a:r>
              <a:rPr lang="en-US" altLang="ko-KR" sz="1200" dirty="0" err="1"/>
              <a:t>MonsterController</a:t>
            </a:r>
            <a:r>
              <a:rPr lang="en-US" altLang="ko-KR" sz="1200" dirty="0"/>
              <a:t> </a:t>
            </a:r>
            <a:r>
              <a:rPr lang="ko-KR" altLang="en-US" sz="1200" dirty="0"/>
              <a:t>내 움직임 함수를 </a:t>
            </a:r>
            <a:r>
              <a:rPr lang="ko-KR" altLang="en-US" sz="1200" dirty="0" err="1"/>
              <a:t>조정해야함</a:t>
            </a:r>
            <a:endParaRPr lang="en-US" altLang="ko-KR" sz="12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700D02D-EDB7-4E62-70BA-DEB50376E33E}"/>
              </a:ext>
            </a:extLst>
          </p:cNvPr>
          <p:cNvSpPr/>
          <p:nvPr/>
        </p:nvSpPr>
        <p:spPr>
          <a:xfrm>
            <a:off x="1342568" y="3133439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79DD67-8331-75F9-0D34-3C30AE56521C}"/>
              </a:ext>
            </a:extLst>
          </p:cNvPr>
          <p:cNvSpPr txBox="1"/>
          <p:nvPr/>
        </p:nvSpPr>
        <p:spPr>
          <a:xfrm>
            <a:off x="1740548" y="3142719"/>
            <a:ext cx="482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Physcis2D.OverlapCircle </a:t>
            </a:r>
            <a:r>
              <a:rPr lang="ko-KR" altLang="en-US" sz="1200" dirty="0"/>
              <a:t>함수를 이용 </a:t>
            </a:r>
            <a:r>
              <a:rPr lang="en-US" altLang="ko-KR" sz="1200" dirty="0"/>
              <a:t>path Layer</a:t>
            </a:r>
            <a:r>
              <a:rPr lang="ko-KR" altLang="en-US" sz="1200" dirty="0"/>
              <a:t>만 감지한 충돌처리</a:t>
            </a:r>
            <a:endParaRPr lang="en-US" altLang="ko-KR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4D7002-1B8D-F7C9-3568-ED534BC6E0BC}"/>
              </a:ext>
            </a:extLst>
          </p:cNvPr>
          <p:cNvSpPr/>
          <p:nvPr/>
        </p:nvSpPr>
        <p:spPr>
          <a:xfrm>
            <a:off x="2110509" y="3925348"/>
            <a:ext cx="175491" cy="27699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3BAB128-36C5-4C95-F748-B87A7E9ED5C2}"/>
              </a:ext>
            </a:extLst>
          </p:cNvPr>
          <p:cNvSpPr/>
          <p:nvPr/>
        </p:nvSpPr>
        <p:spPr>
          <a:xfrm>
            <a:off x="2438399" y="3925348"/>
            <a:ext cx="175491" cy="27699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B9BA764-2C8E-A8D2-2E95-4BC1A7904897}"/>
              </a:ext>
            </a:extLst>
          </p:cNvPr>
          <p:cNvSpPr/>
          <p:nvPr/>
        </p:nvSpPr>
        <p:spPr>
          <a:xfrm>
            <a:off x="2110508" y="3546219"/>
            <a:ext cx="175491" cy="27699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A1EA656-011E-2995-FFD2-487972EC3536}"/>
              </a:ext>
            </a:extLst>
          </p:cNvPr>
          <p:cNvSpPr/>
          <p:nvPr/>
        </p:nvSpPr>
        <p:spPr>
          <a:xfrm>
            <a:off x="1867489" y="3786850"/>
            <a:ext cx="661527" cy="600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BE05F2-2A3C-52C2-567D-E8FB07904242}"/>
              </a:ext>
            </a:extLst>
          </p:cNvPr>
          <p:cNvCxnSpPr>
            <a:cxnSpLocks/>
          </p:cNvCxnSpPr>
          <p:nvPr/>
        </p:nvCxnSpPr>
        <p:spPr>
          <a:xfrm>
            <a:off x="2885857" y="3883784"/>
            <a:ext cx="4022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ACB5E4B8-916A-C803-7C16-A612459AE7E8}"/>
              </a:ext>
            </a:extLst>
          </p:cNvPr>
          <p:cNvSpPr/>
          <p:nvPr/>
        </p:nvSpPr>
        <p:spPr>
          <a:xfrm>
            <a:off x="3832587" y="3911831"/>
            <a:ext cx="175491" cy="27699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090A1E7-790E-E245-778B-6312ECF4AEB6}"/>
              </a:ext>
            </a:extLst>
          </p:cNvPr>
          <p:cNvSpPr/>
          <p:nvPr/>
        </p:nvSpPr>
        <p:spPr>
          <a:xfrm>
            <a:off x="4160477" y="3911831"/>
            <a:ext cx="175491" cy="27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0610DB3-6D02-B57A-A78E-F72748921DE0}"/>
              </a:ext>
            </a:extLst>
          </p:cNvPr>
          <p:cNvSpPr/>
          <p:nvPr/>
        </p:nvSpPr>
        <p:spPr>
          <a:xfrm>
            <a:off x="3832586" y="3532702"/>
            <a:ext cx="175491" cy="27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ABE1EA1-71FB-74D3-3AD1-2F0DDBD96CBC}"/>
              </a:ext>
            </a:extLst>
          </p:cNvPr>
          <p:cNvSpPr/>
          <p:nvPr/>
        </p:nvSpPr>
        <p:spPr>
          <a:xfrm>
            <a:off x="3589567" y="3773333"/>
            <a:ext cx="661527" cy="600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E5130F-7F4F-45DA-F7D5-A34F6DF5B905}"/>
              </a:ext>
            </a:extLst>
          </p:cNvPr>
          <p:cNvSpPr txBox="1"/>
          <p:nvPr/>
        </p:nvSpPr>
        <p:spPr>
          <a:xfrm>
            <a:off x="4642369" y="3745280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장점</a:t>
            </a:r>
            <a:r>
              <a:rPr lang="en-US" altLang="ko-KR" sz="1200" dirty="0"/>
              <a:t>: </a:t>
            </a:r>
            <a:r>
              <a:rPr lang="ko-KR" altLang="en-US" sz="1200" dirty="0"/>
              <a:t>정해진 원 안에 원하는 객체</a:t>
            </a:r>
            <a:r>
              <a:rPr lang="en-US" altLang="ko-KR" sz="1200" dirty="0"/>
              <a:t>(</a:t>
            </a:r>
            <a:r>
              <a:rPr lang="ko-KR" altLang="en-US" sz="1200" dirty="0"/>
              <a:t>상하좌우</a:t>
            </a:r>
            <a:r>
              <a:rPr lang="en-US" altLang="ko-KR" sz="1200" dirty="0"/>
              <a:t>)</a:t>
            </a:r>
            <a:r>
              <a:rPr lang="ko-KR" altLang="en-US" sz="1200" dirty="0"/>
              <a:t>만 뽑아내어 충돌처리 가능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단점</a:t>
            </a:r>
            <a:r>
              <a:rPr lang="en-US" altLang="ko-KR" sz="1200" dirty="0"/>
              <a:t>: </a:t>
            </a:r>
            <a:r>
              <a:rPr lang="ko-KR" altLang="en-US" sz="1200" dirty="0"/>
              <a:t>원하는 객체를 얻기 위한 조건문에서 코드가 </a:t>
            </a:r>
            <a:r>
              <a:rPr lang="ko-KR" altLang="en-US" sz="1200" dirty="0" err="1"/>
              <a:t>지저분해질</a:t>
            </a:r>
            <a:r>
              <a:rPr lang="ko-KR" altLang="en-US" sz="1200" dirty="0"/>
              <a:t> 수 있음</a:t>
            </a:r>
            <a:endParaRPr lang="en-US" altLang="ko-KR" sz="1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7F3A4F4-2EC1-5E38-8C44-9CE819FA557F}"/>
              </a:ext>
            </a:extLst>
          </p:cNvPr>
          <p:cNvSpPr/>
          <p:nvPr/>
        </p:nvSpPr>
        <p:spPr>
          <a:xfrm>
            <a:off x="1396746" y="4570640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31DD55-B59D-1880-E8C8-4E2E6FF2F47A}"/>
              </a:ext>
            </a:extLst>
          </p:cNvPr>
          <p:cNvSpPr txBox="1"/>
          <p:nvPr/>
        </p:nvSpPr>
        <p:spPr>
          <a:xfrm>
            <a:off x="1740548" y="4588917"/>
            <a:ext cx="4456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Physcis2D.RayCast </a:t>
            </a:r>
            <a:r>
              <a:rPr lang="ko-KR" altLang="en-US" sz="1200" dirty="0"/>
              <a:t>함수를 이용 </a:t>
            </a:r>
            <a:r>
              <a:rPr lang="en-US" altLang="ko-KR" sz="1200" dirty="0"/>
              <a:t>path Layer</a:t>
            </a:r>
            <a:r>
              <a:rPr lang="ko-KR" altLang="en-US" sz="1200" dirty="0"/>
              <a:t>만 감지한 충돌처리</a:t>
            </a:r>
            <a:endParaRPr lang="en-US" altLang="ko-KR" sz="12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AF17ECC-22F5-844E-DEE3-6495D33DA65A}"/>
              </a:ext>
            </a:extLst>
          </p:cNvPr>
          <p:cNvSpPr/>
          <p:nvPr/>
        </p:nvSpPr>
        <p:spPr>
          <a:xfrm>
            <a:off x="2110509" y="5371546"/>
            <a:ext cx="175491" cy="27699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E3F724E-FB61-4960-B609-1958DEFE107C}"/>
              </a:ext>
            </a:extLst>
          </p:cNvPr>
          <p:cNvSpPr/>
          <p:nvPr/>
        </p:nvSpPr>
        <p:spPr>
          <a:xfrm>
            <a:off x="2438399" y="5371546"/>
            <a:ext cx="175491" cy="27699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AE8BBF0-790D-CB9E-89CD-E1F48D92C079}"/>
              </a:ext>
            </a:extLst>
          </p:cNvPr>
          <p:cNvSpPr/>
          <p:nvPr/>
        </p:nvSpPr>
        <p:spPr>
          <a:xfrm>
            <a:off x="2110508" y="4992417"/>
            <a:ext cx="175491" cy="27699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3D81FAA-AA85-259F-9966-83FF8649BDB5}"/>
              </a:ext>
            </a:extLst>
          </p:cNvPr>
          <p:cNvCxnSpPr>
            <a:cxnSpLocks/>
          </p:cNvCxnSpPr>
          <p:nvPr/>
        </p:nvCxnSpPr>
        <p:spPr>
          <a:xfrm flipH="1">
            <a:off x="2326098" y="5509999"/>
            <a:ext cx="2246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187183C-AC91-71F2-CD65-55A43D03A35B}"/>
              </a:ext>
            </a:extLst>
          </p:cNvPr>
          <p:cNvCxnSpPr>
            <a:cxnSpLocks/>
          </p:cNvCxnSpPr>
          <p:nvPr/>
        </p:nvCxnSpPr>
        <p:spPr>
          <a:xfrm flipH="1">
            <a:off x="1975115" y="5510507"/>
            <a:ext cx="2246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654DB23-099D-0470-EE3E-226F4E309134}"/>
              </a:ext>
            </a:extLst>
          </p:cNvPr>
          <p:cNvCxnSpPr>
            <a:cxnSpLocks/>
          </p:cNvCxnSpPr>
          <p:nvPr/>
        </p:nvCxnSpPr>
        <p:spPr>
          <a:xfrm flipH="1">
            <a:off x="1975115" y="5136435"/>
            <a:ext cx="2246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66A605A-EA9A-6E04-B976-BB565C986392}"/>
              </a:ext>
            </a:extLst>
          </p:cNvPr>
          <p:cNvCxnSpPr>
            <a:cxnSpLocks/>
          </p:cNvCxnSpPr>
          <p:nvPr/>
        </p:nvCxnSpPr>
        <p:spPr>
          <a:xfrm flipV="1">
            <a:off x="2210416" y="5252490"/>
            <a:ext cx="0" cy="235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3D252D6-AB59-D27F-4C33-B510587F459E}"/>
              </a:ext>
            </a:extLst>
          </p:cNvPr>
          <p:cNvCxnSpPr>
            <a:cxnSpLocks/>
          </p:cNvCxnSpPr>
          <p:nvPr/>
        </p:nvCxnSpPr>
        <p:spPr>
          <a:xfrm flipV="1">
            <a:off x="2536559" y="5252490"/>
            <a:ext cx="0" cy="235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0915A35-5F3A-F4F7-2B48-595DFCCE552A}"/>
              </a:ext>
            </a:extLst>
          </p:cNvPr>
          <p:cNvCxnSpPr>
            <a:cxnSpLocks/>
          </p:cNvCxnSpPr>
          <p:nvPr/>
        </p:nvCxnSpPr>
        <p:spPr>
          <a:xfrm flipV="1">
            <a:off x="2211593" y="4874861"/>
            <a:ext cx="0" cy="235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6254FA88-767E-DD5F-88C1-453B7A37799B}"/>
              </a:ext>
            </a:extLst>
          </p:cNvPr>
          <p:cNvSpPr/>
          <p:nvPr/>
        </p:nvSpPr>
        <p:spPr>
          <a:xfrm>
            <a:off x="3777168" y="5404502"/>
            <a:ext cx="175491" cy="27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B0FBFE-5C7F-89DE-0FA5-72B11DF12541}"/>
              </a:ext>
            </a:extLst>
          </p:cNvPr>
          <p:cNvSpPr/>
          <p:nvPr/>
        </p:nvSpPr>
        <p:spPr>
          <a:xfrm>
            <a:off x="4105058" y="5404502"/>
            <a:ext cx="175491" cy="27699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5C6221F-7790-E7CA-159F-7E0A7D4AB743}"/>
              </a:ext>
            </a:extLst>
          </p:cNvPr>
          <p:cNvSpPr/>
          <p:nvPr/>
        </p:nvSpPr>
        <p:spPr>
          <a:xfrm>
            <a:off x="3777167" y="5025373"/>
            <a:ext cx="175491" cy="2769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7503B09-4F63-CC4C-E686-34998CF47815}"/>
              </a:ext>
            </a:extLst>
          </p:cNvPr>
          <p:cNvCxnSpPr>
            <a:cxnSpLocks/>
          </p:cNvCxnSpPr>
          <p:nvPr/>
        </p:nvCxnSpPr>
        <p:spPr>
          <a:xfrm flipH="1">
            <a:off x="3992757" y="5542955"/>
            <a:ext cx="2246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6A47D68-D5F6-183E-7EAC-08C1A97FAEAC}"/>
              </a:ext>
            </a:extLst>
          </p:cNvPr>
          <p:cNvCxnSpPr>
            <a:cxnSpLocks/>
          </p:cNvCxnSpPr>
          <p:nvPr/>
        </p:nvCxnSpPr>
        <p:spPr>
          <a:xfrm flipH="1">
            <a:off x="3641774" y="5543463"/>
            <a:ext cx="2246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A81CC49-06EE-1795-97F7-287276FC3EA6}"/>
              </a:ext>
            </a:extLst>
          </p:cNvPr>
          <p:cNvCxnSpPr>
            <a:cxnSpLocks/>
          </p:cNvCxnSpPr>
          <p:nvPr/>
        </p:nvCxnSpPr>
        <p:spPr>
          <a:xfrm flipH="1">
            <a:off x="3641774" y="5169391"/>
            <a:ext cx="22460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330BE46-20A6-6B93-C4ED-97A094908F68}"/>
              </a:ext>
            </a:extLst>
          </p:cNvPr>
          <p:cNvCxnSpPr>
            <a:cxnSpLocks/>
          </p:cNvCxnSpPr>
          <p:nvPr/>
        </p:nvCxnSpPr>
        <p:spPr>
          <a:xfrm flipV="1">
            <a:off x="3877075" y="5285446"/>
            <a:ext cx="0" cy="235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4B1F2C3-F28C-AF6E-890A-421A02C3A203}"/>
              </a:ext>
            </a:extLst>
          </p:cNvPr>
          <p:cNvCxnSpPr>
            <a:cxnSpLocks/>
          </p:cNvCxnSpPr>
          <p:nvPr/>
        </p:nvCxnSpPr>
        <p:spPr>
          <a:xfrm flipV="1">
            <a:off x="4203218" y="5285446"/>
            <a:ext cx="0" cy="235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D516CA-7F8F-D8CE-448B-6B5F0232A389}"/>
              </a:ext>
            </a:extLst>
          </p:cNvPr>
          <p:cNvCxnSpPr>
            <a:cxnSpLocks/>
          </p:cNvCxnSpPr>
          <p:nvPr/>
        </p:nvCxnSpPr>
        <p:spPr>
          <a:xfrm flipV="1">
            <a:off x="3878252" y="4907817"/>
            <a:ext cx="0" cy="235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5F8B968-87AC-1C27-C53B-B5866F503FC0}"/>
              </a:ext>
            </a:extLst>
          </p:cNvPr>
          <p:cNvCxnSpPr>
            <a:cxnSpLocks/>
          </p:cNvCxnSpPr>
          <p:nvPr/>
        </p:nvCxnSpPr>
        <p:spPr>
          <a:xfrm>
            <a:off x="2885857" y="5302372"/>
            <a:ext cx="4022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49C4B01-F534-1E4B-7ABB-F16D00BA4EC3}"/>
              </a:ext>
            </a:extLst>
          </p:cNvPr>
          <p:cNvSpPr txBox="1"/>
          <p:nvPr/>
        </p:nvSpPr>
        <p:spPr>
          <a:xfrm>
            <a:off x="4642369" y="5130916"/>
            <a:ext cx="54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/>
              <a:t>장점</a:t>
            </a:r>
            <a:r>
              <a:rPr lang="en-US" altLang="ko-KR" sz="1200" dirty="0"/>
              <a:t>: Ray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directio</a:t>
            </a:r>
            <a:r>
              <a:rPr lang="ko-KR" altLang="en-US" sz="1200" dirty="0"/>
              <a:t>만 조정하여 앞과 위 객체만 선별 가능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단점</a:t>
            </a:r>
            <a:r>
              <a:rPr lang="en-US" altLang="ko-KR" sz="1200" dirty="0"/>
              <a:t>: </a:t>
            </a:r>
            <a:r>
              <a:rPr lang="ko-KR" altLang="en-US" sz="1200" dirty="0"/>
              <a:t>독립적인 객체에서 각각 </a:t>
            </a:r>
            <a:r>
              <a:rPr lang="en-US" altLang="ko-KR" sz="1200" dirty="0"/>
              <a:t>2</a:t>
            </a:r>
            <a:r>
              <a:rPr lang="ko-KR" altLang="en-US" sz="1200" dirty="0"/>
              <a:t>가지의 </a:t>
            </a:r>
            <a:r>
              <a:rPr lang="en-US" altLang="ko-KR" sz="1200" dirty="0" err="1"/>
              <a:t>RayCast</a:t>
            </a:r>
            <a:r>
              <a:rPr lang="en-US" altLang="ko-KR" sz="1200" dirty="0"/>
              <a:t> </a:t>
            </a:r>
            <a:r>
              <a:rPr lang="ko-KR" altLang="en-US" sz="1200" dirty="0"/>
              <a:t>호출로 인한 계산이 </a:t>
            </a:r>
            <a:r>
              <a:rPr lang="ko-KR" altLang="en-US" sz="1200" dirty="0" err="1"/>
              <a:t>많아짐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32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E426-AFD4-7732-2F4F-5C3900E51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B1AD40-23D7-6DA7-16E3-6A72A747DD9D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7B65028-BC63-3C3C-01BC-488120E66559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376E21-8A33-C80D-0E1C-F927D20AA22A}"/>
              </a:ext>
            </a:extLst>
          </p:cNvPr>
          <p:cNvSpPr txBox="1"/>
          <p:nvPr/>
        </p:nvSpPr>
        <p:spPr>
          <a:xfrm>
            <a:off x="1551709" y="917373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몬스터 움직임 알고리즘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B28CE-B3A2-4029-5018-36A500BEC980}"/>
              </a:ext>
            </a:extLst>
          </p:cNvPr>
          <p:cNvSpPr txBox="1"/>
          <p:nvPr/>
        </p:nvSpPr>
        <p:spPr>
          <a:xfrm>
            <a:off x="1644074" y="1536241"/>
            <a:ext cx="5033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순환구조를 만들기 위한 정말 많은 여러가지 시도 </a:t>
            </a:r>
            <a:r>
              <a:rPr lang="en-US" altLang="ko-KR" sz="1400" dirty="0"/>
              <a:t>: </a:t>
            </a:r>
            <a:r>
              <a:rPr lang="ko-KR" altLang="en-US" sz="1400" dirty="0"/>
              <a:t>충돌처리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EECB86-4269-D6A4-E101-7F7D79EB2D02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2025-03-07 / 3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7653E9-7AA8-0115-91B6-F5D0F1E2DFDA}"/>
              </a:ext>
            </a:extLst>
          </p:cNvPr>
          <p:cNvSpPr/>
          <p:nvPr/>
        </p:nvSpPr>
        <p:spPr>
          <a:xfrm>
            <a:off x="745438" y="2342145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FDFD7-A1B7-6989-7C44-A9167B560B6C}"/>
              </a:ext>
            </a:extLst>
          </p:cNvPr>
          <p:cNvSpPr txBox="1"/>
          <p:nvPr/>
        </p:nvSpPr>
        <p:spPr>
          <a:xfrm>
            <a:off x="1055364" y="2358366"/>
            <a:ext cx="4829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Physcis2D.OverlapCircle </a:t>
            </a:r>
            <a:r>
              <a:rPr lang="ko-KR" altLang="en-US" sz="1200" dirty="0"/>
              <a:t>함수를 이용 </a:t>
            </a:r>
            <a:r>
              <a:rPr lang="en-US" altLang="ko-KR" sz="1200" dirty="0"/>
              <a:t>path Layer</a:t>
            </a:r>
            <a:r>
              <a:rPr lang="ko-KR" altLang="en-US" sz="1200" dirty="0"/>
              <a:t>만 감지한 충돌처리</a:t>
            </a:r>
            <a:endParaRPr lang="en-US" altLang="ko-KR" sz="120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F36C328-37A6-A0E8-2F1D-636AA76203AB}"/>
              </a:ext>
            </a:extLst>
          </p:cNvPr>
          <p:cNvSpPr/>
          <p:nvPr/>
        </p:nvSpPr>
        <p:spPr>
          <a:xfrm>
            <a:off x="6367898" y="2339804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7BCED91-4C05-B7FE-580C-0ABFAD3FD4CB}"/>
              </a:ext>
            </a:extLst>
          </p:cNvPr>
          <p:cNvSpPr txBox="1"/>
          <p:nvPr/>
        </p:nvSpPr>
        <p:spPr>
          <a:xfrm>
            <a:off x="6654954" y="2349084"/>
            <a:ext cx="44560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Physcis2D.RayCast </a:t>
            </a:r>
            <a:r>
              <a:rPr lang="ko-KR" altLang="en-US" sz="1200" dirty="0"/>
              <a:t>함수를 이용 </a:t>
            </a:r>
            <a:r>
              <a:rPr lang="en-US" altLang="ko-KR" sz="1200" dirty="0"/>
              <a:t>path Layer</a:t>
            </a:r>
            <a:r>
              <a:rPr lang="ko-KR" altLang="en-US" sz="1200" dirty="0"/>
              <a:t>만 감지한 충돌처리</a:t>
            </a:r>
            <a:endParaRPr lang="en-US" altLang="ko-KR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551F9A-1D4E-4189-7A47-FA258BCA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169" y="2798646"/>
            <a:ext cx="4895597" cy="322078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957AB76-1B9A-6697-2718-3266A516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81" y="3149713"/>
            <a:ext cx="5445867" cy="17870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CFCA17-06CA-8B8B-FF67-5F35A1B0016C}"/>
              </a:ext>
            </a:extLst>
          </p:cNvPr>
          <p:cNvSpPr txBox="1"/>
          <p:nvPr/>
        </p:nvSpPr>
        <p:spPr>
          <a:xfrm>
            <a:off x="1537822" y="6298122"/>
            <a:ext cx="7643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Physcis2D</a:t>
            </a:r>
            <a:r>
              <a:rPr lang="ko-KR" altLang="en-US" sz="1200" dirty="0"/>
              <a:t>를 이용한 코드 모두 새로운 변수와 계산양이 많아져 코드가 난잡해서 두 방법 모두 포기했습니다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9D678-0D0A-F121-C832-7BC02A49A577}"/>
              </a:ext>
            </a:extLst>
          </p:cNvPr>
          <p:cNvSpPr txBox="1"/>
          <p:nvPr/>
        </p:nvSpPr>
        <p:spPr>
          <a:xfrm>
            <a:off x="745438" y="530992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Physics2D </a:t>
            </a:r>
            <a:r>
              <a:rPr lang="ko-KR" altLang="en-US" sz="1050" dirty="0" err="1"/>
              <a:t>래퍼런스</a:t>
            </a:r>
            <a:endParaRPr lang="ko-KR" altLang="en-US" sz="1050" dirty="0"/>
          </a:p>
          <a:p>
            <a:r>
              <a:rPr lang="ko-KR" altLang="en-US" sz="1050" dirty="0">
                <a:hlinkClick r:id="rId4"/>
              </a:rPr>
              <a:t>https://docs.unity3d.com/6000.0/Documentation/ScriptReference/Physics2D.html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2410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18C70-3D7C-93D2-1AC8-3646949BF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2280B7-DACC-E047-EFD0-EBF815474644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87E575-FF79-3C0C-4F24-6A74E58BB3CA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3A6E526-DE0B-554E-75E4-BD9702F495C3}"/>
              </a:ext>
            </a:extLst>
          </p:cNvPr>
          <p:cNvSpPr txBox="1"/>
          <p:nvPr/>
        </p:nvSpPr>
        <p:spPr>
          <a:xfrm>
            <a:off x="1551709" y="917373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몬스터 움직임 알고리즘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BAC2B-50CD-683E-1F5D-A0C41F5CBDAA}"/>
              </a:ext>
            </a:extLst>
          </p:cNvPr>
          <p:cNvSpPr txBox="1"/>
          <p:nvPr/>
        </p:nvSpPr>
        <p:spPr>
          <a:xfrm>
            <a:off x="1644074" y="1536241"/>
            <a:ext cx="5033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순환구조를 만들기 위한 정말 많은 여러가지 시도 </a:t>
            </a:r>
            <a:r>
              <a:rPr lang="en-US" altLang="ko-KR" sz="1400" dirty="0"/>
              <a:t>: </a:t>
            </a:r>
            <a:r>
              <a:rPr lang="ko-KR" altLang="en-US" sz="1400" dirty="0"/>
              <a:t>충돌처리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0FEE63-EEA7-9058-A7C4-D66733601B7A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2025-03-07 / 3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9E0FD50-2734-3980-32D6-0B91351F3F43}"/>
              </a:ext>
            </a:extLst>
          </p:cNvPr>
          <p:cNvSpPr/>
          <p:nvPr/>
        </p:nvSpPr>
        <p:spPr>
          <a:xfrm>
            <a:off x="1269492" y="307340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A5091D-1053-55B4-0DF4-B6DFBF171254}"/>
              </a:ext>
            </a:extLst>
          </p:cNvPr>
          <p:cNvSpPr/>
          <p:nvPr/>
        </p:nvSpPr>
        <p:spPr>
          <a:xfrm>
            <a:off x="1768254" y="307340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CF67B8-EA72-D6B8-9BE8-AEBA7FD83CCF}"/>
              </a:ext>
            </a:extLst>
          </p:cNvPr>
          <p:cNvSpPr/>
          <p:nvPr/>
        </p:nvSpPr>
        <p:spPr>
          <a:xfrm>
            <a:off x="2267017" y="3075841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2643BFD-4182-92C3-E085-51BD35C885A5}"/>
              </a:ext>
            </a:extLst>
          </p:cNvPr>
          <p:cNvSpPr/>
          <p:nvPr/>
        </p:nvSpPr>
        <p:spPr>
          <a:xfrm>
            <a:off x="2765779" y="307340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178C9A-0779-634C-E124-647997574E66}"/>
              </a:ext>
            </a:extLst>
          </p:cNvPr>
          <p:cNvSpPr/>
          <p:nvPr/>
        </p:nvSpPr>
        <p:spPr>
          <a:xfrm>
            <a:off x="3264541" y="307340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CB85673-493F-6C2E-953B-A4240B478705}"/>
              </a:ext>
            </a:extLst>
          </p:cNvPr>
          <p:cNvSpPr/>
          <p:nvPr/>
        </p:nvSpPr>
        <p:spPr>
          <a:xfrm>
            <a:off x="3763304" y="3075841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603A4F04-F9F1-424A-D0A8-65B9BF942E23}"/>
              </a:ext>
            </a:extLst>
          </p:cNvPr>
          <p:cNvSpPr/>
          <p:nvPr/>
        </p:nvSpPr>
        <p:spPr>
          <a:xfrm>
            <a:off x="4511446" y="307340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26F5E9-1637-596A-EB47-14AE5DF789E1}"/>
              </a:ext>
            </a:extLst>
          </p:cNvPr>
          <p:cNvSpPr/>
          <p:nvPr/>
        </p:nvSpPr>
        <p:spPr>
          <a:xfrm>
            <a:off x="1269492" y="2167445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C990A7FA-BB24-E46E-0B6D-45858FBE4B8D}"/>
              </a:ext>
            </a:extLst>
          </p:cNvPr>
          <p:cNvSpPr/>
          <p:nvPr/>
        </p:nvSpPr>
        <p:spPr>
          <a:xfrm>
            <a:off x="4273109" y="2681177"/>
            <a:ext cx="406400" cy="297419"/>
          </a:xfrm>
          <a:custGeom>
            <a:avLst/>
            <a:gdLst>
              <a:gd name="connsiteX0" fmla="*/ 406400 w 406400"/>
              <a:gd name="connsiteY0" fmla="*/ 297419 h 297419"/>
              <a:gd name="connsiteX1" fmla="*/ 369454 w 406400"/>
              <a:gd name="connsiteY1" fmla="*/ 168110 h 297419"/>
              <a:gd name="connsiteX2" fmla="*/ 323273 w 406400"/>
              <a:gd name="connsiteY2" fmla="*/ 84983 h 297419"/>
              <a:gd name="connsiteX3" fmla="*/ 267854 w 406400"/>
              <a:gd name="connsiteY3" fmla="*/ 38801 h 297419"/>
              <a:gd name="connsiteX4" fmla="*/ 157018 w 406400"/>
              <a:gd name="connsiteY4" fmla="*/ 1855 h 297419"/>
              <a:gd name="connsiteX5" fmla="*/ 0 w 406400"/>
              <a:gd name="connsiteY5" fmla="*/ 1855 h 29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400" h="297419">
                <a:moveTo>
                  <a:pt x="406400" y="297419"/>
                </a:moveTo>
                <a:cubicBezTo>
                  <a:pt x="394085" y="254316"/>
                  <a:pt x="385789" y="209856"/>
                  <a:pt x="369454" y="168110"/>
                </a:cubicBezTo>
                <a:cubicBezTo>
                  <a:pt x="357903" y="138592"/>
                  <a:pt x="342857" y="109908"/>
                  <a:pt x="323273" y="84983"/>
                </a:cubicBezTo>
                <a:cubicBezTo>
                  <a:pt x="308417" y="66075"/>
                  <a:pt x="287554" y="52591"/>
                  <a:pt x="267854" y="38801"/>
                </a:cubicBezTo>
                <a:cubicBezTo>
                  <a:pt x="240417" y="19595"/>
                  <a:pt x="184863" y="4083"/>
                  <a:pt x="157018" y="1855"/>
                </a:cubicBezTo>
                <a:cubicBezTo>
                  <a:pt x="104845" y="-2319"/>
                  <a:pt x="52339" y="1855"/>
                  <a:pt x="0" y="1855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32A7FA3-B98E-98CE-5ACF-3A0039989045}"/>
              </a:ext>
            </a:extLst>
          </p:cNvPr>
          <p:cNvCxnSpPr/>
          <p:nvPr/>
        </p:nvCxnSpPr>
        <p:spPr>
          <a:xfrm flipH="1">
            <a:off x="1433942" y="3994596"/>
            <a:ext cx="25879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5D363D4C-6A4E-6191-1B99-1857D7CAAF49}"/>
              </a:ext>
            </a:extLst>
          </p:cNvPr>
          <p:cNvSpPr/>
          <p:nvPr/>
        </p:nvSpPr>
        <p:spPr>
          <a:xfrm>
            <a:off x="6516776" y="307340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9A722C7-FEDC-6BDA-24FF-B35B9DFF796A}"/>
              </a:ext>
            </a:extLst>
          </p:cNvPr>
          <p:cNvSpPr/>
          <p:nvPr/>
        </p:nvSpPr>
        <p:spPr>
          <a:xfrm>
            <a:off x="7015538" y="307340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345B886-8D00-30FA-CD7B-9C6E37E1D922}"/>
              </a:ext>
            </a:extLst>
          </p:cNvPr>
          <p:cNvSpPr/>
          <p:nvPr/>
        </p:nvSpPr>
        <p:spPr>
          <a:xfrm>
            <a:off x="7514301" y="3075841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7EB1F5EC-BB5C-982F-C25B-33C1BD174A2D}"/>
              </a:ext>
            </a:extLst>
          </p:cNvPr>
          <p:cNvSpPr/>
          <p:nvPr/>
        </p:nvSpPr>
        <p:spPr>
          <a:xfrm>
            <a:off x="8013063" y="307340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95FFA95-1DF4-E89A-2520-99C3BDE081E1}"/>
              </a:ext>
            </a:extLst>
          </p:cNvPr>
          <p:cNvSpPr/>
          <p:nvPr/>
        </p:nvSpPr>
        <p:spPr>
          <a:xfrm>
            <a:off x="8511825" y="307340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57EEA4-D9DA-CBA6-BD26-347EAC22A3CB}"/>
              </a:ext>
            </a:extLst>
          </p:cNvPr>
          <p:cNvSpPr/>
          <p:nvPr/>
        </p:nvSpPr>
        <p:spPr>
          <a:xfrm>
            <a:off x="9010588" y="3075841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553536-83FB-9841-458F-95FD7D6BDA16}"/>
              </a:ext>
            </a:extLst>
          </p:cNvPr>
          <p:cNvCxnSpPr>
            <a:cxnSpLocks/>
          </p:cNvCxnSpPr>
          <p:nvPr/>
        </p:nvCxnSpPr>
        <p:spPr>
          <a:xfrm>
            <a:off x="6681226" y="3994596"/>
            <a:ext cx="25879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235EA4AE-8664-1F24-9983-595C046366BB}"/>
              </a:ext>
            </a:extLst>
          </p:cNvPr>
          <p:cNvSpPr/>
          <p:nvPr/>
        </p:nvSpPr>
        <p:spPr>
          <a:xfrm>
            <a:off x="7476453" y="2359759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93CAFDB-BE50-3317-B5DA-75C895A2E5A4}"/>
              </a:ext>
            </a:extLst>
          </p:cNvPr>
          <p:cNvCxnSpPr>
            <a:cxnSpLocks/>
          </p:cNvCxnSpPr>
          <p:nvPr/>
        </p:nvCxnSpPr>
        <p:spPr>
          <a:xfrm flipH="1">
            <a:off x="7363182" y="2950755"/>
            <a:ext cx="11486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B64830F-83AD-A43B-A613-5BBEF911B51E}"/>
              </a:ext>
            </a:extLst>
          </p:cNvPr>
          <p:cNvSpPr txBox="1"/>
          <p:nvPr/>
        </p:nvSpPr>
        <p:spPr>
          <a:xfrm>
            <a:off x="2358524" y="4075194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/>
              <a:t>앞으로 전진</a:t>
            </a:r>
            <a:endParaRPr lang="en-US" altLang="ko-KR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5A7F3B-7778-4ABC-159A-53026E8E4D61}"/>
              </a:ext>
            </a:extLst>
          </p:cNvPr>
          <p:cNvSpPr txBox="1"/>
          <p:nvPr/>
        </p:nvSpPr>
        <p:spPr>
          <a:xfrm>
            <a:off x="4533839" y="4075194"/>
            <a:ext cx="453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점프</a:t>
            </a:r>
            <a:endParaRPr lang="en-US" altLang="ko-KR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40F580-4B14-6851-99DA-CFEB177C763C}"/>
              </a:ext>
            </a:extLst>
          </p:cNvPr>
          <p:cNvSpPr txBox="1"/>
          <p:nvPr/>
        </p:nvSpPr>
        <p:spPr>
          <a:xfrm>
            <a:off x="7531699" y="4075194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/>
              <a:t>뒤로 후진</a:t>
            </a:r>
            <a:endParaRPr lang="en-US" altLang="ko-KR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FD6FD9-1CE9-2598-7561-56CA7E8690BB}"/>
              </a:ext>
            </a:extLst>
          </p:cNvPr>
          <p:cNvSpPr txBox="1"/>
          <p:nvPr/>
        </p:nvSpPr>
        <p:spPr>
          <a:xfrm>
            <a:off x="8462546" y="2681177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앞으로 전진</a:t>
            </a:r>
            <a:endParaRPr lang="en-US" altLang="ko-KR" sz="105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46920D8-DFA9-1D72-6D36-BA22C473BBEB}"/>
              </a:ext>
            </a:extLst>
          </p:cNvPr>
          <p:cNvSpPr/>
          <p:nvPr/>
        </p:nvSpPr>
        <p:spPr>
          <a:xfrm>
            <a:off x="5989403" y="2162695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7EA7-51D4-3802-F381-A11E8C537079}"/>
              </a:ext>
            </a:extLst>
          </p:cNvPr>
          <p:cNvSpPr/>
          <p:nvPr/>
        </p:nvSpPr>
        <p:spPr>
          <a:xfrm>
            <a:off x="3608341" y="4504114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AC2F008-5CC9-FFAF-1CFD-A1B44B2D4295}"/>
              </a:ext>
            </a:extLst>
          </p:cNvPr>
          <p:cNvSpPr/>
          <p:nvPr/>
        </p:nvSpPr>
        <p:spPr>
          <a:xfrm>
            <a:off x="4765833" y="5013982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6C35E22-7715-C883-19EC-5477777A92FA}"/>
              </a:ext>
            </a:extLst>
          </p:cNvPr>
          <p:cNvSpPr/>
          <p:nvPr/>
        </p:nvSpPr>
        <p:spPr>
          <a:xfrm>
            <a:off x="5264595" y="5013982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C2B7F07-D970-2FCF-AF4F-5FBF46CFDAC0}"/>
              </a:ext>
            </a:extLst>
          </p:cNvPr>
          <p:cNvSpPr/>
          <p:nvPr/>
        </p:nvSpPr>
        <p:spPr>
          <a:xfrm>
            <a:off x="5763358" y="5016423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E347376-A7AE-DDA2-8909-0DB2042CC2DA}"/>
              </a:ext>
            </a:extLst>
          </p:cNvPr>
          <p:cNvSpPr/>
          <p:nvPr/>
        </p:nvSpPr>
        <p:spPr>
          <a:xfrm>
            <a:off x="6262120" y="5013982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B496B1E-D7E2-D411-0F71-8B86F71C7516}"/>
              </a:ext>
            </a:extLst>
          </p:cNvPr>
          <p:cNvSpPr/>
          <p:nvPr/>
        </p:nvSpPr>
        <p:spPr>
          <a:xfrm>
            <a:off x="6760882" y="5013982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0BEB1D6-BE5C-B349-EBC6-6BC6BC6CBB09}"/>
              </a:ext>
            </a:extLst>
          </p:cNvPr>
          <p:cNvSpPr/>
          <p:nvPr/>
        </p:nvSpPr>
        <p:spPr>
          <a:xfrm>
            <a:off x="7259645" y="5016423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4C5CB2A-C337-4767-B9DB-DE9335F82251}"/>
              </a:ext>
            </a:extLst>
          </p:cNvPr>
          <p:cNvSpPr/>
          <p:nvPr/>
        </p:nvSpPr>
        <p:spPr>
          <a:xfrm>
            <a:off x="4262064" y="5013982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0D00D921-7FCF-1E45-B57C-99DBC0B9DB19}"/>
              </a:ext>
            </a:extLst>
          </p:cNvPr>
          <p:cNvSpPr/>
          <p:nvPr/>
        </p:nvSpPr>
        <p:spPr>
          <a:xfrm>
            <a:off x="4655127" y="4599547"/>
            <a:ext cx="350982" cy="268017"/>
          </a:xfrm>
          <a:custGeom>
            <a:avLst/>
            <a:gdLst>
              <a:gd name="connsiteX0" fmla="*/ 350982 w 350982"/>
              <a:gd name="connsiteY0" fmla="*/ 9398 h 268017"/>
              <a:gd name="connsiteX1" fmla="*/ 304800 w 350982"/>
              <a:gd name="connsiteY1" fmla="*/ 162 h 268017"/>
              <a:gd name="connsiteX2" fmla="*/ 92364 w 350982"/>
              <a:gd name="connsiteY2" fmla="*/ 46344 h 268017"/>
              <a:gd name="connsiteX3" fmla="*/ 36946 w 350982"/>
              <a:gd name="connsiteY3" fmla="*/ 83289 h 268017"/>
              <a:gd name="connsiteX4" fmla="*/ 18473 w 350982"/>
              <a:gd name="connsiteY4" fmla="*/ 203362 h 268017"/>
              <a:gd name="connsiteX5" fmla="*/ 0 w 350982"/>
              <a:gd name="connsiteY5" fmla="*/ 268017 h 26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982" h="268017">
                <a:moveTo>
                  <a:pt x="350982" y="9398"/>
                </a:moveTo>
                <a:cubicBezTo>
                  <a:pt x="335588" y="6319"/>
                  <a:pt x="320440" y="-1198"/>
                  <a:pt x="304800" y="162"/>
                </a:cubicBezTo>
                <a:cubicBezTo>
                  <a:pt x="259656" y="4088"/>
                  <a:pt x="150143" y="14828"/>
                  <a:pt x="92364" y="46344"/>
                </a:cubicBezTo>
                <a:cubicBezTo>
                  <a:pt x="72874" y="56975"/>
                  <a:pt x="55419" y="70974"/>
                  <a:pt x="36946" y="83289"/>
                </a:cubicBezTo>
                <a:cubicBezTo>
                  <a:pt x="19305" y="171488"/>
                  <a:pt x="35246" y="85944"/>
                  <a:pt x="18473" y="203362"/>
                </a:cubicBezTo>
                <a:cubicBezTo>
                  <a:pt x="10180" y="261416"/>
                  <a:pt x="22094" y="245923"/>
                  <a:pt x="0" y="26801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B96282-1A6D-72DC-8FD3-4767CFF91DE5}"/>
              </a:ext>
            </a:extLst>
          </p:cNvPr>
          <p:cNvSpPr txBox="1"/>
          <p:nvPr/>
        </p:nvSpPr>
        <p:spPr>
          <a:xfrm>
            <a:off x="1753591" y="6026616"/>
            <a:ext cx="646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결국 핵심은 몬스터 위에 몬스터가 이동할 경우 아래에 있는 몬스터는 밀리는 형태에서</a:t>
            </a:r>
            <a:endParaRPr lang="en-US" altLang="ko-KR" sz="1200" b="1" dirty="0"/>
          </a:p>
          <a:p>
            <a:r>
              <a:rPr lang="ko-KR" altLang="en-US" sz="1200" b="1" dirty="0"/>
              <a:t>위 맨 앞에 있는 몬스터가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층 맨 앞으로 내려오는 구조를 최대한 구현해보려고 하였습니다</a:t>
            </a:r>
            <a:r>
              <a:rPr lang="en-US" altLang="ko-KR" sz="1200" b="1" dirty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1416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76CE1-40C8-3FCD-EC40-C8F3753CC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26AB5B-78FD-6547-3F8C-057476841ED1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52B4AE-CE81-3140-0870-E9D0F3CF3E71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F1F20F-4A19-C4D6-7521-DDA633655BCF}"/>
              </a:ext>
            </a:extLst>
          </p:cNvPr>
          <p:cNvSpPr txBox="1"/>
          <p:nvPr/>
        </p:nvSpPr>
        <p:spPr>
          <a:xfrm>
            <a:off x="1551709" y="91737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과제 수행 목차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EC834-C294-EAB4-AC23-E3E6DF9CA860}"/>
              </a:ext>
            </a:extLst>
          </p:cNvPr>
          <p:cNvSpPr/>
          <p:nvPr/>
        </p:nvSpPr>
        <p:spPr>
          <a:xfrm>
            <a:off x="2270401" y="1770777"/>
            <a:ext cx="555467" cy="5011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081DA-5C82-5E89-9E85-345FA2393F32}"/>
              </a:ext>
            </a:extLst>
          </p:cNvPr>
          <p:cNvSpPr txBox="1"/>
          <p:nvPr/>
        </p:nvSpPr>
        <p:spPr>
          <a:xfrm>
            <a:off x="3095668" y="1821281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: </a:t>
            </a:r>
            <a:r>
              <a:rPr lang="ko-KR" altLang="en-US" sz="2000" dirty="0"/>
              <a:t>움직이는 </a:t>
            </a:r>
            <a:r>
              <a:rPr lang="en-US" altLang="ko-KR" sz="2000" dirty="0"/>
              <a:t>2D </a:t>
            </a:r>
            <a:r>
              <a:rPr lang="ko-KR" altLang="en-US" sz="2000" dirty="0"/>
              <a:t>배경 구현</a:t>
            </a:r>
            <a:endParaRPr lang="en-US" altLang="ko-KR" sz="2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E42E434-107D-47F7-9916-9C0AB57C7A3C}"/>
              </a:ext>
            </a:extLst>
          </p:cNvPr>
          <p:cNvSpPr/>
          <p:nvPr/>
        </p:nvSpPr>
        <p:spPr>
          <a:xfrm>
            <a:off x="2293636" y="2445975"/>
            <a:ext cx="555467" cy="5011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86A25-50FA-8C86-9406-46F897E04BDF}"/>
              </a:ext>
            </a:extLst>
          </p:cNvPr>
          <p:cNvSpPr txBox="1"/>
          <p:nvPr/>
        </p:nvSpPr>
        <p:spPr>
          <a:xfrm>
            <a:off x="3118903" y="2496479"/>
            <a:ext cx="3767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: </a:t>
            </a:r>
            <a:r>
              <a:rPr lang="ko-KR" altLang="en-US" sz="2000" dirty="0"/>
              <a:t>몬스터 </a:t>
            </a:r>
            <a:r>
              <a:rPr lang="ko-KR" altLang="en-US" sz="2000" dirty="0" err="1"/>
              <a:t>스포너</a:t>
            </a:r>
            <a:r>
              <a:rPr lang="ko-KR" altLang="en-US" sz="2000" dirty="0"/>
              <a:t> 및 움직임 구현</a:t>
            </a:r>
            <a:endParaRPr lang="en-US" altLang="ko-KR" sz="2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EFC9491-0856-2B5E-27A7-146DA48FC048}"/>
              </a:ext>
            </a:extLst>
          </p:cNvPr>
          <p:cNvSpPr/>
          <p:nvPr/>
        </p:nvSpPr>
        <p:spPr>
          <a:xfrm>
            <a:off x="2293636" y="3222182"/>
            <a:ext cx="555467" cy="5011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8BF00-4B43-7951-E740-18556F4F4B51}"/>
              </a:ext>
            </a:extLst>
          </p:cNvPr>
          <p:cNvSpPr txBox="1"/>
          <p:nvPr/>
        </p:nvSpPr>
        <p:spPr>
          <a:xfrm>
            <a:off x="3118903" y="3272686"/>
            <a:ext cx="4741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: Box</a:t>
            </a:r>
            <a:r>
              <a:rPr lang="ko-KR" altLang="en-US" sz="2000" dirty="0"/>
              <a:t> 오브젝트 </a:t>
            </a:r>
            <a:r>
              <a:rPr lang="en-US" altLang="ko-KR" sz="2000" dirty="0"/>
              <a:t>&amp; </a:t>
            </a:r>
            <a:r>
              <a:rPr lang="ko-KR" altLang="en-US" sz="2000" dirty="0"/>
              <a:t>몬스터 충돌처리 구현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A3D6B8-57FA-C80C-71DE-D8CD2695C6A5}"/>
              </a:ext>
            </a:extLst>
          </p:cNvPr>
          <p:cNvSpPr txBox="1"/>
          <p:nvPr/>
        </p:nvSpPr>
        <p:spPr>
          <a:xfrm>
            <a:off x="3261876" y="3816535"/>
            <a:ext cx="58480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충돌처리</a:t>
            </a:r>
            <a:r>
              <a:rPr lang="en-US" altLang="ko-KR" sz="2000" dirty="0"/>
              <a:t>: </a:t>
            </a:r>
            <a:r>
              <a:rPr lang="ko-KR" altLang="en-US" sz="2000" dirty="0"/>
              <a:t>박스 앞에 있을 시 공격 모션 추가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충돌처리</a:t>
            </a:r>
            <a:r>
              <a:rPr lang="en-US" altLang="ko-KR" sz="2000" dirty="0"/>
              <a:t>: </a:t>
            </a:r>
            <a:r>
              <a:rPr lang="ko-KR" altLang="en-US" sz="2000" dirty="0"/>
              <a:t>충돌에 따른 애니메이션 스피드 감소</a:t>
            </a:r>
            <a:endParaRPr lang="en-US" altLang="ko-KR" sz="2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56DF14C-E373-7391-474A-2E10D474B1CE}"/>
              </a:ext>
            </a:extLst>
          </p:cNvPr>
          <p:cNvSpPr/>
          <p:nvPr/>
        </p:nvSpPr>
        <p:spPr>
          <a:xfrm>
            <a:off x="2293636" y="4680221"/>
            <a:ext cx="555467" cy="5011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3CCFE7-89CE-A143-DE3A-A022410A72A2}"/>
              </a:ext>
            </a:extLst>
          </p:cNvPr>
          <p:cNvSpPr txBox="1"/>
          <p:nvPr/>
        </p:nvSpPr>
        <p:spPr>
          <a:xfrm>
            <a:off x="3118903" y="4730725"/>
            <a:ext cx="367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: </a:t>
            </a:r>
            <a:r>
              <a:rPr lang="ko-KR" altLang="en-US" sz="2000" dirty="0"/>
              <a:t>몬스터 움직임 알고리즘 구현</a:t>
            </a:r>
            <a:endParaRPr lang="en-US" altLang="ko-KR" sz="2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A462F5-9581-49B6-FD5B-6B25CAF67655}"/>
              </a:ext>
            </a:extLst>
          </p:cNvPr>
          <p:cNvSpPr/>
          <p:nvPr/>
        </p:nvSpPr>
        <p:spPr>
          <a:xfrm>
            <a:off x="2293636" y="5439508"/>
            <a:ext cx="555467" cy="50111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75901-304A-D9D0-D2AC-E71482C17F37}"/>
              </a:ext>
            </a:extLst>
          </p:cNvPr>
          <p:cNvSpPr txBox="1"/>
          <p:nvPr/>
        </p:nvSpPr>
        <p:spPr>
          <a:xfrm>
            <a:off x="3118903" y="5490012"/>
            <a:ext cx="1446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: </a:t>
            </a:r>
            <a:r>
              <a:rPr lang="ko-KR" altLang="en-US" sz="2000" dirty="0"/>
              <a:t>추가 구현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5756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E2129-D489-1BBD-DE0B-BDEE268D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A26C558-EF60-DE2D-1391-96EB43EB7071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9B08B6A-A451-A613-8EA8-CA60A8C87071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289C25-2780-3EE0-138E-2AC51DDEFB76}"/>
              </a:ext>
            </a:extLst>
          </p:cNvPr>
          <p:cNvSpPr txBox="1"/>
          <p:nvPr/>
        </p:nvSpPr>
        <p:spPr>
          <a:xfrm>
            <a:off x="1551709" y="917373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몬스터 움직임 알고리즘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6BD8B-98FB-9ED9-709A-6E264D9431EF}"/>
              </a:ext>
            </a:extLst>
          </p:cNvPr>
          <p:cNvSpPr txBox="1"/>
          <p:nvPr/>
        </p:nvSpPr>
        <p:spPr>
          <a:xfrm>
            <a:off x="1644074" y="1536241"/>
            <a:ext cx="5033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순환구조를 만들기 위한 정말 많은 여러가지 시도 </a:t>
            </a:r>
            <a:r>
              <a:rPr lang="en-US" altLang="ko-KR" sz="1400" dirty="0"/>
              <a:t>: </a:t>
            </a:r>
            <a:r>
              <a:rPr lang="ko-KR" altLang="en-US" sz="1400" dirty="0"/>
              <a:t>충돌처리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FC974-13AA-541B-D4BC-9949041639A9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2025-03-07 / 3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5097861-6E42-9477-8CA8-F164C3E8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272625"/>
            <a:ext cx="3001818" cy="389330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3B6D1488-198D-EB46-B59C-B196EAB79FE3}"/>
              </a:ext>
            </a:extLst>
          </p:cNvPr>
          <p:cNvSpPr/>
          <p:nvPr/>
        </p:nvSpPr>
        <p:spPr>
          <a:xfrm>
            <a:off x="6968901" y="2637725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353DED0-C3D0-671F-7EFC-DAAEE47B3D21}"/>
              </a:ext>
            </a:extLst>
          </p:cNvPr>
          <p:cNvSpPr/>
          <p:nvPr/>
        </p:nvSpPr>
        <p:spPr>
          <a:xfrm>
            <a:off x="6687841" y="2262089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841665-4AD2-941D-FB9D-68B4D5E4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11" y="2262089"/>
            <a:ext cx="3184195" cy="38933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0B05C5-DEDD-346F-0D18-D35308615D56}"/>
              </a:ext>
            </a:extLst>
          </p:cNvPr>
          <p:cNvSpPr txBox="1"/>
          <p:nvPr/>
        </p:nvSpPr>
        <p:spPr>
          <a:xfrm>
            <a:off x="6842804" y="3429000"/>
            <a:ext cx="1556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기본으로 왼쪽으로 이동</a:t>
            </a:r>
            <a:endParaRPr lang="en-US" altLang="ko-KR" sz="10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DCE78EE-5C01-64DC-FC5E-620A75C4FBA0}"/>
              </a:ext>
            </a:extLst>
          </p:cNvPr>
          <p:cNvSpPr/>
          <p:nvPr/>
        </p:nvSpPr>
        <p:spPr>
          <a:xfrm>
            <a:off x="7713277" y="2637725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3883E7B-BD6C-115D-1836-CBD4E4282492}"/>
              </a:ext>
            </a:extLst>
          </p:cNvPr>
          <p:cNvCxnSpPr>
            <a:cxnSpLocks/>
          </p:cNvCxnSpPr>
          <p:nvPr/>
        </p:nvCxnSpPr>
        <p:spPr>
          <a:xfrm flipH="1">
            <a:off x="6687841" y="3015410"/>
            <a:ext cx="556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8DAAEE0-14EF-7B1D-7869-C7A3210BBDA9}"/>
              </a:ext>
            </a:extLst>
          </p:cNvPr>
          <p:cNvCxnSpPr>
            <a:cxnSpLocks/>
          </p:cNvCxnSpPr>
          <p:nvPr/>
        </p:nvCxnSpPr>
        <p:spPr>
          <a:xfrm flipH="1">
            <a:off x="7467664" y="3015410"/>
            <a:ext cx="556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E8C784AD-80AF-194A-D323-188F1E720929}"/>
              </a:ext>
            </a:extLst>
          </p:cNvPr>
          <p:cNvSpPr/>
          <p:nvPr/>
        </p:nvSpPr>
        <p:spPr>
          <a:xfrm>
            <a:off x="8996283" y="2637725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8072952-D845-5F77-42FB-6FCE8808B7F3}"/>
              </a:ext>
            </a:extLst>
          </p:cNvPr>
          <p:cNvSpPr/>
          <p:nvPr/>
        </p:nvSpPr>
        <p:spPr>
          <a:xfrm>
            <a:off x="9495046" y="2637725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4A1EAE-ED8E-74F9-D8D0-D74189EE98F2}"/>
              </a:ext>
            </a:extLst>
          </p:cNvPr>
          <p:cNvSpPr txBox="1"/>
          <p:nvPr/>
        </p:nvSpPr>
        <p:spPr>
          <a:xfrm>
            <a:off x="8992685" y="3429000"/>
            <a:ext cx="2505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충돌 시 뒤에 있는 몬스터가 앞으로 점프</a:t>
            </a:r>
            <a:endParaRPr lang="en-US" altLang="ko-KR" sz="10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C3FDB11-628B-6738-BE77-CAC0543EA01F}"/>
              </a:ext>
            </a:extLst>
          </p:cNvPr>
          <p:cNvSpPr/>
          <p:nvPr/>
        </p:nvSpPr>
        <p:spPr>
          <a:xfrm>
            <a:off x="8613575" y="2260805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03BBCD6-294A-85C4-D334-67287E461E4B}"/>
              </a:ext>
            </a:extLst>
          </p:cNvPr>
          <p:cNvSpPr/>
          <p:nvPr/>
        </p:nvSpPr>
        <p:spPr>
          <a:xfrm>
            <a:off x="10488528" y="2637725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FB8ED76-BC38-E293-4DC1-A02FFD536A69}"/>
              </a:ext>
            </a:extLst>
          </p:cNvPr>
          <p:cNvSpPr/>
          <p:nvPr/>
        </p:nvSpPr>
        <p:spPr>
          <a:xfrm>
            <a:off x="10737909" y="1926525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5BA30241-12E8-5DE3-B7C1-643ABEC47CFC}"/>
              </a:ext>
            </a:extLst>
          </p:cNvPr>
          <p:cNvSpPr/>
          <p:nvPr/>
        </p:nvSpPr>
        <p:spPr>
          <a:xfrm>
            <a:off x="6687841" y="3913182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8DD8C526-B0B0-AEAD-DFD1-8EB9600EBAF6}"/>
              </a:ext>
            </a:extLst>
          </p:cNvPr>
          <p:cNvSpPr/>
          <p:nvPr/>
        </p:nvSpPr>
        <p:spPr>
          <a:xfrm>
            <a:off x="11277600" y="2798609"/>
            <a:ext cx="314110" cy="360227"/>
          </a:xfrm>
          <a:custGeom>
            <a:avLst/>
            <a:gdLst>
              <a:gd name="connsiteX0" fmla="*/ 304800 w 314110"/>
              <a:gd name="connsiteY0" fmla="*/ 360227 h 360227"/>
              <a:gd name="connsiteX1" fmla="*/ 314036 w 314110"/>
              <a:gd name="connsiteY1" fmla="*/ 314046 h 360227"/>
              <a:gd name="connsiteX2" fmla="*/ 277091 w 314110"/>
              <a:gd name="connsiteY2" fmla="*/ 147791 h 360227"/>
              <a:gd name="connsiteX3" fmla="*/ 258618 w 314110"/>
              <a:gd name="connsiteY3" fmla="*/ 110846 h 360227"/>
              <a:gd name="connsiteX4" fmla="*/ 221673 w 314110"/>
              <a:gd name="connsiteY4" fmla="*/ 83136 h 360227"/>
              <a:gd name="connsiteX5" fmla="*/ 138545 w 314110"/>
              <a:gd name="connsiteY5" fmla="*/ 36955 h 360227"/>
              <a:gd name="connsiteX6" fmla="*/ 101600 w 314110"/>
              <a:gd name="connsiteY6" fmla="*/ 9246 h 360227"/>
              <a:gd name="connsiteX7" fmla="*/ 0 w 314110"/>
              <a:gd name="connsiteY7" fmla="*/ 9 h 36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110" h="360227">
                <a:moveTo>
                  <a:pt x="304800" y="360227"/>
                </a:moveTo>
                <a:cubicBezTo>
                  <a:pt x="307879" y="344833"/>
                  <a:pt x="314907" y="329720"/>
                  <a:pt x="314036" y="314046"/>
                </a:cubicBezTo>
                <a:cubicBezTo>
                  <a:pt x="309670" y="235461"/>
                  <a:pt x="303796" y="207876"/>
                  <a:pt x="277091" y="147791"/>
                </a:cubicBezTo>
                <a:cubicBezTo>
                  <a:pt x="271499" y="135209"/>
                  <a:pt x="267578" y="121300"/>
                  <a:pt x="258618" y="110846"/>
                </a:cubicBezTo>
                <a:cubicBezTo>
                  <a:pt x="248600" y="99158"/>
                  <a:pt x="234482" y="91675"/>
                  <a:pt x="221673" y="83136"/>
                </a:cubicBezTo>
                <a:cubicBezTo>
                  <a:pt x="49207" y="-31844"/>
                  <a:pt x="279349" y="124956"/>
                  <a:pt x="138545" y="36955"/>
                </a:cubicBezTo>
                <a:cubicBezTo>
                  <a:pt x="125491" y="28796"/>
                  <a:pt x="116313" y="13773"/>
                  <a:pt x="101600" y="9246"/>
                </a:cubicBezTo>
                <a:cubicBezTo>
                  <a:pt x="69370" y="-671"/>
                  <a:pt x="33759" y="9"/>
                  <a:pt x="0" y="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53348F3-CB1A-A5EA-F961-BB4C7391CE62}"/>
              </a:ext>
            </a:extLst>
          </p:cNvPr>
          <p:cNvSpPr/>
          <p:nvPr/>
        </p:nvSpPr>
        <p:spPr>
          <a:xfrm>
            <a:off x="9387228" y="2882488"/>
            <a:ext cx="215636" cy="22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3B47E7-2A73-EB6C-CCEE-EE143EEE9D2B}"/>
              </a:ext>
            </a:extLst>
          </p:cNvPr>
          <p:cNvSpPr txBox="1"/>
          <p:nvPr/>
        </p:nvSpPr>
        <p:spPr>
          <a:xfrm>
            <a:off x="6867767" y="5545309"/>
            <a:ext cx="2531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 몬스터와 충돌되고 있을 시 </a:t>
            </a:r>
            <a:r>
              <a:rPr lang="en-US" altLang="ko-KR" sz="1000" dirty="0"/>
              <a:t>1</a:t>
            </a:r>
            <a:r>
              <a:rPr lang="ko-KR" altLang="en-US" sz="1000" dirty="0"/>
              <a:t>번</a:t>
            </a:r>
            <a:endParaRPr lang="en-US" altLang="ko-KR" sz="1000" dirty="0"/>
          </a:p>
          <a:p>
            <a:r>
              <a:rPr lang="ko-KR" altLang="en-US" sz="1000" dirty="0"/>
              <a:t>몬스터는 계속</a:t>
            </a:r>
            <a:r>
              <a:rPr lang="en-US" altLang="ko-KR" sz="1000" dirty="0"/>
              <a:t> </a:t>
            </a:r>
            <a:r>
              <a:rPr lang="ko-KR" altLang="en-US" sz="1000" dirty="0"/>
              <a:t>밀려나가고 </a:t>
            </a:r>
            <a:r>
              <a:rPr lang="en-US" altLang="ko-KR" sz="1000" dirty="0"/>
              <a:t>2</a:t>
            </a:r>
            <a:r>
              <a:rPr lang="ko-KR" altLang="en-US" sz="1000" dirty="0"/>
              <a:t>번 몬스터는 </a:t>
            </a:r>
            <a:endParaRPr lang="en-US" altLang="ko-KR" sz="1000" dirty="0"/>
          </a:p>
          <a:p>
            <a:r>
              <a:rPr lang="ko-KR" altLang="en-US" sz="1000" dirty="0"/>
              <a:t>기본 왼쪽 이동</a:t>
            </a:r>
            <a:endParaRPr lang="en-US" altLang="ko-KR" sz="1000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40D0994-EC9E-EBA4-3D40-41676E41F230}"/>
              </a:ext>
            </a:extLst>
          </p:cNvPr>
          <p:cNvSpPr/>
          <p:nvPr/>
        </p:nvSpPr>
        <p:spPr>
          <a:xfrm>
            <a:off x="7518866" y="3853143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C6D989A-C087-C900-73FA-449333DBE47E}"/>
              </a:ext>
            </a:extLst>
          </p:cNvPr>
          <p:cNvSpPr/>
          <p:nvPr/>
        </p:nvSpPr>
        <p:spPr>
          <a:xfrm>
            <a:off x="7535349" y="459533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4B55FDB-D0B0-A34C-290E-543C68C76FFA}"/>
              </a:ext>
            </a:extLst>
          </p:cNvPr>
          <p:cNvCxnSpPr>
            <a:cxnSpLocks/>
          </p:cNvCxnSpPr>
          <p:nvPr/>
        </p:nvCxnSpPr>
        <p:spPr>
          <a:xfrm flipH="1">
            <a:off x="7218282" y="4219279"/>
            <a:ext cx="556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2DC53D5-D2DE-8AC8-97D1-D25BF112524E}"/>
              </a:ext>
            </a:extLst>
          </p:cNvPr>
          <p:cNvCxnSpPr>
            <a:cxnSpLocks/>
          </p:cNvCxnSpPr>
          <p:nvPr/>
        </p:nvCxnSpPr>
        <p:spPr>
          <a:xfrm>
            <a:off x="7784730" y="4950930"/>
            <a:ext cx="4988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4AAC4ACF-4AF9-DFFE-F1B0-6098C5DB22A7}"/>
              </a:ext>
            </a:extLst>
          </p:cNvPr>
          <p:cNvSpPr/>
          <p:nvPr/>
        </p:nvSpPr>
        <p:spPr>
          <a:xfrm>
            <a:off x="8682759" y="3915382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6520EA8-09A2-2DBC-0DFC-A8AB69A60E44}"/>
              </a:ext>
            </a:extLst>
          </p:cNvPr>
          <p:cNvSpPr/>
          <p:nvPr/>
        </p:nvSpPr>
        <p:spPr>
          <a:xfrm>
            <a:off x="9245664" y="459533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59BF980-A86F-BA0C-CEAE-AD0D297E2CF1}"/>
              </a:ext>
            </a:extLst>
          </p:cNvPr>
          <p:cNvSpPr/>
          <p:nvPr/>
        </p:nvSpPr>
        <p:spPr>
          <a:xfrm>
            <a:off x="9747561" y="4597541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F33FB8-1321-02AE-D99C-812420433383}"/>
              </a:ext>
            </a:extLst>
          </p:cNvPr>
          <p:cNvSpPr txBox="1"/>
          <p:nvPr/>
        </p:nvSpPr>
        <p:spPr>
          <a:xfrm>
            <a:off x="9465198" y="5559862"/>
            <a:ext cx="260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 몬스터는 아래로 떨어지고 </a:t>
            </a:r>
            <a:r>
              <a:rPr lang="en-US" altLang="ko-KR" sz="1000" dirty="0"/>
              <a:t>2 </a:t>
            </a:r>
            <a:r>
              <a:rPr lang="ko-KR" altLang="en-US" sz="1000" dirty="0"/>
              <a:t>몬스터다</a:t>
            </a:r>
            <a:endParaRPr lang="en-US" altLang="ko-KR" sz="1000" dirty="0"/>
          </a:p>
          <a:p>
            <a:r>
              <a:rPr lang="ko-KR" altLang="en-US" sz="1000" dirty="0"/>
              <a:t>왼쪽 이동 이후 </a:t>
            </a:r>
            <a:r>
              <a:rPr lang="en-US" altLang="ko-KR" sz="1000" dirty="0"/>
              <a:t>1</a:t>
            </a:r>
            <a:r>
              <a:rPr lang="ko-KR" altLang="en-US" sz="1000" dirty="0"/>
              <a:t>번이 점프하면서 반복</a:t>
            </a:r>
            <a:endParaRPr lang="en-US" altLang="ko-KR" sz="10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1036921-401B-5619-AC69-4BC5020D0FD8}"/>
              </a:ext>
            </a:extLst>
          </p:cNvPr>
          <p:cNvCxnSpPr>
            <a:cxnSpLocks/>
          </p:cNvCxnSpPr>
          <p:nvPr/>
        </p:nvCxnSpPr>
        <p:spPr>
          <a:xfrm flipH="1">
            <a:off x="8886484" y="4950930"/>
            <a:ext cx="556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F5AC9CC-0961-24D9-A871-8300E8C7884D}"/>
              </a:ext>
            </a:extLst>
          </p:cNvPr>
          <p:cNvCxnSpPr>
            <a:cxnSpLocks/>
          </p:cNvCxnSpPr>
          <p:nvPr/>
        </p:nvCxnSpPr>
        <p:spPr>
          <a:xfrm flipH="1">
            <a:off x="9387228" y="4950930"/>
            <a:ext cx="5568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266A2835-79AF-9F96-43C6-1548F0AB2B5F}"/>
              </a:ext>
            </a:extLst>
          </p:cNvPr>
          <p:cNvSpPr/>
          <p:nvPr/>
        </p:nvSpPr>
        <p:spPr>
          <a:xfrm>
            <a:off x="10706597" y="4593119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1EB82916-15DE-33DB-6D6A-97E46E06F449}"/>
              </a:ext>
            </a:extLst>
          </p:cNvPr>
          <p:cNvSpPr/>
          <p:nvPr/>
        </p:nvSpPr>
        <p:spPr>
          <a:xfrm>
            <a:off x="10987290" y="3899369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AA832A64-BE59-8886-5DE5-8FA1DF4CC181}"/>
              </a:ext>
            </a:extLst>
          </p:cNvPr>
          <p:cNvSpPr/>
          <p:nvPr/>
        </p:nvSpPr>
        <p:spPr>
          <a:xfrm>
            <a:off x="11457876" y="4683250"/>
            <a:ext cx="314110" cy="360227"/>
          </a:xfrm>
          <a:custGeom>
            <a:avLst/>
            <a:gdLst>
              <a:gd name="connsiteX0" fmla="*/ 304800 w 314110"/>
              <a:gd name="connsiteY0" fmla="*/ 360227 h 360227"/>
              <a:gd name="connsiteX1" fmla="*/ 314036 w 314110"/>
              <a:gd name="connsiteY1" fmla="*/ 314046 h 360227"/>
              <a:gd name="connsiteX2" fmla="*/ 277091 w 314110"/>
              <a:gd name="connsiteY2" fmla="*/ 147791 h 360227"/>
              <a:gd name="connsiteX3" fmla="*/ 258618 w 314110"/>
              <a:gd name="connsiteY3" fmla="*/ 110846 h 360227"/>
              <a:gd name="connsiteX4" fmla="*/ 221673 w 314110"/>
              <a:gd name="connsiteY4" fmla="*/ 83136 h 360227"/>
              <a:gd name="connsiteX5" fmla="*/ 138545 w 314110"/>
              <a:gd name="connsiteY5" fmla="*/ 36955 h 360227"/>
              <a:gd name="connsiteX6" fmla="*/ 101600 w 314110"/>
              <a:gd name="connsiteY6" fmla="*/ 9246 h 360227"/>
              <a:gd name="connsiteX7" fmla="*/ 0 w 314110"/>
              <a:gd name="connsiteY7" fmla="*/ 9 h 36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110" h="360227">
                <a:moveTo>
                  <a:pt x="304800" y="360227"/>
                </a:moveTo>
                <a:cubicBezTo>
                  <a:pt x="307879" y="344833"/>
                  <a:pt x="314907" y="329720"/>
                  <a:pt x="314036" y="314046"/>
                </a:cubicBezTo>
                <a:cubicBezTo>
                  <a:pt x="309670" y="235461"/>
                  <a:pt x="303796" y="207876"/>
                  <a:pt x="277091" y="147791"/>
                </a:cubicBezTo>
                <a:cubicBezTo>
                  <a:pt x="271499" y="135209"/>
                  <a:pt x="267578" y="121300"/>
                  <a:pt x="258618" y="110846"/>
                </a:cubicBezTo>
                <a:cubicBezTo>
                  <a:pt x="248600" y="99158"/>
                  <a:pt x="234482" y="91675"/>
                  <a:pt x="221673" y="83136"/>
                </a:cubicBezTo>
                <a:cubicBezTo>
                  <a:pt x="49207" y="-31844"/>
                  <a:pt x="279349" y="124956"/>
                  <a:pt x="138545" y="36955"/>
                </a:cubicBezTo>
                <a:cubicBezTo>
                  <a:pt x="125491" y="28796"/>
                  <a:pt x="116313" y="13773"/>
                  <a:pt x="101600" y="9246"/>
                </a:cubicBezTo>
                <a:cubicBezTo>
                  <a:pt x="69370" y="-671"/>
                  <a:pt x="33759" y="9"/>
                  <a:pt x="0" y="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37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D45F-EA00-E61F-6655-18CC602C9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7BD18B8-EB94-58CF-CB82-109FC7F344D1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950E00B-C275-F3A3-053E-14720F4D3229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7D4108-79FB-08F3-F0B5-34C9E9AF47F4}"/>
              </a:ext>
            </a:extLst>
          </p:cNvPr>
          <p:cNvSpPr txBox="1"/>
          <p:nvPr/>
        </p:nvSpPr>
        <p:spPr>
          <a:xfrm>
            <a:off x="1551709" y="917373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몬스터 움직임 알고리즘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C3840-4E4C-A974-357A-DF97B75BCEE6}"/>
              </a:ext>
            </a:extLst>
          </p:cNvPr>
          <p:cNvSpPr txBox="1"/>
          <p:nvPr/>
        </p:nvSpPr>
        <p:spPr>
          <a:xfrm>
            <a:off x="1644074" y="1536241"/>
            <a:ext cx="401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순환구조 구현 후 아직 못다한 부분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고쳐야할점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ACB093-BF66-F87A-AC72-AEF75F9A59BD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2025-03-07 / 3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24953-7A94-1C83-F984-E80CFE44F2F5}"/>
              </a:ext>
            </a:extLst>
          </p:cNvPr>
          <p:cNvSpPr txBox="1"/>
          <p:nvPr/>
        </p:nvSpPr>
        <p:spPr>
          <a:xfrm>
            <a:off x="524209" y="4280671"/>
            <a:ext cx="7056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en-US" altLang="ko-KR" sz="1400" dirty="0"/>
              <a:t>1</a:t>
            </a:r>
            <a:r>
              <a:rPr lang="ko-KR" altLang="en-US" sz="1400" dirty="0"/>
              <a:t>층에 있는 </a:t>
            </a:r>
            <a:r>
              <a:rPr lang="ko-KR" altLang="en-US" sz="1400" dirty="0" err="1"/>
              <a:t>몬스터들이</a:t>
            </a:r>
            <a:r>
              <a:rPr lang="ko-KR" altLang="en-US" sz="1400" dirty="0"/>
              <a:t> 더 </a:t>
            </a:r>
            <a:r>
              <a:rPr lang="ko-KR" altLang="en-US" sz="1400" dirty="0" err="1"/>
              <a:t>밀려나야함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/>
              <a:t>위쪽에 있는 몬스터가 쌓일 수록 더 </a:t>
            </a:r>
            <a:r>
              <a:rPr lang="ko-KR" altLang="en-US" sz="1400" dirty="0" err="1"/>
              <a:t>밀려나감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ko-KR" altLang="en-US" sz="1400" dirty="0"/>
              <a:t>점프는 맨 </a:t>
            </a:r>
            <a:r>
              <a:rPr lang="ko-KR" altLang="en-US" sz="1400" dirty="0" err="1"/>
              <a:t>끝쪽에</a:t>
            </a:r>
            <a:r>
              <a:rPr lang="ko-KR" altLang="en-US" sz="1400" dirty="0"/>
              <a:t> 있는 몬스터만 함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FDE8D-A657-CE1A-6BCD-C5E3A06B7EA0}"/>
              </a:ext>
            </a:extLst>
          </p:cNvPr>
          <p:cNvSpPr txBox="1"/>
          <p:nvPr/>
        </p:nvSpPr>
        <p:spPr>
          <a:xfrm>
            <a:off x="315263" y="2652883"/>
            <a:ext cx="7285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Hero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와 </a:t>
            </a:r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Monster </a:t>
            </a:r>
            <a:r>
              <a:rPr lang="ko-KR" alt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둘다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쓰려고 했던 </a:t>
            </a:r>
            <a:r>
              <a:rPr lang="en-US" altLang="ko-KR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BehaviorTree</a:t>
            </a:r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스크립트 적용을 못함</a:t>
            </a:r>
            <a:endParaRPr lang="ko-KR" altLang="en-US" sz="1400" dirty="0"/>
          </a:p>
          <a:p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• 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충돌처리의 움직임 제어에 </a:t>
            </a:r>
            <a:r>
              <a:rPr lang="ko-KR" alt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있어활용한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변수들에 대한 정리와 </a:t>
            </a:r>
            <a:r>
              <a:rPr lang="ko-KR" alt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리펙토링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필요</a:t>
            </a:r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하드 코딩함</a:t>
            </a:r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515C6-25F6-F6F2-5F39-839367AEB8FD}"/>
              </a:ext>
            </a:extLst>
          </p:cNvPr>
          <p:cNvSpPr txBox="1"/>
          <p:nvPr/>
        </p:nvSpPr>
        <p:spPr>
          <a:xfrm>
            <a:off x="524209" y="21256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리펙토링</a:t>
            </a:r>
            <a:endParaRPr lang="en-US" altLang="ko-KR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0792C9-D6DE-65BB-CD1B-9865C490FE1F}"/>
              </a:ext>
            </a:extLst>
          </p:cNvPr>
          <p:cNvSpPr txBox="1"/>
          <p:nvPr/>
        </p:nvSpPr>
        <p:spPr>
          <a:xfrm>
            <a:off x="448758" y="3789105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순환구조 움직임</a:t>
            </a:r>
            <a:endParaRPr lang="en-US" altLang="ko-KR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96A7A7E-11BD-4848-85E3-755FCA49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942" y="917373"/>
            <a:ext cx="4086795" cy="40963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1435BE-E21E-159F-0DF4-3E8DE0A9578E}"/>
              </a:ext>
            </a:extLst>
          </p:cNvPr>
          <p:cNvSpPr txBox="1"/>
          <p:nvPr/>
        </p:nvSpPr>
        <p:spPr>
          <a:xfrm>
            <a:off x="8730862" y="5013695"/>
            <a:ext cx="1840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쓰려고 했던 </a:t>
            </a:r>
            <a:r>
              <a:rPr lang="en-US" altLang="ko-K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BehaviorTree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C2916-8A98-22E2-4556-2EAC2A2DD931}"/>
              </a:ext>
            </a:extLst>
          </p:cNvPr>
          <p:cNvSpPr txBox="1"/>
          <p:nvPr/>
        </p:nvSpPr>
        <p:spPr>
          <a:xfrm>
            <a:off x="1849727" y="536508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Behavior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래퍼런스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R" altLang="en-US" sz="1100" dirty="0">
                <a:hlinkClick r:id="rId3"/>
              </a:rPr>
              <a:t>https://dodobug.tistory.com/17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0597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20237-9BD5-310C-ECF3-449C7307F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2CA349F-B160-17A4-B6FB-4482B1339C26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96ABED-B181-A23E-C3FF-BA6896EC3DC7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74D6AB-27B3-407E-83FC-A385B51B3FC0}"/>
              </a:ext>
            </a:extLst>
          </p:cNvPr>
          <p:cNvSpPr txBox="1"/>
          <p:nvPr/>
        </p:nvSpPr>
        <p:spPr>
          <a:xfrm>
            <a:off x="1551709" y="917373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추가구현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F3F79-7B78-99F9-A5EB-CD8DF4E3A82D}"/>
              </a:ext>
            </a:extLst>
          </p:cNvPr>
          <p:cNvSpPr txBox="1"/>
          <p:nvPr/>
        </p:nvSpPr>
        <p:spPr>
          <a:xfrm>
            <a:off x="1551709" y="1703695"/>
            <a:ext cx="241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추가 구현할 기능들을 정리</a:t>
            </a:r>
            <a:endParaRPr lang="en-US" altLang="ko-KR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73A48-E33E-91B1-7F8A-FE838D798633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2025-03-08 / 4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8FA91-0B44-30C0-C21C-65C1E4C54BC6}"/>
              </a:ext>
            </a:extLst>
          </p:cNvPr>
          <p:cNvSpPr txBox="1"/>
          <p:nvPr/>
        </p:nvSpPr>
        <p:spPr>
          <a:xfrm>
            <a:off x="2045856" y="2416246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 </a:t>
            </a:r>
            <a:r>
              <a:rPr lang="ko-KR" altLang="en-US" sz="1400" dirty="0" err="1"/>
              <a:t>몬스터들의</a:t>
            </a:r>
            <a:r>
              <a:rPr lang="ko-KR" altLang="en-US" sz="1400" dirty="0"/>
              <a:t> 공격 기능</a:t>
            </a:r>
            <a:endParaRPr lang="en-US" altLang="ko-KR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292464-7D61-230D-4C29-58F13A6D3461}"/>
              </a:ext>
            </a:extLst>
          </p:cNvPr>
          <p:cNvSpPr/>
          <p:nvPr/>
        </p:nvSpPr>
        <p:spPr>
          <a:xfrm>
            <a:off x="1588654" y="2428462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D01ED-D065-4B96-4E20-767B3DE04335}"/>
              </a:ext>
            </a:extLst>
          </p:cNvPr>
          <p:cNvSpPr txBox="1"/>
          <p:nvPr/>
        </p:nvSpPr>
        <p:spPr>
          <a:xfrm>
            <a:off x="2327565" y="282102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몬스터 공격 애니메이션 적용</a:t>
            </a:r>
            <a:endParaRPr lang="en-US" altLang="ko-K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71FFEA-64BC-9AFD-77FC-69EDCD53D1BE}"/>
              </a:ext>
            </a:extLst>
          </p:cNvPr>
          <p:cNvSpPr txBox="1"/>
          <p:nvPr/>
        </p:nvSpPr>
        <p:spPr>
          <a:xfrm>
            <a:off x="2327565" y="3121221"/>
            <a:ext cx="5442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몬스터 공격에 대해 박스</a:t>
            </a:r>
            <a:r>
              <a:rPr lang="en-US" altLang="ko-KR" sz="1400" dirty="0"/>
              <a:t>/</a:t>
            </a:r>
            <a:r>
              <a:rPr lang="ko-KR" altLang="en-US" sz="1400" dirty="0"/>
              <a:t>히어로 데미지 적용 및 여러 상호작용 </a:t>
            </a:r>
            <a:endParaRPr lang="en-US" altLang="ko-KR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A9ECB0F-EE3B-E9B9-2707-7F670F7E31E3}"/>
              </a:ext>
            </a:extLst>
          </p:cNvPr>
          <p:cNvSpPr/>
          <p:nvPr/>
        </p:nvSpPr>
        <p:spPr>
          <a:xfrm>
            <a:off x="1588654" y="4152556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9D769-BD0F-FC40-CA45-C8F7E029BE1E}"/>
              </a:ext>
            </a:extLst>
          </p:cNvPr>
          <p:cNvSpPr txBox="1"/>
          <p:nvPr/>
        </p:nvSpPr>
        <p:spPr>
          <a:xfrm>
            <a:off x="2045856" y="4133978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</a:t>
            </a:r>
            <a:r>
              <a:rPr lang="ko-KR" altLang="en-US" sz="1400" dirty="0"/>
              <a:t> 히어로 공격 기능</a:t>
            </a:r>
            <a:endParaRPr lang="en-US" altLang="ko-KR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A4B84-76BD-72CE-06BA-78E4CB212F1A}"/>
              </a:ext>
            </a:extLst>
          </p:cNvPr>
          <p:cNvSpPr txBox="1"/>
          <p:nvPr/>
        </p:nvSpPr>
        <p:spPr>
          <a:xfrm>
            <a:off x="2327565" y="4448117"/>
            <a:ext cx="4637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히어로의 포물선 공격 </a:t>
            </a:r>
            <a:r>
              <a:rPr lang="en-US" altLang="ko-KR" sz="1400" dirty="0"/>
              <a:t>(</a:t>
            </a:r>
            <a:r>
              <a:rPr lang="ko-KR" altLang="en-US" sz="1400" dirty="0"/>
              <a:t>인 게임 최대한 비슷하게 구현</a:t>
            </a:r>
            <a:r>
              <a:rPr lang="en-US" altLang="ko-KR" sz="14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F5D29-30B5-E526-1B8F-A888F89EEA98}"/>
              </a:ext>
            </a:extLst>
          </p:cNvPr>
          <p:cNvSpPr txBox="1"/>
          <p:nvPr/>
        </p:nvSpPr>
        <p:spPr>
          <a:xfrm>
            <a:off x="2327565" y="4762256"/>
            <a:ext cx="2904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히어로 공격에 따른 몬스터 죽음</a:t>
            </a:r>
            <a:endParaRPr lang="en-US" altLang="ko-KR" sz="1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8FBF5A2-8298-5642-4ABB-66574B5B89EC}"/>
              </a:ext>
            </a:extLst>
          </p:cNvPr>
          <p:cNvSpPr/>
          <p:nvPr/>
        </p:nvSpPr>
        <p:spPr>
          <a:xfrm>
            <a:off x="1588654" y="5319832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4207E0-2F98-E4A3-8273-C789DDD33734}"/>
              </a:ext>
            </a:extLst>
          </p:cNvPr>
          <p:cNvSpPr txBox="1"/>
          <p:nvPr/>
        </p:nvSpPr>
        <p:spPr>
          <a:xfrm>
            <a:off x="2045855" y="5300622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:</a:t>
            </a:r>
            <a:r>
              <a:rPr lang="ko-KR" altLang="en-US" sz="1400" dirty="0"/>
              <a:t> 레벨 디자인 적용 </a:t>
            </a:r>
            <a:r>
              <a:rPr lang="en-US" altLang="ko-KR" sz="1400" dirty="0"/>
              <a:t>(X)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35C9A2-5079-92A9-1337-84639F8A499B}"/>
              </a:ext>
            </a:extLst>
          </p:cNvPr>
          <p:cNvSpPr txBox="1"/>
          <p:nvPr/>
        </p:nvSpPr>
        <p:spPr>
          <a:xfrm>
            <a:off x="2327565" y="5704231"/>
            <a:ext cx="374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시간이 지남에 따라 나오는 몬스터 레벨 업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D037DE-F4DA-3B2C-4806-043427ACA77F}"/>
              </a:ext>
            </a:extLst>
          </p:cNvPr>
          <p:cNvSpPr txBox="1"/>
          <p:nvPr/>
        </p:nvSpPr>
        <p:spPr>
          <a:xfrm>
            <a:off x="2327565" y="3449077"/>
            <a:ext cx="3576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몬스터 쌓임에 따른 트럭</a:t>
            </a:r>
            <a:r>
              <a:rPr lang="en-US" altLang="ko-KR" sz="1400" dirty="0"/>
              <a:t>/</a:t>
            </a:r>
            <a:r>
              <a:rPr lang="ko-KR" altLang="en-US" sz="1400" dirty="0"/>
              <a:t>배경 속도 감소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869681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51540-CC7A-0EE9-CF9C-73411B85D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0911A48-DE3D-97FF-48BF-F076C4E83B20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5F8249-C77C-F265-A7A7-71CE6D52047A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2897E-FBEC-D36C-244C-453581D9AEF8}"/>
              </a:ext>
            </a:extLst>
          </p:cNvPr>
          <p:cNvSpPr txBox="1"/>
          <p:nvPr/>
        </p:nvSpPr>
        <p:spPr>
          <a:xfrm>
            <a:off x="1551709" y="917373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추가구현 </a:t>
            </a:r>
            <a:r>
              <a:rPr lang="en-US" altLang="ko-KR" dirty="0"/>
              <a:t>: </a:t>
            </a:r>
            <a:r>
              <a:rPr lang="ko-KR" altLang="en-US" dirty="0"/>
              <a:t>몬스터 공격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D15D9B-37F2-DD14-5817-37FE7295A97B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2025-03-08 / 4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60609-E25F-4AFE-2611-D49325462B79}"/>
              </a:ext>
            </a:extLst>
          </p:cNvPr>
          <p:cNvSpPr txBox="1"/>
          <p:nvPr/>
        </p:nvSpPr>
        <p:spPr>
          <a:xfrm>
            <a:off x="4206586" y="2013402"/>
            <a:ext cx="7338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몬스터의 공격 기능을 만들기 앞서 몬스터 공격에 따라 무너져가는 박스 관리가 필요하기에</a:t>
            </a:r>
            <a:endParaRPr lang="en-US" altLang="ko-KR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 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스크립트와 그 </a:t>
            </a:r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 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스크립트를 관리하는 스크립트가 필요했습니다</a:t>
            </a:r>
            <a:r>
              <a:rPr lang="en-US" altLang="ko-KR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CA1751-1CB5-1E43-D2D9-DAED46E3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1" y="2410691"/>
            <a:ext cx="2511547" cy="37118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1DA80C-E1F6-C7F7-1656-0D3C4B7DA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31" y="2678546"/>
            <a:ext cx="2757536" cy="184707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3EFBA46-91F4-DBD2-BF87-2BB91AA38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003" y="2678546"/>
            <a:ext cx="3620452" cy="2230557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78EDE-D171-CA26-F046-11016F9D2A0C}"/>
              </a:ext>
            </a:extLst>
          </p:cNvPr>
          <p:cNvSpPr/>
          <p:nvPr/>
        </p:nvSpPr>
        <p:spPr>
          <a:xfrm>
            <a:off x="1071418" y="5179226"/>
            <a:ext cx="720437" cy="639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8E642-5BE4-FE89-6E14-7C0C776AE02E}"/>
              </a:ext>
            </a:extLst>
          </p:cNvPr>
          <p:cNvSpPr txBox="1"/>
          <p:nvPr/>
        </p:nvSpPr>
        <p:spPr>
          <a:xfrm>
            <a:off x="1110303" y="6175011"/>
            <a:ext cx="3033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몬스터와 상호작용할 </a:t>
            </a:r>
            <a:r>
              <a:rPr lang="en-US" altLang="ko-KR" sz="1000" dirty="0"/>
              <a:t>Box</a:t>
            </a:r>
            <a:r>
              <a:rPr lang="ko-KR" altLang="en-US" sz="1000" dirty="0"/>
              <a:t>와 </a:t>
            </a:r>
            <a:r>
              <a:rPr lang="en-US" altLang="ko-KR" sz="1000" dirty="0"/>
              <a:t>Box</a:t>
            </a:r>
            <a:r>
              <a:rPr lang="ko-KR" altLang="en-US" sz="1000" dirty="0"/>
              <a:t>를 관리할 </a:t>
            </a:r>
            <a:r>
              <a:rPr lang="en-US" altLang="ko-KR" sz="1000" dirty="0" err="1"/>
              <a:t>BoxList</a:t>
            </a:r>
            <a:endParaRPr lang="en-US" altLang="ko-KR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2AB0114-D0FA-EB5D-2624-5D1D3D23C4A2}"/>
              </a:ext>
            </a:extLst>
          </p:cNvPr>
          <p:cNvSpPr/>
          <p:nvPr/>
        </p:nvSpPr>
        <p:spPr>
          <a:xfrm>
            <a:off x="960497" y="2927927"/>
            <a:ext cx="969903" cy="301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695F79-0A80-EF43-115B-88D7A388D314}"/>
              </a:ext>
            </a:extLst>
          </p:cNvPr>
          <p:cNvSpPr txBox="1"/>
          <p:nvPr/>
        </p:nvSpPr>
        <p:spPr>
          <a:xfrm>
            <a:off x="5000496" y="588727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애니메이션 오류 제거 </a:t>
            </a:r>
            <a:r>
              <a:rPr lang="ko-KR" altLang="en-US" sz="1100" dirty="0" err="1"/>
              <a:t>래퍼런스</a:t>
            </a:r>
            <a:r>
              <a:rPr lang="en-US" altLang="ko-KR" sz="1100" dirty="0"/>
              <a:t>: </a:t>
            </a:r>
            <a:r>
              <a:rPr lang="ko-KR" altLang="en-US" sz="1100" dirty="0">
                <a:hlinkClick r:id="rId5"/>
              </a:rPr>
              <a:t>https://pinaeong.tistory.com/45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6C9511-FB8F-3666-0F8D-35580742B67E}"/>
              </a:ext>
            </a:extLst>
          </p:cNvPr>
          <p:cNvSpPr txBox="1"/>
          <p:nvPr/>
        </p:nvSpPr>
        <p:spPr>
          <a:xfrm>
            <a:off x="4853131" y="5366890"/>
            <a:ext cx="7066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또한 공격 애니메이션을 적용하는 도중 에러가 발생하여 이부분도 </a:t>
            </a:r>
            <a:r>
              <a:rPr lang="ko-KR" alt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래퍼런스를</a:t>
            </a:r>
            <a:r>
              <a:rPr lang="ko-KR" alt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참고하여</a:t>
            </a:r>
            <a:endParaRPr lang="en-US" altLang="ko-KR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ko-KR" altLang="en-US" sz="1400" dirty="0">
                <a:latin typeface="Open Sans" panose="020B0606030504020204" pitchFamily="34" charset="0"/>
                <a:cs typeface="Open Sans" panose="020B0606030504020204" pitchFamily="34" charset="0"/>
              </a:rPr>
              <a:t>해결했습니다</a:t>
            </a:r>
            <a:r>
              <a:rPr lang="en-US" altLang="ko-KR" sz="1400" dirty="0">
                <a:latin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63940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13B2C-3C67-9016-A76A-1104CAFD3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6604A50-5588-4468-3DAA-20E2F6F8405C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069DE9F-756D-297A-6635-1C47D8649BFA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AFCA5B6-67CA-0040-EAE7-0F5F394787F5}"/>
              </a:ext>
            </a:extLst>
          </p:cNvPr>
          <p:cNvSpPr txBox="1"/>
          <p:nvPr/>
        </p:nvSpPr>
        <p:spPr>
          <a:xfrm>
            <a:off x="1551709" y="917373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추가구현 </a:t>
            </a:r>
            <a:r>
              <a:rPr lang="en-US" altLang="ko-KR" dirty="0"/>
              <a:t>: </a:t>
            </a:r>
            <a:r>
              <a:rPr lang="ko-KR" altLang="en-US" dirty="0"/>
              <a:t>몬스터 공격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5C781D-CB94-4683-9F18-DA74E9162C03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2025-03-08 / 4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9FCC0-9E45-2330-EB01-9F8D182F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54" y="1605404"/>
            <a:ext cx="2361492" cy="203873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4D4A8E8-F2B5-9F29-B346-D06C7CD8AF2E}"/>
              </a:ext>
            </a:extLst>
          </p:cNvPr>
          <p:cNvSpPr/>
          <p:nvPr/>
        </p:nvSpPr>
        <p:spPr>
          <a:xfrm>
            <a:off x="2462146" y="2855950"/>
            <a:ext cx="498763" cy="7112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AF93CC-FA01-5865-0EB9-B7EECB58F6B0}"/>
              </a:ext>
            </a:extLst>
          </p:cNvPr>
          <p:cNvSpPr/>
          <p:nvPr/>
        </p:nvSpPr>
        <p:spPr>
          <a:xfrm>
            <a:off x="900401" y="2235200"/>
            <a:ext cx="1561745" cy="1265380"/>
          </a:xfrm>
          <a:prstGeom prst="rect">
            <a:avLst/>
          </a:prstGeom>
          <a:solidFill>
            <a:srgbClr val="6B52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6D931D-5B5E-5957-D7DB-B5BB962C65F4}"/>
              </a:ext>
            </a:extLst>
          </p:cNvPr>
          <p:cNvSpPr/>
          <p:nvPr/>
        </p:nvSpPr>
        <p:spPr>
          <a:xfrm>
            <a:off x="2388073" y="3036580"/>
            <a:ext cx="215636" cy="22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A4190-3C2E-B6EA-D81B-A11F6AE3F5DF}"/>
              </a:ext>
            </a:extLst>
          </p:cNvPr>
          <p:cNvSpPr txBox="1"/>
          <p:nvPr/>
        </p:nvSpPr>
        <p:spPr>
          <a:xfrm>
            <a:off x="1431891" y="3681210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1. </a:t>
            </a:r>
            <a:r>
              <a:rPr lang="ko-KR" altLang="en-US" sz="1050" dirty="0"/>
              <a:t>충돌발생</a:t>
            </a:r>
            <a:endParaRPr lang="en-US" altLang="ko-KR" sz="105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57DBF82-9BF3-A8CD-C945-9EFD39834D7E}"/>
              </a:ext>
            </a:extLst>
          </p:cNvPr>
          <p:cNvCxnSpPr>
            <a:cxnSpLocks/>
          </p:cNvCxnSpPr>
          <p:nvPr/>
        </p:nvCxnSpPr>
        <p:spPr>
          <a:xfrm>
            <a:off x="3218365" y="2775527"/>
            <a:ext cx="4392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B19B12-5DAC-31B6-B220-7B27DB7AB49B}"/>
              </a:ext>
            </a:extLst>
          </p:cNvPr>
          <p:cNvSpPr txBox="1"/>
          <p:nvPr/>
        </p:nvSpPr>
        <p:spPr>
          <a:xfrm>
            <a:off x="4370109" y="3785328"/>
            <a:ext cx="19607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2. </a:t>
            </a:r>
            <a:r>
              <a:rPr lang="ko-KR" altLang="en-US" sz="1050" dirty="0"/>
              <a:t>충돌한 박스에 데미지 적용</a:t>
            </a:r>
            <a:endParaRPr lang="en-US" altLang="ko-KR" sz="105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B412FF8-C6F2-38D2-681E-68CEBC6B2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227" y="1706044"/>
            <a:ext cx="1986012" cy="20387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597BBDC-0870-CDBB-7DCC-64102A5DC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704" y="1497834"/>
            <a:ext cx="2009211" cy="22538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E466D2-2071-5177-5032-C2CD93F943B3}"/>
              </a:ext>
            </a:extLst>
          </p:cNvPr>
          <p:cNvSpPr txBox="1"/>
          <p:nvPr/>
        </p:nvSpPr>
        <p:spPr>
          <a:xfrm>
            <a:off x="7564126" y="3808168"/>
            <a:ext cx="34515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3. </a:t>
            </a:r>
            <a:r>
              <a:rPr lang="ko-KR" altLang="en-US" sz="1050" dirty="0"/>
              <a:t>몬스터는 공격 모션을 박스는 타격 </a:t>
            </a:r>
            <a:r>
              <a:rPr lang="ko-KR" altLang="en-US" sz="1050" dirty="0" err="1"/>
              <a:t>타격이펙트</a:t>
            </a:r>
            <a:r>
              <a:rPr lang="ko-KR" altLang="en-US" sz="1050" dirty="0"/>
              <a:t> 적용</a:t>
            </a:r>
            <a:endParaRPr lang="en-US" altLang="ko-KR" sz="105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E44584E-ED4A-BA7C-D12D-369630ACDCE8}"/>
              </a:ext>
            </a:extLst>
          </p:cNvPr>
          <p:cNvCxnSpPr>
            <a:cxnSpLocks/>
          </p:cNvCxnSpPr>
          <p:nvPr/>
        </p:nvCxnSpPr>
        <p:spPr>
          <a:xfrm>
            <a:off x="6686620" y="2624771"/>
            <a:ext cx="4392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C5A620-D47C-8EFF-2ED4-ED3CF14B53A5}"/>
              </a:ext>
            </a:extLst>
          </p:cNvPr>
          <p:cNvSpPr/>
          <p:nvPr/>
        </p:nvSpPr>
        <p:spPr>
          <a:xfrm>
            <a:off x="744816" y="4820575"/>
            <a:ext cx="1374150" cy="1088558"/>
          </a:xfrm>
          <a:prstGeom prst="rect">
            <a:avLst/>
          </a:prstGeom>
          <a:solidFill>
            <a:srgbClr val="6B52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E6ABDF-29B4-516C-0DE6-04A9869253A2}"/>
              </a:ext>
            </a:extLst>
          </p:cNvPr>
          <p:cNvSpPr/>
          <p:nvPr/>
        </p:nvSpPr>
        <p:spPr>
          <a:xfrm>
            <a:off x="3468428" y="4540505"/>
            <a:ext cx="1063370" cy="780907"/>
          </a:xfrm>
          <a:prstGeom prst="rect">
            <a:avLst/>
          </a:prstGeom>
          <a:solidFill>
            <a:srgbClr val="6B52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7C877D-E755-22F4-4472-5919A10E5B32}"/>
              </a:ext>
            </a:extLst>
          </p:cNvPr>
          <p:cNvSpPr/>
          <p:nvPr/>
        </p:nvSpPr>
        <p:spPr>
          <a:xfrm>
            <a:off x="3188600" y="4540504"/>
            <a:ext cx="219618" cy="7808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16DB31-1578-679E-CA8A-1C14D9D49534}"/>
              </a:ext>
            </a:extLst>
          </p:cNvPr>
          <p:cNvSpPr/>
          <p:nvPr/>
        </p:nvSpPr>
        <p:spPr>
          <a:xfrm>
            <a:off x="3188600" y="4820575"/>
            <a:ext cx="219618" cy="5010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D45EB3-CEDA-0141-C6BB-3EA53DAA51D8}"/>
              </a:ext>
            </a:extLst>
          </p:cNvPr>
          <p:cNvSpPr txBox="1"/>
          <p:nvPr/>
        </p:nvSpPr>
        <p:spPr>
          <a:xfrm>
            <a:off x="4615906" y="4817196"/>
            <a:ext cx="18213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타격 이펙트</a:t>
            </a:r>
            <a:r>
              <a:rPr lang="en-US" altLang="ko-KR" sz="1050" dirty="0"/>
              <a:t>1: Hp</a:t>
            </a:r>
            <a:r>
              <a:rPr lang="ko-KR" altLang="en-US" sz="1050" dirty="0"/>
              <a:t>바 활성화</a:t>
            </a:r>
            <a:endParaRPr lang="en-US" altLang="ko-KR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6C4F2A-70BE-7026-579C-76CA61AB5655}"/>
              </a:ext>
            </a:extLst>
          </p:cNvPr>
          <p:cNvSpPr/>
          <p:nvPr/>
        </p:nvSpPr>
        <p:spPr>
          <a:xfrm>
            <a:off x="3468428" y="5605543"/>
            <a:ext cx="1063370" cy="780907"/>
          </a:xfrm>
          <a:prstGeom prst="rect">
            <a:avLst/>
          </a:prstGeom>
          <a:solidFill>
            <a:srgbClr val="BD8F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49334-3665-33C0-1E35-AB1AEBDD0802}"/>
              </a:ext>
            </a:extLst>
          </p:cNvPr>
          <p:cNvSpPr txBox="1"/>
          <p:nvPr/>
        </p:nvSpPr>
        <p:spPr>
          <a:xfrm>
            <a:off x="4704873" y="5787488"/>
            <a:ext cx="16434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타격 이펙트</a:t>
            </a:r>
            <a:r>
              <a:rPr lang="en-US" altLang="ko-KR" sz="1050" dirty="0"/>
              <a:t>2: </a:t>
            </a:r>
            <a:r>
              <a:rPr lang="ko-KR" altLang="en-US" sz="1050" dirty="0"/>
              <a:t>색상 변화</a:t>
            </a:r>
            <a:endParaRPr lang="en-US" altLang="ko-KR" sz="105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F183CDD-2364-B063-E6A8-4AA241CC5BEE}"/>
              </a:ext>
            </a:extLst>
          </p:cNvPr>
          <p:cNvCxnSpPr>
            <a:cxnSpLocks/>
          </p:cNvCxnSpPr>
          <p:nvPr/>
        </p:nvCxnSpPr>
        <p:spPr>
          <a:xfrm>
            <a:off x="2654439" y="4912480"/>
            <a:ext cx="4392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8F98B48-BEF7-46FF-3C1F-67C390764F08}"/>
              </a:ext>
            </a:extLst>
          </p:cNvPr>
          <p:cNvCxnSpPr>
            <a:cxnSpLocks/>
          </p:cNvCxnSpPr>
          <p:nvPr/>
        </p:nvCxnSpPr>
        <p:spPr>
          <a:xfrm>
            <a:off x="2654438" y="5909133"/>
            <a:ext cx="4392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9555D3F-7F8C-63FD-2C0F-0A8F896A1145}"/>
              </a:ext>
            </a:extLst>
          </p:cNvPr>
          <p:cNvCxnSpPr/>
          <p:nvPr/>
        </p:nvCxnSpPr>
        <p:spPr>
          <a:xfrm>
            <a:off x="2654439" y="4912480"/>
            <a:ext cx="0" cy="9966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6158CBC-73F4-F2CB-CF17-23E5C3CA8450}"/>
              </a:ext>
            </a:extLst>
          </p:cNvPr>
          <p:cNvCxnSpPr>
            <a:cxnSpLocks/>
          </p:cNvCxnSpPr>
          <p:nvPr/>
        </p:nvCxnSpPr>
        <p:spPr>
          <a:xfrm>
            <a:off x="2246509" y="5414317"/>
            <a:ext cx="4085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8EF59F2B-DBE9-2D9F-12F9-B4E3CDCC1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576" y="5365016"/>
            <a:ext cx="2361490" cy="111777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DFD3CB1-ADA7-122A-957C-1B8697BF64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576" y="4346465"/>
            <a:ext cx="3194486" cy="9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72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421F4-05C6-B4F4-0150-8C75D6F96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0D353EF-F54E-ED84-05FD-50F63B32784F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D7FA285-5383-F279-1CBD-EF8F1C4D9121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472190-48C5-A7CF-A0B1-F31FC7716714}"/>
              </a:ext>
            </a:extLst>
          </p:cNvPr>
          <p:cNvSpPr txBox="1"/>
          <p:nvPr/>
        </p:nvSpPr>
        <p:spPr>
          <a:xfrm>
            <a:off x="1551709" y="917373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추가구현 </a:t>
            </a:r>
            <a:r>
              <a:rPr lang="en-US" altLang="ko-KR" dirty="0"/>
              <a:t>: </a:t>
            </a:r>
            <a:r>
              <a:rPr lang="ko-KR" altLang="en-US" dirty="0"/>
              <a:t>몬스터 공격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3FB8D5-3F92-2A58-960E-A5B01D4A7A3F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2025-03-08 / 4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CFA1F-B42C-827B-A739-9384164D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7" y="2050724"/>
            <a:ext cx="3090457" cy="424739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3E85BB4C-AFC8-F003-767E-6D96F64A8133}"/>
              </a:ext>
            </a:extLst>
          </p:cNvPr>
          <p:cNvSpPr/>
          <p:nvPr/>
        </p:nvSpPr>
        <p:spPr>
          <a:xfrm>
            <a:off x="2406728" y="5033817"/>
            <a:ext cx="354945" cy="49144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5C8817E-5B92-4FDC-D835-1E5435CBC247}"/>
              </a:ext>
            </a:extLst>
          </p:cNvPr>
          <p:cNvSpPr/>
          <p:nvPr/>
        </p:nvSpPr>
        <p:spPr>
          <a:xfrm>
            <a:off x="2645664" y="5033817"/>
            <a:ext cx="354945" cy="491441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1E75AF-C81F-3476-5F38-B1ACB7F53F6F}"/>
              </a:ext>
            </a:extLst>
          </p:cNvPr>
          <p:cNvSpPr txBox="1"/>
          <p:nvPr/>
        </p:nvSpPr>
        <p:spPr>
          <a:xfrm>
            <a:off x="4732582" y="2203124"/>
            <a:ext cx="5192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또한 몬스터가 앞에 쌓일 수록 기존 </a:t>
            </a:r>
            <a:r>
              <a:rPr lang="en-US" altLang="ko-KR" sz="1050" dirty="0"/>
              <a:t>2D </a:t>
            </a:r>
            <a:r>
              <a:rPr lang="ko-KR" altLang="en-US" sz="1050" dirty="0"/>
              <a:t>배경과 트럭의 바퀴 속도를 </a:t>
            </a:r>
            <a:r>
              <a:rPr lang="ko-KR" altLang="en-US" sz="1050" dirty="0" err="1"/>
              <a:t>감속시켰습니다</a:t>
            </a:r>
            <a:r>
              <a:rPr lang="en-US" altLang="ko-KR" sz="1050" dirty="0"/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283110C-3D78-263E-A79F-1A1B96E7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36" y="3011116"/>
            <a:ext cx="2897582" cy="328700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221326-8392-7F86-4327-3EAB34C92799}"/>
              </a:ext>
            </a:extLst>
          </p:cNvPr>
          <p:cNvSpPr/>
          <p:nvPr/>
        </p:nvSpPr>
        <p:spPr>
          <a:xfrm>
            <a:off x="1791855" y="2586182"/>
            <a:ext cx="853809" cy="316807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9CFCC3C-3A55-DF81-F14E-4B10F6436833}"/>
              </a:ext>
            </a:extLst>
          </p:cNvPr>
          <p:cNvCxnSpPr>
            <a:cxnSpLocks/>
          </p:cNvCxnSpPr>
          <p:nvPr/>
        </p:nvCxnSpPr>
        <p:spPr>
          <a:xfrm>
            <a:off x="2406728" y="5754255"/>
            <a:ext cx="0" cy="775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98A952-79A9-6CFF-CEBE-907BE4DA34D5}"/>
              </a:ext>
            </a:extLst>
          </p:cNvPr>
          <p:cNvSpPr txBox="1"/>
          <p:nvPr/>
        </p:nvSpPr>
        <p:spPr>
          <a:xfrm>
            <a:off x="2406728" y="6443097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IsTrigger</a:t>
            </a:r>
            <a:r>
              <a:rPr lang="en-US" altLang="ko-KR" sz="1050" dirty="0"/>
              <a:t> </a:t>
            </a:r>
            <a:r>
              <a:rPr lang="ko-KR" altLang="en-US" sz="1050" dirty="0"/>
              <a:t>켜져 있는 새로운 </a:t>
            </a:r>
            <a:r>
              <a:rPr lang="en-US" altLang="ko-KR" sz="1050" dirty="0" err="1"/>
              <a:t>BoxCollision</a:t>
            </a:r>
            <a:endParaRPr lang="en-US" altLang="ko-KR" sz="105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FBD55279-1783-29AD-88B0-81E8CA519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759" y="3429000"/>
            <a:ext cx="3332805" cy="13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75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ECE9-CBD6-9C2C-6B19-A270AFFEC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F8F3273-5544-94C2-E5E3-0E6432B6486C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47FF0B-4277-BE20-5E80-174453A7E742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469D11-4943-A77B-7DAB-69CD313EC592}"/>
              </a:ext>
            </a:extLst>
          </p:cNvPr>
          <p:cNvSpPr txBox="1"/>
          <p:nvPr/>
        </p:nvSpPr>
        <p:spPr>
          <a:xfrm>
            <a:off x="1551709" y="917373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추가구현 </a:t>
            </a:r>
            <a:r>
              <a:rPr lang="en-US" altLang="ko-KR" dirty="0"/>
              <a:t>: </a:t>
            </a:r>
            <a:r>
              <a:rPr lang="ko-KR" altLang="en-US" dirty="0"/>
              <a:t>몬스터 공격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57839-79AE-9F7A-085C-58D34C61D0F0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2025-03-08 / 4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38EB98-DD19-A6DF-458F-E3574F8FD6A5}"/>
              </a:ext>
            </a:extLst>
          </p:cNvPr>
          <p:cNvSpPr/>
          <p:nvPr/>
        </p:nvSpPr>
        <p:spPr>
          <a:xfrm>
            <a:off x="1097608" y="2969028"/>
            <a:ext cx="1073314" cy="819897"/>
          </a:xfrm>
          <a:prstGeom prst="rect">
            <a:avLst/>
          </a:prstGeom>
          <a:solidFill>
            <a:srgbClr val="6B52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F93C40-AF02-CDB2-6872-798A9A67EC90}"/>
              </a:ext>
            </a:extLst>
          </p:cNvPr>
          <p:cNvSpPr/>
          <p:nvPr/>
        </p:nvSpPr>
        <p:spPr>
          <a:xfrm>
            <a:off x="1097608" y="3934228"/>
            <a:ext cx="1073314" cy="819897"/>
          </a:xfrm>
          <a:prstGeom prst="rect">
            <a:avLst/>
          </a:prstGeom>
          <a:solidFill>
            <a:srgbClr val="6B52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201C10-AC80-0443-572B-365FD861C312}"/>
              </a:ext>
            </a:extLst>
          </p:cNvPr>
          <p:cNvSpPr/>
          <p:nvPr/>
        </p:nvSpPr>
        <p:spPr>
          <a:xfrm>
            <a:off x="1097608" y="4899428"/>
            <a:ext cx="1073314" cy="819897"/>
          </a:xfrm>
          <a:prstGeom prst="rect">
            <a:avLst/>
          </a:prstGeom>
          <a:solidFill>
            <a:srgbClr val="6B52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D3E16-5138-554E-032E-55098EC170CA}"/>
              </a:ext>
            </a:extLst>
          </p:cNvPr>
          <p:cNvSpPr txBox="1"/>
          <p:nvPr/>
        </p:nvSpPr>
        <p:spPr>
          <a:xfrm>
            <a:off x="1174306" y="1880546"/>
            <a:ext cx="809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밑에 있는 박스가 파괴당하면 </a:t>
            </a:r>
            <a:r>
              <a:rPr lang="en-US" altLang="ko-KR" sz="1400" b="1" dirty="0"/>
              <a:t>destroy</a:t>
            </a:r>
            <a:r>
              <a:rPr lang="ko-KR" altLang="en-US" sz="1400" b="1" dirty="0"/>
              <a:t>하고 위에 있는 박스들은 차례대로 내려오게 설정하였습니다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0961840-383C-E16D-7DB9-27EC04E54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663" y="2969028"/>
            <a:ext cx="3514716" cy="12430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2F28C41-3AF7-B259-AD43-634ED385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773" y="2699853"/>
            <a:ext cx="2292651" cy="1568656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D108303-4675-AE41-4DFE-89CADBC8460E}"/>
              </a:ext>
            </a:extLst>
          </p:cNvPr>
          <p:cNvSpPr/>
          <p:nvPr/>
        </p:nvSpPr>
        <p:spPr>
          <a:xfrm>
            <a:off x="1761289" y="5710347"/>
            <a:ext cx="694065" cy="632925"/>
          </a:xfrm>
          <a:custGeom>
            <a:avLst/>
            <a:gdLst>
              <a:gd name="connsiteX0" fmla="*/ 19810 w 694065"/>
              <a:gd name="connsiteY0" fmla="*/ 259303 h 632925"/>
              <a:gd name="connsiteX1" fmla="*/ 65992 w 694065"/>
              <a:gd name="connsiteY1" fmla="*/ 268540 h 632925"/>
              <a:gd name="connsiteX2" fmla="*/ 102937 w 694065"/>
              <a:gd name="connsiteY2" fmla="*/ 490212 h 632925"/>
              <a:gd name="connsiteX3" fmla="*/ 29047 w 694065"/>
              <a:gd name="connsiteY3" fmla="*/ 610285 h 632925"/>
              <a:gd name="connsiteX4" fmla="*/ 1337 w 694065"/>
              <a:gd name="connsiteY4" fmla="*/ 628758 h 632925"/>
              <a:gd name="connsiteX5" fmla="*/ 296901 w 694065"/>
              <a:gd name="connsiteY5" fmla="*/ 499449 h 632925"/>
              <a:gd name="connsiteX6" fmla="*/ 472392 w 694065"/>
              <a:gd name="connsiteY6" fmla="*/ 508685 h 632925"/>
              <a:gd name="connsiteX7" fmla="*/ 500101 w 694065"/>
              <a:gd name="connsiteY7" fmla="*/ 564103 h 632925"/>
              <a:gd name="connsiteX8" fmla="*/ 509337 w 694065"/>
              <a:gd name="connsiteY8" fmla="*/ 628758 h 632925"/>
              <a:gd name="connsiteX9" fmla="*/ 490865 w 694065"/>
              <a:gd name="connsiteY9" fmla="*/ 527158 h 632925"/>
              <a:gd name="connsiteX10" fmla="*/ 537047 w 694065"/>
              <a:gd name="connsiteY10" fmla="*/ 342430 h 632925"/>
              <a:gd name="connsiteX11" fmla="*/ 666356 w 694065"/>
              <a:gd name="connsiteY11" fmla="*/ 240830 h 632925"/>
              <a:gd name="connsiteX12" fmla="*/ 694065 w 694065"/>
              <a:gd name="connsiteY12" fmla="*/ 231594 h 632925"/>
              <a:gd name="connsiteX13" fmla="*/ 620174 w 694065"/>
              <a:gd name="connsiteY13" fmla="*/ 102285 h 632925"/>
              <a:gd name="connsiteX14" fmla="*/ 592465 w 694065"/>
              <a:gd name="connsiteY14" fmla="*/ 28394 h 632925"/>
              <a:gd name="connsiteX15" fmla="*/ 610937 w 694065"/>
              <a:gd name="connsiteY15" fmla="*/ 685 h 632925"/>
              <a:gd name="connsiteX16" fmla="*/ 546283 w 694065"/>
              <a:gd name="connsiteY16" fmla="*/ 19158 h 632925"/>
              <a:gd name="connsiteX17" fmla="*/ 527810 w 694065"/>
              <a:gd name="connsiteY17" fmla="*/ 19158 h 6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94065" h="632925">
                <a:moveTo>
                  <a:pt x="19810" y="259303"/>
                </a:moveTo>
                <a:cubicBezTo>
                  <a:pt x="35204" y="262382"/>
                  <a:pt x="54323" y="258038"/>
                  <a:pt x="65992" y="268540"/>
                </a:cubicBezTo>
                <a:cubicBezTo>
                  <a:pt x="130465" y="326565"/>
                  <a:pt x="127357" y="411525"/>
                  <a:pt x="102937" y="490212"/>
                </a:cubicBezTo>
                <a:cubicBezTo>
                  <a:pt x="89008" y="535096"/>
                  <a:pt x="56838" y="572387"/>
                  <a:pt x="29047" y="610285"/>
                </a:cubicBezTo>
                <a:cubicBezTo>
                  <a:pt x="22482" y="619237"/>
                  <a:pt x="-6513" y="636608"/>
                  <a:pt x="1337" y="628758"/>
                </a:cubicBezTo>
                <a:cubicBezTo>
                  <a:pt x="126694" y="503399"/>
                  <a:pt x="84561" y="547707"/>
                  <a:pt x="296901" y="499449"/>
                </a:cubicBezTo>
                <a:cubicBezTo>
                  <a:pt x="355398" y="502528"/>
                  <a:pt x="416572" y="490924"/>
                  <a:pt x="472392" y="508685"/>
                </a:cubicBezTo>
                <a:cubicBezTo>
                  <a:pt x="492073" y="514947"/>
                  <a:pt x="494027" y="544363"/>
                  <a:pt x="500101" y="564103"/>
                </a:cubicBezTo>
                <a:cubicBezTo>
                  <a:pt x="506503" y="584911"/>
                  <a:pt x="514617" y="649878"/>
                  <a:pt x="509337" y="628758"/>
                </a:cubicBezTo>
                <a:cubicBezTo>
                  <a:pt x="500989" y="595364"/>
                  <a:pt x="497022" y="561025"/>
                  <a:pt x="490865" y="527158"/>
                </a:cubicBezTo>
                <a:cubicBezTo>
                  <a:pt x="506259" y="465582"/>
                  <a:pt x="503879" y="396546"/>
                  <a:pt x="537047" y="342430"/>
                </a:cubicBezTo>
                <a:cubicBezTo>
                  <a:pt x="565692" y="295694"/>
                  <a:pt x="621573" y="272442"/>
                  <a:pt x="666356" y="240830"/>
                </a:cubicBezTo>
                <a:cubicBezTo>
                  <a:pt x="674310" y="235215"/>
                  <a:pt x="694065" y="231594"/>
                  <a:pt x="694065" y="231594"/>
                </a:cubicBezTo>
                <a:cubicBezTo>
                  <a:pt x="669435" y="188491"/>
                  <a:pt x="642375" y="146688"/>
                  <a:pt x="620174" y="102285"/>
                </a:cubicBezTo>
                <a:cubicBezTo>
                  <a:pt x="608410" y="78757"/>
                  <a:pt x="594847" y="54591"/>
                  <a:pt x="592465" y="28394"/>
                </a:cubicBezTo>
                <a:cubicBezTo>
                  <a:pt x="591460" y="17339"/>
                  <a:pt x="621822" y="2862"/>
                  <a:pt x="610937" y="685"/>
                </a:cubicBezTo>
                <a:cubicBezTo>
                  <a:pt x="588958" y="-3711"/>
                  <a:pt x="568163" y="14296"/>
                  <a:pt x="546283" y="19158"/>
                </a:cubicBezTo>
                <a:cubicBezTo>
                  <a:pt x="540272" y="20494"/>
                  <a:pt x="533968" y="19158"/>
                  <a:pt x="527810" y="1915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3D01C89-52D3-C2F6-3CDE-DD017A3822EB}"/>
              </a:ext>
            </a:extLst>
          </p:cNvPr>
          <p:cNvSpPr/>
          <p:nvPr/>
        </p:nvSpPr>
        <p:spPr>
          <a:xfrm>
            <a:off x="642319" y="2660059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2E02F8-D804-93BE-DA61-9814059C9D73}"/>
              </a:ext>
            </a:extLst>
          </p:cNvPr>
          <p:cNvSpPr txBox="1"/>
          <p:nvPr/>
        </p:nvSpPr>
        <p:spPr>
          <a:xfrm>
            <a:off x="3396657" y="4344176"/>
            <a:ext cx="82990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Box</a:t>
            </a:r>
            <a:r>
              <a:rPr lang="ko-KR" altLang="en-US" sz="1050" dirty="0"/>
              <a:t>의 </a:t>
            </a:r>
            <a:r>
              <a:rPr lang="en-US" altLang="ko-KR" sz="1050" dirty="0" err="1"/>
              <a:t>Destory</a:t>
            </a:r>
            <a:r>
              <a:rPr lang="en-US" altLang="ko-KR" sz="1050" dirty="0"/>
              <a:t> </a:t>
            </a:r>
            <a:r>
              <a:rPr lang="ko-KR" altLang="en-US" sz="1050" dirty="0"/>
              <a:t>함수에서 </a:t>
            </a:r>
            <a:r>
              <a:rPr lang="en-US" altLang="ko-KR" sz="1050" dirty="0" err="1"/>
              <a:t>TruckManager</a:t>
            </a:r>
            <a:r>
              <a:rPr lang="ko-KR" altLang="en-US" sz="1050" dirty="0"/>
              <a:t>에게 </a:t>
            </a:r>
            <a:r>
              <a:rPr lang="en-US" altLang="ko-KR" sz="1050" dirty="0"/>
              <a:t>Box</a:t>
            </a:r>
            <a:r>
              <a:rPr lang="ko-KR" altLang="en-US" sz="1050" dirty="0"/>
              <a:t>가 파괴됨을 알림</a:t>
            </a:r>
            <a:r>
              <a:rPr lang="en-US" altLang="ko-KR" sz="1050" dirty="0"/>
              <a:t>. </a:t>
            </a:r>
            <a:r>
              <a:rPr lang="en-US" altLang="ko-KR" sz="1050" dirty="0" err="1"/>
              <a:t>TruckManager</a:t>
            </a:r>
            <a:r>
              <a:rPr lang="ko-KR" altLang="en-US" sz="1050" dirty="0"/>
              <a:t>는 위에 있는 </a:t>
            </a:r>
            <a:r>
              <a:rPr lang="en-US" altLang="ko-KR" sz="1050" dirty="0"/>
              <a:t>box</a:t>
            </a:r>
            <a:r>
              <a:rPr lang="ko-KR" altLang="en-US" sz="1050" dirty="0"/>
              <a:t>들에게 순차적으로 내려오라고 수행</a:t>
            </a:r>
            <a:endParaRPr lang="en-US" altLang="ko-KR" sz="105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A2E18E1-D959-4BA5-9B8E-2AEFD790A9A5}"/>
              </a:ext>
            </a:extLst>
          </p:cNvPr>
          <p:cNvCxnSpPr>
            <a:cxnSpLocks/>
          </p:cNvCxnSpPr>
          <p:nvPr/>
        </p:nvCxnSpPr>
        <p:spPr>
          <a:xfrm>
            <a:off x="5468428" y="3704431"/>
            <a:ext cx="2658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15855F-CB57-156A-A823-392450A6C0D6}"/>
              </a:ext>
            </a:extLst>
          </p:cNvPr>
          <p:cNvSpPr/>
          <p:nvPr/>
        </p:nvSpPr>
        <p:spPr>
          <a:xfrm>
            <a:off x="2638172" y="2466770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2A1D25C-DE42-95AE-DE57-1FB5A89A92B0}"/>
              </a:ext>
            </a:extLst>
          </p:cNvPr>
          <p:cNvSpPr/>
          <p:nvPr/>
        </p:nvSpPr>
        <p:spPr>
          <a:xfrm>
            <a:off x="2948098" y="4922645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F9656AD-0F92-0FA9-D463-18CEB7C64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064" y="4825255"/>
            <a:ext cx="4799872" cy="132941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4677099-377A-96BF-E99D-08DE72AED1AE}"/>
              </a:ext>
            </a:extLst>
          </p:cNvPr>
          <p:cNvSpPr txBox="1"/>
          <p:nvPr/>
        </p:nvSpPr>
        <p:spPr>
          <a:xfrm>
            <a:off x="3696064" y="6208061"/>
            <a:ext cx="47998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명령 받은 </a:t>
            </a:r>
            <a:r>
              <a:rPr lang="en-US" altLang="ko-KR" sz="1050" dirty="0"/>
              <a:t>box</a:t>
            </a:r>
            <a:r>
              <a:rPr lang="ko-KR" altLang="en-US" sz="1050" dirty="0"/>
              <a:t>는 </a:t>
            </a:r>
            <a:r>
              <a:rPr lang="en-US" altLang="ko-KR" sz="1050" dirty="0"/>
              <a:t>drop </a:t>
            </a:r>
            <a:r>
              <a:rPr lang="ko-KR" altLang="en-US" sz="1050" dirty="0" err="1"/>
              <a:t>코루틴을</a:t>
            </a:r>
            <a:r>
              <a:rPr lang="ko-KR" altLang="en-US" sz="1050" dirty="0"/>
              <a:t> 실행하며 동적으로 내려오기 수행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99593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B06C-E09A-0C31-E927-682480278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7F67544-D21E-4E49-A086-C6BAD99B7636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845FF13-135C-ADF3-261C-61E911A76B11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8FB364-7582-0D9A-46BE-4D4CFDCB72B7}"/>
              </a:ext>
            </a:extLst>
          </p:cNvPr>
          <p:cNvSpPr txBox="1"/>
          <p:nvPr/>
        </p:nvSpPr>
        <p:spPr>
          <a:xfrm>
            <a:off x="1551709" y="917373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추가구현 </a:t>
            </a:r>
            <a:r>
              <a:rPr lang="en-US" altLang="ko-KR" dirty="0"/>
              <a:t>: </a:t>
            </a:r>
            <a:r>
              <a:rPr lang="ko-KR" altLang="en-US" dirty="0"/>
              <a:t>히어로 공격 기능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40BAC6-E034-5C99-5840-71208F2D37ED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2025-03-08 / 4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DF01D-1445-6155-E5F9-BC292E5D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7" y="2050724"/>
            <a:ext cx="3090457" cy="4247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E73FBB-35DC-62CD-A95A-DE1A77525415}"/>
              </a:ext>
            </a:extLst>
          </p:cNvPr>
          <p:cNvSpPr txBox="1"/>
          <p:nvPr/>
        </p:nvSpPr>
        <p:spPr>
          <a:xfrm>
            <a:off x="4779310" y="3422737"/>
            <a:ext cx="64475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히어로 공격은 마우스 클릭 이벤트에 대한 정보를 받아와서 하위 오브젝트인 </a:t>
            </a:r>
            <a:r>
              <a:rPr lang="en-US" altLang="ko-KR" sz="1050" dirty="0"/>
              <a:t>Gun</a:t>
            </a:r>
            <a:r>
              <a:rPr lang="ko-KR" altLang="en-US" sz="1050" dirty="0"/>
              <a:t>이 그 방향대로 향하게</a:t>
            </a:r>
            <a:endParaRPr lang="en-US" altLang="ko-KR" sz="1050" dirty="0"/>
          </a:p>
          <a:p>
            <a:r>
              <a:rPr lang="ko-KR" altLang="en-US" sz="1050" dirty="0"/>
              <a:t>했습니다</a:t>
            </a:r>
            <a:r>
              <a:rPr lang="en-US" altLang="ko-KR" sz="1050" dirty="0"/>
              <a:t>.</a:t>
            </a:r>
            <a:r>
              <a:rPr lang="ko-KR" altLang="en-US" sz="1050" dirty="0"/>
              <a:t> </a:t>
            </a:r>
            <a:endParaRPr lang="en-US" altLang="ko-KR" sz="105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023BFE-1927-983E-D721-0000700818B1}"/>
              </a:ext>
            </a:extLst>
          </p:cNvPr>
          <p:cNvCxnSpPr/>
          <p:nvPr/>
        </p:nvCxnSpPr>
        <p:spPr>
          <a:xfrm>
            <a:off x="2262910" y="2503055"/>
            <a:ext cx="1699491" cy="1200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F320930B-D8E6-94E6-D945-969C1C843610}"/>
              </a:ext>
            </a:extLst>
          </p:cNvPr>
          <p:cNvSpPr/>
          <p:nvPr/>
        </p:nvSpPr>
        <p:spPr>
          <a:xfrm>
            <a:off x="4073236" y="3703782"/>
            <a:ext cx="116348" cy="1477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무기, 공구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D1623D4-8642-0BEA-39D2-4A734E543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257">
            <a:off x="5031528" y="2135909"/>
            <a:ext cx="1293091" cy="129309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280DD8C-82E2-EA65-A2EA-E11D2653F6CA}"/>
              </a:ext>
            </a:extLst>
          </p:cNvPr>
          <p:cNvCxnSpPr>
            <a:cxnSpLocks/>
          </p:cNvCxnSpPr>
          <p:nvPr/>
        </p:nvCxnSpPr>
        <p:spPr>
          <a:xfrm>
            <a:off x="6561963" y="2747817"/>
            <a:ext cx="2859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9D9712CB-6832-90A6-9F77-F4FEABE411B0}"/>
              </a:ext>
            </a:extLst>
          </p:cNvPr>
          <p:cNvSpPr/>
          <p:nvPr/>
        </p:nvSpPr>
        <p:spPr>
          <a:xfrm>
            <a:off x="9638902" y="2354867"/>
            <a:ext cx="661692" cy="619242"/>
          </a:xfrm>
          <a:custGeom>
            <a:avLst/>
            <a:gdLst>
              <a:gd name="connsiteX0" fmla="*/ 160880 w 661692"/>
              <a:gd name="connsiteY0" fmla="*/ 406 h 619242"/>
              <a:gd name="connsiteX1" fmla="*/ 170116 w 661692"/>
              <a:gd name="connsiteY1" fmla="*/ 46588 h 619242"/>
              <a:gd name="connsiteX2" fmla="*/ 123934 w 661692"/>
              <a:gd name="connsiteY2" fmla="*/ 111242 h 619242"/>
              <a:gd name="connsiteX3" fmla="*/ 77753 w 661692"/>
              <a:gd name="connsiteY3" fmla="*/ 194369 h 619242"/>
              <a:gd name="connsiteX4" fmla="*/ 50043 w 661692"/>
              <a:gd name="connsiteY4" fmla="*/ 268260 h 619242"/>
              <a:gd name="connsiteX5" fmla="*/ 13098 w 661692"/>
              <a:gd name="connsiteY5" fmla="*/ 351388 h 619242"/>
              <a:gd name="connsiteX6" fmla="*/ 3862 w 661692"/>
              <a:gd name="connsiteY6" fmla="*/ 416042 h 619242"/>
              <a:gd name="connsiteX7" fmla="*/ 59280 w 661692"/>
              <a:gd name="connsiteY7" fmla="*/ 425278 h 619242"/>
              <a:gd name="connsiteX8" fmla="*/ 114698 w 661692"/>
              <a:gd name="connsiteY8" fmla="*/ 416042 h 619242"/>
              <a:gd name="connsiteX9" fmla="*/ 197825 w 661692"/>
              <a:gd name="connsiteY9" fmla="*/ 406806 h 619242"/>
              <a:gd name="connsiteX10" fmla="*/ 207062 w 661692"/>
              <a:gd name="connsiteY10" fmla="*/ 452988 h 619242"/>
              <a:gd name="connsiteX11" fmla="*/ 234771 w 661692"/>
              <a:gd name="connsiteY11" fmla="*/ 554588 h 619242"/>
              <a:gd name="connsiteX12" fmla="*/ 244007 w 661692"/>
              <a:gd name="connsiteY12" fmla="*/ 619242 h 619242"/>
              <a:gd name="connsiteX13" fmla="*/ 456443 w 661692"/>
              <a:gd name="connsiteY13" fmla="*/ 573060 h 619242"/>
              <a:gd name="connsiteX14" fmla="*/ 567280 w 661692"/>
              <a:gd name="connsiteY14" fmla="*/ 554588 h 619242"/>
              <a:gd name="connsiteX15" fmla="*/ 502625 w 661692"/>
              <a:gd name="connsiteY15" fmla="*/ 379097 h 619242"/>
              <a:gd name="connsiteX16" fmla="*/ 474916 w 661692"/>
              <a:gd name="connsiteY16" fmla="*/ 332915 h 619242"/>
              <a:gd name="connsiteX17" fmla="*/ 631934 w 661692"/>
              <a:gd name="connsiteY17" fmla="*/ 314442 h 619242"/>
              <a:gd name="connsiteX18" fmla="*/ 659643 w 661692"/>
              <a:gd name="connsiteY18" fmla="*/ 295969 h 619242"/>
              <a:gd name="connsiteX19" fmla="*/ 419498 w 661692"/>
              <a:gd name="connsiteY19" fmla="*/ 203606 h 619242"/>
              <a:gd name="connsiteX20" fmla="*/ 253243 w 661692"/>
              <a:gd name="connsiteY20" fmla="*/ 74297 h 619242"/>
              <a:gd name="connsiteX21" fmla="*/ 160880 w 661692"/>
              <a:gd name="connsiteY21" fmla="*/ 406 h 61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1692" h="619242">
                <a:moveTo>
                  <a:pt x="160880" y="406"/>
                </a:moveTo>
                <a:cubicBezTo>
                  <a:pt x="147026" y="-4212"/>
                  <a:pt x="175080" y="31695"/>
                  <a:pt x="170116" y="46588"/>
                </a:cubicBezTo>
                <a:cubicBezTo>
                  <a:pt x="161741" y="71713"/>
                  <a:pt x="137971" y="88783"/>
                  <a:pt x="123934" y="111242"/>
                </a:cubicBezTo>
                <a:cubicBezTo>
                  <a:pt x="107134" y="138122"/>
                  <a:pt x="91250" y="165688"/>
                  <a:pt x="77753" y="194369"/>
                </a:cubicBezTo>
                <a:cubicBezTo>
                  <a:pt x="66552" y="218171"/>
                  <a:pt x="60059" y="243936"/>
                  <a:pt x="50043" y="268260"/>
                </a:cubicBezTo>
                <a:cubicBezTo>
                  <a:pt x="38498" y="296299"/>
                  <a:pt x="25413" y="323679"/>
                  <a:pt x="13098" y="351388"/>
                </a:cubicBezTo>
                <a:cubicBezTo>
                  <a:pt x="10019" y="372939"/>
                  <a:pt x="-7676" y="397581"/>
                  <a:pt x="3862" y="416042"/>
                </a:cubicBezTo>
                <a:cubicBezTo>
                  <a:pt x="13788" y="431923"/>
                  <a:pt x="40553" y="425278"/>
                  <a:pt x="59280" y="425278"/>
                </a:cubicBezTo>
                <a:cubicBezTo>
                  <a:pt x="78007" y="425278"/>
                  <a:pt x="96135" y="418517"/>
                  <a:pt x="114698" y="416042"/>
                </a:cubicBezTo>
                <a:cubicBezTo>
                  <a:pt x="142333" y="412357"/>
                  <a:pt x="170116" y="409885"/>
                  <a:pt x="197825" y="406806"/>
                </a:cubicBezTo>
                <a:cubicBezTo>
                  <a:pt x="200904" y="422200"/>
                  <a:pt x="203254" y="437758"/>
                  <a:pt x="207062" y="452988"/>
                </a:cubicBezTo>
                <a:cubicBezTo>
                  <a:pt x="215576" y="487043"/>
                  <a:pt x="227156" y="520320"/>
                  <a:pt x="234771" y="554588"/>
                </a:cubicBezTo>
                <a:cubicBezTo>
                  <a:pt x="239494" y="575840"/>
                  <a:pt x="240928" y="597691"/>
                  <a:pt x="244007" y="619242"/>
                </a:cubicBezTo>
                <a:cubicBezTo>
                  <a:pt x="330197" y="599352"/>
                  <a:pt x="373085" y="588216"/>
                  <a:pt x="456443" y="573060"/>
                </a:cubicBezTo>
                <a:cubicBezTo>
                  <a:pt x="493294" y="566360"/>
                  <a:pt x="530334" y="560745"/>
                  <a:pt x="567280" y="554588"/>
                </a:cubicBezTo>
                <a:cubicBezTo>
                  <a:pt x="545728" y="496091"/>
                  <a:pt x="526602" y="436642"/>
                  <a:pt x="502625" y="379097"/>
                </a:cubicBezTo>
                <a:cubicBezTo>
                  <a:pt x="495720" y="362526"/>
                  <a:pt x="458859" y="340944"/>
                  <a:pt x="474916" y="332915"/>
                </a:cubicBezTo>
                <a:cubicBezTo>
                  <a:pt x="522053" y="309347"/>
                  <a:pt x="579595" y="320600"/>
                  <a:pt x="631934" y="314442"/>
                </a:cubicBezTo>
                <a:cubicBezTo>
                  <a:pt x="641170" y="308284"/>
                  <a:pt x="669485" y="301104"/>
                  <a:pt x="659643" y="295969"/>
                </a:cubicBezTo>
                <a:cubicBezTo>
                  <a:pt x="583605" y="256297"/>
                  <a:pt x="419498" y="203606"/>
                  <a:pt x="419498" y="203606"/>
                </a:cubicBezTo>
                <a:cubicBezTo>
                  <a:pt x="364080" y="160503"/>
                  <a:pt x="313886" y="109673"/>
                  <a:pt x="253243" y="74297"/>
                </a:cubicBezTo>
                <a:cubicBezTo>
                  <a:pt x="139748" y="8091"/>
                  <a:pt x="174734" y="5024"/>
                  <a:pt x="160880" y="406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 descr="무기, 공구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1A57507-4C79-FFB4-F9C3-73D8DD4C1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4257">
            <a:off x="5031529" y="4090452"/>
            <a:ext cx="1293091" cy="1293091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9BB6852-D342-D9C8-BB23-CF092B5C10F0}"/>
              </a:ext>
            </a:extLst>
          </p:cNvPr>
          <p:cNvSpPr/>
          <p:nvPr/>
        </p:nvSpPr>
        <p:spPr>
          <a:xfrm>
            <a:off x="6537875" y="4457681"/>
            <a:ext cx="147782" cy="112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7E9F234-14EC-FDA2-E752-D58617E14D38}"/>
              </a:ext>
            </a:extLst>
          </p:cNvPr>
          <p:cNvSpPr/>
          <p:nvPr/>
        </p:nvSpPr>
        <p:spPr>
          <a:xfrm>
            <a:off x="6537875" y="4722521"/>
            <a:ext cx="147782" cy="112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3497356-6CF8-77A0-C930-17B1886A3837}"/>
              </a:ext>
            </a:extLst>
          </p:cNvPr>
          <p:cNvSpPr/>
          <p:nvPr/>
        </p:nvSpPr>
        <p:spPr>
          <a:xfrm>
            <a:off x="6795946" y="4610081"/>
            <a:ext cx="147782" cy="112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62F9C5D-C618-2F5C-603F-8A7CFAD11252}"/>
              </a:ext>
            </a:extLst>
          </p:cNvPr>
          <p:cNvSpPr/>
          <p:nvPr/>
        </p:nvSpPr>
        <p:spPr>
          <a:xfrm>
            <a:off x="6284302" y="4278204"/>
            <a:ext cx="802710" cy="7237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61B8529-0597-642E-437D-CB856BADBB02}"/>
              </a:ext>
            </a:extLst>
          </p:cNvPr>
          <p:cNvSpPr/>
          <p:nvPr/>
        </p:nvSpPr>
        <p:spPr>
          <a:xfrm>
            <a:off x="8814518" y="4457681"/>
            <a:ext cx="147782" cy="112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19CCD3F-39A0-533E-4386-E9C75904BAB6}"/>
              </a:ext>
            </a:extLst>
          </p:cNvPr>
          <p:cNvSpPr/>
          <p:nvPr/>
        </p:nvSpPr>
        <p:spPr>
          <a:xfrm>
            <a:off x="8814518" y="4722521"/>
            <a:ext cx="147782" cy="112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17B051-1C47-84AF-560D-41E2DE46A69F}"/>
              </a:ext>
            </a:extLst>
          </p:cNvPr>
          <p:cNvSpPr/>
          <p:nvPr/>
        </p:nvSpPr>
        <p:spPr>
          <a:xfrm>
            <a:off x="9072589" y="4610081"/>
            <a:ext cx="147782" cy="112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C7B8A44-D9FB-246E-C75A-EDF72CE82F04}"/>
              </a:ext>
            </a:extLst>
          </p:cNvPr>
          <p:cNvSpPr/>
          <p:nvPr/>
        </p:nvSpPr>
        <p:spPr>
          <a:xfrm>
            <a:off x="8560945" y="4278204"/>
            <a:ext cx="802710" cy="7237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C615339-4EEB-8969-0E44-19336EA4C59F}"/>
              </a:ext>
            </a:extLst>
          </p:cNvPr>
          <p:cNvSpPr/>
          <p:nvPr/>
        </p:nvSpPr>
        <p:spPr>
          <a:xfrm>
            <a:off x="9372037" y="4137502"/>
            <a:ext cx="490381" cy="94515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153856-E508-0E0B-FA56-2C7358D77CEA}"/>
              </a:ext>
            </a:extLst>
          </p:cNvPr>
          <p:cNvSpPr/>
          <p:nvPr/>
        </p:nvSpPr>
        <p:spPr>
          <a:xfrm>
            <a:off x="9255837" y="4529228"/>
            <a:ext cx="215636" cy="22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88B273-B61C-4D18-D469-1907BB5470EB}"/>
              </a:ext>
            </a:extLst>
          </p:cNvPr>
          <p:cNvCxnSpPr>
            <a:cxnSpLocks/>
          </p:cNvCxnSpPr>
          <p:nvPr/>
        </p:nvCxnSpPr>
        <p:spPr>
          <a:xfrm>
            <a:off x="7280808" y="4603117"/>
            <a:ext cx="9672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665FE0-7250-0AB5-D6F1-AB02D80EA49F}"/>
              </a:ext>
            </a:extLst>
          </p:cNvPr>
          <p:cNvSpPr txBox="1"/>
          <p:nvPr/>
        </p:nvSpPr>
        <p:spPr>
          <a:xfrm>
            <a:off x="4677018" y="5320318"/>
            <a:ext cx="63225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또 </a:t>
            </a:r>
            <a:r>
              <a:rPr lang="en-US" altLang="ko-KR" sz="1050" dirty="0"/>
              <a:t>Gun</a:t>
            </a:r>
            <a:r>
              <a:rPr lang="ko-KR" altLang="en-US" sz="1050" dirty="0"/>
              <a:t>은 </a:t>
            </a:r>
            <a:r>
              <a:rPr lang="en-US" altLang="ko-KR" sz="1050" dirty="0"/>
              <a:t>Bullet</a:t>
            </a:r>
            <a:r>
              <a:rPr lang="ko-KR" altLang="en-US" sz="1050" dirty="0"/>
              <a:t>을 특정시간 지속 생성하고 그 </a:t>
            </a:r>
            <a:r>
              <a:rPr lang="en-US" altLang="ko-KR" sz="1050" dirty="0"/>
              <a:t>Bullet</a:t>
            </a:r>
            <a:r>
              <a:rPr lang="ko-KR" altLang="en-US" sz="1050" dirty="0"/>
              <a:t>은 </a:t>
            </a:r>
            <a:r>
              <a:rPr lang="en-US" altLang="ko-KR" sz="1050" dirty="0" err="1"/>
              <a:t>CircleCollider</a:t>
            </a:r>
            <a:r>
              <a:rPr lang="ko-KR" altLang="en-US" sz="1050" dirty="0"/>
              <a:t>를 가지고 있어 몬스터와 충돌 시</a:t>
            </a:r>
            <a:endParaRPr lang="en-US" altLang="ko-KR" sz="1050" dirty="0"/>
          </a:p>
          <a:p>
            <a:r>
              <a:rPr lang="ko-KR" altLang="en-US" sz="1050" dirty="0"/>
              <a:t>몬스터 또한 히어로의 데미지 만큼 데미지 받게 하였습니다</a:t>
            </a:r>
            <a:r>
              <a:rPr lang="en-US" altLang="ko-KR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462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A3D46-CECB-9313-4B0F-2BDB9A49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DC53AB3-8AD1-7652-1F8C-C0FFAE096B30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8752550-1626-3E43-22F3-0AF3324665A5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38F57E-DDC4-BEFF-5D6C-C011D15E1B86}"/>
              </a:ext>
            </a:extLst>
          </p:cNvPr>
          <p:cNvSpPr txBox="1"/>
          <p:nvPr/>
        </p:nvSpPr>
        <p:spPr>
          <a:xfrm>
            <a:off x="1551709" y="917373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추가구현 </a:t>
            </a:r>
            <a:r>
              <a:rPr lang="en-US" altLang="ko-KR" dirty="0"/>
              <a:t>: </a:t>
            </a:r>
            <a:r>
              <a:rPr lang="ko-KR" altLang="en-US" dirty="0"/>
              <a:t>히어로 공격 기능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EB000E-9E40-CE70-B1CD-05016093B537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2025-03-08 / 4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741BB9-2B80-395F-BB6E-525C5138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92" y="1872007"/>
            <a:ext cx="2912709" cy="3491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FA69BE-FF6E-7105-4505-81870664AC15}"/>
              </a:ext>
            </a:extLst>
          </p:cNvPr>
          <p:cNvSpPr txBox="1"/>
          <p:nvPr/>
        </p:nvSpPr>
        <p:spPr>
          <a:xfrm>
            <a:off x="323718" y="5429650"/>
            <a:ext cx="31678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GunController</a:t>
            </a:r>
            <a:r>
              <a:rPr lang="ko-KR" altLang="en-US" sz="1050" dirty="0"/>
              <a:t>에서 발사할 수 있는 체크하고 발사</a:t>
            </a:r>
            <a:endParaRPr lang="en-US" altLang="ko-KR" sz="105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CF0CC5-3CA6-5316-8280-F7ECA428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954" y="1872007"/>
            <a:ext cx="3572374" cy="8573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A0BF2A-9587-C837-0018-8BBE64B12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954" y="3038763"/>
            <a:ext cx="4010962" cy="18011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9A02D8-0FB4-FC3E-EFEC-21401A4E71D2}"/>
              </a:ext>
            </a:extLst>
          </p:cNvPr>
          <p:cNvSpPr txBox="1"/>
          <p:nvPr/>
        </p:nvSpPr>
        <p:spPr>
          <a:xfrm>
            <a:off x="4440954" y="5429650"/>
            <a:ext cx="40094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Bullet</a:t>
            </a:r>
            <a:r>
              <a:rPr lang="ko-KR" altLang="en-US" sz="1050" dirty="0"/>
              <a:t>은 발사 후 밖으로 나갔는지 체크하고 화면 밖으로 나가면</a:t>
            </a:r>
            <a:endParaRPr lang="en-US" altLang="ko-KR" sz="1050" dirty="0"/>
          </a:p>
          <a:p>
            <a:r>
              <a:rPr lang="en-US" altLang="ko-KR" sz="1050" dirty="0" err="1"/>
              <a:t>BulletPool</a:t>
            </a:r>
            <a:r>
              <a:rPr lang="ko-KR" altLang="en-US" sz="1050" dirty="0"/>
              <a:t>에서 비활성화후 이후 재활용할 수 있도록 했습니다</a:t>
            </a:r>
            <a:r>
              <a:rPr lang="en-US" altLang="ko-KR" sz="1050" dirty="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E4A6E9-A916-76EB-C58F-7D825A692B31}"/>
              </a:ext>
            </a:extLst>
          </p:cNvPr>
          <p:cNvCxnSpPr>
            <a:cxnSpLocks/>
          </p:cNvCxnSpPr>
          <p:nvPr/>
        </p:nvCxnSpPr>
        <p:spPr>
          <a:xfrm>
            <a:off x="3491573" y="3442853"/>
            <a:ext cx="821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EDA63085-55AB-9621-0B90-6E1974567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4588" y="1872007"/>
            <a:ext cx="2553994" cy="92617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2DAA70B-89F6-2002-9DB0-604CF0A25BA3}"/>
              </a:ext>
            </a:extLst>
          </p:cNvPr>
          <p:cNvSpPr txBox="1"/>
          <p:nvPr/>
        </p:nvSpPr>
        <p:spPr>
          <a:xfrm>
            <a:off x="8911935" y="5475817"/>
            <a:ext cx="32800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몬스터는 </a:t>
            </a:r>
            <a:r>
              <a:rPr lang="en-US" altLang="ko-KR" sz="1050" dirty="0"/>
              <a:t>Trigger</a:t>
            </a:r>
            <a:r>
              <a:rPr lang="ko-KR" altLang="en-US" sz="1050" dirty="0"/>
              <a:t>를 통해 한번만 맞았는지 체크</a:t>
            </a:r>
            <a:endParaRPr lang="en-US" altLang="ko-KR" sz="1050" dirty="0"/>
          </a:p>
          <a:p>
            <a:r>
              <a:rPr lang="ko-KR" altLang="en-US" sz="1050" dirty="0"/>
              <a:t>하고 </a:t>
            </a:r>
            <a:r>
              <a:rPr lang="en-US" altLang="ko-KR" sz="1050" dirty="0"/>
              <a:t>hp</a:t>
            </a:r>
            <a:r>
              <a:rPr lang="ko-KR" altLang="en-US" sz="1050" dirty="0"/>
              <a:t>가 </a:t>
            </a:r>
            <a:r>
              <a:rPr lang="en-US" altLang="ko-KR" sz="1050" dirty="0"/>
              <a:t>0</a:t>
            </a:r>
            <a:r>
              <a:rPr lang="ko-KR" altLang="en-US" sz="1050" dirty="0"/>
              <a:t>이하면 죽게</a:t>
            </a:r>
            <a:r>
              <a:rPr lang="en-US" altLang="ko-KR" sz="1050" dirty="0"/>
              <a:t>(</a:t>
            </a:r>
            <a:r>
              <a:rPr lang="ko-KR" altLang="en-US" sz="1050" dirty="0"/>
              <a:t>비활성화</a:t>
            </a:r>
            <a:r>
              <a:rPr lang="en-US" altLang="ko-KR" sz="1050" dirty="0"/>
              <a:t>) </a:t>
            </a:r>
            <a:r>
              <a:rPr lang="ko-KR" altLang="en-US" sz="1050" dirty="0"/>
              <a:t>처리하였습니다</a:t>
            </a:r>
            <a:r>
              <a:rPr lang="en-US" altLang="ko-KR" sz="1050" dirty="0"/>
              <a:t>.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2C2ECF63-F748-D437-DFE7-4D7D41C4D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8729" y="2977297"/>
            <a:ext cx="2922515" cy="1924099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3DD9CC-0982-8DBB-B438-E56C48F77D3D}"/>
              </a:ext>
            </a:extLst>
          </p:cNvPr>
          <p:cNvCxnSpPr>
            <a:cxnSpLocks/>
          </p:cNvCxnSpPr>
          <p:nvPr/>
        </p:nvCxnSpPr>
        <p:spPr>
          <a:xfrm>
            <a:off x="8547824" y="3318162"/>
            <a:ext cx="2544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717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C583E-218A-F95B-D3A4-9C02BD24A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56E8A47-B817-D997-3A8C-20596376446A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7A8DF52-A18D-9D6F-FFB2-98B005821577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4194F9-CC52-DA15-2E16-42D79B9907E8}"/>
              </a:ext>
            </a:extLst>
          </p:cNvPr>
          <p:cNvSpPr txBox="1"/>
          <p:nvPr/>
        </p:nvSpPr>
        <p:spPr>
          <a:xfrm>
            <a:off x="1551709" y="917373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추가구현 </a:t>
            </a:r>
            <a:r>
              <a:rPr lang="en-US" altLang="ko-KR" dirty="0"/>
              <a:t>: </a:t>
            </a:r>
            <a:r>
              <a:rPr lang="ko-KR" altLang="en-US" dirty="0"/>
              <a:t>히어로 공격 기능</a:t>
            </a:r>
            <a:endParaRPr lang="en-US" altLang="ko-K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1BE041-B7B9-FA41-0212-63B736A76712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2025-03-08 / 4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E2AC0-4C16-49C4-0269-0D771FCD6DCF}"/>
              </a:ext>
            </a:extLst>
          </p:cNvPr>
          <p:cNvSpPr txBox="1"/>
          <p:nvPr/>
        </p:nvSpPr>
        <p:spPr>
          <a:xfrm>
            <a:off x="1551709" y="1859514"/>
            <a:ext cx="2691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좀비 타격 이펙트 </a:t>
            </a:r>
            <a:r>
              <a:rPr lang="en-US" altLang="ko-KR" sz="1400" dirty="0"/>
              <a:t>: </a:t>
            </a:r>
            <a:r>
              <a:rPr lang="ko-KR" altLang="en-US" sz="1400" dirty="0"/>
              <a:t>데미지 표시</a:t>
            </a:r>
            <a:endParaRPr lang="en-US" altLang="ko-KR" sz="1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384324E-CAB0-76DB-2E17-0025055E52DD}"/>
              </a:ext>
            </a:extLst>
          </p:cNvPr>
          <p:cNvSpPr/>
          <p:nvPr/>
        </p:nvSpPr>
        <p:spPr>
          <a:xfrm>
            <a:off x="1805282" y="3276600"/>
            <a:ext cx="147782" cy="112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EFCA504-E23D-45A4-B7B0-ED6F68CDE0A6}"/>
              </a:ext>
            </a:extLst>
          </p:cNvPr>
          <p:cNvSpPr/>
          <p:nvPr/>
        </p:nvSpPr>
        <p:spPr>
          <a:xfrm>
            <a:off x="1805282" y="3541440"/>
            <a:ext cx="147782" cy="112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CC2E2DB-668E-F5CA-ED53-4E7A2855B55E}"/>
              </a:ext>
            </a:extLst>
          </p:cNvPr>
          <p:cNvSpPr/>
          <p:nvPr/>
        </p:nvSpPr>
        <p:spPr>
          <a:xfrm>
            <a:off x="2063353" y="3429000"/>
            <a:ext cx="147782" cy="112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B25C7CC-EB0D-2BB3-EE79-764D37348751}"/>
              </a:ext>
            </a:extLst>
          </p:cNvPr>
          <p:cNvSpPr/>
          <p:nvPr/>
        </p:nvSpPr>
        <p:spPr>
          <a:xfrm>
            <a:off x="1551709" y="3097123"/>
            <a:ext cx="802710" cy="72372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460925D-40CC-F106-EF65-7384E13229C7}"/>
              </a:ext>
            </a:extLst>
          </p:cNvPr>
          <p:cNvSpPr/>
          <p:nvPr/>
        </p:nvSpPr>
        <p:spPr>
          <a:xfrm>
            <a:off x="2362801" y="2956421"/>
            <a:ext cx="490381" cy="94515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29CF43-D8D0-85FE-392E-02474467C780}"/>
              </a:ext>
            </a:extLst>
          </p:cNvPr>
          <p:cNvSpPr/>
          <p:nvPr/>
        </p:nvSpPr>
        <p:spPr>
          <a:xfrm>
            <a:off x="2246601" y="3348147"/>
            <a:ext cx="215636" cy="221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A6BAE1E-0900-86B0-44F5-2A5E89604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71" y="2659484"/>
            <a:ext cx="3725610" cy="22111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9445814-359A-BD19-F2BA-49D89E4AE17A}"/>
              </a:ext>
            </a:extLst>
          </p:cNvPr>
          <p:cNvSpPr txBox="1"/>
          <p:nvPr/>
        </p:nvSpPr>
        <p:spPr>
          <a:xfrm>
            <a:off x="1862692" y="4870618"/>
            <a:ext cx="2380780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Bullet </a:t>
            </a:r>
            <a:r>
              <a:rPr lang="ko-KR" altLang="en-US" sz="1050" dirty="0"/>
              <a:t>맞은 이펙트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en-US" altLang="ko-KR" sz="1050" dirty="0"/>
              <a:t>Fade</a:t>
            </a:r>
            <a:r>
              <a:rPr lang="ko-KR" altLang="en-US" sz="1050" dirty="0"/>
              <a:t> </a:t>
            </a:r>
            <a:r>
              <a:rPr lang="ko-KR" altLang="en-US" sz="1050" dirty="0" err="1"/>
              <a:t>코루틴을</a:t>
            </a:r>
            <a:r>
              <a:rPr lang="ko-KR" altLang="en-US" sz="1050" dirty="0"/>
              <a:t> 통한 데미지 표기</a:t>
            </a:r>
            <a:endParaRPr lang="en-US" altLang="ko-KR" sz="1050" dirty="0"/>
          </a:p>
          <a:p>
            <a:pPr marL="228600" indent="-228600">
              <a:buAutoNum type="arabicPeriod"/>
            </a:pPr>
            <a:r>
              <a:rPr lang="ko-KR" altLang="en-US" sz="1050" dirty="0"/>
              <a:t>남은 </a:t>
            </a:r>
            <a:r>
              <a:rPr lang="en-US" altLang="ko-KR" sz="1050" dirty="0"/>
              <a:t>hp</a:t>
            </a:r>
            <a:r>
              <a:rPr lang="ko-KR" altLang="en-US" sz="1050" dirty="0"/>
              <a:t>바로 표시하였습니다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050" dirty="0"/>
              <a:t>색상 변화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로 구현하였습니다</a:t>
            </a:r>
            <a:r>
              <a:rPr lang="en-US" altLang="ko-KR" sz="1050" dirty="0"/>
              <a:t>.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3CAA521-2253-BFA2-C58F-A91A3597B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72" y="4033633"/>
            <a:ext cx="2508572" cy="824097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D3249AC5-0046-5497-D4F6-EDC69C0E929C}"/>
              </a:ext>
            </a:extLst>
          </p:cNvPr>
          <p:cNvSpPr/>
          <p:nvPr/>
        </p:nvSpPr>
        <p:spPr>
          <a:xfrm>
            <a:off x="3888586" y="3068861"/>
            <a:ext cx="490381" cy="94515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4DDEB8E-C582-1DAB-81CF-34E4BF6BE47A}"/>
              </a:ext>
            </a:extLst>
          </p:cNvPr>
          <p:cNvSpPr/>
          <p:nvPr/>
        </p:nvSpPr>
        <p:spPr>
          <a:xfrm>
            <a:off x="3695048" y="2892982"/>
            <a:ext cx="877455" cy="1124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32725-57E1-E936-385B-F1985622B666}"/>
              </a:ext>
            </a:extLst>
          </p:cNvPr>
          <p:cNvSpPr txBox="1"/>
          <p:nvPr/>
        </p:nvSpPr>
        <p:spPr>
          <a:xfrm>
            <a:off x="4646150" y="2726865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10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6D39B971-8679-DCEB-2C8F-C4F6455CE410}"/>
              </a:ext>
            </a:extLst>
          </p:cNvPr>
          <p:cNvSpPr/>
          <p:nvPr/>
        </p:nvSpPr>
        <p:spPr>
          <a:xfrm>
            <a:off x="3572514" y="3140364"/>
            <a:ext cx="125446" cy="490921"/>
          </a:xfrm>
          <a:custGeom>
            <a:avLst/>
            <a:gdLst>
              <a:gd name="connsiteX0" fmla="*/ 112795 w 125446"/>
              <a:gd name="connsiteY0" fmla="*/ 0 h 490921"/>
              <a:gd name="connsiteX1" fmla="*/ 103559 w 125446"/>
              <a:gd name="connsiteY1" fmla="*/ 46181 h 490921"/>
              <a:gd name="connsiteX2" fmla="*/ 75850 w 125446"/>
              <a:gd name="connsiteY2" fmla="*/ 55418 h 490921"/>
              <a:gd name="connsiteX3" fmla="*/ 57377 w 125446"/>
              <a:gd name="connsiteY3" fmla="*/ 193963 h 490921"/>
              <a:gd name="connsiteX4" fmla="*/ 75850 w 125446"/>
              <a:gd name="connsiteY4" fmla="*/ 258618 h 490921"/>
              <a:gd name="connsiteX5" fmla="*/ 57377 w 125446"/>
              <a:gd name="connsiteY5" fmla="*/ 304800 h 490921"/>
              <a:gd name="connsiteX6" fmla="*/ 85086 w 125446"/>
              <a:gd name="connsiteY6" fmla="*/ 397163 h 490921"/>
              <a:gd name="connsiteX7" fmla="*/ 57377 w 125446"/>
              <a:gd name="connsiteY7" fmla="*/ 489527 h 490921"/>
              <a:gd name="connsiteX8" fmla="*/ 122031 w 125446"/>
              <a:gd name="connsiteY8" fmla="*/ 434109 h 490921"/>
              <a:gd name="connsiteX9" fmla="*/ 122031 w 125446"/>
              <a:gd name="connsiteY9" fmla="*/ 461818 h 49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5446" h="490921">
                <a:moveTo>
                  <a:pt x="112795" y="0"/>
                </a:moveTo>
                <a:cubicBezTo>
                  <a:pt x="109716" y="15394"/>
                  <a:pt x="112267" y="33119"/>
                  <a:pt x="103559" y="46181"/>
                </a:cubicBezTo>
                <a:cubicBezTo>
                  <a:pt x="98158" y="54282"/>
                  <a:pt x="75850" y="55418"/>
                  <a:pt x="75850" y="55418"/>
                </a:cubicBezTo>
                <a:cubicBezTo>
                  <a:pt x="102630" y="216103"/>
                  <a:pt x="71135" y="-26174"/>
                  <a:pt x="57377" y="193963"/>
                </a:cubicBezTo>
                <a:cubicBezTo>
                  <a:pt x="55979" y="216333"/>
                  <a:pt x="69692" y="237066"/>
                  <a:pt x="75850" y="258618"/>
                </a:cubicBezTo>
                <a:cubicBezTo>
                  <a:pt x="69692" y="274012"/>
                  <a:pt x="67734" y="291853"/>
                  <a:pt x="57377" y="304800"/>
                </a:cubicBezTo>
                <a:cubicBezTo>
                  <a:pt x="-3984" y="381500"/>
                  <a:pt x="-43327" y="325822"/>
                  <a:pt x="85086" y="397163"/>
                </a:cubicBezTo>
                <a:cubicBezTo>
                  <a:pt x="75850" y="427951"/>
                  <a:pt x="51073" y="458008"/>
                  <a:pt x="57377" y="489527"/>
                </a:cubicBezTo>
                <a:cubicBezTo>
                  <a:pt x="60032" y="502804"/>
                  <a:pt x="95558" y="416460"/>
                  <a:pt x="122031" y="434109"/>
                </a:cubicBezTo>
                <a:cubicBezTo>
                  <a:pt x="129716" y="439232"/>
                  <a:pt x="122031" y="452582"/>
                  <a:pt x="122031" y="46181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7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08AE4-AA55-7873-DF2A-4569E455C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47136CA-BA50-10A3-20C8-889E9A9B67D2}"/>
              </a:ext>
            </a:extLst>
          </p:cNvPr>
          <p:cNvCxnSpPr>
            <a:cxnSpLocks/>
          </p:cNvCxnSpPr>
          <p:nvPr/>
        </p:nvCxnSpPr>
        <p:spPr>
          <a:xfrm flipV="1">
            <a:off x="9240980" y="3006426"/>
            <a:ext cx="0" cy="66501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971C55F-D257-F9D2-E600-A0215C3927CE}"/>
              </a:ext>
            </a:extLst>
          </p:cNvPr>
          <p:cNvCxnSpPr>
            <a:cxnSpLocks/>
          </p:cNvCxnSpPr>
          <p:nvPr/>
        </p:nvCxnSpPr>
        <p:spPr>
          <a:xfrm>
            <a:off x="2425506" y="2812470"/>
            <a:ext cx="657071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0587CEF-BA3A-87E4-02AB-BF4492809F54}"/>
              </a:ext>
            </a:extLst>
          </p:cNvPr>
          <p:cNvCxnSpPr/>
          <p:nvPr/>
        </p:nvCxnSpPr>
        <p:spPr>
          <a:xfrm>
            <a:off x="2327564" y="3911591"/>
            <a:ext cx="703810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FDE256-621B-FA5C-E2F5-406BE10ED562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83BB1B-F60F-6F21-B028-4FA8C780C112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B61626-40EB-521A-7C1C-3ADADFD53C65}"/>
              </a:ext>
            </a:extLst>
          </p:cNvPr>
          <p:cNvSpPr txBox="1"/>
          <p:nvPr/>
        </p:nvSpPr>
        <p:spPr>
          <a:xfrm>
            <a:off x="1551709" y="91737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</a:t>
            </a:r>
            <a:r>
              <a:rPr lang="ko-KR" altLang="en-US" dirty="0"/>
              <a:t>형상관리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003F995-9522-E770-C0BF-E13067794175}"/>
              </a:ext>
            </a:extLst>
          </p:cNvPr>
          <p:cNvSpPr/>
          <p:nvPr/>
        </p:nvSpPr>
        <p:spPr>
          <a:xfrm>
            <a:off x="1200727" y="2595419"/>
            <a:ext cx="1357746" cy="434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BD1ABDA-740C-021B-A827-6F3C40BDFE09}"/>
              </a:ext>
            </a:extLst>
          </p:cNvPr>
          <p:cNvSpPr/>
          <p:nvPr/>
        </p:nvSpPr>
        <p:spPr>
          <a:xfrm>
            <a:off x="4876799" y="2581559"/>
            <a:ext cx="1357746" cy="434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A4C5DD-5104-18CE-E86E-45A28F082B04}"/>
              </a:ext>
            </a:extLst>
          </p:cNvPr>
          <p:cNvSpPr/>
          <p:nvPr/>
        </p:nvSpPr>
        <p:spPr>
          <a:xfrm>
            <a:off x="8552871" y="2595419"/>
            <a:ext cx="1357746" cy="434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81DB07-53AE-B331-B28A-46313F1627BC}"/>
              </a:ext>
            </a:extLst>
          </p:cNvPr>
          <p:cNvSpPr/>
          <p:nvPr/>
        </p:nvSpPr>
        <p:spPr>
          <a:xfrm>
            <a:off x="1200727" y="3694540"/>
            <a:ext cx="1357746" cy="43410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6CD433E-8523-9791-BB36-C37D9898A6E6}"/>
              </a:ext>
            </a:extLst>
          </p:cNvPr>
          <p:cNvSpPr/>
          <p:nvPr/>
        </p:nvSpPr>
        <p:spPr>
          <a:xfrm>
            <a:off x="3038763" y="3694540"/>
            <a:ext cx="1357746" cy="43410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5D542D-E3E4-CBB1-6333-792E5006638E}"/>
              </a:ext>
            </a:extLst>
          </p:cNvPr>
          <p:cNvSpPr/>
          <p:nvPr/>
        </p:nvSpPr>
        <p:spPr>
          <a:xfrm>
            <a:off x="4876799" y="3694540"/>
            <a:ext cx="1357746" cy="43410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076409C-61DB-30B9-47EB-1C623AC18C1E}"/>
              </a:ext>
            </a:extLst>
          </p:cNvPr>
          <p:cNvSpPr/>
          <p:nvPr/>
        </p:nvSpPr>
        <p:spPr>
          <a:xfrm>
            <a:off x="6714835" y="3694540"/>
            <a:ext cx="1357746" cy="43410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3AD4FD0-2F7D-2406-2426-9492180537D9}"/>
              </a:ext>
            </a:extLst>
          </p:cNvPr>
          <p:cNvSpPr/>
          <p:nvPr/>
        </p:nvSpPr>
        <p:spPr>
          <a:xfrm>
            <a:off x="8552871" y="3694540"/>
            <a:ext cx="1357746" cy="43410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develop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A8F7ABB-E4B5-6282-2861-F092219A21BC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1879600" y="3029522"/>
            <a:ext cx="0" cy="66501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66C42A2-D94C-A020-208D-14755349DB64}"/>
              </a:ext>
            </a:extLst>
          </p:cNvPr>
          <p:cNvCxnSpPr>
            <a:cxnSpLocks/>
          </p:cNvCxnSpPr>
          <p:nvPr/>
        </p:nvCxnSpPr>
        <p:spPr>
          <a:xfrm flipV="1">
            <a:off x="5555672" y="3029522"/>
            <a:ext cx="0" cy="66501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37BC9D-D8A5-3461-86F1-5D4E39F2E8A8}"/>
              </a:ext>
            </a:extLst>
          </p:cNvPr>
          <p:cNvSpPr txBox="1"/>
          <p:nvPr/>
        </p:nvSpPr>
        <p:spPr>
          <a:xfrm>
            <a:off x="1461785" y="4749102"/>
            <a:ext cx="7534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444447"/>
                </a:solidFill>
                <a:latin typeface="+mj-lt"/>
              </a:rPr>
              <a:t>Git</a:t>
            </a:r>
            <a:r>
              <a:rPr lang="ko-KR" altLang="en-US" sz="1400" dirty="0">
                <a:solidFill>
                  <a:srgbClr val="444447"/>
                </a:solidFill>
                <a:latin typeface="+mj-lt"/>
              </a:rPr>
              <a:t> 형상 관리는 </a:t>
            </a:r>
            <a:r>
              <a:rPr lang="en-US" altLang="ko-KR" sz="1400" dirty="0">
                <a:solidFill>
                  <a:srgbClr val="444447"/>
                </a:solidFill>
                <a:latin typeface="+mj-lt"/>
              </a:rPr>
              <a:t>1</a:t>
            </a:r>
            <a:r>
              <a:rPr lang="ko-KR" altLang="en-US" sz="1400" dirty="0">
                <a:solidFill>
                  <a:srgbClr val="444447"/>
                </a:solidFill>
                <a:latin typeface="+mj-lt"/>
              </a:rPr>
              <a:t>일차에 </a:t>
            </a:r>
            <a:r>
              <a:rPr lang="en-US" altLang="ko-KR" sz="1400" dirty="0">
                <a:solidFill>
                  <a:srgbClr val="444447"/>
                </a:solidFill>
                <a:latin typeface="+mj-lt"/>
              </a:rPr>
              <a:t>main branch</a:t>
            </a:r>
            <a:r>
              <a:rPr lang="ko-KR" altLang="en-US" sz="1400" dirty="0">
                <a:solidFill>
                  <a:srgbClr val="444447"/>
                </a:solidFill>
                <a:latin typeface="+mj-lt"/>
              </a:rPr>
              <a:t>만 이용하다 </a:t>
            </a:r>
            <a:r>
              <a:rPr lang="en-US" altLang="ko-KR" sz="1400" dirty="0">
                <a:solidFill>
                  <a:srgbClr val="444447"/>
                </a:solidFill>
                <a:latin typeface="+mj-lt"/>
              </a:rPr>
              <a:t>develop</a:t>
            </a:r>
            <a:r>
              <a:rPr lang="ko-KR" altLang="en-US" sz="1400" dirty="0">
                <a:solidFill>
                  <a:srgbClr val="444447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444447"/>
                </a:solidFill>
                <a:latin typeface="+mj-lt"/>
              </a:rPr>
              <a:t>branch</a:t>
            </a:r>
            <a:r>
              <a:rPr lang="ko-KR" altLang="en-US" sz="1400" dirty="0">
                <a:solidFill>
                  <a:srgbClr val="444447"/>
                </a:solidFill>
                <a:latin typeface="+mj-lt"/>
              </a:rPr>
              <a:t>만 따로 만들어 </a:t>
            </a:r>
            <a:endParaRPr lang="en-US" altLang="ko-KR" sz="1400" dirty="0">
              <a:solidFill>
                <a:srgbClr val="444447"/>
              </a:solidFill>
              <a:latin typeface="+mj-lt"/>
            </a:endParaRPr>
          </a:p>
          <a:p>
            <a:r>
              <a:rPr lang="ko-KR" altLang="en-US" sz="1400" b="0" i="0" dirty="0">
                <a:solidFill>
                  <a:srgbClr val="444447"/>
                </a:solidFill>
                <a:effectLst/>
                <a:latin typeface="+mj-lt"/>
              </a:rPr>
              <a:t>하루마다 과제 수행한 내용 버그 없이 해결하고 </a:t>
            </a:r>
            <a:r>
              <a:rPr lang="en-US" altLang="ko-KR" sz="1400" b="0" i="0" dirty="0">
                <a:solidFill>
                  <a:srgbClr val="444447"/>
                </a:solidFill>
                <a:effectLst/>
                <a:latin typeface="+mj-lt"/>
              </a:rPr>
              <a:t>main</a:t>
            </a:r>
            <a:r>
              <a:rPr lang="ko-KR" altLang="en-US" sz="1400" b="0" i="0" dirty="0">
                <a:solidFill>
                  <a:srgbClr val="444447"/>
                </a:solidFill>
                <a:effectLst/>
                <a:latin typeface="+mj-lt"/>
              </a:rPr>
              <a:t>에 합병하는 형식으로 관리하였습니다</a:t>
            </a:r>
            <a:r>
              <a:rPr lang="en-US" altLang="ko-KR" sz="1400" b="0" i="0" dirty="0">
                <a:solidFill>
                  <a:srgbClr val="444447"/>
                </a:solidFill>
                <a:effectLst/>
                <a:latin typeface="+mj-lt"/>
              </a:rPr>
              <a:t>.</a:t>
            </a:r>
            <a:endParaRPr lang="en-US" altLang="ko-KR" sz="14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D67D8-B319-E0F1-8396-9451C580CAA7}"/>
              </a:ext>
            </a:extLst>
          </p:cNvPr>
          <p:cNvSpPr txBox="1"/>
          <p:nvPr/>
        </p:nvSpPr>
        <p:spPr>
          <a:xfrm>
            <a:off x="1461785" y="5586612"/>
            <a:ext cx="3565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444447"/>
                </a:solidFill>
                <a:latin typeface="+mj-lt"/>
              </a:rPr>
              <a:t>Unity </a:t>
            </a:r>
            <a:r>
              <a:rPr lang="ko-KR" altLang="en-US" sz="1400" dirty="0">
                <a:solidFill>
                  <a:srgbClr val="444447"/>
                </a:solidFill>
                <a:latin typeface="+mj-lt"/>
              </a:rPr>
              <a:t>버전은 </a:t>
            </a:r>
            <a:r>
              <a:rPr lang="en-US" altLang="ko-KR" sz="1400" dirty="0">
                <a:solidFill>
                  <a:srgbClr val="444447"/>
                </a:solidFill>
                <a:latin typeface="+mj-lt"/>
              </a:rPr>
              <a:t>2022.3.42f1</a:t>
            </a:r>
            <a:r>
              <a:rPr lang="ko-KR" altLang="en-US" sz="1400" dirty="0">
                <a:solidFill>
                  <a:srgbClr val="444447"/>
                </a:solidFill>
                <a:latin typeface="+mj-lt"/>
              </a:rPr>
              <a:t>을 사용했습니다</a:t>
            </a:r>
            <a:r>
              <a:rPr lang="en-US" altLang="ko-KR" sz="1400" dirty="0">
                <a:solidFill>
                  <a:srgbClr val="444447"/>
                </a:solidFill>
                <a:latin typeface="+mj-lt"/>
              </a:rPr>
              <a:t>.</a:t>
            </a:r>
            <a:endParaRPr lang="en-US" altLang="ko-K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5753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FC2E6-BB39-DAF8-9036-C61F2F99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E8FD4CC-E9CA-156C-E93B-F404EE232156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7C1B12F-1CF0-DE57-B763-F1B1647D1E93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1122BA-FDA5-5CCF-FF38-4093E740F734}"/>
              </a:ext>
            </a:extLst>
          </p:cNvPr>
          <p:cNvSpPr txBox="1"/>
          <p:nvPr/>
        </p:nvSpPr>
        <p:spPr>
          <a:xfrm>
            <a:off x="1551709" y="91737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정리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868CB-10E7-61AB-3014-F921494EA473}"/>
              </a:ext>
            </a:extLst>
          </p:cNvPr>
          <p:cNvSpPr txBox="1"/>
          <p:nvPr/>
        </p:nvSpPr>
        <p:spPr>
          <a:xfrm>
            <a:off x="1414451" y="1764021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과제 후기 및 소감</a:t>
            </a:r>
            <a:endParaRPr lang="en-US" altLang="ko-K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C21D9-872C-34DD-C432-BFB1663556DF}"/>
              </a:ext>
            </a:extLst>
          </p:cNvPr>
          <p:cNvSpPr txBox="1"/>
          <p:nvPr/>
        </p:nvSpPr>
        <p:spPr>
          <a:xfrm>
            <a:off x="1200727" y="2610669"/>
            <a:ext cx="1015053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회사에 합격하는 목적으로 과제를 수행한적은 처음이라 </a:t>
            </a:r>
            <a:r>
              <a:rPr lang="ko-KR" altLang="en-US" sz="1400" b="1" dirty="0"/>
              <a:t>과제를 하는 과정을 어떻게 전달해드릴지 고민과정</a:t>
            </a:r>
            <a:r>
              <a:rPr lang="ko-KR" altLang="en-US" sz="1400" dirty="0"/>
              <a:t>이 많았습니다</a:t>
            </a:r>
            <a:r>
              <a:rPr lang="en-US" altLang="ko-KR" sz="1400" dirty="0"/>
              <a:t>..</a:t>
            </a:r>
          </a:p>
          <a:p>
            <a:r>
              <a:rPr lang="ko-KR" altLang="en-US" sz="1400" dirty="0"/>
              <a:t>이전 </a:t>
            </a:r>
            <a:r>
              <a:rPr lang="ko-KR" altLang="en-US" sz="1400" dirty="0" err="1"/>
              <a:t>펨트론</a:t>
            </a:r>
            <a:r>
              <a:rPr lang="ko-KR" altLang="en-US" sz="1400" dirty="0"/>
              <a:t> 현장실습에서 </a:t>
            </a:r>
            <a:r>
              <a:rPr lang="ko-KR" altLang="en-US" sz="1400" b="1" dirty="0">
                <a:solidFill>
                  <a:srgbClr val="FF0000"/>
                </a:solidFill>
              </a:rPr>
              <a:t>실무경험을 배우면서 팀장님이 </a:t>
            </a:r>
            <a:r>
              <a:rPr lang="ko-KR" altLang="en-US" sz="1400" b="1" dirty="0" err="1">
                <a:solidFill>
                  <a:srgbClr val="FF0000"/>
                </a:solidFill>
              </a:rPr>
              <a:t>저한테</a:t>
            </a:r>
            <a:r>
              <a:rPr lang="ko-KR" altLang="en-US" sz="1400" b="1" dirty="0">
                <a:solidFill>
                  <a:srgbClr val="FF0000"/>
                </a:solidFill>
              </a:rPr>
              <a:t> 해준 조언으로는 </a:t>
            </a:r>
            <a:r>
              <a:rPr lang="en-US" altLang="ko-KR" sz="1400" b="1" dirty="0">
                <a:solidFill>
                  <a:srgbClr val="FF0000"/>
                </a:solidFill>
              </a:rPr>
              <a:t>ppt</a:t>
            </a:r>
            <a:r>
              <a:rPr lang="ko-KR" altLang="en-US" sz="1400" b="1" dirty="0">
                <a:solidFill>
                  <a:srgbClr val="FF0000"/>
                </a:solidFill>
              </a:rPr>
              <a:t>나 노트로 저의 개발 과정을 적으면서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1400" b="1" dirty="0">
                <a:solidFill>
                  <a:srgbClr val="FF0000"/>
                </a:solidFill>
              </a:rPr>
              <a:t>무엇보다 디자인 </a:t>
            </a:r>
            <a:r>
              <a:rPr lang="ko-KR" altLang="en-US" sz="1400" b="1" dirty="0" err="1">
                <a:solidFill>
                  <a:srgbClr val="FF0000"/>
                </a:solidFill>
              </a:rPr>
              <a:t>신경쓰지</a:t>
            </a:r>
            <a:r>
              <a:rPr lang="ko-KR" altLang="en-US" sz="1400" b="1" dirty="0">
                <a:solidFill>
                  <a:srgbClr val="FF0000"/>
                </a:solidFill>
              </a:rPr>
              <a:t> 말고 어려웠던 점이나 코드를 작성하는 도중 </a:t>
            </a:r>
            <a:r>
              <a:rPr lang="ko-KR" altLang="en-US" sz="1400" b="1" dirty="0" err="1">
                <a:solidFill>
                  <a:srgbClr val="FF0000"/>
                </a:solidFill>
              </a:rPr>
              <a:t>래퍼런스를</a:t>
            </a:r>
            <a:r>
              <a:rPr lang="ko-KR" altLang="en-US" sz="1400" b="1" dirty="0">
                <a:solidFill>
                  <a:srgbClr val="FF0000"/>
                </a:solidFill>
              </a:rPr>
              <a:t> 포함하여 있는 그대로 보여달라</a:t>
            </a:r>
            <a:r>
              <a:rPr lang="ko-KR" altLang="en-US" sz="1400" dirty="0"/>
              <a:t>라고</a:t>
            </a:r>
            <a:endParaRPr lang="en-US" altLang="ko-KR" sz="1400" dirty="0"/>
          </a:p>
          <a:p>
            <a:r>
              <a:rPr lang="ko-KR" altLang="en-US" sz="1400" dirty="0" err="1"/>
              <a:t>하신적이</a:t>
            </a:r>
            <a:r>
              <a:rPr lang="ko-KR" altLang="en-US" sz="1400" dirty="0"/>
              <a:t> 있습니다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따라서 과제 수행하면서 어떤 기능을 구현할 때 저의 개발 </a:t>
            </a:r>
            <a:r>
              <a:rPr lang="ko-KR" altLang="en-US" sz="1400" dirty="0" err="1"/>
              <a:t>구상가</a:t>
            </a:r>
            <a:r>
              <a:rPr lang="ko-KR" altLang="en-US" sz="1400" dirty="0"/>
              <a:t> 그 과정에서 어려운 점이나 해결방법 등을</a:t>
            </a:r>
            <a:endParaRPr lang="en-US" altLang="ko-KR" sz="1400" dirty="0"/>
          </a:p>
          <a:p>
            <a:r>
              <a:rPr lang="ko-KR" altLang="en-US" sz="1400" dirty="0"/>
              <a:t>최대한 </a:t>
            </a:r>
            <a:r>
              <a:rPr lang="ko-KR" altLang="en-US" sz="1400" dirty="0" err="1"/>
              <a:t>시각화하며</a:t>
            </a:r>
            <a:r>
              <a:rPr lang="ko-KR" altLang="en-US" sz="1400" dirty="0"/>
              <a:t> 보여주고자 하였습니다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제 생각 기준으로 본 과제였던 몬스터의 순환 구조 움직임 구현이 가장 어려웠으며 완벽히 구현하지 못하고</a:t>
            </a:r>
            <a:endParaRPr lang="en-US" altLang="ko-KR" sz="1400" dirty="0"/>
          </a:p>
          <a:p>
            <a:r>
              <a:rPr lang="ko-KR" altLang="en-US" sz="1400" dirty="0"/>
              <a:t>부족한 부분도 있다고 생각합니다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부족한 부분이 무엇인지 회사 입장에서는 제대로 전달하는 것이 중요하기 때문에</a:t>
            </a:r>
            <a:endParaRPr lang="en-US" altLang="ko-KR" sz="1400" dirty="0"/>
          </a:p>
          <a:p>
            <a:r>
              <a:rPr lang="ko-KR" altLang="en-US" sz="1400" dirty="0"/>
              <a:t>최대한 제 코드 부분이 어떻게 구상되고 개발되었는지 입사 후에도 열심히 소통하는 개발자가 되겠습니다</a:t>
            </a:r>
            <a:r>
              <a:rPr lang="en-US" altLang="ko-KR" sz="1400" dirty="0"/>
              <a:t>! </a:t>
            </a:r>
            <a:r>
              <a:rPr lang="ko-KR" altLang="en-US" sz="1400" dirty="0"/>
              <a:t>감사합니다</a:t>
            </a:r>
            <a:r>
              <a:rPr lang="en-US" altLang="ko-KR" sz="1400" dirty="0"/>
              <a:t>!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376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71CA8-3F13-7F42-FAB0-8DC8028C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6BBA779-5542-DDAC-0872-3DE38488B41D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0DFDE1-2265-DD8D-F183-3874C1062ADC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EA021C-814F-66A0-B1CC-908EF6247BE0}"/>
              </a:ext>
            </a:extLst>
          </p:cNvPr>
          <p:cNvSpPr txBox="1"/>
          <p:nvPr/>
        </p:nvSpPr>
        <p:spPr>
          <a:xfrm>
            <a:off x="1551709" y="917373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움직이는 </a:t>
            </a:r>
            <a:r>
              <a:rPr lang="en-US" altLang="ko-KR" dirty="0"/>
              <a:t>2D </a:t>
            </a:r>
            <a:r>
              <a:rPr lang="ko-KR" altLang="en-US" dirty="0"/>
              <a:t>배경 구현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EA10D2-43B9-2F86-88E4-D4AE06C8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94" y="1921162"/>
            <a:ext cx="2710095" cy="41332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D02CC1-BAA5-CE05-07D4-456B75CA6D0D}"/>
              </a:ext>
            </a:extLst>
          </p:cNvPr>
          <p:cNvSpPr/>
          <p:nvPr/>
        </p:nvSpPr>
        <p:spPr>
          <a:xfrm>
            <a:off x="1551709" y="4313382"/>
            <a:ext cx="3029527" cy="1505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9EE60-F130-7E19-00F2-CA36380E3452}"/>
              </a:ext>
            </a:extLst>
          </p:cNvPr>
          <p:cNvSpPr/>
          <p:nvPr/>
        </p:nvSpPr>
        <p:spPr>
          <a:xfrm>
            <a:off x="1551709" y="2047280"/>
            <a:ext cx="3029527" cy="2173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A313A2-44F2-8AFB-1306-ACF6AE84E7EB}"/>
              </a:ext>
            </a:extLst>
          </p:cNvPr>
          <p:cNvSpPr/>
          <p:nvPr/>
        </p:nvSpPr>
        <p:spPr>
          <a:xfrm>
            <a:off x="2419927" y="4538251"/>
            <a:ext cx="517237" cy="1630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A551402-B10A-0D0E-0130-E710E45472D7}"/>
              </a:ext>
            </a:extLst>
          </p:cNvPr>
          <p:cNvSpPr/>
          <p:nvPr/>
        </p:nvSpPr>
        <p:spPr>
          <a:xfrm>
            <a:off x="1200727" y="2044087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C679940-5E86-7DED-7695-884C77F62C1D}"/>
              </a:ext>
            </a:extLst>
          </p:cNvPr>
          <p:cNvSpPr/>
          <p:nvPr/>
        </p:nvSpPr>
        <p:spPr>
          <a:xfrm>
            <a:off x="1200727" y="4324219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9C306C-BB8F-3DA3-B862-9C65702EA2BD}"/>
              </a:ext>
            </a:extLst>
          </p:cNvPr>
          <p:cNvSpPr/>
          <p:nvPr/>
        </p:nvSpPr>
        <p:spPr>
          <a:xfrm>
            <a:off x="2089473" y="4686032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3DF7F48-887F-7005-2B42-E0502D176419}"/>
              </a:ext>
            </a:extLst>
          </p:cNvPr>
          <p:cNvSpPr/>
          <p:nvPr/>
        </p:nvSpPr>
        <p:spPr>
          <a:xfrm>
            <a:off x="5057687" y="2829692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2FC344-9616-249E-8A9F-7583B1048940}"/>
              </a:ext>
            </a:extLst>
          </p:cNvPr>
          <p:cNvSpPr txBox="1"/>
          <p:nvPr/>
        </p:nvSpPr>
        <p:spPr>
          <a:xfrm>
            <a:off x="4826777" y="2044087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움직이는 오브젝트 구현 구상도</a:t>
            </a:r>
            <a:r>
              <a:rPr lang="en-US" altLang="ko-KR" dirty="0"/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9EFB4-9740-B35A-730D-AF2AFFC9E7DA}"/>
              </a:ext>
            </a:extLst>
          </p:cNvPr>
          <p:cNvSpPr txBox="1"/>
          <p:nvPr/>
        </p:nvSpPr>
        <p:spPr>
          <a:xfrm>
            <a:off x="5387620" y="2786532"/>
            <a:ext cx="372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 err="1"/>
              <a:t>뒷</a:t>
            </a:r>
            <a:r>
              <a:rPr lang="ko-KR" altLang="en-US" dirty="0"/>
              <a:t> 배경 나무 숲 이동 애니메이션</a:t>
            </a:r>
            <a:endParaRPr lang="en-US" altLang="ko-KR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582A91-984B-E646-CCEE-E3FE034FBA63}"/>
              </a:ext>
            </a:extLst>
          </p:cNvPr>
          <p:cNvSpPr/>
          <p:nvPr/>
        </p:nvSpPr>
        <p:spPr>
          <a:xfrm>
            <a:off x="5057687" y="3683341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5AD162D-C4F6-938C-B533-A226A1CF4632}"/>
              </a:ext>
            </a:extLst>
          </p:cNvPr>
          <p:cNvSpPr/>
          <p:nvPr/>
        </p:nvSpPr>
        <p:spPr>
          <a:xfrm>
            <a:off x="5077694" y="4536990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D7DAB5-A180-3F11-CBC3-10B2D0DD0630}"/>
              </a:ext>
            </a:extLst>
          </p:cNvPr>
          <p:cNvSpPr txBox="1"/>
          <p:nvPr/>
        </p:nvSpPr>
        <p:spPr>
          <a:xfrm>
            <a:off x="5387620" y="3646456"/>
            <a:ext cx="318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앞 배경 길 이동 애니메이션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F01791-F418-24FB-68AE-A9379C48B2AD}"/>
              </a:ext>
            </a:extLst>
          </p:cNvPr>
          <p:cNvSpPr txBox="1"/>
          <p:nvPr/>
        </p:nvSpPr>
        <p:spPr>
          <a:xfrm>
            <a:off x="5387620" y="4509401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길 이동에 따른 바퀴 회전 애니메이션</a:t>
            </a:r>
            <a:endParaRPr lang="en-US" altLang="ko-KR" dirty="0"/>
          </a:p>
        </p:txBody>
      </p:sp>
      <p:sp>
        <p:nvSpPr>
          <p:cNvPr id="20" name="사각형: 잘린 한쪽 모서리 19">
            <a:extLst>
              <a:ext uri="{FF2B5EF4-FFF2-40B4-BE49-F238E27FC236}">
                <a16:creationId xmlns:a16="http://schemas.microsoft.com/office/drawing/2014/main" id="{93F843FA-B2BF-74CE-764D-FF909B24DF0D}"/>
              </a:ext>
            </a:extLst>
          </p:cNvPr>
          <p:cNvSpPr/>
          <p:nvPr/>
        </p:nvSpPr>
        <p:spPr>
          <a:xfrm>
            <a:off x="9921306" y="3115894"/>
            <a:ext cx="452582" cy="55418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잘린 한쪽 모서리 20">
            <a:extLst>
              <a:ext uri="{FF2B5EF4-FFF2-40B4-BE49-F238E27FC236}">
                <a16:creationId xmlns:a16="http://schemas.microsoft.com/office/drawing/2014/main" id="{94173F9E-3865-931B-941C-3CECA4CC6422}"/>
              </a:ext>
            </a:extLst>
          </p:cNvPr>
          <p:cNvSpPr/>
          <p:nvPr/>
        </p:nvSpPr>
        <p:spPr>
          <a:xfrm>
            <a:off x="10147597" y="4387300"/>
            <a:ext cx="452582" cy="55418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99CBF3-9A50-EF54-95B0-2664C0246D4B}"/>
              </a:ext>
            </a:extLst>
          </p:cNvPr>
          <p:cNvSpPr txBox="1"/>
          <p:nvPr/>
        </p:nvSpPr>
        <p:spPr>
          <a:xfrm>
            <a:off x="9773135" y="368334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스크립트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BD8C46-99D6-AC94-1AB1-AF533ECB3349}"/>
              </a:ext>
            </a:extLst>
          </p:cNvPr>
          <p:cNvSpPr txBox="1"/>
          <p:nvPr/>
        </p:nvSpPr>
        <p:spPr>
          <a:xfrm>
            <a:off x="9999426" y="496536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스크립트</a:t>
            </a:r>
            <a:endParaRPr lang="en-US" altLang="ko-KR" dirty="0"/>
          </a:p>
        </p:txBody>
      </p:sp>
      <p:sp>
        <p:nvSpPr>
          <p:cNvPr id="26" name="사각형: 잘린 한쪽 모서리 25">
            <a:extLst>
              <a:ext uri="{FF2B5EF4-FFF2-40B4-BE49-F238E27FC236}">
                <a16:creationId xmlns:a16="http://schemas.microsoft.com/office/drawing/2014/main" id="{C1984ADB-2111-A8B7-9FC8-0479912ECBD5}"/>
              </a:ext>
            </a:extLst>
          </p:cNvPr>
          <p:cNvSpPr/>
          <p:nvPr/>
        </p:nvSpPr>
        <p:spPr>
          <a:xfrm>
            <a:off x="11328442" y="3646456"/>
            <a:ext cx="452582" cy="55418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5352C1-62FE-7E67-BDEE-C3B7663CEF05}"/>
              </a:ext>
            </a:extLst>
          </p:cNvPr>
          <p:cNvSpPr txBox="1"/>
          <p:nvPr/>
        </p:nvSpPr>
        <p:spPr>
          <a:xfrm>
            <a:off x="11180271" y="4275380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감독 </a:t>
            </a:r>
            <a:endParaRPr lang="en-US" altLang="ko-KR" sz="1100" dirty="0"/>
          </a:p>
          <a:p>
            <a:pPr algn="ctr"/>
            <a:r>
              <a:rPr lang="ko-KR" altLang="en-US" sz="1100" dirty="0"/>
              <a:t>스크립트</a:t>
            </a:r>
            <a:endParaRPr lang="en-US" altLang="ko-KR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3463B2-9A81-9EB8-C679-D22ACD2AE8A2}"/>
              </a:ext>
            </a:extLst>
          </p:cNvPr>
          <p:cNvCxnSpPr/>
          <p:nvPr/>
        </p:nvCxnSpPr>
        <p:spPr>
          <a:xfrm flipH="1" flipV="1">
            <a:off x="9273309" y="2971198"/>
            <a:ext cx="499826" cy="4217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E1FFD8D-F4C2-EEED-0E66-345EBE8C0336}"/>
              </a:ext>
            </a:extLst>
          </p:cNvPr>
          <p:cNvCxnSpPr>
            <a:cxnSpLocks/>
          </p:cNvCxnSpPr>
          <p:nvPr/>
        </p:nvCxnSpPr>
        <p:spPr>
          <a:xfrm flipH="1">
            <a:off x="9263093" y="3514085"/>
            <a:ext cx="510042" cy="338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7C15721-C5C9-490C-40A4-F9010D8994E4}"/>
              </a:ext>
            </a:extLst>
          </p:cNvPr>
          <p:cNvCxnSpPr>
            <a:cxnSpLocks/>
          </p:cNvCxnSpPr>
          <p:nvPr/>
        </p:nvCxnSpPr>
        <p:spPr>
          <a:xfrm flipH="1">
            <a:off x="9651146" y="4705724"/>
            <a:ext cx="348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46CBCC0-EF92-ECCF-767F-CE2ABA4A1EBD}"/>
              </a:ext>
            </a:extLst>
          </p:cNvPr>
          <p:cNvCxnSpPr>
            <a:cxnSpLocks/>
          </p:cNvCxnSpPr>
          <p:nvPr/>
        </p:nvCxnSpPr>
        <p:spPr>
          <a:xfrm flipH="1" flipV="1">
            <a:off x="10600179" y="3514085"/>
            <a:ext cx="580092" cy="299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B43E91-D4D0-EEF1-D430-B154F3AE4F59}"/>
              </a:ext>
            </a:extLst>
          </p:cNvPr>
          <p:cNvCxnSpPr>
            <a:cxnSpLocks/>
          </p:cNvCxnSpPr>
          <p:nvPr/>
        </p:nvCxnSpPr>
        <p:spPr>
          <a:xfrm flipH="1">
            <a:off x="10804042" y="4150768"/>
            <a:ext cx="374462" cy="480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16CAF75-9974-B8F1-0924-796B5AB7A6CD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2025-03-05 / </a:t>
            </a:r>
            <a:r>
              <a:rPr lang="en-US" altLang="ko-KR"/>
              <a:t>1</a:t>
            </a:r>
            <a:r>
              <a:rPr lang="ko-KR" altLang="en-US" dirty="0"/>
              <a:t>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642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AD7B9-BB57-8583-D1DC-0C9F1255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C669E48-C8FA-2586-9B9E-BAE4DBBE209B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98C8C7-7EE3-7E5A-09F8-3C788D6E6BAE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5161463-1436-6D8C-3A6F-E00CA3103A99}"/>
              </a:ext>
            </a:extLst>
          </p:cNvPr>
          <p:cNvSpPr txBox="1"/>
          <p:nvPr/>
        </p:nvSpPr>
        <p:spPr>
          <a:xfrm>
            <a:off x="1551709" y="917373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움직이는 </a:t>
            </a:r>
            <a:r>
              <a:rPr lang="en-US" altLang="ko-KR" dirty="0"/>
              <a:t>2D </a:t>
            </a:r>
            <a:r>
              <a:rPr lang="ko-KR" altLang="en-US" dirty="0"/>
              <a:t>배경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6CF9D0-C811-0310-BE95-8D3B4887B443}"/>
              </a:ext>
            </a:extLst>
          </p:cNvPr>
          <p:cNvSpPr txBox="1"/>
          <p:nvPr/>
        </p:nvSpPr>
        <p:spPr>
          <a:xfrm>
            <a:off x="1200727" y="5687955"/>
            <a:ext cx="615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Reference: </a:t>
            </a:r>
            <a:r>
              <a:rPr lang="en-US" altLang="ko-KR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hlinkClick r:id="rId2"/>
              </a:rPr>
              <a:t>https://www.youtube.com/watch?v=uyttyyB1HjI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A2581B-D696-CF1B-816C-F994207E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442" y="1757918"/>
            <a:ext cx="5982535" cy="23815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BB5A35-4734-5DE9-DDFA-8EAFB20A269E}"/>
              </a:ext>
            </a:extLst>
          </p:cNvPr>
          <p:cNvSpPr/>
          <p:nvPr/>
        </p:nvSpPr>
        <p:spPr>
          <a:xfrm>
            <a:off x="831273" y="1967345"/>
            <a:ext cx="1163782" cy="7296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FBD600-37AC-7E69-1E44-A7222FF5313C}"/>
              </a:ext>
            </a:extLst>
          </p:cNvPr>
          <p:cNvSpPr/>
          <p:nvPr/>
        </p:nvSpPr>
        <p:spPr>
          <a:xfrm>
            <a:off x="2147455" y="1976306"/>
            <a:ext cx="1163782" cy="7296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9484DB-8DA6-61DE-F2F1-62F6FED6B320}"/>
              </a:ext>
            </a:extLst>
          </p:cNvPr>
          <p:cNvSpPr/>
          <p:nvPr/>
        </p:nvSpPr>
        <p:spPr>
          <a:xfrm>
            <a:off x="3463637" y="1967345"/>
            <a:ext cx="1163782" cy="7296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배경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245DBB-FB1D-852E-FABC-6318B5757D68}"/>
              </a:ext>
            </a:extLst>
          </p:cNvPr>
          <p:cNvCxnSpPr>
            <a:cxnSpLocks/>
          </p:cNvCxnSpPr>
          <p:nvPr/>
        </p:nvCxnSpPr>
        <p:spPr>
          <a:xfrm>
            <a:off x="4045528" y="1750991"/>
            <a:ext cx="0" cy="216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80DDB4-4DE6-DCCE-DA47-1F78531DAD73}"/>
              </a:ext>
            </a:extLst>
          </p:cNvPr>
          <p:cNvSpPr txBox="1"/>
          <p:nvPr/>
        </p:nvSpPr>
        <p:spPr>
          <a:xfrm>
            <a:off x="969818" y="3191444"/>
            <a:ext cx="403988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</a:t>
            </a:r>
            <a:r>
              <a:rPr lang="ko-KR" altLang="en-US" sz="1100" dirty="0"/>
              <a:t>가지 배경을 이용하여 시간이 지남에 따라 정해진 범위를 </a:t>
            </a:r>
            <a:endParaRPr lang="en-US" altLang="ko-KR" sz="1100" dirty="0"/>
          </a:p>
          <a:p>
            <a:r>
              <a:rPr lang="ko-KR" altLang="en-US" sz="1100" dirty="0"/>
              <a:t>넘으면 뒤에 있는 배경이 앞으로 배치되게 하여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b="1" dirty="0"/>
              <a:t>트럭 주체가 움직이기 보다 배경이 움직이게 구현</a:t>
            </a:r>
            <a:r>
              <a:rPr lang="ko-KR" altLang="en-US" sz="1100" dirty="0"/>
              <a:t>하였습니다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움직임에 따라 트럭 자체의 위치는 변하지 않아서 </a:t>
            </a:r>
            <a:endParaRPr lang="en-US" altLang="ko-KR" sz="1100" dirty="0"/>
          </a:p>
          <a:p>
            <a:r>
              <a:rPr lang="ko-KR" altLang="en-US" sz="1100" dirty="0"/>
              <a:t>트럭 자체를 움직이기 보다 도로와 배경을 스피드 값을 따로 </a:t>
            </a:r>
            <a:endParaRPr lang="en-US" altLang="ko-KR" sz="1100" dirty="0"/>
          </a:p>
          <a:p>
            <a:r>
              <a:rPr lang="ko-KR" altLang="en-US" sz="1100" dirty="0"/>
              <a:t>주어 역동적으로 애니메이션이 표현되도록 구현하였습니다</a:t>
            </a:r>
            <a:r>
              <a:rPr lang="en-US" altLang="ko-KR" sz="11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A6890F-49C8-AB65-4EE5-B3CF3F32F8FB}"/>
              </a:ext>
            </a:extLst>
          </p:cNvPr>
          <p:cNvSpPr txBox="1"/>
          <p:nvPr/>
        </p:nvSpPr>
        <p:spPr>
          <a:xfrm>
            <a:off x="4174987" y="2929834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time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1AA302-4C9F-67E3-80C4-E2170FF3F435}"/>
              </a:ext>
            </a:extLst>
          </p:cNvPr>
          <p:cNvCxnSpPr>
            <a:cxnSpLocks/>
          </p:cNvCxnSpPr>
          <p:nvPr/>
        </p:nvCxnSpPr>
        <p:spPr>
          <a:xfrm>
            <a:off x="1468582" y="1757918"/>
            <a:ext cx="25769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8DFDF5-7028-2435-99D9-B5D3278ADD5D}"/>
              </a:ext>
            </a:extLst>
          </p:cNvPr>
          <p:cNvCxnSpPr>
            <a:cxnSpLocks/>
          </p:cNvCxnSpPr>
          <p:nvPr/>
        </p:nvCxnSpPr>
        <p:spPr>
          <a:xfrm>
            <a:off x="1468582" y="1749381"/>
            <a:ext cx="0" cy="1097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310C52-099A-DB07-1C74-79CA25000992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2025-03-05 / </a:t>
            </a:r>
            <a:r>
              <a:rPr lang="en-US" altLang="ko-KR"/>
              <a:t>1</a:t>
            </a:r>
            <a:r>
              <a:rPr lang="ko-KR" altLang="en-US" dirty="0"/>
              <a:t>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8920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2D53C-0416-7C49-4DCB-F2B1FF1C8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37BA4DC-03A6-F380-6A8E-45CD23BD9846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9112CD-10AC-DF8B-7613-BAA3FE403672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90EDAB6-7A8E-A35A-6DEC-57C028B9D671}"/>
              </a:ext>
            </a:extLst>
          </p:cNvPr>
          <p:cNvSpPr txBox="1"/>
          <p:nvPr/>
        </p:nvSpPr>
        <p:spPr>
          <a:xfrm>
            <a:off x="1551709" y="9173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D87BD-4579-9F88-62AE-54B123FC41E3}"/>
              </a:ext>
            </a:extLst>
          </p:cNvPr>
          <p:cNvSpPr txBox="1"/>
          <p:nvPr/>
        </p:nvSpPr>
        <p:spPr>
          <a:xfrm>
            <a:off x="5717309" y="2352298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&lt;1</a:t>
            </a:r>
            <a:r>
              <a:rPr lang="ko-KR" altLang="en-US" dirty="0"/>
              <a:t>차 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구상도</a:t>
            </a:r>
            <a:r>
              <a:rPr lang="en-US" altLang="ko-KR" dirty="0"/>
              <a:t>&gt;</a:t>
            </a:r>
          </a:p>
        </p:txBody>
      </p:sp>
      <p:pic>
        <p:nvPicPr>
          <p:cNvPr id="5" name="그림 4" descr="스크린샷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D9DD52F-3BC4-F931-9CBB-B0C15A25E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66" y="2204393"/>
            <a:ext cx="1926546" cy="40777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0DD8A9A-218C-2067-00F9-306E769743AB}"/>
              </a:ext>
            </a:extLst>
          </p:cNvPr>
          <p:cNvSpPr/>
          <p:nvPr/>
        </p:nvSpPr>
        <p:spPr>
          <a:xfrm>
            <a:off x="2373745" y="4664364"/>
            <a:ext cx="424873" cy="517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FD24EB-1D89-8E4B-4483-2312F092826B}"/>
              </a:ext>
            </a:extLst>
          </p:cNvPr>
          <p:cNvSpPr/>
          <p:nvPr/>
        </p:nvSpPr>
        <p:spPr>
          <a:xfrm>
            <a:off x="3639128" y="3883166"/>
            <a:ext cx="868218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Spawner</a:t>
            </a:r>
            <a:endParaRPr lang="ko-KR" altLang="en-US" sz="28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A835A90-35FF-6F41-6A51-DC338D29B9EF}"/>
              </a:ext>
            </a:extLst>
          </p:cNvPr>
          <p:cNvCxnSpPr/>
          <p:nvPr/>
        </p:nvCxnSpPr>
        <p:spPr>
          <a:xfrm>
            <a:off x="4073237" y="4414982"/>
            <a:ext cx="0" cy="360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28987A-9888-29E0-CAAE-9C231C903C8A}"/>
              </a:ext>
            </a:extLst>
          </p:cNvPr>
          <p:cNvCxnSpPr>
            <a:cxnSpLocks/>
          </p:cNvCxnSpPr>
          <p:nvPr/>
        </p:nvCxnSpPr>
        <p:spPr>
          <a:xfrm flipH="1">
            <a:off x="2927927" y="4922896"/>
            <a:ext cx="11453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060D54-0839-A65F-6E17-F279D85FB5B7}"/>
              </a:ext>
            </a:extLst>
          </p:cNvPr>
          <p:cNvSpPr/>
          <p:nvPr/>
        </p:nvSpPr>
        <p:spPr>
          <a:xfrm>
            <a:off x="2218782" y="4243264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CCE9DB2-7761-4189-2607-4C68A0BFE49F}"/>
              </a:ext>
            </a:extLst>
          </p:cNvPr>
          <p:cNvSpPr/>
          <p:nvPr/>
        </p:nvSpPr>
        <p:spPr>
          <a:xfrm>
            <a:off x="3353898" y="3513757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14AF631-150A-C8FD-A59B-6035525968BE}"/>
              </a:ext>
            </a:extLst>
          </p:cNvPr>
          <p:cNvSpPr/>
          <p:nvPr/>
        </p:nvSpPr>
        <p:spPr>
          <a:xfrm>
            <a:off x="5029921" y="3365152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55BC65-5756-4B2C-F93A-E361CCBF17E8}"/>
              </a:ext>
            </a:extLst>
          </p:cNvPr>
          <p:cNvSpPr txBox="1"/>
          <p:nvPr/>
        </p:nvSpPr>
        <p:spPr>
          <a:xfrm>
            <a:off x="5460857" y="3328266"/>
            <a:ext cx="4961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몬스터 </a:t>
            </a:r>
            <a:r>
              <a:rPr lang="en-US" altLang="ko-KR" dirty="0"/>
              <a:t>Prefab</a:t>
            </a:r>
            <a:r>
              <a:rPr lang="ko-KR" altLang="en-US" dirty="0"/>
              <a:t>을 이용 전용 </a:t>
            </a:r>
            <a:r>
              <a:rPr lang="en-US" altLang="ko-KR" dirty="0"/>
              <a:t>Controller</a:t>
            </a:r>
            <a:r>
              <a:rPr lang="ko-KR" altLang="en-US" dirty="0"/>
              <a:t>로 이후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몬스터 </a:t>
            </a:r>
            <a:r>
              <a:rPr lang="en-US" altLang="ko-KR" dirty="0"/>
              <a:t>AI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41A3BAC-1573-CB28-A64D-235C9213E850}"/>
              </a:ext>
            </a:extLst>
          </p:cNvPr>
          <p:cNvSpPr/>
          <p:nvPr/>
        </p:nvSpPr>
        <p:spPr>
          <a:xfrm>
            <a:off x="5029921" y="4321162"/>
            <a:ext cx="309926" cy="29556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3492E-C50D-FBA6-7AC3-E98A0F54A565}"/>
              </a:ext>
            </a:extLst>
          </p:cNvPr>
          <p:cNvSpPr txBox="1"/>
          <p:nvPr/>
        </p:nvSpPr>
        <p:spPr>
          <a:xfrm>
            <a:off x="5460857" y="4284276"/>
            <a:ext cx="53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몬스터 </a:t>
            </a:r>
            <a:r>
              <a:rPr lang="en-US" altLang="ko-KR" dirty="0"/>
              <a:t>Prefab</a:t>
            </a:r>
            <a:r>
              <a:rPr lang="ko-KR" altLang="en-US" dirty="0"/>
              <a:t>을 특정 시간마다 소환하는 </a:t>
            </a:r>
            <a:r>
              <a:rPr lang="ko-KR" altLang="en-US" dirty="0" err="1"/>
              <a:t>스포너</a:t>
            </a:r>
            <a:endParaRPr lang="en-US" altLang="ko-KR" dirty="0"/>
          </a:p>
        </p:txBody>
      </p:sp>
      <p:sp>
        <p:nvSpPr>
          <p:cNvPr id="20" name="사각형: 잘린 한쪽 모서리 19">
            <a:extLst>
              <a:ext uri="{FF2B5EF4-FFF2-40B4-BE49-F238E27FC236}">
                <a16:creationId xmlns:a16="http://schemas.microsoft.com/office/drawing/2014/main" id="{C4D62161-3A62-70DC-2148-ABB5D8F00079}"/>
              </a:ext>
            </a:extLst>
          </p:cNvPr>
          <p:cNvSpPr/>
          <p:nvPr/>
        </p:nvSpPr>
        <p:spPr>
          <a:xfrm>
            <a:off x="11319164" y="3145540"/>
            <a:ext cx="452582" cy="55418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F6ABCD-738A-22C7-2470-D12EE894CA30}"/>
              </a:ext>
            </a:extLst>
          </p:cNvPr>
          <p:cNvSpPr txBox="1"/>
          <p:nvPr/>
        </p:nvSpPr>
        <p:spPr>
          <a:xfrm>
            <a:off x="11170993" y="371298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스크립트</a:t>
            </a:r>
            <a:endParaRPr lang="en-US" altLang="ko-KR" dirty="0"/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F3CD2232-3FE8-2268-4091-CEBD13E6093A}"/>
              </a:ext>
            </a:extLst>
          </p:cNvPr>
          <p:cNvSpPr/>
          <p:nvPr/>
        </p:nvSpPr>
        <p:spPr>
          <a:xfrm>
            <a:off x="11319164" y="4207753"/>
            <a:ext cx="452582" cy="55418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FEB79-84A8-FF12-56A1-F0320CC469CA}"/>
              </a:ext>
            </a:extLst>
          </p:cNvPr>
          <p:cNvSpPr txBox="1"/>
          <p:nvPr/>
        </p:nvSpPr>
        <p:spPr>
          <a:xfrm>
            <a:off x="11170993" y="477520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스크립트</a:t>
            </a:r>
            <a:endParaRPr lang="en-US" altLang="ko-KR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0F1A8E1-85D1-DC91-D9BF-D2A8A67C3CF6}"/>
              </a:ext>
            </a:extLst>
          </p:cNvPr>
          <p:cNvCxnSpPr>
            <a:cxnSpLocks/>
          </p:cNvCxnSpPr>
          <p:nvPr/>
        </p:nvCxnSpPr>
        <p:spPr>
          <a:xfrm flipH="1">
            <a:off x="10822713" y="4538825"/>
            <a:ext cx="348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B7131F8-B8E9-D5AE-AAC0-74F32C4AD022}"/>
              </a:ext>
            </a:extLst>
          </p:cNvPr>
          <p:cNvCxnSpPr>
            <a:cxnSpLocks/>
          </p:cNvCxnSpPr>
          <p:nvPr/>
        </p:nvCxnSpPr>
        <p:spPr>
          <a:xfrm flipH="1">
            <a:off x="10776671" y="3513757"/>
            <a:ext cx="348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C56222A-E0FB-3379-9894-220521211AFD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2025-03-05 / </a:t>
            </a:r>
            <a:r>
              <a:rPr lang="en-US" altLang="ko-KR"/>
              <a:t>1</a:t>
            </a:r>
            <a:r>
              <a:rPr lang="ko-KR" altLang="en-US" dirty="0"/>
              <a:t>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704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BDD4D-84C1-E234-DA06-9AB769FA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37A31C1-EBCD-E8BC-84FF-78522FCDD171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A404D9-4133-8A93-7F99-C84A654F1BA2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0BDE9D-41B6-0454-8574-53F98263D72F}"/>
              </a:ext>
            </a:extLst>
          </p:cNvPr>
          <p:cNvSpPr txBox="1"/>
          <p:nvPr/>
        </p:nvSpPr>
        <p:spPr>
          <a:xfrm>
            <a:off x="1551709" y="9173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구현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52777-119B-27F1-2D5F-FF20F019F18C}"/>
              </a:ext>
            </a:extLst>
          </p:cNvPr>
          <p:cNvSpPr txBox="1"/>
          <p:nvPr/>
        </p:nvSpPr>
        <p:spPr>
          <a:xfrm>
            <a:off x="1008932" y="175504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구현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DB7FF3A-5D22-9054-97B2-E462CF58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43" y="1530106"/>
            <a:ext cx="3872411" cy="25333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14676F0-598D-31AF-94AE-7C316A3FB171}"/>
              </a:ext>
            </a:extLst>
          </p:cNvPr>
          <p:cNvSpPr txBox="1"/>
          <p:nvPr/>
        </p:nvSpPr>
        <p:spPr>
          <a:xfrm>
            <a:off x="7609544" y="4063459"/>
            <a:ext cx="13578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MonsterSpawner</a:t>
            </a:r>
            <a:endParaRPr lang="en-US" altLang="ko-KR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BC8B89E-F90B-E795-C85C-AB40FEA3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43" y="4605744"/>
            <a:ext cx="4210638" cy="10955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A0A64F4-C451-2BAF-EC24-A41DDCF210FF}"/>
              </a:ext>
            </a:extLst>
          </p:cNvPr>
          <p:cNvSpPr txBox="1"/>
          <p:nvPr/>
        </p:nvSpPr>
        <p:spPr>
          <a:xfrm>
            <a:off x="7609544" y="5701272"/>
            <a:ext cx="14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MonsterController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370FB7-06F3-B18B-4639-18E2537481BE}"/>
              </a:ext>
            </a:extLst>
          </p:cNvPr>
          <p:cNvSpPr txBox="1"/>
          <p:nvPr/>
        </p:nvSpPr>
        <p:spPr>
          <a:xfrm>
            <a:off x="900401" y="2556137"/>
            <a:ext cx="2043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MonsterSpawner</a:t>
            </a:r>
            <a:endParaRPr lang="en-US" altLang="ko-KR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1B9F8-B50F-B554-61B2-495BC26C653D}"/>
              </a:ext>
            </a:extLst>
          </p:cNvPr>
          <p:cNvSpPr txBox="1"/>
          <p:nvPr/>
        </p:nvSpPr>
        <p:spPr>
          <a:xfrm>
            <a:off x="851252" y="3913783"/>
            <a:ext cx="220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MonsterController</a:t>
            </a:r>
            <a:endParaRPr lang="en-US" altLang="ko-KR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37E668-BB17-E8A0-4B40-60C1FAA15A72}"/>
              </a:ext>
            </a:extLst>
          </p:cNvPr>
          <p:cNvSpPr txBox="1"/>
          <p:nvPr/>
        </p:nvSpPr>
        <p:spPr>
          <a:xfrm>
            <a:off x="1436254" y="3069857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정해진 시간 대로 몬스터 소환 </a:t>
            </a:r>
            <a:endParaRPr lang="en-US" altLang="ko-K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E0A1D0-E9DF-3847-C4D0-C1C77E36F1E3}"/>
              </a:ext>
            </a:extLst>
          </p:cNvPr>
          <p:cNvSpPr txBox="1"/>
          <p:nvPr/>
        </p:nvSpPr>
        <p:spPr>
          <a:xfrm>
            <a:off x="1436254" y="4427503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소환되면 왼쪽으로 이동</a:t>
            </a:r>
            <a:endParaRPr lang="en-US" altLang="ko-K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CCD742-D2E1-47F8-88A7-B9B391976206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2025-03-05 / 1</a:t>
            </a:r>
            <a:r>
              <a:rPr lang="ko-KR" altLang="en-US" dirty="0"/>
              <a:t>일차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5919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8E1F-09AE-F063-C23F-83A551497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3F52821-72C3-8878-4433-B788264E996A}"/>
              </a:ext>
            </a:extLst>
          </p:cNvPr>
          <p:cNvCxnSpPr>
            <a:cxnSpLocks/>
          </p:cNvCxnSpPr>
          <p:nvPr/>
        </p:nvCxnSpPr>
        <p:spPr>
          <a:xfrm flipH="1">
            <a:off x="6999965" y="6091378"/>
            <a:ext cx="641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CB6349-21F6-A9F8-A63F-700C5E5109DF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4A92A8E-2E38-6CE2-0504-BB875DCC6D9A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D0F795-EBF8-F83C-529B-5AF05755BD8D}"/>
              </a:ext>
            </a:extLst>
          </p:cNvPr>
          <p:cNvSpPr txBox="1"/>
          <p:nvPr/>
        </p:nvSpPr>
        <p:spPr>
          <a:xfrm>
            <a:off x="1551709" y="9173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구현</a:t>
            </a:r>
            <a:endParaRPr lang="en-US" altLang="ko-KR" dirty="0"/>
          </a:p>
        </p:txBody>
      </p:sp>
      <p:pic>
        <p:nvPicPr>
          <p:cNvPr id="4" name="그림 3" descr="텍스트, 스크린샷, 멀티미디어 소프트웨어, 그래픽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7275F4-52E3-FD64-9664-7F6C9C15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4" y="2811491"/>
            <a:ext cx="3541354" cy="2686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B5864-BA86-7A35-91EA-E4D7C100C53F}"/>
              </a:ext>
            </a:extLst>
          </p:cNvPr>
          <p:cNvSpPr txBox="1"/>
          <p:nvPr/>
        </p:nvSpPr>
        <p:spPr>
          <a:xfrm>
            <a:off x="1643957" y="1551769"/>
            <a:ext cx="7277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 dirty="0">
                <a:solidFill>
                  <a:srgbClr val="444447"/>
                </a:solidFill>
                <a:effectLst/>
                <a:latin typeface="+mj-lt"/>
              </a:rPr>
              <a:t>게임 안에서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+mj-lt"/>
              </a:rPr>
              <a:t>“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+mj-lt"/>
              </a:rPr>
              <a:t>몬스터의 이동 경로는 총 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+mj-lt"/>
              </a:rPr>
              <a:t>3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latin typeface="+mj-lt"/>
              </a:rPr>
              <a:t>가지</a:t>
            </a:r>
            <a:r>
              <a:rPr lang="en-US" altLang="ko-KR" sz="1400" b="1" i="0" dirty="0">
                <a:solidFill>
                  <a:srgbClr val="FF0000"/>
                </a:solidFill>
                <a:effectLst/>
                <a:latin typeface="+mj-lt"/>
              </a:rPr>
              <a:t>”</a:t>
            </a:r>
            <a:r>
              <a:rPr lang="ko-KR" altLang="en-US" sz="1400" b="0" i="0" dirty="0">
                <a:solidFill>
                  <a:srgbClr val="444447"/>
                </a:solidFill>
                <a:effectLst/>
                <a:latin typeface="+mj-lt"/>
              </a:rPr>
              <a:t>가 있다는 것을 </a:t>
            </a:r>
            <a:r>
              <a:rPr lang="ko-KR" altLang="en-US" sz="1400" b="0" i="0" dirty="0">
                <a:effectLst/>
                <a:latin typeface="+mj-lt"/>
              </a:rPr>
              <a:t>확인한 후 기존 </a:t>
            </a:r>
            <a:r>
              <a:rPr lang="en-US" altLang="ko-KR" sz="1400" b="0" i="0" dirty="0">
                <a:effectLst/>
                <a:latin typeface="+mj-lt"/>
              </a:rPr>
              <a:t>1</a:t>
            </a:r>
            <a:r>
              <a:rPr lang="ko-KR" altLang="en-US" sz="1400" b="0" i="0" dirty="0">
                <a:effectLst/>
                <a:latin typeface="+mj-lt"/>
              </a:rPr>
              <a:t>개의 길을</a:t>
            </a:r>
            <a:br>
              <a:rPr lang="ko-KR" altLang="en-US" sz="1400" dirty="0">
                <a:latin typeface="+mj-lt"/>
              </a:rPr>
            </a:br>
            <a:r>
              <a:rPr lang="en-US" altLang="ko-KR" sz="1400" b="0" i="0" dirty="0">
                <a:effectLst/>
                <a:latin typeface="+mj-lt"/>
              </a:rPr>
              <a:t>3</a:t>
            </a:r>
            <a:r>
              <a:rPr lang="ko-KR" altLang="en-US" sz="1400" b="0" i="0" dirty="0">
                <a:effectLst/>
                <a:latin typeface="+mj-lt"/>
              </a:rPr>
              <a:t>가지 길로 변경하고 이후 이 경로에 따라 여러 상호작용을 </a:t>
            </a:r>
            <a:r>
              <a:rPr lang="ko-KR" altLang="en-US" sz="1400" b="0" i="0" dirty="0" err="1">
                <a:effectLst/>
                <a:latin typeface="+mj-lt"/>
              </a:rPr>
              <a:t>구현해야겠다는</a:t>
            </a:r>
            <a:r>
              <a:rPr lang="ko-KR" altLang="en-US" sz="1400" b="0" i="0" dirty="0">
                <a:effectLst/>
                <a:latin typeface="+mj-lt"/>
              </a:rPr>
              <a:t> 생각이다</a:t>
            </a:r>
            <a:r>
              <a:rPr lang="en-US" altLang="ko-KR" sz="1400" b="0" i="0" dirty="0">
                <a:solidFill>
                  <a:srgbClr val="444447"/>
                </a:solidFill>
                <a:effectLst/>
                <a:latin typeface="+mj-lt"/>
              </a:rPr>
              <a:t>.</a:t>
            </a:r>
            <a:endParaRPr lang="en-US" altLang="ko-KR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13D9D-CC82-B618-5F1B-A23FC7AE2D8C}"/>
              </a:ext>
            </a:extLst>
          </p:cNvPr>
          <p:cNvSpPr txBox="1"/>
          <p:nvPr/>
        </p:nvSpPr>
        <p:spPr>
          <a:xfrm>
            <a:off x="2147455" y="221375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&lt;3</a:t>
            </a:r>
            <a:r>
              <a:rPr lang="ko-KR" altLang="en-US" dirty="0"/>
              <a:t>가지 길 경로 배치 구상도</a:t>
            </a:r>
            <a:r>
              <a:rPr lang="en-US" altLang="ko-KR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975B1-7F4F-C411-20FA-9AA4F14309B0}"/>
              </a:ext>
            </a:extLst>
          </p:cNvPr>
          <p:cNvSpPr txBox="1"/>
          <p:nvPr/>
        </p:nvSpPr>
        <p:spPr>
          <a:xfrm>
            <a:off x="2821134" y="549819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기존</a:t>
            </a:r>
            <a:endParaRPr lang="en-US" altLang="ko-KR" dirty="0"/>
          </a:p>
        </p:txBody>
      </p:sp>
      <p:pic>
        <p:nvPicPr>
          <p:cNvPr id="11" name="그림 10" descr="스크린샷, 텍스트, 그래픽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52A0455-B7F2-2D6B-5B91-6808D0902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26" y="2811491"/>
            <a:ext cx="3998424" cy="2686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E51781-3755-C835-7364-65705142700B}"/>
              </a:ext>
            </a:extLst>
          </p:cNvPr>
          <p:cNvSpPr txBox="1"/>
          <p:nvPr/>
        </p:nvSpPr>
        <p:spPr>
          <a:xfrm>
            <a:off x="6781619" y="5498198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변경해야 할 점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9470263-5024-0226-9167-8F8BDA47194F}"/>
              </a:ext>
            </a:extLst>
          </p:cNvPr>
          <p:cNvCxnSpPr>
            <a:cxnSpLocks/>
          </p:cNvCxnSpPr>
          <p:nvPr/>
        </p:nvCxnSpPr>
        <p:spPr>
          <a:xfrm>
            <a:off x="4932218" y="4174837"/>
            <a:ext cx="3140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D8654E9-BF8D-B535-E791-F6F9CE27BB32}"/>
              </a:ext>
            </a:extLst>
          </p:cNvPr>
          <p:cNvCxnSpPr/>
          <p:nvPr/>
        </p:nvCxnSpPr>
        <p:spPr>
          <a:xfrm>
            <a:off x="2364509" y="6317673"/>
            <a:ext cx="1542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5DD73479-38FC-FD16-CD27-212C930B739C}"/>
              </a:ext>
            </a:extLst>
          </p:cNvPr>
          <p:cNvSpPr/>
          <p:nvPr/>
        </p:nvSpPr>
        <p:spPr>
          <a:xfrm>
            <a:off x="3389745" y="5902036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952CD9-D83A-B708-F1E9-012BE129CA12}"/>
              </a:ext>
            </a:extLst>
          </p:cNvPr>
          <p:cNvCxnSpPr/>
          <p:nvPr/>
        </p:nvCxnSpPr>
        <p:spPr>
          <a:xfrm>
            <a:off x="6549693" y="6276108"/>
            <a:ext cx="1542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A926A71-7366-F578-F3D7-AED21C1EA9C1}"/>
              </a:ext>
            </a:extLst>
          </p:cNvPr>
          <p:cNvCxnSpPr/>
          <p:nvPr/>
        </p:nvCxnSpPr>
        <p:spPr>
          <a:xfrm>
            <a:off x="6549693" y="6345379"/>
            <a:ext cx="1542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32DBFD9-5294-D32B-4D6B-FF1C8675B162}"/>
              </a:ext>
            </a:extLst>
          </p:cNvPr>
          <p:cNvCxnSpPr/>
          <p:nvPr/>
        </p:nvCxnSpPr>
        <p:spPr>
          <a:xfrm>
            <a:off x="6549693" y="6433124"/>
            <a:ext cx="1542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6C8BA6-9AE2-1391-2B7D-71D7141FEBEF}"/>
              </a:ext>
            </a:extLst>
          </p:cNvPr>
          <p:cNvSpPr/>
          <p:nvPr/>
        </p:nvSpPr>
        <p:spPr>
          <a:xfrm>
            <a:off x="7680036" y="5864695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CA803E4-5B0F-F08E-1081-52EE66092D7E}"/>
              </a:ext>
            </a:extLst>
          </p:cNvPr>
          <p:cNvSpPr/>
          <p:nvPr/>
        </p:nvSpPr>
        <p:spPr>
          <a:xfrm>
            <a:off x="7481454" y="5929744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1D13EDD-B827-9881-3516-B0FCCAB7F332}"/>
              </a:ext>
            </a:extLst>
          </p:cNvPr>
          <p:cNvSpPr/>
          <p:nvPr/>
        </p:nvSpPr>
        <p:spPr>
          <a:xfrm>
            <a:off x="7906327" y="6010217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1E5AC50-EAE3-0CFB-E900-9181E620A04E}"/>
              </a:ext>
            </a:extLst>
          </p:cNvPr>
          <p:cNvCxnSpPr>
            <a:cxnSpLocks/>
          </p:cNvCxnSpPr>
          <p:nvPr/>
        </p:nvCxnSpPr>
        <p:spPr>
          <a:xfrm flipH="1">
            <a:off x="2623127" y="6137561"/>
            <a:ext cx="641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2CA64E-7C8B-E2B6-B4BE-6DC99E155E82}"/>
              </a:ext>
            </a:extLst>
          </p:cNvPr>
          <p:cNvCxnSpPr>
            <a:cxnSpLocks/>
          </p:cNvCxnSpPr>
          <p:nvPr/>
        </p:nvCxnSpPr>
        <p:spPr>
          <a:xfrm flipH="1">
            <a:off x="6781619" y="6208794"/>
            <a:ext cx="641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BDB4B7C-185B-250D-F493-6FBE9281900C}"/>
              </a:ext>
            </a:extLst>
          </p:cNvPr>
          <p:cNvCxnSpPr>
            <a:cxnSpLocks/>
          </p:cNvCxnSpPr>
          <p:nvPr/>
        </p:nvCxnSpPr>
        <p:spPr>
          <a:xfrm flipH="1">
            <a:off x="7160490" y="6276108"/>
            <a:ext cx="641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74BE98-2BFA-A212-1B6D-1221FF54B104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2025-03-06 / 2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1BE7CE3-4413-F9DB-E6F9-C8EA4308D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146" y="3513542"/>
            <a:ext cx="1706105" cy="1282604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420BEFB-DC0C-52DF-D6D2-564C1DB1BE55}"/>
              </a:ext>
            </a:extLst>
          </p:cNvPr>
          <p:cNvCxnSpPr/>
          <p:nvPr/>
        </p:nvCxnSpPr>
        <p:spPr>
          <a:xfrm>
            <a:off x="9463795" y="4618182"/>
            <a:ext cx="21613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C8D646D-3575-4B94-D2AD-4C5219814B00}"/>
              </a:ext>
            </a:extLst>
          </p:cNvPr>
          <p:cNvCxnSpPr/>
          <p:nvPr/>
        </p:nvCxnSpPr>
        <p:spPr>
          <a:xfrm>
            <a:off x="9463796" y="4456545"/>
            <a:ext cx="21613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6D69975-5DFA-9B82-4F33-FFB93144427C}"/>
              </a:ext>
            </a:extLst>
          </p:cNvPr>
          <p:cNvCxnSpPr/>
          <p:nvPr/>
        </p:nvCxnSpPr>
        <p:spPr>
          <a:xfrm>
            <a:off x="9463795" y="4544291"/>
            <a:ext cx="21613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0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9BC39-5E52-60E5-11F6-0FA86355D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FE8C04C-CC45-907B-49CC-191F31ED6BB9}"/>
              </a:ext>
            </a:extLst>
          </p:cNvPr>
          <p:cNvSpPr/>
          <p:nvPr/>
        </p:nvSpPr>
        <p:spPr>
          <a:xfrm>
            <a:off x="600075" y="440056"/>
            <a:ext cx="600652" cy="954635"/>
          </a:xfrm>
          <a:prstGeom prst="rect">
            <a:avLst/>
          </a:prstGeom>
          <a:solidFill>
            <a:srgbClr val="16A8F1"/>
          </a:solidFill>
          <a:ln>
            <a:solidFill>
              <a:srgbClr val="16A8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E21162B-EB2A-AAB3-5FBD-916549A08F3A}"/>
              </a:ext>
            </a:extLst>
          </p:cNvPr>
          <p:cNvCxnSpPr/>
          <p:nvPr/>
        </p:nvCxnSpPr>
        <p:spPr>
          <a:xfrm>
            <a:off x="600075" y="440056"/>
            <a:ext cx="10945380" cy="0"/>
          </a:xfrm>
          <a:prstGeom prst="line">
            <a:avLst/>
          </a:prstGeom>
          <a:ln>
            <a:solidFill>
              <a:srgbClr val="16A8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C3F29E-706A-4D9A-D1D5-A641D9266F9A}"/>
              </a:ext>
            </a:extLst>
          </p:cNvPr>
          <p:cNvSpPr txBox="1"/>
          <p:nvPr/>
        </p:nvSpPr>
        <p:spPr>
          <a:xfrm>
            <a:off x="1551709" y="91737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몬스터 </a:t>
            </a:r>
            <a:r>
              <a:rPr lang="ko-KR" altLang="en-US" dirty="0" err="1"/>
              <a:t>스포너</a:t>
            </a:r>
            <a:r>
              <a:rPr lang="ko-KR" altLang="en-US" dirty="0"/>
              <a:t> 및 움직임 구현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1BCF2-1FE6-6C1B-E0B5-10184C83DE41}"/>
              </a:ext>
            </a:extLst>
          </p:cNvPr>
          <p:cNvSpPr txBox="1"/>
          <p:nvPr/>
        </p:nvSpPr>
        <p:spPr>
          <a:xfrm>
            <a:off x="1436254" y="1579355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&lt;3</a:t>
            </a:r>
            <a:r>
              <a:rPr lang="ko-KR" altLang="en-US" dirty="0"/>
              <a:t>가지 길 경로 구현 도중 어려웠던 점</a:t>
            </a:r>
            <a:r>
              <a:rPr lang="en-US" altLang="ko-KR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B7B8E-5E5F-CE51-1714-16978EC167D5}"/>
              </a:ext>
            </a:extLst>
          </p:cNvPr>
          <p:cNvSpPr txBox="1"/>
          <p:nvPr/>
        </p:nvSpPr>
        <p:spPr>
          <a:xfrm>
            <a:off x="9651146" y="629812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2025-03-06 / 2</a:t>
            </a:r>
            <a:r>
              <a:rPr lang="ko-KR" altLang="en-US" dirty="0"/>
              <a:t>일차</a:t>
            </a:r>
            <a:endParaRPr lang="en-US" altLang="ko-KR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B475290-119C-033F-7DA6-7590FD1C9332}"/>
              </a:ext>
            </a:extLst>
          </p:cNvPr>
          <p:cNvCxnSpPr>
            <a:cxnSpLocks/>
          </p:cNvCxnSpPr>
          <p:nvPr/>
        </p:nvCxnSpPr>
        <p:spPr>
          <a:xfrm>
            <a:off x="1551709" y="2652750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5645DE6-E780-8B4A-C4FE-72E2B9FD2F3C}"/>
              </a:ext>
            </a:extLst>
          </p:cNvPr>
          <p:cNvCxnSpPr>
            <a:cxnSpLocks/>
          </p:cNvCxnSpPr>
          <p:nvPr/>
        </p:nvCxnSpPr>
        <p:spPr>
          <a:xfrm>
            <a:off x="1551709" y="2753608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067CCE-4D75-6912-FC46-90E917278204}"/>
              </a:ext>
            </a:extLst>
          </p:cNvPr>
          <p:cNvCxnSpPr>
            <a:cxnSpLocks/>
          </p:cNvCxnSpPr>
          <p:nvPr/>
        </p:nvCxnSpPr>
        <p:spPr>
          <a:xfrm>
            <a:off x="1551709" y="2536553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19BE350C-39F0-8E43-0D10-C6C24522A54F}"/>
              </a:ext>
            </a:extLst>
          </p:cNvPr>
          <p:cNvSpPr/>
          <p:nvPr/>
        </p:nvSpPr>
        <p:spPr>
          <a:xfrm>
            <a:off x="2512291" y="2300189"/>
            <a:ext cx="101600" cy="120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593899B-FE37-38E8-2240-8D39866EB2FE}"/>
              </a:ext>
            </a:extLst>
          </p:cNvPr>
          <p:cNvCxnSpPr>
            <a:cxnSpLocks/>
          </p:cNvCxnSpPr>
          <p:nvPr/>
        </p:nvCxnSpPr>
        <p:spPr>
          <a:xfrm flipH="1">
            <a:off x="2563091" y="2175703"/>
            <a:ext cx="100459" cy="198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840E80B4-BAE1-71E4-1CA1-0C79DBD2759D}"/>
              </a:ext>
            </a:extLst>
          </p:cNvPr>
          <p:cNvCxnSpPr>
            <a:cxnSpLocks/>
          </p:cNvCxnSpPr>
          <p:nvPr/>
        </p:nvCxnSpPr>
        <p:spPr>
          <a:xfrm flipH="1">
            <a:off x="2663550" y="2175703"/>
            <a:ext cx="2474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91ABBB-E526-D282-B05D-197C0A43F06E}"/>
              </a:ext>
            </a:extLst>
          </p:cNvPr>
          <p:cNvSpPr txBox="1"/>
          <p:nvPr/>
        </p:nvSpPr>
        <p:spPr>
          <a:xfrm>
            <a:off x="2945536" y="2046802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spawn point</a:t>
            </a:r>
            <a:endParaRPr lang="en-US" altLang="ko-KR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8A05D36-7C39-A197-932F-3D8C506A7FAF}"/>
              </a:ext>
            </a:extLst>
          </p:cNvPr>
          <p:cNvCxnSpPr>
            <a:cxnSpLocks/>
          </p:cNvCxnSpPr>
          <p:nvPr/>
        </p:nvCxnSpPr>
        <p:spPr>
          <a:xfrm>
            <a:off x="3708400" y="2621594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8B6F085-3928-2F61-63EF-15FE88605AFA}"/>
              </a:ext>
            </a:extLst>
          </p:cNvPr>
          <p:cNvCxnSpPr>
            <a:cxnSpLocks/>
          </p:cNvCxnSpPr>
          <p:nvPr/>
        </p:nvCxnSpPr>
        <p:spPr>
          <a:xfrm>
            <a:off x="3708400" y="2722452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4CD0422-326D-444A-A544-D2B34945E236}"/>
              </a:ext>
            </a:extLst>
          </p:cNvPr>
          <p:cNvCxnSpPr>
            <a:cxnSpLocks/>
          </p:cNvCxnSpPr>
          <p:nvPr/>
        </p:nvCxnSpPr>
        <p:spPr>
          <a:xfrm>
            <a:off x="3708400" y="2505397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929CD0AE-0279-2CA4-4B00-7D3802C8C2E3}"/>
              </a:ext>
            </a:extLst>
          </p:cNvPr>
          <p:cNvSpPr/>
          <p:nvPr/>
        </p:nvSpPr>
        <p:spPr>
          <a:xfrm>
            <a:off x="4659745" y="2198629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56F922-428D-8908-20F5-AA090BC9E82D}"/>
              </a:ext>
            </a:extLst>
          </p:cNvPr>
          <p:cNvSpPr/>
          <p:nvPr/>
        </p:nvSpPr>
        <p:spPr>
          <a:xfrm>
            <a:off x="4405746" y="2139777"/>
            <a:ext cx="611937" cy="5611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A09C682B-E337-B51C-2DAA-D7F36D4B9C9B}"/>
              </a:ext>
            </a:extLst>
          </p:cNvPr>
          <p:cNvSpPr/>
          <p:nvPr/>
        </p:nvSpPr>
        <p:spPr>
          <a:xfrm>
            <a:off x="4073236" y="2798618"/>
            <a:ext cx="434109" cy="268896"/>
          </a:xfrm>
          <a:custGeom>
            <a:avLst/>
            <a:gdLst>
              <a:gd name="connsiteX0" fmla="*/ 184728 w 434109"/>
              <a:gd name="connsiteY0" fmla="*/ 18473 h 268896"/>
              <a:gd name="connsiteX1" fmla="*/ 166255 w 434109"/>
              <a:gd name="connsiteY1" fmla="*/ 64655 h 268896"/>
              <a:gd name="connsiteX2" fmla="*/ 0 w 434109"/>
              <a:gd name="connsiteY2" fmla="*/ 101600 h 268896"/>
              <a:gd name="connsiteX3" fmla="*/ 203200 w 434109"/>
              <a:gd name="connsiteY3" fmla="*/ 120073 h 268896"/>
              <a:gd name="connsiteX4" fmla="*/ 203200 w 434109"/>
              <a:gd name="connsiteY4" fmla="*/ 267855 h 268896"/>
              <a:gd name="connsiteX5" fmla="*/ 267855 w 434109"/>
              <a:gd name="connsiteY5" fmla="*/ 157018 h 268896"/>
              <a:gd name="connsiteX6" fmla="*/ 378691 w 434109"/>
              <a:gd name="connsiteY6" fmla="*/ 129309 h 268896"/>
              <a:gd name="connsiteX7" fmla="*/ 424873 w 434109"/>
              <a:gd name="connsiteY7" fmla="*/ 221673 h 268896"/>
              <a:gd name="connsiteX8" fmla="*/ 415637 w 434109"/>
              <a:gd name="connsiteY8" fmla="*/ 258618 h 268896"/>
              <a:gd name="connsiteX9" fmla="*/ 406400 w 434109"/>
              <a:gd name="connsiteY9" fmla="*/ 175491 h 268896"/>
              <a:gd name="connsiteX10" fmla="*/ 434109 w 434109"/>
              <a:gd name="connsiteY10" fmla="*/ 0 h 26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4109" h="268896">
                <a:moveTo>
                  <a:pt x="184728" y="18473"/>
                </a:moveTo>
                <a:cubicBezTo>
                  <a:pt x="178570" y="33867"/>
                  <a:pt x="179664" y="54903"/>
                  <a:pt x="166255" y="64655"/>
                </a:cubicBezTo>
                <a:cubicBezTo>
                  <a:pt x="126735" y="93397"/>
                  <a:pt x="45286" y="96568"/>
                  <a:pt x="0" y="101600"/>
                </a:cubicBezTo>
                <a:cubicBezTo>
                  <a:pt x="67733" y="107758"/>
                  <a:pt x="138134" y="100270"/>
                  <a:pt x="203200" y="120073"/>
                </a:cubicBezTo>
                <a:cubicBezTo>
                  <a:pt x="264509" y="138732"/>
                  <a:pt x="115508" y="282471"/>
                  <a:pt x="203200" y="267855"/>
                </a:cubicBezTo>
                <a:cubicBezTo>
                  <a:pt x="245390" y="260823"/>
                  <a:pt x="234284" y="183522"/>
                  <a:pt x="267855" y="157018"/>
                </a:cubicBezTo>
                <a:cubicBezTo>
                  <a:pt x="297745" y="133420"/>
                  <a:pt x="341746" y="138545"/>
                  <a:pt x="378691" y="129309"/>
                </a:cubicBezTo>
                <a:cubicBezTo>
                  <a:pt x="394085" y="160097"/>
                  <a:pt x="415416" y="188575"/>
                  <a:pt x="424873" y="221673"/>
                </a:cubicBezTo>
                <a:cubicBezTo>
                  <a:pt x="428360" y="233879"/>
                  <a:pt x="420351" y="270404"/>
                  <a:pt x="415637" y="258618"/>
                </a:cubicBezTo>
                <a:cubicBezTo>
                  <a:pt x="405283" y="232733"/>
                  <a:pt x="409479" y="203200"/>
                  <a:pt x="406400" y="175491"/>
                </a:cubicBezTo>
                <a:cubicBezTo>
                  <a:pt x="416553" y="23208"/>
                  <a:pt x="394939" y="78344"/>
                  <a:pt x="434109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E34818-D470-1DA6-992A-6B1BB1DDBE16}"/>
              </a:ext>
            </a:extLst>
          </p:cNvPr>
          <p:cNvSpPr txBox="1"/>
          <p:nvPr/>
        </p:nvSpPr>
        <p:spPr>
          <a:xfrm>
            <a:off x="4507345" y="2834069"/>
            <a:ext cx="1212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Collider 2d </a:t>
            </a:r>
            <a:r>
              <a:rPr lang="ko-KR" altLang="en-US" sz="1050" dirty="0"/>
              <a:t>겹침</a:t>
            </a:r>
            <a:r>
              <a:rPr lang="en-US" altLang="ko-KR" sz="1050" dirty="0"/>
              <a:t>!</a:t>
            </a:r>
            <a:endParaRPr lang="en-US" altLang="ko-KR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033396C-9993-9F88-4F87-CB8011B85E93}"/>
              </a:ext>
            </a:extLst>
          </p:cNvPr>
          <p:cNvCxnSpPr/>
          <p:nvPr/>
        </p:nvCxnSpPr>
        <p:spPr>
          <a:xfrm>
            <a:off x="3112655" y="2536553"/>
            <a:ext cx="301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B042853-BE40-6398-2F83-BFB53877D76B}"/>
              </a:ext>
            </a:extLst>
          </p:cNvPr>
          <p:cNvCxnSpPr/>
          <p:nvPr/>
        </p:nvCxnSpPr>
        <p:spPr>
          <a:xfrm>
            <a:off x="5642577" y="2536553"/>
            <a:ext cx="301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A369F62-7793-3CDC-1359-74D5FD93C9EE}"/>
              </a:ext>
            </a:extLst>
          </p:cNvPr>
          <p:cNvCxnSpPr>
            <a:cxnSpLocks/>
          </p:cNvCxnSpPr>
          <p:nvPr/>
        </p:nvCxnSpPr>
        <p:spPr>
          <a:xfrm>
            <a:off x="6248399" y="2600076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9601073-DC50-2C54-428A-73F0A69175EE}"/>
              </a:ext>
            </a:extLst>
          </p:cNvPr>
          <p:cNvCxnSpPr>
            <a:cxnSpLocks/>
          </p:cNvCxnSpPr>
          <p:nvPr/>
        </p:nvCxnSpPr>
        <p:spPr>
          <a:xfrm>
            <a:off x="6248399" y="2700934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BE121841-299E-9630-C8EB-5523FD008583}"/>
              </a:ext>
            </a:extLst>
          </p:cNvPr>
          <p:cNvCxnSpPr>
            <a:cxnSpLocks/>
          </p:cNvCxnSpPr>
          <p:nvPr/>
        </p:nvCxnSpPr>
        <p:spPr>
          <a:xfrm>
            <a:off x="6248399" y="2483879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A267EB81-6E75-7EB1-AAAA-21B8CC61E406}"/>
              </a:ext>
            </a:extLst>
          </p:cNvPr>
          <p:cNvSpPr/>
          <p:nvPr/>
        </p:nvSpPr>
        <p:spPr>
          <a:xfrm>
            <a:off x="7010998" y="1953976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9A59CB0-7B24-D3C0-DFE1-6F5AFC0E3CBE}"/>
              </a:ext>
            </a:extLst>
          </p:cNvPr>
          <p:cNvSpPr/>
          <p:nvPr/>
        </p:nvSpPr>
        <p:spPr>
          <a:xfrm>
            <a:off x="6756999" y="1895124"/>
            <a:ext cx="611937" cy="5611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D6D518F-4EE4-FD30-6BF6-0C3F4186DF23}"/>
              </a:ext>
            </a:extLst>
          </p:cNvPr>
          <p:cNvSpPr txBox="1"/>
          <p:nvPr/>
        </p:nvSpPr>
        <p:spPr>
          <a:xfrm>
            <a:off x="7622935" y="1958091"/>
            <a:ext cx="21884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가장</a:t>
            </a:r>
            <a:r>
              <a:rPr lang="en-US" altLang="ko-KR" sz="1050" dirty="0"/>
              <a:t> </a:t>
            </a:r>
            <a:r>
              <a:rPr lang="ko-KR" altLang="en-US" sz="1050" dirty="0"/>
              <a:t>위에 있는 </a:t>
            </a:r>
            <a:r>
              <a:rPr lang="en-US" altLang="ko-KR" sz="1050" dirty="0"/>
              <a:t>Collider 2D </a:t>
            </a:r>
            <a:r>
              <a:rPr lang="ko-KR" altLang="en-US" sz="1050" dirty="0"/>
              <a:t>위에 </a:t>
            </a:r>
            <a:endParaRPr lang="en-US" altLang="ko-KR" sz="1050" dirty="0"/>
          </a:p>
          <a:p>
            <a:r>
              <a:rPr lang="ko-KR" altLang="en-US" sz="1050" dirty="0"/>
              <a:t>몬스터가 배치됨</a:t>
            </a:r>
            <a:endParaRPr lang="en-US" altLang="ko-KR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6CB4B0-C4CC-79A7-84E4-6188255A9BCC}"/>
              </a:ext>
            </a:extLst>
          </p:cNvPr>
          <p:cNvSpPr txBox="1"/>
          <p:nvPr/>
        </p:nvSpPr>
        <p:spPr>
          <a:xfrm>
            <a:off x="1418081" y="3301982"/>
            <a:ext cx="75713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내가 원하는 그림은 </a:t>
            </a:r>
            <a:r>
              <a:rPr lang="en-US" altLang="ko-KR" sz="1050" b="1" dirty="0"/>
              <a:t>3</a:t>
            </a:r>
            <a:r>
              <a:rPr lang="ko-KR" altLang="en-US" sz="1050" b="1" dirty="0"/>
              <a:t>가지 </a:t>
            </a:r>
            <a:r>
              <a:rPr lang="en-US" altLang="ko-KR" sz="1050" b="1" dirty="0"/>
              <a:t>spawn point</a:t>
            </a:r>
            <a:r>
              <a:rPr lang="ko-KR" altLang="en-US" sz="1050" b="1" dirty="0"/>
              <a:t>를 지정하여 </a:t>
            </a:r>
            <a:r>
              <a:rPr lang="en-US" altLang="ko-KR" sz="1050" b="1" dirty="0"/>
              <a:t>Instantiate </a:t>
            </a:r>
            <a:r>
              <a:rPr lang="ko-KR" altLang="en-US" sz="1050" b="1" dirty="0"/>
              <a:t>함수를 실행하면 각각의 경로에서 움직</a:t>
            </a:r>
            <a:r>
              <a:rPr lang="ko-KR" altLang="en-US" sz="1050" dirty="0"/>
              <a:t>일 줄 알았으나 </a:t>
            </a:r>
            <a:endParaRPr lang="en-US" altLang="ko-KR" sz="1050" dirty="0"/>
          </a:p>
          <a:p>
            <a:r>
              <a:rPr lang="ko-KR" altLang="en-US" sz="1050" dirty="0">
                <a:solidFill>
                  <a:srgbClr val="FF0000"/>
                </a:solidFill>
              </a:rPr>
              <a:t>몬스터의 </a:t>
            </a:r>
            <a:r>
              <a:rPr lang="en-US" altLang="ko-KR" sz="1050" dirty="0">
                <a:solidFill>
                  <a:srgbClr val="FF0000"/>
                </a:solidFill>
              </a:rPr>
              <a:t>Collider</a:t>
            </a:r>
            <a:r>
              <a:rPr lang="ko-KR" altLang="en-US" sz="1050" dirty="0">
                <a:solidFill>
                  <a:srgbClr val="FF0000"/>
                </a:solidFill>
              </a:rPr>
              <a:t>와 </a:t>
            </a:r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r>
              <a:rPr lang="ko-KR" altLang="en-US" sz="1050" dirty="0">
                <a:solidFill>
                  <a:srgbClr val="FF0000"/>
                </a:solidFill>
              </a:rPr>
              <a:t>가지 경로의 </a:t>
            </a:r>
            <a:r>
              <a:rPr lang="en-US" altLang="ko-KR" sz="1050" dirty="0">
                <a:solidFill>
                  <a:srgbClr val="FF0000"/>
                </a:solidFill>
              </a:rPr>
              <a:t>Collider</a:t>
            </a:r>
            <a:r>
              <a:rPr lang="ko-KR" altLang="en-US" sz="1050" dirty="0">
                <a:solidFill>
                  <a:srgbClr val="FF0000"/>
                </a:solidFill>
              </a:rPr>
              <a:t>가 모두 겹쳐 결국 가장 위에 있는 경로로 몬스터가 배치</a:t>
            </a:r>
            <a:r>
              <a:rPr lang="ko-KR" altLang="en-US" sz="1050" dirty="0"/>
              <a:t>되는 문제가 발생하였다</a:t>
            </a:r>
            <a:r>
              <a:rPr lang="en-US" altLang="ko-KR" sz="1050" dirty="0"/>
              <a:t>.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6B7AECA-D124-EBE8-3355-0DFF9FD0F53F}"/>
              </a:ext>
            </a:extLst>
          </p:cNvPr>
          <p:cNvSpPr/>
          <p:nvPr/>
        </p:nvSpPr>
        <p:spPr>
          <a:xfrm>
            <a:off x="2512291" y="2479054"/>
            <a:ext cx="101600" cy="120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80E4CDA-FE15-26E3-B30B-A7730AB088C8}"/>
              </a:ext>
            </a:extLst>
          </p:cNvPr>
          <p:cNvSpPr/>
          <p:nvPr/>
        </p:nvSpPr>
        <p:spPr>
          <a:xfrm>
            <a:off x="2512291" y="2658942"/>
            <a:ext cx="101600" cy="120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459FE4B-3445-7FD3-F46D-CFB5EB82934E}"/>
              </a:ext>
            </a:extLst>
          </p:cNvPr>
          <p:cNvSpPr txBox="1"/>
          <p:nvPr/>
        </p:nvSpPr>
        <p:spPr>
          <a:xfrm>
            <a:off x="1418081" y="3977787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해결방법</a:t>
            </a:r>
            <a:endParaRPr lang="en-US" altLang="ko-K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094126-BB10-1B24-CCAB-C15700301AA8}"/>
              </a:ext>
            </a:extLst>
          </p:cNvPr>
          <p:cNvSpPr txBox="1"/>
          <p:nvPr/>
        </p:nvSpPr>
        <p:spPr>
          <a:xfrm>
            <a:off x="1418080" y="5742161"/>
            <a:ext cx="79736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Unity</a:t>
            </a:r>
            <a:r>
              <a:rPr lang="ko-KR" altLang="en-US" sz="1050" dirty="0"/>
              <a:t>의 </a:t>
            </a:r>
            <a:r>
              <a:rPr lang="en-US" altLang="ko-KR" sz="1050" b="1" dirty="0"/>
              <a:t>Physics2D.IgnoreCollision </a:t>
            </a:r>
            <a:r>
              <a:rPr lang="ko-KR" altLang="en-US" sz="1050" b="1" dirty="0"/>
              <a:t>함수를 사용하면 특정 </a:t>
            </a:r>
            <a:r>
              <a:rPr lang="en-US" altLang="ko-KR" sz="1050" b="1" dirty="0"/>
              <a:t>Collider </a:t>
            </a:r>
            <a:r>
              <a:rPr lang="ko-KR" altLang="en-US" sz="1050" b="1" dirty="0"/>
              <a:t>객체의 충돌을 모두 무시</a:t>
            </a:r>
            <a:r>
              <a:rPr lang="ko-KR" altLang="en-US" sz="1050" dirty="0"/>
              <a:t>할 수 있다는 것을 알고 </a:t>
            </a:r>
            <a:endParaRPr lang="en-US" altLang="ko-KR" sz="1050" dirty="0"/>
          </a:p>
          <a:p>
            <a:r>
              <a:rPr lang="en-US" altLang="ko-KR" sz="1050" dirty="0"/>
              <a:t>Spawn point</a:t>
            </a:r>
            <a:r>
              <a:rPr lang="ko-KR" altLang="en-US" sz="1050" dirty="0"/>
              <a:t>를 한 가지만 설정하고 소환 시 </a:t>
            </a:r>
            <a:r>
              <a:rPr lang="en-US" altLang="ko-KR" sz="1050" dirty="0"/>
              <a:t>3</a:t>
            </a:r>
            <a:r>
              <a:rPr lang="ko-KR" altLang="en-US" sz="1050" dirty="0"/>
              <a:t>가지 경로 중 나머지 </a:t>
            </a:r>
            <a:r>
              <a:rPr lang="en-US" altLang="ko-KR" sz="1050" dirty="0"/>
              <a:t>2</a:t>
            </a:r>
            <a:r>
              <a:rPr lang="ko-KR" altLang="en-US" sz="1050" dirty="0"/>
              <a:t>개의 경로 </a:t>
            </a:r>
            <a:r>
              <a:rPr lang="en-US" altLang="ko-KR" sz="1050" dirty="0"/>
              <a:t>collider</a:t>
            </a:r>
            <a:r>
              <a:rPr lang="ko-KR" altLang="en-US" sz="1050" dirty="0"/>
              <a:t>는 모두 무시하도록 코드를 수정하였습니다</a:t>
            </a:r>
            <a:r>
              <a:rPr lang="en-US" altLang="ko-KR" sz="1050" dirty="0"/>
              <a:t>.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7E929A93-AA0D-A2F8-3A9C-6A0E9A63ECB9}"/>
              </a:ext>
            </a:extLst>
          </p:cNvPr>
          <p:cNvSpPr/>
          <p:nvPr/>
        </p:nvSpPr>
        <p:spPr>
          <a:xfrm>
            <a:off x="2685684" y="4617348"/>
            <a:ext cx="101600" cy="1201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7817911-9068-E5FB-0CFC-8425CD6FD9EC}"/>
              </a:ext>
            </a:extLst>
          </p:cNvPr>
          <p:cNvCxnSpPr>
            <a:cxnSpLocks/>
          </p:cNvCxnSpPr>
          <p:nvPr/>
        </p:nvCxnSpPr>
        <p:spPr>
          <a:xfrm flipH="1">
            <a:off x="2755893" y="4451926"/>
            <a:ext cx="100459" cy="198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9E19CE4A-4986-FA28-33FB-44F82B5FC690}"/>
              </a:ext>
            </a:extLst>
          </p:cNvPr>
          <p:cNvCxnSpPr>
            <a:cxnSpLocks/>
          </p:cNvCxnSpPr>
          <p:nvPr/>
        </p:nvCxnSpPr>
        <p:spPr>
          <a:xfrm flipH="1">
            <a:off x="2856352" y="4451926"/>
            <a:ext cx="2474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459F523-B947-1452-8BA1-00927F3ACB40}"/>
              </a:ext>
            </a:extLst>
          </p:cNvPr>
          <p:cNvSpPr txBox="1"/>
          <p:nvPr/>
        </p:nvSpPr>
        <p:spPr>
          <a:xfrm>
            <a:off x="3138338" y="4323025"/>
            <a:ext cx="9380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spawn point</a:t>
            </a:r>
            <a:endParaRPr lang="en-US" altLang="ko-KR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52FE89E-0480-6E30-7167-CA0BCD192CC2}"/>
              </a:ext>
            </a:extLst>
          </p:cNvPr>
          <p:cNvCxnSpPr>
            <a:cxnSpLocks/>
          </p:cNvCxnSpPr>
          <p:nvPr/>
        </p:nvCxnSpPr>
        <p:spPr>
          <a:xfrm>
            <a:off x="1707863" y="5243550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A695901-0905-9BF6-9A92-2FDA802915C7}"/>
              </a:ext>
            </a:extLst>
          </p:cNvPr>
          <p:cNvCxnSpPr>
            <a:cxnSpLocks/>
          </p:cNvCxnSpPr>
          <p:nvPr/>
        </p:nvCxnSpPr>
        <p:spPr>
          <a:xfrm>
            <a:off x="1707863" y="5344408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338B759-AC14-66F0-1CF2-29CC088061BB}"/>
              </a:ext>
            </a:extLst>
          </p:cNvPr>
          <p:cNvCxnSpPr>
            <a:cxnSpLocks/>
          </p:cNvCxnSpPr>
          <p:nvPr/>
        </p:nvCxnSpPr>
        <p:spPr>
          <a:xfrm>
            <a:off x="1707863" y="5127353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3C079D2-EB90-27FC-95FC-E6A4AFB424A5}"/>
              </a:ext>
            </a:extLst>
          </p:cNvPr>
          <p:cNvCxnSpPr/>
          <p:nvPr/>
        </p:nvCxnSpPr>
        <p:spPr>
          <a:xfrm>
            <a:off x="3263614" y="4988807"/>
            <a:ext cx="301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5413B63-7782-4813-32AA-A0D70F15EA97}"/>
              </a:ext>
            </a:extLst>
          </p:cNvPr>
          <p:cNvCxnSpPr>
            <a:cxnSpLocks/>
          </p:cNvCxnSpPr>
          <p:nvPr/>
        </p:nvCxnSpPr>
        <p:spPr>
          <a:xfrm>
            <a:off x="3888508" y="5243550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AADD1B7-B42D-BB23-8373-5AC0E1277D3F}"/>
              </a:ext>
            </a:extLst>
          </p:cNvPr>
          <p:cNvCxnSpPr>
            <a:cxnSpLocks/>
          </p:cNvCxnSpPr>
          <p:nvPr/>
        </p:nvCxnSpPr>
        <p:spPr>
          <a:xfrm>
            <a:off x="3888508" y="5344408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B844DCE-BBFC-EFA5-6CB7-A8F0827EE88A}"/>
              </a:ext>
            </a:extLst>
          </p:cNvPr>
          <p:cNvCxnSpPr>
            <a:cxnSpLocks/>
          </p:cNvCxnSpPr>
          <p:nvPr/>
        </p:nvCxnSpPr>
        <p:spPr>
          <a:xfrm>
            <a:off x="3888508" y="5127353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1FF03316-7A39-F99D-476F-C2F5E252230F}"/>
              </a:ext>
            </a:extLst>
          </p:cNvPr>
          <p:cNvSpPr/>
          <p:nvPr/>
        </p:nvSpPr>
        <p:spPr>
          <a:xfrm>
            <a:off x="4768243" y="4343685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90B7BB8-1C8B-2157-A130-DF11C523D62F}"/>
              </a:ext>
            </a:extLst>
          </p:cNvPr>
          <p:cNvSpPr/>
          <p:nvPr/>
        </p:nvSpPr>
        <p:spPr>
          <a:xfrm>
            <a:off x="4514244" y="4284833"/>
            <a:ext cx="611937" cy="5611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860156-3208-27A4-E1F7-300A2C0B41DA}"/>
              </a:ext>
            </a:extLst>
          </p:cNvPr>
          <p:cNvSpPr txBox="1"/>
          <p:nvPr/>
        </p:nvSpPr>
        <p:spPr>
          <a:xfrm>
            <a:off x="5093063" y="4348206"/>
            <a:ext cx="1669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소환 시 경로 </a:t>
            </a:r>
            <a:r>
              <a:rPr lang="en-US" altLang="ko-KR" sz="1050" dirty="0"/>
              <a:t>path1 </a:t>
            </a:r>
            <a:r>
              <a:rPr lang="ko-KR" altLang="en-US" sz="1050" dirty="0"/>
              <a:t>설정</a:t>
            </a:r>
            <a:endParaRPr lang="en-US" altLang="ko-KR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889EBA-875A-774F-B296-41A575CA64B1}"/>
              </a:ext>
            </a:extLst>
          </p:cNvPr>
          <p:cNvSpPr txBox="1"/>
          <p:nvPr/>
        </p:nvSpPr>
        <p:spPr>
          <a:xfrm>
            <a:off x="5097631" y="5213820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Tag:</a:t>
            </a:r>
            <a:r>
              <a:rPr lang="ko-KR" altLang="en-US" sz="1050" dirty="0"/>
              <a:t> </a:t>
            </a:r>
            <a:r>
              <a:rPr lang="en-US" altLang="ko-KR" sz="1050" dirty="0"/>
              <a:t>path1</a:t>
            </a:r>
            <a:endParaRPr lang="en-US" altLang="ko-KR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630BFE1-6E46-F569-6419-DDE80170B3EB}"/>
              </a:ext>
            </a:extLst>
          </p:cNvPr>
          <p:cNvSpPr txBox="1"/>
          <p:nvPr/>
        </p:nvSpPr>
        <p:spPr>
          <a:xfrm>
            <a:off x="5097630" y="5060251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Tag:</a:t>
            </a:r>
            <a:r>
              <a:rPr lang="ko-KR" altLang="en-US" sz="1050" dirty="0"/>
              <a:t> </a:t>
            </a:r>
            <a:r>
              <a:rPr lang="en-US" altLang="ko-KR" sz="1050" dirty="0"/>
              <a:t>path2</a:t>
            </a:r>
            <a:endParaRPr lang="en-US" altLang="ko-K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7D3462-8FBA-A338-3288-FB2CE20B37DF}"/>
              </a:ext>
            </a:extLst>
          </p:cNvPr>
          <p:cNvSpPr txBox="1"/>
          <p:nvPr/>
        </p:nvSpPr>
        <p:spPr>
          <a:xfrm>
            <a:off x="5097629" y="4916671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Tag:</a:t>
            </a:r>
            <a:r>
              <a:rPr lang="ko-KR" altLang="en-US" sz="1050" dirty="0"/>
              <a:t> </a:t>
            </a:r>
            <a:r>
              <a:rPr lang="en-US" altLang="ko-KR" sz="1050" dirty="0"/>
              <a:t>path3</a:t>
            </a:r>
            <a:endParaRPr lang="en-US" altLang="ko-KR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02906BE-6BCF-AF1A-F0F3-676E3F02B19A}"/>
              </a:ext>
            </a:extLst>
          </p:cNvPr>
          <p:cNvCxnSpPr/>
          <p:nvPr/>
        </p:nvCxnSpPr>
        <p:spPr>
          <a:xfrm>
            <a:off x="6708776" y="4988807"/>
            <a:ext cx="301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08087F6-279B-F515-2C24-1451BB253316}"/>
              </a:ext>
            </a:extLst>
          </p:cNvPr>
          <p:cNvCxnSpPr>
            <a:cxnSpLocks/>
          </p:cNvCxnSpPr>
          <p:nvPr/>
        </p:nvCxnSpPr>
        <p:spPr>
          <a:xfrm>
            <a:off x="7622935" y="5270071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9F02A303-9EEF-9DA7-2D50-18CC065C43AB}"/>
              </a:ext>
            </a:extLst>
          </p:cNvPr>
          <p:cNvCxnSpPr>
            <a:cxnSpLocks/>
          </p:cNvCxnSpPr>
          <p:nvPr/>
        </p:nvCxnSpPr>
        <p:spPr>
          <a:xfrm>
            <a:off x="7622935" y="5370929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17161BB-AC7E-1ACC-9A86-66FEEAA82327}"/>
              </a:ext>
            </a:extLst>
          </p:cNvPr>
          <p:cNvCxnSpPr>
            <a:cxnSpLocks/>
          </p:cNvCxnSpPr>
          <p:nvPr/>
        </p:nvCxnSpPr>
        <p:spPr>
          <a:xfrm>
            <a:off x="7622935" y="5153874"/>
            <a:ext cx="1237673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1D2CED4-F1C7-92F6-AC92-0AE3F33DF1EC}"/>
              </a:ext>
            </a:extLst>
          </p:cNvPr>
          <p:cNvSpPr txBox="1"/>
          <p:nvPr/>
        </p:nvSpPr>
        <p:spPr>
          <a:xfrm>
            <a:off x="8832058" y="5240341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Tag:</a:t>
            </a:r>
            <a:r>
              <a:rPr lang="ko-KR" altLang="en-US" sz="1050" dirty="0"/>
              <a:t> </a:t>
            </a:r>
            <a:r>
              <a:rPr lang="en-US" altLang="ko-KR" sz="1050" dirty="0"/>
              <a:t>path1</a:t>
            </a:r>
            <a:endParaRPr lang="en-US" altLang="ko-KR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0728C28-583E-A7A4-912E-7FBDA8AC4317}"/>
              </a:ext>
            </a:extLst>
          </p:cNvPr>
          <p:cNvSpPr txBox="1"/>
          <p:nvPr/>
        </p:nvSpPr>
        <p:spPr>
          <a:xfrm>
            <a:off x="8832057" y="5086772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Tag:</a:t>
            </a:r>
            <a:r>
              <a:rPr lang="ko-KR" altLang="en-US" sz="1050" dirty="0"/>
              <a:t> </a:t>
            </a:r>
            <a:r>
              <a:rPr lang="en-US" altLang="ko-KR" sz="1050" dirty="0"/>
              <a:t>path2</a:t>
            </a:r>
            <a:endParaRPr lang="en-US" altLang="ko-KR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9F758A3-A8FC-F6B5-4D56-98C599AAB8FE}"/>
              </a:ext>
            </a:extLst>
          </p:cNvPr>
          <p:cNvSpPr txBox="1"/>
          <p:nvPr/>
        </p:nvSpPr>
        <p:spPr>
          <a:xfrm>
            <a:off x="8832056" y="4943192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Tag:</a:t>
            </a:r>
            <a:r>
              <a:rPr lang="ko-KR" altLang="en-US" sz="1050" dirty="0"/>
              <a:t> </a:t>
            </a:r>
            <a:r>
              <a:rPr lang="en-US" altLang="ko-KR" sz="1050" dirty="0"/>
              <a:t>path3</a:t>
            </a:r>
            <a:endParaRPr lang="en-US" altLang="ko-KR" dirty="0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2868D69-445A-233B-FFE3-22E59F8E02CF}"/>
              </a:ext>
            </a:extLst>
          </p:cNvPr>
          <p:cNvSpPr/>
          <p:nvPr/>
        </p:nvSpPr>
        <p:spPr>
          <a:xfrm>
            <a:off x="8466860" y="4811862"/>
            <a:ext cx="92364" cy="415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10A6D90-39B7-B55C-BB6D-0CCED84868DE}"/>
              </a:ext>
            </a:extLst>
          </p:cNvPr>
          <p:cNvSpPr/>
          <p:nvPr/>
        </p:nvSpPr>
        <p:spPr>
          <a:xfrm>
            <a:off x="8212861" y="4753010"/>
            <a:ext cx="611937" cy="5611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5C3C15-DB10-89C2-7E87-E6BE0087DBD4}"/>
              </a:ext>
            </a:extLst>
          </p:cNvPr>
          <p:cNvSpPr txBox="1"/>
          <p:nvPr/>
        </p:nvSpPr>
        <p:spPr>
          <a:xfrm>
            <a:off x="7750156" y="4877044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무시</a:t>
            </a:r>
            <a:r>
              <a:rPr lang="en-US" altLang="ko-KR" sz="1050" dirty="0"/>
              <a:t>!</a:t>
            </a:r>
            <a:endParaRPr lang="en-US" altLang="ko-KR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78DCEE-A81E-8A9C-8EAB-76A4A5AD929C}"/>
              </a:ext>
            </a:extLst>
          </p:cNvPr>
          <p:cNvSpPr txBox="1"/>
          <p:nvPr/>
        </p:nvSpPr>
        <p:spPr>
          <a:xfrm>
            <a:off x="7765372" y="5035366"/>
            <a:ext cx="492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무시</a:t>
            </a:r>
            <a:r>
              <a:rPr lang="en-US" altLang="ko-KR" sz="1050" dirty="0"/>
              <a:t>!</a:t>
            </a:r>
            <a:endParaRPr lang="en-US" altLang="ko-KR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2BCDB62-1CB4-394D-0CA8-8C436C62733E}"/>
              </a:ext>
            </a:extLst>
          </p:cNvPr>
          <p:cNvCxnSpPr>
            <a:cxnSpLocks/>
          </p:cNvCxnSpPr>
          <p:nvPr/>
        </p:nvCxnSpPr>
        <p:spPr>
          <a:xfrm>
            <a:off x="8717145" y="4551198"/>
            <a:ext cx="0" cy="54451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07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2148</Words>
  <Application>Microsoft Office PowerPoint</Application>
  <PresentationFormat>와이드스크린</PresentationFormat>
  <Paragraphs>414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Open Sans</vt:lpstr>
      <vt:lpstr>Wingdings</vt:lpstr>
      <vt:lpstr>Office 테마</vt:lpstr>
      <vt:lpstr>팀스파르타 과제 보고서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의환 이</dc:creator>
  <cp:lastModifiedBy>의환 이</cp:lastModifiedBy>
  <cp:revision>150</cp:revision>
  <dcterms:created xsi:type="dcterms:W3CDTF">2025-03-04T11:00:05Z</dcterms:created>
  <dcterms:modified xsi:type="dcterms:W3CDTF">2025-03-09T06:10:20Z</dcterms:modified>
</cp:coreProperties>
</file>