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1"/>
    <p:sldMasterId id="2147483672" r:id="rId2"/>
    <p:sldMasterId id="2147483676" r:id="rId3"/>
    <p:sldMasterId id="2147483674" r:id="rId4"/>
  </p:sldMasterIdLst>
  <p:notesMasterIdLst>
    <p:notesMasterId r:id="rId6"/>
  </p:notesMasterIdLst>
  <p:handoutMasterIdLst>
    <p:handoutMasterId r:id="rId7"/>
  </p:handoutMasterIdLst>
  <p:sldIdLst>
    <p:sldId id="682" r:id="rId5"/>
  </p:sldIdLst>
  <p:sldSz cx="9145588" cy="6858000"/>
  <p:notesSz cx="6797675" cy="98742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5pPr>
    <a:lvl6pPr marL="22860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6pPr>
    <a:lvl7pPr marL="27432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7pPr>
    <a:lvl8pPr marL="32004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8pPr>
    <a:lvl9pPr marL="3657600" algn="l" defTabSz="914400" rtl="0" eaLnBrk="1" latinLnBrk="0" hangingPunct="1">
      <a:defRPr b="1" i="1" kern="1200">
        <a:solidFill>
          <a:schemeClr val="bg2"/>
        </a:solidFill>
        <a:latin typeface="Square7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4">
          <p15:clr>
            <a:srgbClr val="A4A3A4"/>
          </p15:clr>
        </p15:guide>
        <p15:guide id="2" pos="29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AD2E7"/>
    <a:srgbClr val="000000"/>
    <a:srgbClr val="FFFC00"/>
    <a:srgbClr val="2E0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 autoAdjust="0"/>
    <p:restoredTop sz="94669" autoAdjust="0"/>
  </p:normalViewPr>
  <p:slideViewPr>
    <p:cSldViewPr>
      <p:cViewPr varScale="1">
        <p:scale>
          <a:sx n="64" d="100"/>
          <a:sy n="64" d="100"/>
        </p:scale>
        <p:origin x="1608" y="66"/>
      </p:cViewPr>
      <p:guideLst>
        <p:guide orient="horz" pos="3504"/>
        <p:guide pos="2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792" y="-78"/>
      </p:cViewPr>
      <p:guideLst>
        <p:guide orient="horz" pos="3024"/>
        <p:guide pos="2304"/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46" descr="top 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127" y="212895"/>
            <a:ext cx="6546867" cy="548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19" name="Group 147"/>
          <p:cNvGraphicFramePr>
            <a:graphicFrameLocks noGrp="1"/>
          </p:cNvGraphicFramePr>
          <p:nvPr/>
        </p:nvGraphicFramePr>
        <p:xfrm>
          <a:off x="208249" y="9290708"/>
          <a:ext cx="6334058" cy="405876"/>
        </p:xfrm>
        <a:graphic>
          <a:graphicData uri="http://schemas.openxmlformats.org/drawingml/2006/table">
            <a:tbl>
              <a:tblPr/>
              <a:tblGrid>
                <a:gridCol w="5429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58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Curso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Professor </a:t>
                      </a:r>
                      <a:endParaRPr kumimoji="0" 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</a:endParaRPr>
                    </a:p>
                  </a:txBody>
                  <a:tcPr marL="87555" marR="87555" marT="44110" marB="44110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endParaRPr kumimoji="0" lang="pt-B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7555" marR="87555" marT="44110" marB="44110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07" name="Rectangle 13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605565" y="9099260"/>
            <a:ext cx="2945862" cy="49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pt-BR"/>
              <a:t>Página - </a:t>
            </a:r>
            <a:fld id="{6BF9893E-F767-4E13-8E9D-88AB787E7990}" type="slidenum">
              <a:rPr lang="pt-BR"/>
              <a:pPr>
                <a:defRPr/>
              </a:pPr>
              <a:t>‹nº›</a:t>
            </a:fld>
            <a:r>
              <a:rPr lang="pt-B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827987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2"/>
            <a:ext cx="4985772" cy="44447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56" tIns="46890" rIns="95456" bIns="468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946975" y="9405581"/>
            <a:ext cx="905249" cy="2732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105" tIns="46890" rIns="92105" bIns="46890">
            <a:spAutoFit/>
          </a:bodyPr>
          <a:lstStyle/>
          <a:p>
            <a:pPr algn="ctr" defTabSz="915988">
              <a:lnSpc>
                <a:spcPct val="90000"/>
              </a:lnSpc>
              <a:defRPr/>
            </a:pPr>
            <a:r>
              <a:rPr lang="en-US" sz="1300" b="0" i="0">
                <a:solidFill>
                  <a:schemeClr val="tx1"/>
                </a:solidFill>
                <a:latin typeface="Arial" pitchFamily="34" charset="0"/>
              </a:rPr>
              <a:t>Page </a:t>
            </a:r>
            <a:fld id="{C32E5F2D-79C1-4C48-9211-6C73067C618F}" type="slidenum">
              <a:rPr lang="en-US" sz="1300" b="0" i="0">
                <a:solidFill>
                  <a:schemeClr val="tx1"/>
                </a:solidFill>
                <a:latin typeface="Arial" pitchFamily="34" charset="0"/>
              </a:rPr>
              <a:pPr algn="ctr" defTabSz="915988">
                <a:lnSpc>
                  <a:spcPct val="90000"/>
                </a:lnSpc>
                <a:defRPr/>
              </a:pPr>
              <a:t>‹nº›</a:t>
            </a:fld>
            <a:endParaRPr lang="en-US" sz="1300" b="0" i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8213" y="747713"/>
            <a:ext cx="4921250" cy="3689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1219035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8288" y="236538"/>
            <a:ext cx="2057400" cy="585946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44500" y="236538"/>
            <a:ext cx="6021388" cy="585946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801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90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24609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426427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96630" y="2708921"/>
            <a:ext cx="3529625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877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31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678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32570"/>
            <a:ext cx="8231188" cy="48999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7987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7987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353425" cy="54009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56" name="Rectangle 35"/>
          <p:cNvSpPr>
            <a:spLocks noGrp="1" noChangeArrowheads="1"/>
          </p:cNvSpPr>
          <p:nvPr>
            <p:ph type="title"/>
          </p:nvPr>
        </p:nvSpPr>
        <p:spPr bwMode="auto">
          <a:xfrm>
            <a:off x="434012" y="284490"/>
            <a:ext cx="70088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pic>
        <p:nvPicPr>
          <p:cNvPr id="10" name="Picture 2" descr="C:\Users\cl0817\Desktop\MioloBranco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1668"/>
            <a:ext cx="9144000" cy="6854663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Square721 BT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i="1">
          <a:solidFill>
            <a:schemeClr val="tx2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rgbClr val="000000"/>
          </a:solidFill>
          <a:latin typeface="+mj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–"/>
        <a:defRPr>
          <a:solidFill>
            <a:srgbClr val="000000"/>
          </a:solidFill>
          <a:latin typeface="+mj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bg2"/>
        </a:buClr>
        <a:buChar char="»"/>
        <a:defRPr>
          <a:solidFill>
            <a:srgbClr val="000000"/>
          </a:solidFill>
          <a:latin typeface="+mj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rgbClr val="000000"/>
          </a:solidFill>
          <a:latin typeface="+mj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>
          <a:solidFill>
            <a:srgbClr val="000000"/>
          </a:solidFill>
          <a:latin typeface="+mj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 i="1">
          <a:solidFill>
            <a:srgbClr val="000000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l0817\Desktop\CAP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533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5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779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80" y="274638"/>
            <a:ext cx="823102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80" y="1600201"/>
            <a:ext cx="823102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79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743" y="6356351"/>
            <a:ext cx="2896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4338" y="6356351"/>
            <a:ext cx="2133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9AC3C-198E-45D3-AE37-6F309C142D7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8194" name="Picture 2" descr="C:\Users\cl0817\Desktop\DireitosAutorai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11" y="0"/>
            <a:ext cx="9145588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101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Programação Estatística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468224" y="892213"/>
            <a:ext cx="835316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i="0" dirty="0">
                <a:latin typeface="+mj-lt"/>
              </a:rPr>
              <a:t>Arquivo Cervejaria.xlsx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i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i="0" dirty="0">
                <a:latin typeface="+mj-lt"/>
              </a:rPr>
              <a:t>1) Faça um gráfico de dispersão das variáveis visitas e excursões, o gráfico exibe alguma relação linear? Sim ou não e porquê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i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i="0" dirty="0">
                <a:latin typeface="+mj-lt"/>
              </a:rPr>
              <a:t>2) Faça um gráfico de dispersão das variáveis visitas e </a:t>
            </a:r>
            <a:r>
              <a:rPr lang="pt-BR" sz="1600" i="0" dirty="0" err="1">
                <a:latin typeface="+mj-lt"/>
              </a:rPr>
              <a:t>preco</a:t>
            </a:r>
            <a:r>
              <a:rPr lang="pt-BR" sz="1600" i="0" dirty="0">
                <a:latin typeface="+mj-lt"/>
              </a:rPr>
              <a:t>, o gráfico exibe alguma relação linear? Sim ou não e porquê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i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i="0" dirty="0">
                <a:latin typeface="+mj-lt"/>
              </a:rPr>
              <a:t>3) Faça uma </a:t>
            </a:r>
            <a:r>
              <a:rPr lang="pt-BR" sz="1600" i="0" dirty="0" err="1">
                <a:latin typeface="+mj-lt"/>
              </a:rPr>
              <a:t>matrix</a:t>
            </a:r>
            <a:r>
              <a:rPr lang="pt-BR" sz="1600" i="0" dirty="0">
                <a:latin typeface="+mj-lt"/>
              </a:rPr>
              <a:t> de correlação.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i="0" dirty="0">
                <a:latin typeface="+mj-lt"/>
              </a:rPr>
              <a:t>3.1) Qual a variável que possui a maior correlação com a variável visitas?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i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i="0" dirty="0">
                <a:latin typeface="+mj-lt"/>
              </a:rPr>
              <a:t>4) Faça um modelo de regressão linear com a variável independente (excursões). Interprete os Betas do modelo e o R^2.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i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i="0" dirty="0">
                <a:latin typeface="+mj-lt"/>
              </a:rPr>
              <a:t>5) Faça um modelo de regressão linear </a:t>
            </a:r>
            <a:r>
              <a:rPr lang="pt-BR" sz="1600" i="0" u="sng" dirty="0">
                <a:latin typeface="+mj-lt"/>
              </a:rPr>
              <a:t>somente com a variável independente (</a:t>
            </a:r>
            <a:r>
              <a:rPr lang="pt-BR" sz="1600" i="0" u="sng" dirty="0" err="1">
                <a:latin typeface="+mj-lt"/>
              </a:rPr>
              <a:t>preco</a:t>
            </a:r>
            <a:r>
              <a:rPr lang="pt-BR" sz="1600" i="0" u="sng" dirty="0">
                <a:latin typeface="+mj-lt"/>
              </a:rPr>
              <a:t>)</a:t>
            </a:r>
            <a:r>
              <a:rPr lang="pt-BR" sz="1600" i="0" dirty="0">
                <a:latin typeface="+mj-lt"/>
              </a:rPr>
              <a:t>. Interprete os Betas do modelo e o R^2.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i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i="0" dirty="0">
                <a:latin typeface="+mj-lt"/>
              </a:rPr>
              <a:t>6) Qual é o melhor modelo: Da variável excursões ou </a:t>
            </a:r>
            <a:r>
              <a:rPr lang="pt-BR" sz="1600" i="0" dirty="0" err="1">
                <a:latin typeface="+mj-lt"/>
              </a:rPr>
              <a:t>preco</a:t>
            </a:r>
            <a:endParaRPr lang="pt-BR" sz="1600" i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i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i="0" dirty="0">
                <a:latin typeface="+mj-lt"/>
              </a:rPr>
              <a:t>7) Faça um modelo de regressão linear com as duas variáveis (excursões e </a:t>
            </a:r>
            <a:r>
              <a:rPr lang="pt-BR" sz="1600" i="0" dirty="0" err="1">
                <a:latin typeface="+mj-lt"/>
              </a:rPr>
              <a:t>preco</a:t>
            </a:r>
            <a:r>
              <a:rPr lang="pt-BR" sz="1600" i="0" dirty="0">
                <a:latin typeface="+mj-lt"/>
              </a:rPr>
              <a:t>). Interprete os Betas do modelo, R^2 e porquê os Betas de excursões e </a:t>
            </a:r>
            <a:r>
              <a:rPr lang="pt-BR" sz="1600" i="0" dirty="0" err="1">
                <a:latin typeface="+mj-lt"/>
              </a:rPr>
              <a:t>preco</a:t>
            </a:r>
            <a:r>
              <a:rPr lang="pt-BR" sz="1600" i="0" dirty="0">
                <a:latin typeface="+mj-lt"/>
              </a:rPr>
              <a:t> mudaram em relação ao modelo do item 5 e 6</a:t>
            </a:r>
            <a:r>
              <a:rPr lang="pt-BR" sz="1600" i="0">
                <a:latin typeface="+mj-lt"/>
              </a:rPr>
              <a:t>? </a:t>
            </a:r>
            <a:endParaRPr lang="pt-BR" sz="1600" i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94820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FFFFCC"/>
      </a:dk2>
      <a:lt2>
        <a:srgbClr val="FFFFFF"/>
      </a:lt2>
      <a:accent1>
        <a:srgbClr val="C0C000"/>
      </a:accent1>
      <a:accent2>
        <a:srgbClr val="FF8000"/>
      </a:accent2>
      <a:accent3>
        <a:srgbClr val="FFFFE2"/>
      </a:accent3>
      <a:accent4>
        <a:srgbClr val="DADADA"/>
      </a:accent4>
      <a:accent5>
        <a:srgbClr val="DCDCAA"/>
      </a:accent5>
      <a:accent6>
        <a:srgbClr val="E77300"/>
      </a:accent6>
      <a:hlink>
        <a:srgbClr val="C00000"/>
      </a:hlink>
      <a:folHlink>
        <a:srgbClr val="808080"/>
      </a:folHlink>
    </a:clrScheme>
    <a:fontScheme name="Default Design">
      <a:majorFont>
        <a:latin typeface="Arial"/>
        <a:ea typeface=""/>
        <a:cs typeface=""/>
      </a:majorFont>
      <a:minorFont>
        <a:latin typeface="Square721 BT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Square721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FFFFFF"/>
        </a:dk1>
        <a:lt1>
          <a:srgbClr val="FFFFFF"/>
        </a:lt1>
        <a:dk2>
          <a:srgbClr val="FFFFFF"/>
        </a:dk2>
        <a:lt2>
          <a:srgbClr val="000000"/>
        </a:lt2>
        <a:accent1>
          <a:srgbClr val="C0C000"/>
        </a:accent1>
        <a:accent2>
          <a:srgbClr val="FF8000"/>
        </a:accent2>
        <a:accent3>
          <a:srgbClr val="FFFFFF"/>
        </a:accent3>
        <a:accent4>
          <a:srgbClr val="DADADA"/>
        </a:accent4>
        <a:accent5>
          <a:srgbClr val="DCDCAA"/>
        </a:accent5>
        <a:accent6>
          <a:srgbClr val="E77300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14398</TotalTime>
  <Words>191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</vt:i4>
      </vt:variant>
    </vt:vector>
  </HeadingPairs>
  <TitlesOfParts>
    <vt:vector size="10" baseType="lpstr">
      <vt:lpstr>Arial</vt:lpstr>
      <vt:lpstr>Calibri</vt:lpstr>
      <vt:lpstr>Square721 BT</vt:lpstr>
      <vt:lpstr>Times New Roman</vt:lpstr>
      <vt:lpstr>Wingdings</vt:lpstr>
      <vt:lpstr>Default Design</vt:lpstr>
      <vt:lpstr>Tema do Office</vt:lpstr>
      <vt:lpstr>1_Tema do Office</vt:lpstr>
      <vt:lpstr>4_Personalizar design</vt:lpstr>
      <vt:lpstr>Linguagem Programação Estatística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FIAP - FACULDADE DE INFORMÁTICA PAULISTA</dc:title>
  <dc:creator>Gutenberg Silveira</dc:creator>
  <cp:lastModifiedBy>Edmar Caldas</cp:lastModifiedBy>
  <cp:revision>965</cp:revision>
  <cp:lastPrinted>2017-11-10T13:58:24Z</cp:lastPrinted>
  <dcterms:created xsi:type="dcterms:W3CDTF">1999-05-02T13:25:21Z</dcterms:created>
  <dcterms:modified xsi:type="dcterms:W3CDTF">2022-03-27T12:27:47Z</dcterms:modified>
</cp:coreProperties>
</file>