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5143500" cx="9144000"/>
  <p:notesSz cx="6858000" cy="9144000"/>
  <p:embeddedFontLst>
    <p:embeddedFont>
      <p:font typeface="Raleway"/>
      <p:regular r:id="rId52"/>
      <p:bold r:id="rId53"/>
      <p:italic r:id="rId54"/>
      <p:boldItalic r:id="rId55"/>
    </p:embeddedFont>
    <p:embeddedFont>
      <p:font typeface="Raleway Medium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0" roundtripDataSignature="AMtx7mgab8v7O9G+DEzvJ1/VQ1wX22RPH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9B69062-B932-4AC5-AFCF-E14CF7DFCCBB}">
  <a:tblStyle styleId="{89B69062-B932-4AC5-AFCF-E14CF7DFCCB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customschemas.google.com/relationships/presentationmetadata" Target="meta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Raleway-bold.fntdata"/><Relationship Id="rId52" Type="http://schemas.openxmlformats.org/officeDocument/2006/relationships/font" Target="fonts/Raleway-regular.fntdata"/><Relationship Id="rId11" Type="http://schemas.openxmlformats.org/officeDocument/2006/relationships/slide" Target="slides/slide5.xml"/><Relationship Id="rId55" Type="http://schemas.openxmlformats.org/officeDocument/2006/relationships/font" Target="fonts/Raleway-boldItalic.fntdata"/><Relationship Id="rId10" Type="http://schemas.openxmlformats.org/officeDocument/2006/relationships/slide" Target="slides/slide4.xml"/><Relationship Id="rId54" Type="http://schemas.openxmlformats.org/officeDocument/2006/relationships/font" Target="fonts/Raleway-italic.fntdata"/><Relationship Id="rId13" Type="http://schemas.openxmlformats.org/officeDocument/2006/relationships/slide" Target="slides/slide7.xml"/><Relationship Id="rId57" Type="http://schemas.openxmlformats.org/officeDocument/2006/relationships/font" Target="fonts/RalewayMedium-bold.fntdata"/><Relationship Id="rId12" Type="http://schemas.openxmlformats.org/officeDocument/2006/relationships/slide" Target="slides/slide6.xml"/><Relationship Id="rId56" Type="http://schemas.openxmlformats.org/officeDocument/2006/relationships/font" Target="fonts/RalewayMedium-regular.fntdata"/><Relationship Id="rId15" Type="http://schemas.openxmlformats.org/officeDocument/2006/relationships/slide" Target="slides/slide9.xml"/><Relationship Id="rId59" Type="http://schemas.openxmlformats.org/officeDocument/2006/relationships/font" Target="fonts/RalewayMedium-boldItalic.fntdata"/><Relationship Id="rId14" Type="http://schemas.openxmlformats.org/officeDocument/2006/relationships/slide" Target="slides/slide8.xml"/><Relationship Id="rId58" Type="http://schemas.openxmlformats.org/officeDocument/2006/relationships/font" Target="fonts/RalewayMedium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4-16T12:54:24.883">
    <p:pos x="6000" y="0"/>
    <p:text>Talvez não faça sentido passar as questões de escopo na primeira aula
-Thomaz de Souza Staziak Silva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EJ2uDqY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8"/>
          <p:cNvSpPr txBox="1"/>
          <p:nvPr>
            <p:ph hasCustomPrompt="1" type="title"/>
          </p:nvPr>
        </p:nvSpPr>
        <p:spPr>
          <a:xfrm>
            <a:off x="311700" y="1716900"/>
            <a:ext cx="8520600" cy="17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aleway"/>
              <a:buNone/>
              <a:defRPr b="1" sz="120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9"/>
          <p:cNvSpPr txBox="1"/>
          <p:nvPr>
            <p:ph type="title"/>
          </p:nvPr>
        </p:nvSpPr>
        <p:spPr>
          <a:xfrm>
            <a:off x="265500" y="831275"/>
            <a:ext cx="4045200" cy="18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" name="Google Shape;18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" name="Google Shape;19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" name="Google Shape;2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-título">
  <p:cSld name="MAIN_POI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0"/>
          <p:cNvSpPr txBox="1"/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" name="Google Shape;23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1"/>
          <p:cNvSpPr txBox="1"/>
          <p:nvPr>
            <p:ph idx="1" type="body"/>
          </p:nvPr>
        </p:nvSpPr>
        <p:spPr>
          <a:xfrm>
            <a:off x="1587700" y="4451725"/>
            <a:ext cx="5621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1pPr>
          </a:lstStyle>
          <a:p/>
        </p:txBody>
      </p:sp>
      <p:sp>
        <p:nvSpPr>
          <p:cNvPr id="26" name="Google Shape;26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2"/>
          <p:cNvSpPr txBox="1"/>
          <p:nvPr>
            <p:ph type="title"/>
          </p:nvPr>
        </p:nvSpPr>
        <p:spPr>
          <a:xfrm>
            <a:off x="1115550" y="2042700"/>
            <a:ext cx="6912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Simples">
  <p:cSld name="MAIN_POINT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3"/>
          <p:cNvSpPr txBox="1"/>
          <p:nvPr>
            <p:ph type="title"/>
          </p:nvPr>
        </p:nvSpPr>
        <p:spPr>
          <a:xfrm>
            <a:off x="490250" y="450150"/>
            <a:ext cx="8094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4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git/git" TargetMode="External"/><Relationship Id="rId4" Type="http://schemas.openxmlformats.org/officeDocument/2006/relationships/hyperlink" Target="https://github.com/twbs/bootstra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youtube.com/watch?v=Vx0mrgs5KeI" TargetMode="External"/><Relationship Id="rId4" Type="http://schemas.openxmlformats.org/officeDocument/2006/relationships/hyperlink" Target="https://www.youtube.com/watch?v=3FpYydr8ggc" TargetMode="External"/><Relationship Id="rId5" Type="http://schemas.openxmlformats.org/officeDocument/2006/relationships/hyperlink" Target="https://www.youtube.com/watch?v=iVUnXw64Ez8" TargetMode="External"/><Relationship Id="rId6" Type="http://schemas.openxmlformats.org/officeDocument/2006/relationships/hyperlink" Target="https://git-scm.com/doc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orteil.dashnet.org/cookieclicker/" TargetMode="External"/><Relationship Id="rId4" Type="http://schemas.openxmlformats.org/officeDocument/2006/relationships/hyperlink" Target="https://codepen.io/hey-nick/pen/qaxxoj" TargetMode="External"/><Relationship Id="rId10" Type="http://schemas.openxmlformats.org/officeDocument/2006/relationships/hyperlink" Target="https://codepen.io/kbav/pen/OwypYb" TargetMode="External"/><Relationship Id="rId9" Type="http://schemas.openxmlformats.org/officeDocument/2006/relationships/hyperlink" Target="https://codepen.io/v_trefil/pen/BKROEw" TargetMode="External"/><Relationship Id="rId5" Type="http://schemas.openxmlformats.org/officeDocument/2006/relationships/hyperlink" Target="https://codepen.io/giana/pen/GJMBEv" TargetMode="External"/><Relationship Id="rId6" Type="http://schemas.openxmlformats.org/officeDocument/2006/relationships/hyperlink" Target="https://codepen.io/Stahlone/pen/WLqEMP" TargetMode="External"/><Relationship Id="rId7" Type="http://schemas.openxmlformats.org/officeDocument/2006/relationships/hyperlink" Target="https://codepen.io/miffili/pen/RLeZGW" TargetMode="External"/><Relationship Id="rId8" Type="http://schemas.openxmlformats.org/officeDocument/2006/relationships/hyperlink" Target="https://codepen.io/miffili/pen/RLeZGW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comments" Target="../comments/comment1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insights.stackoverflow.com/survey/2018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forwindows.org/" TargetMode="External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/>
          <p:nvPr/>
        </p:nvSpPr>
        <p:spPr>
          <a:xfrm>
            <a:off x="158925" y="140750"/>
            <a:ext cx="89850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Introdução ao Terminal e GIT</a:t>
            </a:r>
            <a:endParaRPr b="1" i="0" sz="4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8" name="Google Shape;3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2875" y="1579025"/>
            <a:ext cx="4888900" cy="20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000" y="1065225"/>
            <a:ext cx="3013050" cy="30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Comandos do Bash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" name="Google Shape;94;p10"/>
          <p:cNvSpPr txBox="1"/>
          <p:nvPr/>
        </p:nvSpPr>
        <p:spPr>
          <a:xfrm>
            <a:off x="469950" y="731975"/>
            <a:ext cx="6910200" cy="3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Remover um arquivo ou pasta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Mover arquivo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   </a:t>
            </a: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&gt;</a:t>
            </a: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mv nome_arquivo caminho_desejado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Renomear arquivo ou pasta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   </a:t>
            </a: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&gt;</a:t>
            </a: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mv nome_atual nome_desejado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4150" y="1311974"/>
            <a:ext cx="5360876" cy="22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 txBox="1"/>
          <p:nvPr/>
        </p:nvSpPr>
        <p:spPr>
          <a:xfrm>
            <a:off x="375275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Lista de Comandos GIT</a:t>
            </a:r>
            <a:endParaRPr b="1" i="0" sz="2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" name="Google Shape;105;p12"/>
          <p:cNvSpPr txBox="1"/>
          <p:nvPr/>
        </p:nvSpPr>
        <p:spPr>
          <a:xfrm>
            <a:off x="469950" y="531600"/>
            <a:ext cx="8112000" cy="14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Clonar um repositório já existente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&gt;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 clone https://github.com/repositorio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/>
        </p:nvSpPr>
        <p:spPr>
          <a:xfrm>
            <a:off x="4095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Lista de Comandos GIT</a:t>
            </a:r>
            <a:endParaRPr b="1" i="0" sz="2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409550" y="644350"/>
            <a:ext cx="8144700" cy="27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Verificar estado dos arquivos no repositório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&gt;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/>
        </p:nvSpPr>
        <p:spPr>
          <a:xfrm>
            <a:off x="395575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Lista de Comandos GIT</a:t>
            </a:r>
            <a:endParaRPr b="1" i="0" sz="2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395575" y="572700"/>
            <a:ext cx="5460900" cy="27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Adicionar um arquivo no stage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&gt;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 add nome_do_arquivo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Adicionar todos os arquivos no stage 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&gt;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 add .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/>
        </p:nvSpPr>
        <p:spPr>
          <a:xfrm>
            <a:off x="465450" y="67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Lista de Comandos GIT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465450" y="640350"/>
            <a:ext cx="7837200" cy="27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Informar uma mensagem ao commitar o arquivo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&gt;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–m  “mensagem”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/>
        </p:nvSpPr>
        <p:spPr>
          <a:xfrm>
            <a:off x="3955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Lista de Comandos GIT</a:t>
            </a:r>
            <a:endParaRPr b="1" i="0" sz="2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395550" y="630375"/>
            <a:ext cx="8689800" cy="27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Enviar arquivos para o repositório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&gt;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 push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Baixar alterações do repositório para sua máquina</a:t>
            </a:r>
            <a:endParaRPr b="0" i="0" sz="2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&gt; </a:t>
            </a:r>
            <a:r>
              <a:rPr b="0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pull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7"/>
          <p:cNvGrpSpPr/>
          <p:nvPr/>
        </p:nvGrpSpPr>
        <p:grpSpPr>
          <a:xfrm>
            <a:off x="1909726" y="1282693"/>
            <a:ext cx="5019738" cy="3492517"/>
            <a:chOff x="1004499" y="1843088"/>
            <a:chExt cx="2843400" cy="2463162"/>
          </a:xfrm>
        </p:grpSpPr>
        <p:pic>
          <p:nvPicPr>
            <p:cNvPr id="135" name="Google Shape;135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05850" y="1843088"/>
              <a:ext cx="2440696" cy="2028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17"/>
            <p:cNvSpPr txBox="1"/>
            <p:nvPr/>
          </p:nvSpPr>
          <p:spPr>
            <a:xfrm>
              <a:off x="1004499" y="3915950"/>
              <a:ext cx="2843400" cy="39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37" name="Google Shape;137;p17"/>
          <p:cNvSpPr txBox="1"/>
          <p:nvPr/>
        </p:nvSpPr>
        <p:spPr>
          <a:xfrm>
            <a:off x="1373575" y="298100"/>
            <a:ext cx="60801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GITHUB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725" y="0"/>
            <a:ext cx="7347075" cy="42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/>
          <p:nvPr/>
        </p:nvSpPr>
        <p:spPr>
          <a:xfrm>
            <a:off x="866800" y="3895000"/>
            <a:ext cx="70584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Vamos colocar a mão na massa!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/>
        </p:nvSpPr>
        <p:spPr>
          <a:xfrm>
            <a:off x="349650" y="992350"/>
            <a:ext cx="9144000" cy="3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</a:pPr>
            <a:r>
              <a:rPr b="0" i="0" lang="pt-BR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GIT: </a:t>
            </a:r>
            <a:r>
              <a:rPr b="0" i="0" lang="pt-BR" sz="2400" u="sng" cap="none" strike="noStrik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https://github.com/git/git</a:t>
            </a:r>
            <a:endParaRPr b="0" i="0" sz="2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</a:pPr>
            <a:r>
              <a:rPr b="0" i="0" lang="pt-BR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Bootstrap: </a:t>
            </a:r>
            <a:r>
              <a:rPr b="0" i="0" lang="pt-BR" sz="2400" u="sng" cap="none" strike="noStrik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https://github.com/twbs/bootstrap</a:t>
            </a:r>
            <a:r>
              <a:rPr b="0" i="0" lang="pt-BR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●"/>
            </a:pPr>
            <a:r>
              <a:rPr lang="pt-BR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Vinicius</a:t>
            </a:r>
            <a:r>
              <a:rPr b="0" i="0" lang="pt-BR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pt-BR" sz="2400" u="sng">
                <a:solidFill>
                  <a:srgbClr val="E53935"/>
                </a:solidFill>
                <a:latin typeface="Raleway"/>
                <a:ea typeface="Raleway"/>
                <a:cs typeface="Raleway"/>
                <a:sym typeface="Raleway"/>
              </a:rPr>
              <a:t>https://github.com/vinnydeveloper</a:t>
            </a:r>
            <a:endParaRPr b="0" i="0" sz="2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349650" y="238125"/>
            <a:ext cx="68907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Repositórios Públicos: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"/>
          <p:cNvSpPr txBox="1"/>
          <p:nvPr/>
        </p:nvSpPr>
        <p:spPr>
          <a:xfrm>
            <a:off x="297325" y="965600"/>
            <a:ext cx="8703900" cy="25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Shell é uma interface que processa comandos.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É um programa que espera seu input, reconhece o comando, processa e, por fim, mostra um output. 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Exemplos: bash, cmd, powershell, etc.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" name="Google Shape;45;p2"/>
          <p:cNvSpPr txBox="1"/>
          <p:nvPr/>
        </p:nvSpPr>
        <p:spPr>
          <a:xfrm>
            <a:off x="311700" y="140750"/>
            <a:ext cx="88323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SHELL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/>
        </p:nvSpPr>
        <p:spPr>
          <a:xfrm>
            <a:off x="349650" y="992350"/>
            <a:ext cx="9144000" cy="42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Comandos</a:t>
            </a:r>
            <a:r>
              <a:rPr b="0" i="0" lang="pt-BR" sz="2000" u="none" cap="none" strike="noStrike">
                <a:solidFill>
                  <a:srgbClr val="FDFE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Básicos</a:t>
            </a:r>
            <a:r>
              <a:rPr b="0" i="0" lang="pt-BR" sz="2000" u="none" cap="none" strike="noStrike">
                <a:solidFill>
                  <a:srgbClr val="FDFE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</a:t>
            </a:r>
            <a:r>
              <a:rPr b="0" i="0" lang="pt-BR" sz="2000" u="none" cap="none" strike="noStrike">
                <a:solidFill>
                  <a:srgbClr val="FDFE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Terminal</a:t>
            </a:r>
            <a:br>
              <a:rPr b="0" i="0" lang="pt-BR" sz="2000" u="none" cap="none" strike="noStrike">
                <a:solidFill>
                  <a:srgbClr val="FDFE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2000" u="sng" cap="none" strike="noStrik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https://www.youtube.com/watch?v=Vx0mrgs5KeI</a:t>
            </a:r>
            <a:endParaRPr b="0" i="0" sz="2000" u="sng" cap="none" strike="noStrike">
              <a:solidFill>
                <a:srgbClr val="E5393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Você</a:t>
            </a:r>
            <a:r>
              <a:rPr b="0" i="0" lang="pt-BR" sz="2000" u="none" cap="none" strike="noStrike">
                <a:solidFill>
                  <a:srgbClr val="FDFE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sabe</a:t>
            </a:r>
            <a:r>
              <a:rPr b="0" i="0" lang="pt-BR" sz="2000" u="none" cap="none" strike="noStrike">
                <a:solidFill>
                  <a:srgbClr val="FDFE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</a:t>
            </a:r>
            <a:r>
              <a:rPr b="0" i="0" lang="pt-BR" sz="2000" u="none" cap="none" strike="noStrike">
                <a:solidFill>
                  <a:srgbClr val="FDFE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que é Git?</a:t>
            </a:r>
            <a:br>
              <a:rPr b="0" i="0" lang="pt-BR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pt-BR" sz="2000" u="sng" cap="none" strike="noStrik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https://www.youtube.com/watch?v=3FpYydr8ggc</a:t>
            </a:r>
            <a:endParaRPr b="0" i="0" sz="2000" u="sng" cap="none" strike="noStrike">
              <a:solidFill>
                <a:srgbClr val="E5393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Configurando chaves SSH - Github</a:t>
            </a:r>
            <a:br>
              <a:rPr b="0" i="0" lang="pt-BR" sz="2000" u="none" cap="none" strike="noStrike">
                <a:solidFill>
                  <a:srgbClr val="FDFE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2000" u="sng" cap="none" strike="noStrik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https://www.youtube.com/watch?v=iVUnXw64Ez8</a:t>
            </a:r>
            <a:endParaRPr b="0" i="0" sz="2000" u="sng" cap="none" strike="noStrike">
              <a:solidFill>
                <a:srgbClr val="E5393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Documentação do Git</a:t>
            </a:r>
            <a:br>
              <a:rPr b="0" i="0" lang="pt-BR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pt-BR" sz="2000" u="sng" cap="none" strike="noStrik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6"/>
              </a:rPr>
              <a:t>https://git-scm.com/doc</a:t>
            </a:r>
            <a:endParaRPr b="0" i="0" sz="2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349650" y="238125"/>
            <a:ext cx="68907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Conteúdos Adicionais: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311700" y="1716900"/>
            <a:ext cx="8520600" cy="17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0"/>
              <a:t>JavaScript</a:t>
            </a:r>
            <a:endParaRPr sz="10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557875" y="-159325"/>
            <a:ext cx="4055400" cy="334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Introdução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 sintaxe</a:t>
            </a:r>
            <a:endParaRPr/>
          </a:p>
        </p:txBody>
      </p:sp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6750" y="0"/>
            <a:ext cx="45872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/>
        </p:nvSpPr>
        <p:spPr>
          <a:xfrm>
            <a:off x="610775" y="1135000"/>
            <a:ext cx="7696500" cy="3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Como é uma linguagem de programação, os navegadores trazem um mecanismo de JS que permite executar JS no cliente, tornando as páginas interativas.</a:t>
            </a:r>
            <a:endParaRPr b="0" i="0" sz="24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Além disso, o JavaScript pode servir para gerenciar a lógica do back-end com o node.js.</a:t>
            </a:r>
            <a:endParaRPr b="0" i="0" sz="24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610775" y="219525"/>
            <a:ext cx="5637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Para que serve o JS?</a:t>
            </a:r>
            <a:endParaRPr b="1" i="0" sz="30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/>
        </p:nvSpPr>
        <p:spPr>
          <a:xfrm>
            <a:off x="580625" y="185425"/>
            <a:ext cx="64299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JS pode servir para desenvolver...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580625" y="949701"/>
            <a:ext cx="2286000" cy="15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Jogo:</a:t>
            </a:r>
            <a:endParaRPr b="1" i="0" sz="18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sng" cap="none" strike="noStrik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Cookie Clicker</a:t>
            </a:r>
            <a:endParaRPr b="0" i="0" sz="1400" u="sng" cap="none" strike="noStrike">
              <a:solidFill>
                <a:srgbClr val="3C78D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sng" cap="none" strike="noStrik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Sonic</a:t>
            </a:r>
            <a:endParaRPr b="0" i="0" sz="1400" u="sng" cap="none" strike="noStrike">
              <a:solidFill>
                <a:srgbClr val="3C78D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580622" y="2067851"/>
            <a:ext cx="2286000" cy="15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Calculadora:</a:t>
            </a:r>
            <a:endParaRPr b="0" i="0" sz="18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sng" cap="none" strike="noStrik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Calculator JS</a:t>
            </a:r>
            <a:endParaRPr b="0" i="0" sz="1400" u="sng" cap="none" strike="noStrike">
              <a:solidFill>
                <a:srgbClr val="3C78D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sng" cap="none" strike="noStrik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6"/>
              </a:rPr>
              <a:t>Calculator JS 2</a:t>
            </a:r>
            <a:endParaRPr b="0" i="0" sz="1400" u="sng" cap="none" strike="noStrike">
              <a:solidFill>
                <a:srgbClr val="3C78D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580625" y="3699235"/>
            <a:ext cx="75456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00"/>
              </a:buClr>
              <a:buSzPts val="1800"/>
              <a:buFont typeface="Playfair Display"/>
              <a:buNone/>
            </a:pPr>
            <a:r>
              <a:rPr b="1" i="0" lang="pt-BR" sz="18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E muito mais</a:t>
            </a:r>
            <a:endParaRPr b="0" i="0" sz="14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E-mails, bate-papos, gráficos de dados, relógios, calculadoras, formulários, etc...</a:t>
            </a:r>
            <a:endParaRPr b="0" i="0" sz="14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4450872" y="949701"/>
            <a:ext cx="2286000" cy="15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Relógio:</a:t>
            </a:r>
            <a:endParaRPr b="0" i="0" sz="18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sng" cap="none" strike="noStrik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7"/>
              </a:rPr>
              <a:t>Relógio - CSS + JS</a:t>
            </a:r>
            <a:endParaRPr b="0" i="0" sz="1400" u="sng" cap="none" strike="noStrike">
              <a:solidFill>
                <a:srgbClr val="3C78D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4450872" y="2067851"/>
            <a:ext cx="2286000" cy="15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Efeitos especiais:</a:t>
            </a:r>
            <a:endParaRPr b="0" i="0" sz="18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sng" cap="none" strike="noStrik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8"/>
              </a:rPr>
              <a:t>Efeito 1</a:t>
            </a:r>
            <a:endParaRPr b="0" i="0" sz="1400" u="sng" cap="none" strike="noStrike">
              <a:solidFill>
                <a:srgbClr val="3C78D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sng" cap="none" strike="noStrik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9"/>
              </a:rPr>
              <a:t>Efeito 2</a:t>
            </a:r>
            <a:endParaRPr b="0" i="0" sz="1400" u="sng" cap="none" strike="noStrike">
              <a:solidFill>
                <a:srgbClr val="3C78D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sng" cap="none" strike="noStrik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10"/>
              </a:rPr>
              <a:t>Efeito 3</a:t>
            </a:r>
            <a:endParaRPr b="0" i="0" sz="1400" u="sng" cap="none" strike="noStrike">
              <a:solidFill>
                <a:srgbClr val="3C78D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/>
        </p:nvSpPr>
        <p:spPr>
          <a:xfrm>
            <a:off x="592075" y="891350"/>
            <a:ext cx="77838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Como declarar uma nova variável:</a:t>
            </a:r>
            <a:endParaRPr b="0" i="0" sz="24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i="0" lang="pt-B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nomeDaVariavel </a:t>
            </a:r>
            <a:r>
              <a:rPr b="1" i="0" lang="pt-BR" sz="20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pt-B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endParaRPr b="1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i="0" lang="pt-BR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nomeDaVariavel </a:t>
            </a:r>
            <a:r>
              <a:rPr b="1" i="0" lang="pt-BR" sz="20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pt-BR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pt-BR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endParaRPr b="1" i="0" sz="20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Alterar valor de uma variável </a:t>
            </a:r>
            <a:endParaRPr b="0" i="0" sz="2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nomeDaVariavel </a:t>
            </a:r>
            <a:r>
              <a:rPr b="1" i="0" lang="pt-BR" sz="24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pt-BR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valor</a:t>
            </a:r>
            <a:endParaRPr b="1" i="0" sz="2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592075" y="168650"/>
            <a:ext cx="48432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Variáveis </a:t>
            </a:r>
            <a:endParaRPr b="1" i="0" sz="30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/>
        </p:nvSpPr>
        <p:spPr>
          <a:xfrm>
            <a:off x="2438400" y="96375"/>
            <a:ext cx="39411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Tipos básicos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94" name="Google Shape;194;p26"/>
          <p:cNvGraphicFramePr/>
          <p:nvPr/>
        </p:nvGraphicFramePr>
        <p:xfrm>
          <a:off x="1750150" y="101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{89B69062-B932-4AC5-AFCF-E14CF7DFCCBB}</a:tableStyleId>
              </a:tblPr>
              <a:tblGrid>
                <a:gridCol w="1740750"/>
                <a:gridCol w="366807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8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"pepe"</a:t>
                      </a:r>
                      <a:endParaRPr sz="1800" u="none" cap="none" strike="noStrike"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CC0000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string</a:t>
                      </a:r>
                      <a:endParaRPr sz="1800" u="none" cap="none" strike="noStrike">
                        <a:solidFill>
                          <a:srgbClr val="CC0000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8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10.7</a:t>
                      </a:r>
                      <a:endParaRPr sz="1800" u="none" cap="none" strike="noStrike"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CC0000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number</a:t>
                      </a:r>
                      <a:endParaRPr sz="1800" u="none" cap="none" strike="noStrike">
                        <a:solidFill>
                          <a:srgbClr val="CC0000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8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true</a:t>
                      </a:r>
                      <a:endParaRPr sz="1800" u="none" cap="none" strike="noStrike"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CC0000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boolean</a:t>
                      </a:r>
                      <a:endParaRPr sz="1800" u="none" cap="none" strike="noStrike">
                        <a:solidFill>
                          <a:srgbClr val="CC0000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8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{ }</a:t>
                      </a:r>
                      <a:endParaRPr sz="1800" u="none" cap="none" strike="noStrike"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CC0000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object</a:t>
                      </a:r>
                      <a:endParaRPr sz="1800" u="none" cap="none" strike="noStrike">
                        <a:solidFill>
                          <a:srgbClr val="CC0000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8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[ ]</a:t>
                      </a:r>
                      <a:endParaRPr sz="1800" u="none" cap="none" strike="noStrike"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CC0000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array</a:t>
                      </a:r>
                      <a:endParaRPr sz="1800" u="none" cap="none" strike="noStrike">
                        <a:solidFill>
                          <a:srgbClr val="CC0000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8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function() {}</a:t>
                      </a:r>
                      <a:endParaRPr sz="1800" u="none" cap="none" strike="noStrike"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CC0000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function</a:t>
                      </a:r>
                      <a:endParaRPr sz="1800" u="none" cap="none" strike="noStrike">
                        <a:solidFill>
                          <a:srgbClr val="CC0000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8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null</a:t>
                      </a:r>
                      <a:endParaRPr sz="1800" u="none" cap="none" strike="noStrike"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CC0000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null</a:t>
                      </a:r>
                      <a:endParaRPr sz="1800" u="none" cap="none" strike="noStrike">
                        <a:solidFill>
                          <a:srgbClr val="CC0000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1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8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undefined</a:t>
                      </a:r>
                      <a:endParaRPr sz="1800" u="none" cap="none" strike="noStrike"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CC0000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undefined</a:t>
                      </a:r>
                      <a:endParaRPr sz="1800" u="none" cap="none" strike="noStrike">
                        <a:solidFill>
                          <a:srgbClr val="CC0000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/>
        </p:nvSpPr>
        <p:spPr>
          <a:xfrm>
            <a:off x="2032350" y="256875"/>
            <a:ext cx="47745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Operadores aritméticos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200" name="Google Shape;200;p27"/>
          <p:cNvGraphicFramePr/>
          <p:nvPr/>
        </p:nvGraphicFramePr>
        <p:xfrm>
          <a:off x="1794425" y="132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{89B69062-B932-4AC5-AFCF-E14CF7DFCCBB}</a:tableStyleId>
              </a:tblPr>
              <a:tblGrid>
                <a:gridCol w="1740750"/>
                <a:gridCol w="3607850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0B5394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var</a:t>
                      </a:r>
                      <a:r>
                        <a:rPr lang="pt-BR" sz="14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 num</a:t>
                      </a:r>
                      <a:r>
                        <a:rPr lang="pt-BR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A</a:t>
                      </a:r>
                      <a:r>
                        <a:rPr lang="pt-BR" sz="14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 = 5</a:t>
                      </a:r>
                      <a:endParaRPr sz="1400" u="none" cap="none" strike="noStrike"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>
                          <a:solidFill>
                            <a:srgbClr val="CC0000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atribuição</a:t>
                      </a:r>
                      <a:endParaRPr sz="1800" u="none" cap="none" strike="noStrike"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num1 + num2</a:t>
                      </a:r>
                      <a:endParaRPr sz="1400" u="none" cap="none" strike="noStrike"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CC0000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adição, subtração</a:t>
                      </a:r>
                      <a:endParaRPr sz="1800" u="none" cap="none" strike="noStrike">
                        <a:solidFill>
                          <a:srgbClr val="CC0000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num1 * num2</a:t>
                      </a:r>
                      <a:endParaRPr sz="1400" u="none" cap="none" strike="noStrike"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CC0000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multiplicação, divisão</a:t>
                      </a:r>
                      <a:endParaRPr sz="1800" u="none" cap="none" strike="noStrike">
                        <a:solidFill>
                          <a:srgbClr val="CC0000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num1 % 5</a:t>
                      </a:r>
                      <a:endParaRPr sz="1400" u="none" cap="none" strike="noStrike"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CC0000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módulo</a:t>
                      </a:r>
                      <a:endParaRPr sz="1800" u="none" cap="none" strike="noStrike">
                        <a:solidFill>
                          <a:srgbClr val="CC0000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num1++  </a:t>
                      </a:r>
                      <a:endParaRPr sz="1400" u="none" cap="none" strike="noStrike"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CC0000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incremento</a:t>
                      </a:r>
                      <a:endParaRPr sz="1800" u="none" cap="none" strike="noStrike">
                        <a:solidFill>
                          <a:srgbClr val="CC0000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1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num1-- </a:t>
                      </a:r>
                      <a:endParaRPr sz="1400" u="none" cap="none" strike="noStrike"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CC0000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decremento</a:t>
                      </a:r>
                      <a:endParaRPr sz="1800" u="none" cap="none" strike="noStrike">
                        <a:solidFill>
                          <a:srgbClr val="CC0000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28"/>
          <p:cNvGraphicFramePr/>
          <p:nvPr/>
        </p:nvGraphicFramePr>
        <p:xfrm>
          <a:off x="1946825" y="162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{89B69062-B932-4AC5-AFCF-E14CF7DFCCBB}</a:tableStyleId>
              </a:tblPr>
              <a:tblGrid>
                <a:gridCol w="2273325"/>
                <a:gridCol w="3075275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0B5394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var</a:t>
                      </a:r>
                      <a:r>
                        <a:rPr lang="pt-BR" sz="20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 numero = 10</a:t>
                      </a:r>
                      <a:endParaRPr sz="2000" u="none" cap="none" strike="noStrike"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20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numero += 2</a:t>
                      </a:r>
                      <a:endParaRPr sz="2000" u="none" cap="none" strike="noStrike"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CC0000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numero = numero + 2</a:t>
                      </a:r>
                      <a:endParaRPr sz="2000" u="none" cap="none" strike="noStrike">
                        <a:solidFill>
                          <a:srgbClr val="CC0000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20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numero -= 2</a:t>
                      </a:r>
                      <a:endParaRPr sz="2000" u="none" cap="none" strike="noStrike"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CC0000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numero = numero - 2</a:t>
                      </a:r>
                      <a:endParaRPr sz="2000" u="none" cap="none" strike="noStrike">
                        <a:solidFill>
                          <a:srgbClr val="CC0000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20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numero *= 2</a:t>
                      </a:r>
                      <a:endParaRPr sz="2000" u="none" cap="none" strike="noStrike"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CC0000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numero = numero * 2</a:t>
                      </a:r>
                      <a:endParaRPr sz="2000" u="none" cap="none" strike="noStrike">
                        <a:solidFill>
                          <a:srgbClr val="CC0000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20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numero /= 2  </a:t>
                      </a:r>
                      <a:endParaRPr sz="2000" u="none" cap="none" strike="noStrike"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CC0000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numero = numero / 2</a:t>
                      </a:r>
                      <a:endParaRPr sz="2000" u="none" cap="none" strike="noStrike">
                        <a:solidFill>
                          <a:srgbClr val="CC0000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6" name="Google Shape;206;p28"/>
          <p:cNvSpPr txBox="1"/>
          <p:nvPr/>
        </p:nvSpPr>
        <p:spPr>
          <a:xfrm>
            <a:off x="2032350" y="256875"/>
            <a:ext cx="47745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Operadores de atribuição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" name="Google Shape;211;p29"/>
          <p:cNvGraphicFramePr/>
          <p:nvPr/>
        </p:nvGraphicFramePr>
        <p:xfrm>
          <a:off x="1946825" y="162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{89B69062-B932-4AC5-AFCF-E14CF7DFCCBB}</a:tableStyleId>
              </a:tblPr>
              <a:tblGrid>
                <a:gridCol w="1516525"/>
                <a:gridCol w="3832075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24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==</a:t>
                      </a:r>
                      <a:endParaRPr sz="2400" u="none" cap="none" strike="noStrike"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CC0000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igualdade de valor</a:t>
                      </a:r>
                      <a:endParaRPr sz="1800" u="none" cap="none" strike="noStrike">
                        <a:solidFill>
                          <a:srgbClr val="CC0000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24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!=</a:t>
                      </a:r>
                      <a:endParaRPr sz="2400" u="none" cap="none" strike="noStrike"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CC0000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valor diferente</a:t>
                      </a:r>
                      <a:endParaRPr sz="1800" u="none" cap="none" strike="noStrike">
                        <a:solidFill>
                          <a:srgbClr val="CC0000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24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&lt;=</a:t>
                      </a:r>
                      <a:endParaRPr sz="2400" u="none" cap="none" strike="noStrike"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CC0000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menor e igual</a:t>
                      </a:r>
                      <a:endParaRPr sz="1800" u="none" cap="none" strike="noStrike">
                        <a:solidFill>
                          <a:srgbClr val="CC0000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24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&gt;=</a:t>
                      </a:r>
                      <a:endParaRPr sz="2400" u="none" cap="none" strike="noStrike"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CC0000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maior ou igual</a:t>
                      </a:r>
                      <a:endParaRPr sz="1800" u="none" cap="none" strike="noStrike">
                        <a:solidFill>
                          <a:srgbClr val="CC0000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2" name="Google Shape;212;p29"/>
          <p:cNvSpPr txBox="1"/>
          <p:nvPr/>
        </p:nvSpPr>
        <p:spPr>
          <a:xfrm>
            <a:off x="1727550" y="409275"/>
            <a:ext cx="60543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Operadores de comparação simples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/>
        </p:nvSpPr>
        <p:spPr>
          <a:xfrm>
            <a:off x="198975" y="827475"/>
            <a:ext cx="8119800" cy="3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Terminal é o programa que envolve e roda o shell. Historicamente, terminais eram computadores que serviam apenas para executar o shell. Hoje em dia, com pcs mais potentes e interfaces gráficas, existem emuladores de terminal. Eles são as janelas onde rodamos o shell e seus comandos. 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" name="Google Shape;51;p3"/>
          <p:cNvSpPr txBox="1"/>
          <p:nvPr/>
        </p:nvSpPr>
        <p:spPr>
          <a:xfrm>
            <a:off x="159300" y="2618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TERMINAL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" name="Google Shape;217;p30"/>
          <p:cNvGraphicFramePr/>
          <p:nvPr/>
        </p:nvGraphicFramePr>
        <p:xfrm>
          <a:off x="1946825" y="162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{89B69062-B932-4AC5-AFCF-E14CF7DFCCBB}</a:tableStyleId>
              </a:tblPr>
              <a:tblGrid>
                <a:gridCol w="1516525"/>
                <a:gridCol w="3832075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24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===</a:t>
                      </a:r>
                      <a:endParaRPr sz="2400" u="none" cap="none" strike="noStrike"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CC0000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igualdade de valor e tipo</a:t>
                      </a:r>
                      <a:endParaRPr sz="1800" u="none" cap="none" strike="noStrike">
                        <a:solidFill>
                          <a:srgbClr val="CC0000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24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!==</a:t>
                      </a:r>
                      <a:endParaRPr sz="2400" u="none" cap="none" strike="noStrike"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CC0000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valor e tipo diferente</a:t>
                      </a:r>
                      <a:endParaRPr sz="1800" u="none" cap="none" strike="noStrike">
                        <a:solidFill>
                          <a:srgbClr val="CC0000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8" name="Google Shape;218;p30"/>
          <p:cNvSpPr txBox="1"/>
          <p:nvPr/>
        </p:nvSpPr>
        <p:spPr>
          <a:xfrm>
            <a:off x="1727550" y="333075"/>
            <a:ext cx="60543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Operadores de comparação estrita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3" name="Google Shape;223;p31"/>
          <p:cNvGraphicFramePr/>
          <p:nvPr/>
        </p:nvGraphicFramePr>
        <p:xfrm>
          <a:off x="1946825" y="162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{89B69062-B932-4AC5-AFCF-E14CF7DFCCBB}</a:tableStyleId>
              </a:tblPr>
              <a:tblGrid>
                <a:gridCol w="1516525"/>
                <a:gridCol w="3832075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24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&amp;&amp;</a:t>
                      </a:r>
                      <a:endParaRPr sz="2400" u="none" cap="none" strike="noStrike"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CC0000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Operador and (e)</a:t>
                      </a:r>
                      <a:endParaRPr sz="1800" u="none" cap="none" strike="noStrike">
                        <a:solidFill>
                          <a:srgbClr val="CC0000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24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||</a:t>
                      </a:r>
                      <a:endParaRPr sz="2400" u="none" cap="none" strike="noStrike"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CC0000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Operador or (ou)</a:t>
                      </a:r>
                      <a:endParaRPr sz="1800" u="none" cap="none" strike="noStrike">
                        <a:solidFill>
                          <a:srgbClr val="CC0000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2400" u="none" cap="none" strike="noStrike"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!</a:t>
                      </a:r>
                      <a:endParaRPr sz="2400" u="none" cap="none" strike="noStrike"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CC0000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Operador de negação</a:t>
                      </a:r>
                      <a:endParaRPr sz="1800" u="none" cap="none" strike="noStrike">
                        <a:solidFill>
                          <a:srgbClr val="CC0000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4" name="Google Shape;224;p31"/>
          <p:cNvSpPr txBox="1"/>
          <p:nvPr/>
        </p:nvSpPr>
        <p:spPr>
          <a:xfrm>
            <a:off x="1727550" y="409275"/>
            <a:ext cx="60543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Operadores Lógicos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/>
        </p:nvSpPr>
        <p:spPr>
          <a:xfrm>
            <a:off x="457200" y="228600"/>
            <a:ext cx="82296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 linha de comando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0" name="Google Shape;230;p32"/>
          <p:cNvSpPr txBox="1"/>
          <p:nvPr/>
        </p:nvSpPr>
        <p:spPr>
          <a:xfrm>
            <a:off x="913925" y="899450"/>
            <a:ext cx="7899000" cy="1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Os navegadores trazem uma linha de comando integrada para interpretar JavaScript.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Normalmente usamos F12 para abri-la e começar a escrever o código.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31" name="Google Shape;231;p32"/>
          <p:cNvPicPr preferRelativeResize="0"/>
          <p:nvPr/>
        </p:nvPicPr>
        <p:blipFill rotWithShape="1">
          <a:blip r:embed="rId3">
            <a:alphaModFix/>
          </a:blip>
          <a:srcRect b="15166" l="0" r="52886" t="0"/>
          <a:stretch/>
        </p:blipFill>
        <p:spPr>
          <a:xfrm>
            <a:off x="1279725" y="2060675"/>
            <a:ext cx="6448777" cy="24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/>
        </p:nvSpPr>
        <p:spPr>
          <a:xfrm>
            <a:off x="1093150" y="257850"/>
            <a:ext cx="6552900" cy="41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pt-BR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 JavaScript é a linguagem mais popular hoje em dia em Fullstack, de acordo com a StackOverflow </a:t>
            </a:r>
            <a:r>
              <a:rPr b="0" i="1" lang="pt-BR" sz="30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Stackoverflow 2018</a:t>
            </a:r>
            <a:r>
              <a:rPr b="0" i="1" lang="pt-BR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</a:t>
            </a:r>
            <a:endParaRPr b="0" i="1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/>
        </p:nvSpPr>
        <p:spPr>
          <a:xfrm>
            <a:off x="603375" y="1071750"/>
            <a:ext cx="8115600" cy="28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b="1" i="0" lang="pt-BR" sz="24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condição</a:t>
            </a:r>
            <a:r>
              <a:rPr b="1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// fazer isto caso a condição seja  verdadeira</a:t>
            </a:r>
            <a:endParaRPr b="1" i="0" sz="2400" u="none" cap="none" strike="noStrike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// fazer isto caso a condição seja falsa</a:t>
            </a:r>
            <a:endParaRPr b="1" i="0" sz="2400" u="none" cap="none" strike="noStrike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Google Shape;242;p34"/>
          <p:cNvSpPr txBox="1"/>
          <p:nvPr/>
        </p:nvSpPr>
        <p:spPr>
          <a:xfrm>
            <a:off x="643237" y="112125"/>
            <a:ext cx="41466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IF - Sintaxe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/>
        </p:nvSpPr>
        <p:spPr>
          <a:xfrm>
            <a:off x="569250" y="1071750"/>
            <a:ext cx="8149800" cy="23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diaDaSemana = </a:t>
            </a:r>
            <a:r>
              <a:rPr b="1" i="0" lang="pt-BR" sz="18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‘Domingo’</a:t>
            </a:r>
            <a:endParaRPr b="1" i="0" sz="1800" u="none" cap="none" strike="noStrike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b="1" i="0" lang="pt-BR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diaDaSemana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i="0" lang="pt-BR" sz="18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‘Domingo’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b="1" i="0" lang="pt-BR" sz="18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‘Hoje é dia de churrasco!’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console.log(</a:t>
            </a:r>
            <a:r>
              <a:rPr b="1" i="0" lang="pt-BR" sz="18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‘Hoje não é dia de churrasco :(’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35"/>
          <p:cNvSpPr txBox="1"/>
          <p:nvPr/>
        </p:nvSpPr>
        <p:spPr>
          <a:xfrm>
            <a:off x="609280" y="112125"/>
            <a:ext cx="41640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IF - Exemplo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9" name="Google Shape;249;p35"/>
          <p:cNvSpPr txBox="1"/>
          <p:nvPr/>
        </p:nvSpPr>
        <p:spPr>
          <a:xfrm>
            <a:off x="609280" y="3826900"/>
            <a:ext cx="69090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C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Resultado: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Hoje é dia de churrasco!</a:t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/>
        </p:nvSpPr>
        <p:spPr>
          <a:xfrm>
            <a:off x="588650" y="1208300"/>
            <a:ext cx="70494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condição</a:t>
            </a:r>
            <a:r>
              <a:rPr b="1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? </a:t>
            </a:r>
            <a:r>
              <a:rPr b="1" i="0" lang="pt-BR" sz="24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expressão1</a:t>
            </a:r>
            <a:r>
              <a:rPr b="1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i="0" lang="pt-BR" sz="24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expressão2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Google Shape;255;p36"/>
          <p:cNvSpPr txBox="1"/>
          <p:nvPr/>
        </p:nvSpPr>
        <p:spPr>
          <a:xfrm>
            <a:off x="623275" y="248675"/>
            <a:ext cx="55560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IF ternário - Sintaxe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256" name="Google Shape;256;p36"/>
          <p:cNvGraphicFramePr/>
          <p:nvPr/>
        </p:nvGraphicFramePr>
        <p:xfrm>
          <a:off x="623275" y="227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{89B69062-B932-4AC5-AFCF-E14CF7DFCCBB}</a:tableStyleId>
              </a:tblPr>
              <a:tblGrid>
                <a:gridCol w="1992150"/>
                <a:gridCol w="4770650"/>
              </a:tblGrid>
              <a:tr h="66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2400" u="none" cap="none" strike="noStrike">
                          <a:solidFill>
                            <a:srgbClr val="CC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condição</a:t>
                      </a:r>
                      <a:endParaRPr sz="2400" u="none" cap="none" strike="noStrike">
                        <a:solidFill>
                          <a:srgbClr val="CC0000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Qualquer expressão </a:t>
                      </a:r>
                      <a:r>
                        <a:rPr b="1" lang="pt-BR" sz="18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booleana</a:t>
                      </a:r>
                      <a:endParaRPr b="1" sz="18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2400" u="none" cap="none" strike="noStrike">
                          <a:solidFill>
                            <a:srgbClr val="0B539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expressão1</a:t>
                      </a:r>
                      <a:endParaRPr sz="2400" u="none" cap="none" strike="noStrike">
                        <a:solidFill>
                          <a:srgbClr val="0B5394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Expressão retornada se </a:t>
                      </a:r>
                      <a:r>
                        <a:rPr lang="pt-BR" sz="1800" u="none" cap="none" strike="noStrike">
                          <a:solidFill>
                            <a:srgbClr val="CC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condição</a:t>
                      </a:r>
                      <a:r>
                        <a:rPr lang="pt-BR" sz="18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for </a:t>
                      </a:r>
                      <a:r>
                        <a:rPr b="1" lang="pt-BR" sz="18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true</a:t>
                      </a:r>
                      <a:endParaRPr b="1" sz="18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2400" u="none" cap="none" strike="noStrike">
                          <a:solidFill>
                            <a:srgbClr val="0B5394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expressão2</a:t>
                      </a:r>
                      <a:endParaRPr sz="24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D9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Expressão retornada se </a:t>
                      </a:r>
                      <a:r>
                        <a:rPr lang="pt-BR" sz="1800" u="none" cap="none" strike="noStrike">
                          <a:solidFill>
                            <a:srgbClr val="CC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condição</a:t>
                      </a:r>
                      <a:r>
                        <a:rPr lang="pt-BR" sz="18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for </a:t>
                      </a:r>
                      <a:r>
                        <a:rPr b="1" lang="pt-BR" sz="1800" u="none" cap="none" strike="noStrike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false</a:t>
                      </a:r>
                      <a:endParaRPr b="1" sz="1800" u="none" cap="none" strike="noStrike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/>
        </p:nvSpPr>
        <p:spPr>
          <a:xfrm>
            <a:off x="523725" y="1280225"/>
            <a:ext cx="7874700" cy="17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b="1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diaDaSemana = </a:t>
            </a:r>
            <a:r>
              <a:rPr b="1" i="0" lang="pt-BR" sz="18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‘Segunda-feira’</a:t>
            </a:r>
            <a:endParaRPr b="1" i="0" sz="1800" u="none" cap="none" strike="noStrike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diaDaSemana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i="0" lang="pt-BR" sz="18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‘Domingo’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? console.log(</a:t>
            </a:r>
            <a:r>
              <a:rPr b="1" i="0" lang="pt-BR" sz="18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‘hoje é dia de churrasco!’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console.log(</a:t>
            </a:r>
            <a:r>
              <a:rPr b="1" i="0" lang="pt-BR" sz="18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‘hoje não é dia de churrasco :(’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2" name="Google Shape;262;p37"/>
          <p:cNvSpPr txBox="1"/>
          <p:nvPr/>
        </p:nvSpPr>
        <p:spPr>
          <a:xfrm>
            <a:off x="523725" y="72425"/>
            <a:ext cx="52119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IF ternário - Exemplo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3" name="Google Shape;263;p37"/>
          <p:cNvSpPr txBox="1"/>
          <p:nvPr/>
        </p:nvSpPr>
        <p:spPr>
          <a:xfrm>
            <a:off x="523725" y="3462500"/>
            <a:ext cx="55848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C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Resultado: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Hoje não é dia de churrasco :(</a:t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/>
        </p:nvSpPr>
        <p:spPr>
          <a:xfrm>
            <a:off x="637525" y="-102475"/>
            <a:ext cx="45780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Switch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9" name="Google Shape;269;p38"/>
          <p:cNvSpPr txBox="1"/>
          <p:nvPr/>
        </p:nvSpPr>
        <p:spPr>
          <a:xfrm>
            <a:off x="725049" y="699300"/>
            <a:ext cx="7665600" cy="42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fruta = </a:t>
            </a:r>
            <a:r>
              <a:rPr b="1" i="0" lang="pt-BR" sz="18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"mamão"</a:t>
            </a:r>
            <a:r>
              <a:rPr b="1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1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i="0" lang="pt-BR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fruta</a:t>
            </a:r>
            <a:r>
              <a:rPr b="1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pt-BR" sz="18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"abacaxi"</a:t>
            </a:r>
            <a:r>
              <a:rPr b="1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console.log(</a:t>
            </a:r>
            <a:r>
              <a:rPr b="1" i="0" lang="pt-BR" sz="18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"Me ajuda ona descascar esse abacaxi?"</a:t>
            </a:r>
            <a:r>
              <a:rPr b="1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break;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pt-BR" sz="18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"mamão"</a:t>
            </a:r>
            <a:r>
              <a:rPr b="1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console.log(</a:t>
            </a:r>
            <a:r>
              <a:rPr b="1" i="0" lang="pt-BR" sz="18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"É mamão com açúcar!"</a:t>
            </a:r>
            <a:r>
              <a:rPr b="1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break;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default:</a:t>
            </a:r>
            <a:endParaRPr b="1" i="0" sz="1800" u="none" cap="none" strike="noStrike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console.log(</a:t>
            </a:r>
            <a:r>
              <a:rPr b="1" i="0" lang="pt-BR" sz="18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"É outra fruta"</a:t>
            </a:r>
            <a:r>
              <a:rPr b="1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/>
        </p:nvSpPr>
        <p:spPr>
          <a:xfrm>
            <a:off x="421325" y="515025"/>
            <a:ext cx="4268100" cy="9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For - Sintaxe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5" name="Google Shape;275;p39"/>
          <p:cNvSpPr txBox="1"/>
          <p:nvPr/>
        </p:nvSpPr>
        <p:spPr>
          <a:xfrm>
            <a:off x="421325" y="1720975"/>
            <a:ext cx="7764900" cy="18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i="0" lang="pt-BR" sz="20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inicio</a:t>
            </a:r>
            <a:r>
              <a:rPr b="1" i="0" lang="pt-B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0" lang="pt-BR" sz="20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condicao</a:t>
            </a:r>
            <a:r>
              <a:rPr b="1" i="0" lang="pt-B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i="0" lang="pt-BR" sz="20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incremento</a:t>
            </a:r>
            <a:r>
              <a:rPr b="1" i="0" lang="pt-B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	</a:t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// fazer isso enquanto a condição for verdadeira</a:t>
            </a:r>
            <a:endParaRPr b="1" i="0" sz="2000" u="none" cap="none" strike="noStrike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 txBox="1"/>
          <p:nvPr/>
        </p:nvSpPr>
        <p:spPr>
          <a:xfrm>
            <a:off x="1276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Git Bash</a:t>
            </a:r>
            <a:endParaRPr b="1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927150" y="3551375"/>
            <a:ext cx="69216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Utilizaremos o Bash disponível no link abaixo: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sng" cap="none" strike="noStrike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https://gitforwindows.org/</a:t>
            </a:r>
            <a:endParaRPr b="0" i="0" sz="2400" u="none" cap="none" strike="noStrike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8" name="Google Shape;5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2275" y="725100"/>
            <a:ext cx="2673875" cy="267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/>
        </p:nvSpPr>
        <p:spPr>
          <a:xfrm>
            <a:off x="594550" y="266097"/>
            <a:ext cx="37539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For - Exemplo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1" name="Google Shape;281;p40"/>
          <p:cNvSpPr txBox="1"/>
          <p:nvPr/>
        </p:nvSpPr>
        <p:spPr>
          <a:xfrm>
            <a:off x="594550" y="1472038"/>
            <a:ext cx="68292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i="0" lang="pt-BR" sz="20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i="0" lang="pt-BR" sz="20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pt-BR" sz="20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0; i &lt; 3; i</a:t>
            </a:r>
            <a:r>
              <a:rPr b="1" i="0" lang="pt-BR" sz="20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b="1" i="0" lang="pt-B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	</a:t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b="1" i="0" lang="pt-BR" sz="20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‘Olá ’</a:t>
            </a:r>
            <a:r>
              <a:rPr b="1" i="0" lang="pt-BR" sz="20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pt-BR" sz="20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pt-BR" sz="20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i)</a:t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2" name="Google Shape;282;p40"/>
          <p:cNvSpPr txBox="1"/>
          <p:nvPr/>
        </p:nvSpPr>
        <p:spPr>
          <a:xfrm>
            <a:off x="625525" y="3213563"/>
            <a:ext cx="59760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C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Resultado: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Olá 0 Olá 1 Olá 2</a:t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/>
        </p:nvSpPr>
        <p:spPr>
          <a:xfrm>
            <a:off x="571800" y="276050"/>
            <a:ext cx="37539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For - Break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8" name="Google Shape;288;p41"/>
          <p:cNvSpPr txBox="1"/>
          <p:nvPr/>
        </p:nvSpPr>
        <p:spPr>
          <a:xfrm>
            <a:off x="571800" y="1482000"/>
            <a:ext cx="6829200" cy="20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i="0" lang="pt-BR" sz="18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i="0" lang="pt-BR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0; i &lt; 4; i</a:t>
            </a:r>
            <a:r>
              <a:rPr b="1" i="0" lang="pt-BR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console.log(</a:t>
            </a:r>
            <a:r>
              <a:rPr b="1" i="0" lang="pt-BR" sz="18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‘Olá ’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pt-BR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i);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if(i </a:t>
            </a:r>
            <a:r>
              <a:rPr b="1" i="0" lang="pt-BR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1){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pt-BR" sz="18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break;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pt-BR" sz="18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// interrompe o loop FOR</a:t>
            </a:r>
            <a:endParaRPr b="1" i="0" sz="1800" u="none" cap="none" strike="noStrike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9" name="Google Shape;289;p41"/>
          <p:cNvSpPr txBox="1"/>
          <p:nvPr/>
        </p:nvSpPr>
        <p:spPr>
          <a:xfrm>
            <a:off x="683925" y="3744200"/>
            <a:ext cx="59760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C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Resultado: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Olá 0 Olá 1</a:t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/>
        </p:nvSpPr>
        <p:spPr>
          <a:xfrm>
            <a:off x="674225" y="287425"/>
            <a:ext cx="37539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While - Sintaxe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5" name="Google Shape;295;p42"/>
          <p:cNvSpPr txBox="1"/>
          <p:nvPr/>
        </p:nvSpPr>
        <p:spPr>
          <a:xfrm>
            <a:off x="674225" y="1493375"/>
            <a:ext cx="6829200" cy="20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 (</a:t>
            </a:r>
            <a:r>
              <a:rPr b="1" i="0" lang="pt-BR" sz="24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condição</a:t>
            </a:r>
            <a:r>
              <a:rPr b="1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	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4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// executar enquanto a condição for verdadeira</a:t>
            </a:r>
            <a:endParaRPr b="1" i="0" sz="2400" u="none" cap="none" strike="noStrike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/>
        </p:nvSpPr>
        <p:spPr>
          <a:xfrm>
            <a:off x="617300" y="298800"/>
            <a:ext cx="48678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While - Exemplo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1" name="Google Shape;301;p43"/>
          <p:cNvSpPr txBox="1"/>
          <p:nvPr/>
        </p:nvSpPr>
        <p:spPr>
          <a:xfrm>
            <a:off x="617300" y="1276150"/>
            <a:ext cx="6829200" cy="20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24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numero </a:t>
            </a:r>
            <a:r>
              <a:rPr b="1" i="0" lang="pt-BR" sz="24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0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 (</a:t>
            </a:r>
            <a:r>
              <a:rPr b="1" i="0" lang="pt-BR" sz="24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numero &lt; 3</a:t>
            </a:r>
            <a:r>
              <a:rPr b="1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	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b="1" i="0" lang="pt-BR" sz="24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‘Olá ’</a:t>
            </a:r>
            <a:r>
              <a:rPr b="1" i="0" lang="pt-BR" sz="24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pt-BR" sz="24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pt-BR" sz="24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numero)</a:t>
            </a:r>
            <a:endParaRPr b="1" i="0" sz="2400" u="none" cap="none" strike="noStrike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numero</a:t>
            </a:r>
            <a:r>
              <a:rPr b="1" i="0" lang="pt-BR" sz="24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endParaRPr b="1" i="0" sz="2400" u="none" cap="none" strike="noStrike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Google Shape;302;p43"/>
          <p:cNvSpPr txBox="1"/>
          <p:nvPr/>
        </p:nvSpPr>
        <p:spPr>
          <a:xfrm>
            <a:off x="648275" y="3779675"/>
            <a:ext cx="59760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C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Resultado:</a:t>
            </a:r>
            <a:r>
              <a:rPr b="0" i="0" lang="pt-BR" sz="18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Olá 0 Olá 1 Olá 2</a:t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4"/>
          <p:cNvSpPr txBox="1"/>
          <p:nvPr/>
        </p:nvSpPr>
        <p:spPr>
          <a:xfrm>
            <a:off x="628700" y="241900"/>
            <a:ext cx="49359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Do While - Sintaxe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8" name="Google Shape;308;p44"/>
          <p:cNvSpPr txBox="1"/>
          <p:nvPr/>
        </p:nvSpPr>
        <p:spPr>
          <a:xfrm>
            <a:off x="628700" y="1373400"/>
            <a:ext cx="6829200" cy="20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 {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pt-BR" sz="2400" u="none" cap="none" strike="noStrike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// código a ser executado</a:t>
            </a:r>
            <a:endParaRPr b="1" i="0" sz="2400" u="none" cap="none" strike="noStrike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while (condição);</a:t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Google Shape;309;p44"/>
          <p:cNvSpPr txBox="1"/>
          <p:nvPr/>
        </p:nvSpPr>
        <p:spPr>
          <a:xfrm>
            <a:off x="659675" y="3722775"/>
            <a:ext cx="59760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 do while irá executar o código que está entre o do {} antes de verificar a condição.</a:t>
            </a:r>
            <a:endParaRPr b="0" i="0" sz="1800" u="none" cap="none" strike="noStrike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/>
          <p:nvPr/>
        </p:nvSpPr>
        <p:spPr>
          <a:xfrm>
            <a:off x="917700" y="30700"/>
            <a:ext cx="66990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Próxima aula - DOM</a:t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15" name="Google Shape;31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2150" y="947675"/>
            <a:ext cx="47625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/>
          <p:nvPr/>
        </p:nvSpPr>
        <p:spPr>
          <a:xfrm>
            <a:off x="365175" y="95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Comandos do Bash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" name="Google Shape;64;p5"/>
          <p:cNvSpPr txBox="1"/>
          <p:nvPr/>
        </p:nvSpPr>
        <p:spPr>
          <a:xfrm>
            <a:off x="365175" y="632700"/>
            <a:ext cx="5899200" cy="3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Navegar entre pastas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Entrar na pasta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   </a:t>
            </a: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&gt;</a:t>
            </a: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cd nome_da_pasta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Sair da pasta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  </a:t>
            </a: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&gt;</a:t>
            </a:r>
            <a:r>
              <a:rPr b="0" i="0" lang="pt-BR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cd ..</a:t>
            </a:r>
            <a:endParaRPr b="0" i="0" sz="2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/>
          <p:nvPr/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Comandos do Bash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" name="Google Shape;70;p6"/>
          <p:cNvSpPr txBox="1"/>
          <p:nvPr/>
        </p:nvSpPr>
        <p:spPr>
          <a:xfrm>
            <a:off x="311700" y="473950"/>
            <a:ext cx="7959300" cy="3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Lista arquivos dentro de uma pasta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Listagem simples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   </a:t>
            </a: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&gt;</a:t>
            </a: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ls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Listagem completa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   </a:t>
            </a: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&gt;</a:t>
            </a: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ls -la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 txBox="1"/>
          <p:nvPr/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Comandos do Bash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" name="Google Shape;76;p7"/>
          <p:cNvSpPr txBox="1"/>
          <p:nvPr/>
        </p:nvSpPr>
        <p:spPr>
          <a:xfrm>
            <a:off x="311700" y="473950"/>
            <a:ext cx="7959300" cy="3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Lista arquivos dentro de uma pasta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Mostrar o caminho atual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   </a:t>
            </a: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&gt;</a:t>
            </a: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pwd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/>
          <p:nvPr/>
        </p:nvSpPr>
        <p:spPr>
          <a:xfrm>
            <a:off x="232325" y="-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Comandos do Bash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8"/>
          <p:cNvSpPr txBox="1"/>
          <p:nvPr/>
        </p:nvSpPr>
        <p:spPr>
          <a:xfrm>
            <a:off x="3725" y="732100"/>
            <a:ext cx="6230100" cy="4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Criar uma pasta</a:t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&gt;</a:t>
            </a:r>
            <a:r>
              <a:rPr b="0" i="0" lang="pt-BR" sz="3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0" i="0" lang="pt-BR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mkdir nome_da_pasta</a:t>
            </a:r>
            <a:endParaRPr b="0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Criar uma arquivo</a:t>
            </a:r>
            <a:endParaRPr b="0" i="0" sz="30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&gt;</a:t>
            </a:r>
            <a:r>
              <a:rPr b="0" i="0" lang="pt-BR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0" i="0" lang="pt-BR" sz="3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touch nome_do_arquivo</a:t>
            </a:r>
            <a:endParaRPr b="0" i="0" sz="3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/>
          <p:nvPr/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Comandos do Bash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9"/>
          <p:cNvSpPr txBox="1"/>
          <p:nvPr/>
        </p:nvSpPr>
        <p:spPr>
          <a:xfrm>
            <a:off x="469950" y="731975"/>
            <a:ext cx="5460900" cy="3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Remover um arquivo ou pasta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Remover arquivo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   </a:t>
            </a: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&gt;</a:t>
            </a: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rm nome_arquivo.txt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Remover pasta</a:t>
            </a:r>
            <a:endParaRPr b="1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   </a:t>
            </a:r>
            <a:r>
              <a:rPr b="1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&gt;</a:t>
            </a:r>
            <a:r>
              <a:rPr b="0" i="0" lang="pt-BR" sz="2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rm -rf nome_da_pasta</a:t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