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sldIdLst>
    <p:sldId id="256" r:id="rId2"/>
    <p:sldId id="260" r:id="rId3"/>
    <p:sldId id="257" r:id="rId4"/>
    <p:sldId id="258" r:id="rId5"/>
    <p:sldId id="265" r:id="rId6"/>
    <p:sldId id="266" r:id="rId7"/>
    <p:sldId id="270" r:id="rId8"/>
    <p:sldId id="273" r:id="rId9"/>
    <p:sldId id="271" r:id="rId10"/>
    <p:sldId id="263" r:id="rId11"/>
    <p:sldId id="267" r:id="rId12"/>
    <p:sldId id="268" r:id="rId13"/>
    <p:sldId id="259" r:id="rId14"/>
    <p:sldId id="261" r:id="rId15"/>
    <p:sldId id="262" r:id="rId16"/>
    <p:sldId id="269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5" d="100"/>
          <a:sy n="175" d="100"/>
        </p:scale>
        <p:origin x="-11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6" descr="SNL_Stacked_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1008063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SNL_Mott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7138" y="1185863"/>
            <a:ext cx="539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13" descr="NNSAlogo_Black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2590800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2590800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2590800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4260258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5173652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536" y="4197659"/>
            <a:ext cx="931864" cy="28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E3A661A9-AB95-644B-88B2-9DDC7A23F4F4}" type="datetime1">
              <a:rPr lang="en-US" smtClean="0"/>
              <a:pPr/>
              <a:t>3/25/15</a:t>
            </a:fld>
            <a:endParaRPr lang="en-US" dirty="0"/>
          </a:p>
        </p:txBody>
      </p:sp>
      <p:pic>
        <p:nvPicPr>
          <p:cNvPr id="32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31639C-5EF8-8C48-833F-078F90087180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35C3D4-B14E-194D-A22F-ABBD9D7BE7F7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FF6A9-F7ED-464D-9ECE-18CDAAFFF013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65AE2-28C7-4947-8319-D60EEB07BE79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E4600-0381-4CF3-88F2-7ED7D2E3F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782EBC-51D7-AB40-8702-393A26BF0924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9A187D-6C3F-6D41-880E-F6B6C4095670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07F8E1-8F00-1645-9B46-B2F7ACC8F53A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38B7F0-25BC-B045-8049-7CADA7B3A1D1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59385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676633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676633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676633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517300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430694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227138" y="711359"/>
            <a:ext cx="539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1B799630-9E30-DE4D-BE8D-4E9CA304B925}" type="datetime1">
              <a:rPr lang="en-US" smtClean="0"/>
              <a:pPr/>
              <a:t>3/25/15</a:t>
            </a:fld>
            <a:endParaRPr lang="en-US"/>
          </a:p>
        </p:txBody>
      </p:sp>
      <p:pic>
        <p:nvPicPr>
          <p:cNvPr id="20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1227748" y="601288"/>
            <a:ext cx="53931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504244A8-8889-154D-9568-D8C635C53E9B}" type="datetime1">
              <a:rPr lang="en-US" smtClean="0"/>
              <a:pPr/>
              <a:t>3/25/15</a:t>
            </a:fld>
            <a:endParaRPr lang="en-US"/>
          </a:p>
        </p:txBody>
      </p:sp>
      <p:pic>
        <p:nvPicPr>
          <p:cNvPr id="33" name="Picture 8" descr="SNL_color_stack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934201" y="408000"/>
            <a:ext cx="1524000" cy="6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tangle 35"/>
          <p:cNvSpPr/>
          <p:nvPr userDrawn="1"/>
        </p:nvSpPr>
        <p:spPr>
          <a:xfrm>
            <a:off x="0" y="3369731"/>
            <a:ext cx="9144000" cy="397933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7" name="Picture 12" descr="NNSAlogo_Black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3369731"/>
            <a:ext cx="9144000" cy="3089807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30A6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5" name="Picture 12" descr="NNSAlogo_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227748" y="601288"/>
            <a:ext cx="53931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9522E0D4-989F-3A4B-AA2E-486ADFE0E698}" type="datetime1">
              <a:rPr lang="en-US" smtClean="0"/>
              <a:pPr/>
              <a:t>3/25/15</a:t>
            </a:fld>
            <a:endParaRPr lang="en-US"/>
          </a:p>
        </p:txBody>
      </p:sp>
      <p:pic>
        <p:nvPicPr>
          <p:cNvPr id="33" name="Picture 8" descr="SNL_color_stack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934201" y="408000"/>
            <a:ext cx="1524000" cy="6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-1" y="4040484"/>
            <a:ext cx="2484223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2484223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06432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" y="989095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502" y="1250965"/>
            <a:ext cx="5971187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502" y="2588978"/>
            <a:ext cx="5641337" cy="59373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7199" y="4339006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298048" y="5157318"/>
            <a:ext cx="970718" cy="145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3" descr="NNSAlogo_Black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763683" y="5932869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14502" y="26517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5B35050C-AFC0-D74A-963F-148736DC45A4}" type="datetime1">
              <a:rPr lang="en-US" smtClean="0"/>
              <a:pPr/>
              <a:t>3/25/15</a:t>
            </a:fld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2484303"/>
            <a:ext cx="2484222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472391" y="989095"/>
            <a:ext cx="1011831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693778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3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4039700" y="5921220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8522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4571999" y="0"/>
            <a:ext cx="4572001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1999" y="5964768"/>
            <a:ext cx="4572001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1" y="2908379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93248" y="1488545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 userDrawn="1"/>
        </p:nvSpPr>
        <p:spPr>
          <a:xfrm>
            <a:off x="4572000" y="4403587"/>
            <a:ext cx="4572000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6044391" y="2908379"/>
            <a:ext cx="3099609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0800000">
            <a:off x="112655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00353" y="6375406"/>
            <a:ext cx="3761580" cy="579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950" baseline="30000" dirty="0">
                <a:latin typeface="Arial" pitchFamily="-112" charset="0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  <a:r>
              <a:rPr lang="en-US" sz="950" baseline="30000" dirty="0" smtClean="0">
                <a:latin typeface="Arial" pitchFamily="-112" charset="0"/>
              </a:rPr>
              <a:t/>
            </a:r>
            <a:br>
              <a:rPr lang="en-US" sz="950" baseline="30000" dirty="0" smtClean="0">
                <a:latin typeface="Arial" pitchFamily="-112" charset="0"/>
              </a:rPr>
            </a:br>
            <a:r>
              <a:rPr lang="en-US" sz="950" baseline="30000" dirty="0" smtClean="0">
                <a:latin typeface="Arial" pitchFamily="-112" charset="0"/>
              </a:rPr>
              <a:t>SAND No. 2011–XXXXP.</a:t>
            </a:r>
          </a:p>
          <a:p>
            <a:pPr algn="l">
              <a:defRPr/>
            </a:pPr>
            <a:endParaRPr lang="en-US" sz="950" baseline="30000" dirty="0">
              <a:latin typeface="Arial" pitchFamily="-11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18" y="1250965"/>
            <a:ext cx="3789515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418" y="2588978"/>
            <a:ext cx="3586315" cy="1085555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7" name="Picture 13" descr="NNSAlogo_Black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01957" y="6051407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2418" y="265178"/>
            <a:ext cx="1029382" cy="28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7D098A99-26EF-B34F-91F8-30EA53688AF7}" type="datetime1">
              <a:rPr lang="en-US" smtClean="0"/>
              <a:pPr/>
              <a:t>3/25/15</a:t>
            </a:fld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 rot="10800000">
            <a:off x="1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3" name="Picture 12" descr="NNSAlogo_Black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2077974" y="6039758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SNL_motto_2 lines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995332" y="1586652"/>
            <a:ext cx="1935484" cy="394494"/>
          </a:xfrm>
          <a:prstGeom prst="rect">
            <a:avLst/>
          </a:prstGeom>
        </p:spPr>
      </p:pic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3597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300" y="6166934"/>
            <a:ext cx="2133600" cy="476250"/>
          </a:xfrm>
          <a:ln/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C9CA6C2B-6061-6F46-BF6B-C0454CDDAB35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DE15B5-4D50-754D-8585-236811896E05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4F66A0-55BE-484A-9667-5C4C7A46FB26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8" name="Picture 8" descr="SNL_color_stack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8001000" y="228600"/>
            <a:ext cx="9366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99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8740"/>
            <a:ext cx="8229600" cy="484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274" y="6166934"/>
            <a:ext cx="1490926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fld id="{30B37176-1C50-7042-8162-64D2C2671FE5}" type="datetime1">
              <a:rPr lang="en-US" smtClean="0"/>
              <a:pPr/>
              <a:t>3/25/15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153150"/>
            <a:ext cx="6096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98" r:id="rId2"/>
    <p:sldLayoutId id="2147483796" r:id="rId3"/>
    <p:sldLayoutId id="2147483799" r:id="rId4"/>
    <p:sldLayoutId id="2147483797" r:id="rId5"/>
    <p:sldLayoutId id="2147483800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/>
          <a:ea typeface="ＭＳ Ｐゴシック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2E54"/>
        </a:buClr>
        <a:buFont typeface="Wingdings" pitchFamily="-111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-111" charset="2"/>
        <a:buChar char="§"/>
        <a:defRPr sz="20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E8C78"/>
        </a:buClr>
        <a:buFont typeface="Wingdings" pitchFamily="-111" charset="2"/>
        <a:buChar char="§"/>
        <a:defRPr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forge.sci.utah.edu/svn/uintah/branches/miniAero" TargetMode="External"/><Relationship Id="rId3" Type="http://schemas.openxmlformats.org/officeDocument/2006/relationships/hyperlink" Target="http://uintah-build.sci.utah.edu/trac/chrome/site/user_guide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Uintah Performance Analysis Document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Keita Teranishi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8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&lt;Scheduler type</a:t>
            </a:r>
            <a:r>
              <a:rPr lang="en-US" dirty="0" smtClean="0"/>
              <a:t>=“MPI</a:t>
            </a:r>
            <a:r>
              <a:rPr lang="en-US" dirty="0"/>
              <a:t>"/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 &lt;Scheduler type="</a:t>
            </a:r>
            <a:r>
              <a:rPr lang="en-US" dirty="0" err="1"/>
              <a:t>ThreadedMPI</a:t>
            </a:r>
            <a:r>
              <a:rPr lang="en-US" dirty="0"/>
              <a:t>"/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 &lt;Scheduler type</a:t>
            </a:r>
            <a:r>
              <a:rPr lang="en-US" dirty="0" smtClean="0"/>
              <a:t>=”</a:t>
            </a:r>
            <a:r>
              <a:rPr lang="en-US" dirty="0" err="1" smtClean="0"/>
              <a:t>DynamicMPI</a:t>
            </a:r>
            <a:r>
              <a:rPr lang="en-US" dirty="0"/>
              <a:t>"/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 &lt;Scheduler type=</a:t>
            </a:r>
            <a:r>
              <a:rPr lang="en-US" dirty="0" smtClean="0"/>
              <a:t>”Unified"</a:t>
            </a:r>
            <a:r>
              <a:rPr lang="en-US" dirty="0"/>
              <a:t>/&gt;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952474" y="4509956"/>
            <a:ext cx="5754532" cy="1720531"/>
          </a:xfrm>
          <a:prstGeom prst="wedgeRoundRectCallout">
            <a:avLst>
              <a:gd name="adj1" fmla="val -2646"/>
              <a:gd name="adj2" fmla="val -14119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</a:t>
            </a:r>
            <a:r>
              <a:rPr lang="en-US" dirty="0" err="1" smtClean="0"/>
              <a:t>ThreadedMPI</a:t>
            </a:r>
            <a:r>
              <a:rPr lang="en-US" dirty="0" smtClean="0"/>
              <a:t>, </a:t>
            </a:r>
            <a:r>
              <a:rPr lang="en-US" dirty="0" err="1" smtClean="0"/>
              <a:t>DynamicMPI</a:t>
            </a:r>
            <a:r>
              <a:rPr lang="en-US" dirty="0" smtClean="0"/>
              <a:t> or Unified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9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 &lt;Scheduler type="</a:t>
            </a:r>
            <a:r>
              <a:rPr lang="en-US" sz="1600" dirty="0" err="1"/>
              <a:t>DynamicMPI</a:t>
            </a:r>
            <a:r>
              <a:rPr lang="en-US" sz="1600" dirty="0"/>
              <a:t>"&gt;</a:t>
            </a:r>
          </a:p>
          <a:p>
            <a:pPr marL="0" indent="0">
              <a:buNone/>
            </a:pPr>
            <a:r>
              <a:rPr lang="en-US" sz="1600" dirty="0" smtClean="0"/>
              <a:t>	&lt;</a:t>
            </a:r>
            <a:r>
              <a:rPr lang="en-US" sz="1600" dirty="0" err="1"/>
              <a:t>small_messages</a:t>
            </a:r>
            <a:r>
              <a:rPr lang="en-US" sz="1600" dirty="0"/>
              <a:t>&gt; true &lt;/</a:t>
            </a:r>
            <a:r>
              <a:rPr lang="en-US" sz="1600" dirty="0" err="1"/>
              <a:t>small_messages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	&lt;</a:t>
            </a:r>
            <a:r>
              <a:rPr lang="en-US" sz="1600" dirty="0" err="1"/>
              <a:t>taskReadyQueueAlg</a:t>
            </a:r>
            <a:r>
              <a:rPr lang="en-US" sz="1600" dirty="0"/>
              <a:t>&gt; </a:t>
            </a:r>
            <a:r>
              <a:rPr lang="en-US" sz="1600" dirty="0" err="1"/>
              <a:t>MostMessages</a:t>
            </a:r>
            <a:r>
              <a:rPr lang="en-US" sz="1600" dirty="0"/>
              <a:t> &lt;/</a:t>
            </a:r>
            <a:r>
              <a:rPr lang="en-US" sz="1600" dirty="0" err="1"/>
              <a:t>taskReadyQueueAlg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/Scheduler&gt;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1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for </a:t>
            </a:r>
            <a:r>
              <a:rPr lang="en-US" dirty="0" err="1" smtClean="0"/>
              <a:t>taskReadyQueueAlg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 for </a:t>
            </a:r>
            <a:r>
              <a:rPr lang="en-US" b="1" dirty="0" err="1" smtClean="0"/>
              <a:t>DynamicMPI</a:t>
            </a:r>
            <a:r>
              <a:rPr lang="en-US" dirty="0" smtClean="0"/>
              <a:t> and </a:t>
            </a:r>
            <a:r>
              <a:rPr lang="en-US" b="1" dirty="0" smtClean="0"/>
              <a:t>Unified</a:t>
            </a:r>
            <a:r>
              <a:rPr lang="en-US" dirty="0" smtClean="0"/>
              <a:t> scheduler options</a:t>
            </a:r>
          </a:p>
          <a:p>
            <a:pPr marL="0" indent="0">
              <a:buNone/>
            </a:pPr>
            <a:r>
              <a:rPr lang="en-US" i="1" dirty="0" err="1" smtClean="0">
                <a:solidFill>
                  <a:srgbClr val="0000FF"/>
                </a:solidFill>
              </a:rPr>
              <a:t>MostChildren</a:t>
            </a:r>
            <a:r>
              <a:rPr lang="en-US" i="1" dirty="0" smtClean="0">
                <a:solidFill>
                  <a:srgbClr val="0000FF"/>
                </a:solidFill>
              </a:rPr>
              <a:t>, </a:t>
            </a:r>
            <a:r>
              <a:rPr lang="en-US" i="1" dirty="0" err="1" smtClean="0">
                <a:solidFill>
                  <a:srgbClr val="0000FF"/>
                </a:solidFill>
              </a:rPr>
              <a:t>LeastChildren</a:t>
            </a:r>
            <a:r>
              <a:rPr lang="en-US" i="1" dirty="0" smtClean="0">
                <a:solidFill>
                  <a:srgbClr val="0000FF"/>
                </a:solidFill>
              </a:rPr>
              <a:t>, </a:t>
            </a:r>
            <a:r>
              <a:rPr lang="en-US" i="1" dirty="0" err="1" smtClean="0">
                <a:solidFill>
                  <a:srgbClr val="0000FF"/>
                </a:solidFill>
              </a:rPr>
              <a:t>MostAllChildren</a:t>
            </a:r>
            <a:r>
              <a:rPr lang="en-US" i="1" dirty="0" smtClean="0">
                <a:solidFill>
                  <a:srgbClr val="0000FF"/>
                </a:solidFill>
              </a:rPr>
              <a:t>, </a:t>
            </a:r>
            <a:r>
              <a:rPr lang="en-US" i="1" dirty="0" err="1" smtClean="0">
                <a:solidFill>
                  <a:srgbClr val="0000FF"/>
                </a:solidFill>
              </a:rPr>
              <a:t>LeastAllChildren</a:t>
            </a:r>
            <a:r>
              <a:rPr lang="en-US" i="1" dirty="0" smtClean="0">
                <a:solidFill>
                  <a:srgbClr val="0000FF"/>
                </a:solidFill>
              </a:rPr>
              <a:t>, MostL2Children,LeastL2Children, </a:t>
            </a:r>
            <a:r>
              <a:rPr lang="en-US" i="1" dirty="0" err="1" smtClean="0">
                <a:solidFill>
                  <a:srgbClr val="0000FF"/>
                </a:solidFill>
              </a:rPr>
              <a:t>PatchOrder</a:t>
            </a:r>
            <a:r>
              <a:rPr lang="en-US" i="1" dirty="0" smtClean="0">
                <a:solidFill>
                  <a:srgbClr val="0000FF"/>
                </a:solidFill>
              </a:rPr>
              <a:t>, </a:t>
            </a:r>
            <a:r>
              <a:rPr lang="en-US" i="1" dirty="0" err="1" smtClean="0">
                <a:solidFill>
                  <a:srgbClr val="0000FF"/>
                </a:solidFill>
              </a:rPr>
              <a:t>PatchOrderRandom</a:t>
            </a:r>
            <a:r>
              <a:rPr lang="en-US" i="1" dirty="0" smtClean="0">
                <a:solidFill>
                  <a:srgbClr val="0000FF"/>
                </a:solidFill>
              </a:rPr>
              <a:t>, </a:t>
            </a:r>
            <a:r>
              <a:rPr lang="en-US" i="1" dirty="0" err="1" smtClean="0">
                <a:solidFill>
                  <a:srgbClr val="0000FF"/>
                </a:solidFill>
              </a:rPr>
              <a:t>MostMessages</a:t>
            </a:r>
            <a:r>
              <a:rPr lang="en-US" i="1" dirty="0" smtClean="0">
                <a:solidFill>
                  <a:srgbClr val="0000FF"/>
                </a:solidFill>
              </a:rPr>
              <a:t>, </a:t>
            </a:r>
            <a:r>
              <a:rPr lang="en-US" i="1" dirty="0" err="1" smtClean="0">
                <a:solidFill>
                  <a:srgbClr val="0000FF"/>
                </a:solidFill>
              </a:rPr>
              <a:t>LeastMessages</a:t>
            </a:r>
            <a:r>
              <a:rPr lang="en-US" i="1" dirty="0" smtClean="0">
                <a:solidFill>
                  <a:srgbClr val="0000FF"/>
                </a:solidFill>
              </a:rPr>
              <a:t>, Random, FCFS, Stack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change the length of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&lt;Time&gt;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maxTime</a:t>
            </a:r>
            <a:r>
              <a:rPr lang="en-US" b="1" dirty="0">
                <a:solidFill>
                  <a:srgbClr val="FF0000"/>
                </a:solidFill>
              </a:rPr>
              <a:t>&gt;            0.00002      &lt;/</a:t>
            </a:r>
            <a:r>
              <a:rPr lang="en-US" b="1" dirty="0" err="1">
                <a:solidFill>
                  <a:srgbClr val="FF0000"/>
                </a:solidFill>
              </a:rPr>
              <a:t>maxTime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>       &lt;</a:t>
            </a:r>
            <a:r>
              <a:rPr lang="en-US" dirty="0" err="1"/>
              <a:t>initTime</a:t>
            </a:r>
            <a:r>
              <a:rPr lang="en-US" dirty="0"/>
              <a:t>&gt;           0.0         &lt;/</a:t>
            </a:r>
            <a:r>
              <a:rPr lang="en-US" dirty="0" err="1"/>
              <a:t>initTime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&lt;</a:t>
            </a:r>
            <a:r>
              <a:rPr lang="en-US" dirty="0" err="1"/>
              <a:t>delt_min</a:t>
            </a:r>
            <a:r>
              <a:rPr lang="en-US" dirty="0"/>
              <a:t>&gt;           0.0         &lt;/</a:t>
            </a:r>
            <a:r>
              <a:rPr lang="en-US" dirty="0" err="1"/>
              <a:t>delt_min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de-DE" dirty="0"/>
              <a:t>       &lt;</a:t>
            </a:r>
            <a:r>
              <a:rPr lang="de-DE" dirty="0" err="1"/>
              <a:t>delt_max</a:t>
            </a:r>
            <a:r>
              <a:rPr lang="de-DE" dirty="0"/>
              <a:t>&gt;           1.0e-6      &lt;/</a:t>
            </a:r>
            <a:r>
              <a:rPr lang="de-DE" dirty="0" err="1"/>
              <a:t>delt_max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       &lt;</a:t>
            </a:r>
            <a:r>
              <a:rPr lang="de-DE" dirty="0" err="1"/>
              <a:t>delt_init</a:t>
            </a:r>
            <a:r>
              <a:rPr lang="de-DE" dirty="0"/>
              <a:t>&gt;          1.0e-6      &lt;/</a:t>
            </a:r>
            <a:r>
              <a:rPr lang="de-DE" dirty="0" err="1"/>
              <a:t>delt_init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       &lt;</a:t>
            </a:r>
            <a:r>
              <a:rPr lang="de-DE" dirty="0" err="1"/>
              <a:t>timestep_multiplier</a:t>
            </a:r>
            <a:r>
              <a:rPr lang="de-DE" dirty="0"/>
              <a:t>&gt;1.0         &lt;/</a:t>
            </a:r>
            <a:r>
              <a:rPr lang="de-DE" dirty="0" err="1"/>
              <a:t>timestep_multiplier</a:t>
            </a:r>
            <a:r>
              <a:rPr lang="de-DE" dirty="0" smtClean="0"/>
              <a:t>&gt;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</a:t>
            </a:r>
            <a:r>
              <a:rPr lang="en-US" dirty="0">
                <a:solidFill>
                  <a:srgbClr val="FF0000"/>
                </a:solidFill>
              </a:rPr>
              <a:t> &lt;</a:t>
            </a:r>
            <a:r>
              <a:rPr lang="en-US" dirty="0" err="1">
                <a:solidFill>
                  <a:srgbClr val="FF0000"/>
                </a:solidFill>
              </a:rPr>
              <a:t>max_Timesteps</a:t>
            </a:r>
            <a:r>
              <a:rPr lang="en-US" dirty="0">
                <a:solidFill>
                  <a:srgbClr val="FF0000"/>
                </a:solidFill>
              </a:rPr>
              <a:t>&gt; 150       &lt;/</a:t>
            </a:r>
            <a:r>
              <a:rPr lang="en-US" dirty="0" err="1">
                <a:solidFill>
                  <a:srgbClr val="FF0000"/>
                </a:solidFill>
              </a:rPr>
              <a:t>max_Timesteps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/>
              <a:t>   </a:t>
            </a:r>
            <a:r>
              <a:rPr lang="de-DE" dirty="0" smtClean="0"/>
              <a:t>&lt;</a:t>
            </a:r>
            <a:r>
              <a:rPr lang="de-DE" dirty="0" err="1"/>
              <a:t>end_on_max_time_exactly</a:t>
            </a:r>
            <a:r>
              <a:rPr lang="de-DE" dirty="0"/>
              <a:t>&gt;</a:t>
            </a:r>
            <a:r>
              <a:rPr lang="de-DE" dirty="0" err="1"/>
              <a:t>true</a:t>
            </a:r>
            <a:r>
              <a:rPr lang="de-DE" dirty="0" smtClean="0"/>
              <a:t>&lt;</a:t>
            </a:r>
            <a:r>
              <a:rPr lang="de-DE" dirty="0" err="1" smtClean="0"/>
              <a:t>end_on_max_time_exactly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&lt;</a:t>
            </a:r>
            <a:r>
              <a:rPr lang="de-DE" dirty="0"/>
              <a:t>/Time&gt;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24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size and Process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&lt;Level&gt;</a:t>
            </a:r>
          </a:p>
          <a:p>
            <a:pPr marL="0" indent="0">
              <a:buNone/>
            </a:pPr>
            <a:r>
              <a:rPr lang="fr-FR" dirty="0"/>
              <a:t>           &lt;Box label="1"&gt;</a:t>
            </a:r>
          </a:p>
          <a:p>
            <a:pPr marL="0" indent="0">
              <a:buNone/>
            </a:pPr>
            <a:r>
              <a:rPr lang="en-US" dirty="0"/>
              <a:t>              &lt;lower&gt;        [0,0,0]          &lt;/lower&gt;</a:t>
            </a:r>
          </a:p>
          <a:p>
            <a:pPr marL="0" indent="0">
              <a:buNone/>
            </a:pPr>
            <a:r>
              <a:rPr lang="nb-NO" dirty="0"/>
              <a:t>              &lt;</a:t>
            </a:r>
            <a:r>
              <a:rPr lang="nb-NO" dirty="0" err="1"/>
              <a:t>upper</a:t>
            </a:r>
            <a:r>
              <a:rPr lang="nb-NO" dirty="0"/>
              <a:t>&gt;        [0.3048,0.001,0.001]    &lt;/</a:t>
            </a:r>
            <a:r>
              <a:rPr lang="nb-NO" dirty="0" err="1"/>
              <a:t>upper</a:t>
            </a:r>
            <a:r>
              <a:rPr lang="nb-NO" dirty="0"/>
              <a:t>&gt;</a:t>
            </a:r>
          </a:p>
          <a:p>
            <a:pPr marL="0" indent="0">
              <a:buNone/>
            </a:pPr>
            <a:r>
              <a:rPr lang="nb-NO" dirty="0"/>
              <a:t>              &lt;</a:t>
            </a:r>
            <a:r>
              <a:rPr lang="nb-NO" dirty="0" err="1"/>
              <a:t>extraCells</a:t>
            </a:r>
            <a:r>
              <a:rPr lang="nb-NO" dirty="0"/>
              <a:t>&gt;   [1,1,1]    &lt;/</a:t>
            </a:r>
            <a:r>
              <a:rPr lang="nb-NO" dirty="0" err="1"/>
              <a:t>extraCells</a:t>
            </a:r>
            <a:r>
              <a:rPr lang="nb-NO" dirty="0"/>
              <a:t>&gt;</a:t>
            </a:r>
          </a:p>
          <a:p>
            <a:pPr marL="0" indent="0">
              <a:buNone/>
            </a:pPr>
            <a:r>
              <a:rPr lang="de-DE" dirty="0"/>
              <a:t>             </a:t>
            </a:r>
            <a:r>
              <a:rPr lang="de-DE" b="1" dirty="0">
                <a:solidFill>
                  <a:srgbClr val="FF0000"/>
                </a:solidFill>
              </a:rPr>
              <a:t> &lt;</a:t>
            </a:r>
            <a:r>
              <a:rPr lang="de-DE" b="1" dirty="0" err="1">
                <a:solidFill>
                  <a:srgbClr val="FF0000"/>
                </a:solidFill>
              </a:rPr>
              <a:t>patches</a:t>
            </a:r>
            <a:r>
              <a:rPr lang="de-DE" b="1" dirty="0">
                <a:solidFill>
                  <a:srgbClr val="FF0000"/>
                </a:solidFill>
              </a:rPr>
              <a:t>&gt;      [1,1,1]    &lt;/</a:t>
            </a:r>
            <a:r>
              <a:rPr lang="de-DE" b="1" dirty="0" err="1">
                <a:solidFill>
                  <a:srgbClr val="FF0000"/>
                </a:solidFill>
              </a:rPr>
              <a:t>patches</a:t>
            </a:r>
            <a:r>
              <a:rPr lang="de-DE" b="1" dirty="0" smtClean="0">
                <a:solidFill>
                  <a:srgbClr val="FF0000"/>
                </a:solidFill>
              </a:rPr>
              <a:t>&gt; </a:t>
            </a:r>
            <a:endParaRPr lang="de-DE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/>
              <a:t>           </a:t>
            </a:r>
            <a:r>
              <a:rPr lang="de-DE" b="1" dirty="0">
                <a:solidFill>
                  <a:srgbClr val="FF0000"/>
                </a:solidFill>
              </a:rPr>
              <a:t>   &lt;</a:t>
            </a:r>
            <a:r>
              <a:rPr lang="de-DE" b="1" dirty="0" err="1">
                <a:solidFill>
                  <a:srgbClr val="FF0000"/>
                </a:solidFill>
              </a:rPr>
              <a:t>resolution</a:t>
            </a:r>
            <a:r>
              <a:rPr lang="de-DE" b="1" dirty="0">
                <a:solidFill>
                  <a:srgbClr val="FF0000"/>
                </a:solidFill>
              </a:rPr>
              <a:t>&gt;   [128,1,1]  &lt;/</a:t>
            </a:r>
            <a:r>
              <a:rPr lang="de-DE" b="1" dirty="0" err="1">
                <a:solidFill>
                  <a:srgbClr val="FF0000"/>
                </a:solidFill>
              </a:rPr>
              <a:t>resolution</a:t>
            </a:r>
            <a:r>
              <a:rPr lang="de-DE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de-DE" dirty="0"/>
              <a:t>           &lt;/Box&gt;</a:t>
            </a:r>
          </a:p>
          <a:p>
            <a:pPr marL="0" indent="0">
              <a:buNone/>
            </a:pPr>
            <a:r>
              <a:rPr lang="de-DE" dirty="0"/>
              <a:t>       &lt;/Level&gt;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6340712" y="3006111"/>
            <a:ext cx="1965088" cy="585347"/>
          </a:xfrm>
          <a:prstGeom prst="wedgeRectCallout">
            <a:avLst>
              <a:gd name="adj1" fmla="val -77884"/>
              <a:gd name="adj2" fmla="val 688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 of process in three coordinates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6493112" y="4557394"/>
            <a:ext cx="1965088" cy="585347"/>
          </a:xfrm>
          <a:prstGeom prst="wedgeRectCallout">
            <a:avLst>
              <a:gd name="adj1" fmla="val -68291"/>
              <a:gd name="adj2" fmla="val -972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Problem size in three coordinates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92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DataArchiver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&lt;</a:t>
            </a:r>
            <a:r>
              <a:rPr lang="en-US" dirty="0" err="1"/>
              <a:t>filebase</a:t>
            </a:r>
            <a:r>
              <a:rPr lang="en-US" dirty="0" smtClean="0"/>
              <a:t>&gt;/lscratch2/</a:t>
            </a:r>
            <a:r>
              <a:rPr lang="en-US" dirty="0" err="1" smtClean="0"/>
              <a:t>knteran</a:t>
            </a:r>
            <a:r>
              <a:rPr lang="en-US" dirty="0" smtClean="0"/>
              <a:t>/</a:t>
            </a:r>
            <a:r>
              <a:rPr lang="en-US" dirty="0" err="1" smtClean="0"/>
              <a:t>shockTube.uda</a:t>
            </a:r>
            <a:r>
              <a:rPr lang="en-US" dirty="0"/>
              <a:t>&lt;/</a:t>
            </a:r>
            <a:r>
              <a:rPr lang="en-US" dirty="0" err="1"/>
              <a:t>filebase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&lt;</a:t>
            </a:r>
            <a:r>
              <a:rPr lang="en-US" dirty="0" err="1"/>
              <a:t>outputTimestepInterval</a:t>
            </a:r>
            <a:r>
              <a:rPr lang="en-US" dirty="0"/>
              <a:t>&gt; 1 &lt;/</a:t>
            </a:r>
            <a:r>
              <a:rPr lang="en-US" dirty="0" err="1"/>
              <a:t>outputTimestepInterval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&lt;save label="velocity"/&gt;</a:t>
            </a:r>
          </a:p>
          <a:p>
            <a:pPr marL="0" indent="0">
              <a:buNone/>
            </a:pPr>
            <a:r>
              <a:rPr lang="en-US" dirty="0"/>
              <a:t>      &lt;save label="temperature"/&gt;</a:t>
            </a:r>
          </a:p>
          <a:p>
            <a:pPr marL="0" indent="0">
              <a:buNone/>
            </a:pPr>
            <a:r>
              <a:rPr lang="en-US" dirty="0"/>
              <a:t>      &lt;save label="density"/&gt;</a:t>
            </a:r>
          </a:p>
          <a:p>
            <a:pPr marL="0" indent="0">
              <a:buNone/>
            </a:pPr>
            <a:r>
              <a:rPr lang="en-US" dirty="0"/>
              <a:t>      &lt;save label="pressure"/&gt;</a:t>
            </a:r>
          </a:p>
          <a:p>
            <a:pPr marL="0" indent="0">
              <a:buNone/>
            </a:pPr>
            <a:r>
              <a:rPr lang="en-US" dirty="0"/>
              <a:t>      &lt;save label="</a:t>
            </a:r>
            <a:r>
              <a:rPr lang="en-US" dirty="0" err="1"/>
              <a:t>speedsound</a:t>
            </a:r>
            <a:r>
              <a:rPr lang="en-US" dirty="0"/>
              <a:t>"/&gt;</a:t>
            </a:r>
          </a:p>
          <a:p>
            <a:pPr marL="0" indent="0">
              <a:buNone/>
            </a:pPr>
            <a:r>
              <a:rPr lang="en-US" dirty="0"/>
              <a:t>      &lt;checkpoint </a:t>
            </a:r>
            <a:r>
              <a:rPr lang="en-US" dirty="0" err="1"/>
              <a:t>timestepInterval</a:t>
            </a:r>
            <a:r>
              <a:rPr lang="en-US" dirty="0"/>
              <a:t>="75" cycle="2"/&gt;</a:t>
            </a:r>
          </a:p>
          <a:p>
            <a:pPr marL="0" indent="0">
              <a:buNone/>
            </a:pPr>
            <a:r>
              <a:rPr lang="en-US" dirty="0"/>
              <a:t>      &lt;!--  &lt;checkpoint interval="0.0005" cycle="2"/&gt; --&gt;</a:t>
            </a:r>
          </a:p>
          <a:p>
            <a:pPr marL="0" indent="0">
              <a:buNone/>
            </a:pPr>
            <a:r>
              <a:rPr lang="en-US" dirty="0"/>
              <a:t>   &lt;/</a:t>
            </a:r>
            <a:r>
              <a:rPr lang="en-US" dirty="0" err="1"/>
              <a:t>DataArchiver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468887" y="3369023"/>
            <a:ext cx="2575091" cy="820993"/>
          </a:xfrm>
          <a:prstGeom prst="wedgeRoundRectCallout">
            <a:avLst>
              <a:gd name="adj1" fmla="val 1723"/>
              <a:gd name="adj2" fmla="val -20093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 scratch space of the machine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4236526" y="3105321"/>
            <a:ext cx="2232361" cy="1359199"/>
          </a:xfrm>
          <a:prstGeom prst="wedgeRectCallout">
            <a:avLst>
              <a:gd name="adj1" fmla="val -42729"/>
              <a:gd name="adj2" fmla="val -1286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can increase the time steps per output to reduce the frequency of file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16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Measuring Execution Time</a:t>
            </a:r>
          </a:p>
          <a:p>
            <a:r>
              <a:rPr lang="en-US" dirty="0" smtClean="0"/>
              <a:t>Performance Tools</a:t>
            </a:r>
          </a:p>
          <a:p>
            <a:pPr lvl="1"/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Performance Counters</a:t>
            </a:r>
          </a:p>
          <a:p>
            <a:pPr lvl="1"/>
            <a:r>
              <a:rPr lang="en-US" dirty="0" smtClean="0"/>
              <a:t>Visualization</a:t>
            </a:r>
          </a:p>
          <a:p>
            <a:r>
              <a:rPr lang="en-US" dirty="0" smtClean="0"/>
              <a:t>Code Modification</a:t>
            </a:r>
          </a:p>
          <a:p>
            <a:pPr lvl="1"/>
            <a:r>
              <a:rPr lang="en-US" dirty="0" smtClean="0"/>
              <a:t>Artificial Load Imbalance</a:t>
            </a:r>
          </a:p>
          <a:p>
            <a:pPr lvl="1"/>
            <a:r>
              <a:rPr lang="en-US" dirty="0" smtClean="0"/>
              <a:t>Adding </a:t>
            </a:r>
            <a:r>
              <a:rPr lang="en-US" dirty="0" err="1" smtClean="0"/>
              <a:t>Kokkos</a:t>
            </a:r>
            <a:r>
              <a:rPr lang="en-US" dirty="0" smtClean="0"/>
              <a:t> (GPU) kernels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14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Information http</a:t>
            </a:r>
            <a:r>
              <a:rPr lang="pl-PL" dirty="0"/>
              <a:t>://155.98.58.231/</a:t>
            </a:r>
            <a:r>
              <a:rPr lang="pl-PL" dirty="0" err="1"/>
              <a:t>trac</a:t>
            </a:r>
            <a:r>
              <a:rPr lang="pl-PL" dirty="0"/>
              <a:t>/</a:t>
            </a:r>
            <a:r>
              <a:rPr lang="pl-PL" dirty="0" err="1"/>
              <a:t>wiki</a:t>
            </a:r>
            <a:r>
              <a:rPr lang="pl-PL" dirty="0"/>
              <a:t>/PAPI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1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 of Uintah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Obtain performance numbers to understand strong and weak scalability</a:t>
            </a:r>
          </a:p>
          <a:p>
            <a:pPr lvl="1"/>
            <a:r>
              <a:rPr lang="en-US" dirty="0" smtClean="0"/>
              <a:t>Use tools to capture any load balancing and scheduling overheads</a:t>
            </a:r>
          </a:p>
          <a:p>
            <a:pPr lvl="1"/>
            <a:r>
              <a:rPr lang="en-US" dirty="0" smtClean="0"/>
              <a:t>Use performance counter tools to obtain the utilization of CPUs and memory</a:t>
            </a:r>
          </a:p>
          <a:p>
            <a:pPr lvl="1"/>
            <a:r>
              <a:rPr lang="en-US" dirty="0" smtClean="0"/>
              <a:t>Investigate the performance by components, tasks, segments, etc.</a:t>
            </a:r>
          </a:p>
          <a:p>
            <a:pPr lvl="2"/>
            <a:r>
              <a:rPr lang="en-US" dirty="0" smtClean="0"/>
              <a:t>How is it different from MPI?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software.sandia.gov</a:t>
            </a:r>
            <a:r>
              <a:rPr lang="en-US" dirty="0"/>
              <a:t>/</a:t>
            </a:r>
            <a:r>
              <a:rPr lang="en-US" dirty="0" err="1"/>
              <a:t>trac</a:t>
            </a:r>
            <a:r>
              <a:rPr lang="en-US" dirty="0"/>
              <a:t>/dharma/wiki/Uintah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1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Uintah Installation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Uintah with </a:t>
            </a:r>
            <a:r>
              <a:rPr lang="en-US" dirty="0" err="1" smtClean="0"/>
              <a:t>MiniAero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svn</a:t>
            </a:r>
            <a:r>
              <a:rPr lang="en-US" dirty="0" smtClean="0"/>
              <a:t> –export  </a:t>
            </a:r>
            <a:r>
              <a:rPr lang="en-US" dirty="0">
                <a:hlinkClick r:id="rId2"/>
              </a:rPr>
              <a:t> https://gforge.sci.utah.edu/svn/uintah/branches/</a:t>
            </a:r>
            <a:r>
              <a:rPr lang="en-US" dirty="0" smtClean="0">
                <a:hlinkClick r:id="rId2"/>
              </a:rPr>
              <a:t>miniAero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If you cannot, get it from </a:t>
            </a:r>
            <a:r>
              <a:rPr lang="en-US" dirty="0"/>
              <a:t>/lscratch2/</a:t>
            </a:r>
            <a:r>
              <a:rPr lang="en-US" dirty="0" err="1"/>
              <a:t>knteran</a:t>
            </a:r>
            <a:r>
              <a:rPr lang="en-US" dirty="0" smtClean="0"/>
              <a:t>/</a:t>
            </a:r>
            <a:r>
              <a:rPr lang="en-US" dirty="0" err="1" smtClean="0"/>
              <a:t>miniAeroUintah.tar.gz</a:t>
            </a:r>
            <a:endParaRPr lang="en-US" dirty="0" smtClean="0"/>
          </a:p>
          <a:p>
            <a:r>
              <a:rPr lang="en-US" dirty="0" smtClean="0"/>
              <a:t>Document 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http://uintah-build.sci.utah.edu/trac/chrome/site/</a:t>
            </a:r>
            <a:r>
              <a:rPr lang="en-US" dirty="0" smtClean="0">
                <a:hlinkClick r:id="rId3"/>
              </a:rPr>
              <a:t>user_guide.pdf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http://</a:t>
            </a:r>
            <a:r>
              <a:rPr lang="en-US" dirty="0" err="1"/>
              <a:t>uintah-build.sci.utah.edu</a:t>
            </a:r>
            <a:r>
              <a:rPr lang="en-US" dirty="0"/>
              <a:t>/</a:t>
            </a:r>
            <a:r>
              <a:rPr lang="en-US" dirty="0" err="1"/>
              <a:t>trac</a:t>
            </a:r>
            <a:r>
              <a:rPr lang="en-US" dirty="0"/>
              <a:t>/chrome/site/</a:t>
            </a:r>
            <a:r>
              <a:rPr lang="en-US" dirty="0" err="1"/>
              <a:t>installation_guide.pdf</a:t>
            </a:r>
            <a:endParaRPr lang="en-US" dirty="0" smtClean="0"/>
          </a:p>
          <a:p>
            <a:r>
              <a:rPr lang="en-US" dirty="0" smtClean="0"/>
              <a:t>Installation</a:t>
            </a:r>
          </a:p>
          <a:p>
            <a:pPr marL="457200" lvl="1" indent="0">
              <a:buNone/>
            </a:pPr>
            <a:r>
              <a:rPr lang="en-US" dirty="0" smtClean="0"/>
              <a:t>module swap (current </a:t>
            </a:r>
            <a:r>
              <a:rPr lang="en-US" dirty="0" err="1" smtClean="0"/>
              <a:t>PrgEnv</a:t>
            </a:r>
            <a:r>
              <a:rPr lang="en-US" dirty="0" smtClean="0"/>
              <a:t>) </a:t>
            </a:r>
            <a:r>
              <a:rPr lang="en-US" dirty="0" err="1" smtClean="0"/>
              <a:t>PrgEnv</a:t>
            </a:r>
            <a:r>
              <a:rPr lang="en-US" dirty="0" smtClean="0"/>
              <a:t>-gnu</a:t>
            </a:r>
          </a:p>
          <a:p>
            <a:pPr marL="457200" lvl="1" indent="0">
              <a:buNone/>
            </a:pPr>
            <a:r>
              <a:rPr lang="en-US" dirty="0" smtClean="0"/>
              <a:t>Create a separated directory and run the following script from the new directory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../</a:t>
            </a:r>
            <a:r>
              <a:rPr lang="en-US" dirty="0" err="1"/>
              <a:t>miniAero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/configure --enable-</a:t>
            </a:r>
            <a:r>
              <a:rPr lang="en-US" dirty="0" err="1"/>
              <a:t>ice_sm</a:t>
            </a:r>
            <a:r>
              <a:rPr lang="en-US" dirty="0"/>
              <a:t> --enable-</a:t>
            </a:r>
            <a:r>
              <a:rPr lang="en-US" dirty="0" err="1"/>
              <a:t>miniaero</a:t>
            </a:r>
            <a:r>
              <a:rPr lang="en-US" dirty="0"/>
              <a:t> --enable-optimized=-O2 --enable-</a:t>
            </a:r>
            <a:r>
              <a:rPr lang="en-US" dirty="0" smtClean="0"/>
              <a:t>64bit </a:t>
            </a:r>
            <a:r>
              <a:rPr lang="en-US" dirty="0"/>
              <a:t>--enable-</a:t>
            </a:r>
            <a:r>
              <a:rPr lang="en-US" dirty="0" err="1"/>
              <a:t>mpi</a:t>
            </a:r>
            <a:r>
              <a:rPr lang="en-US" dirty="0"/>
              <a:t>-thread-multiple</a:t>
            </a:r>
            <a:r>
              <a:rPr lang="en-US" dirty="0" smtClean="0"/>
              <a:t> </a:t>
            </a:r>
            <a:r>
              <a:rPr lang="en-US" dirty="0"/>
              <a:t>--enable-static --without-</a:t>
            </a:r>
            <a:r>
              <a:rPr lang="en-US" dirty="0" err="1"/>
              <a:t>fortran</a:t>
            </a:r>
            <a:r>
              <a:rPr lang="en-US" dirty="0"/>
              <a:t> --enable-assertion-level=0 CXX=CC CC=cc --no-create --no-recursion --with-</a:t>
            </a:r>
            <a:r>
              <a:rPr lang="en-US" dirty="0" err="1"/>
              <a:t>mpi</a:t>
            </a:r>
            <a:r>
              <a:rPr lang="en-US" dirty="0"/>
              <a:t>=/opt/</a:t>
            </a:r>
            <a:r>
              <a:rPr lang="en-US" dirty="0" err="1"/>
              <a:t>cray</a:t>
            </a:r>
            <a:r>
              <a:rPr lang="en-US" dirty="0"/>
              <a:t>/</a:t>
            </a:r>
            <a:r>
              <a:rPr lang="en-US" dirty="0" err="1"/>
              <a:t>mpt</a:t>
            </a:r>
            <a:r>
              <a:rPr lang="en-US" dirty="0"/>
              <a:t>/7.0.3/</a:t>
            </a:r>
            <a:r>
              <a:rPr lang="en-US" dirty="0" err="1"/>
              <a:t>gni</a:t>
            </a:r>
            <a:r>
              <a:rPr lang="en-US" dirty="0"/>
              <a:t>/mpich2-gnu/48</a:t>
            </a:r>
          </a:p>
        </p:txBody>
      </p:sp>
    </p:spTree>
    <p:extLst>
      <p:ext uri="{BB962C8B-B14F-4D97-AF65-F5344CB8AC3E}">
        <p14:creationId xmlns:p14="http://schemas.microsoft.com/office/powerpoint/2010/main" val="37380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Cray XE6 </a:t>
            </a:r>
            <a:r>
              <a:rPr lang="en-US" dirty="0" err="1" smtClean="0"/>
              <a:t>Muzia</a:t>
            </a:r>
            <a:r>
              <a:rPr lang="en-US" dirty="0" smtClean="0"/>
              <a:t>  (mzlogin1e)</a:t>
            </a:r>
          </a:p>
          <a:p>
            <a:r>
              <a:rPr lang="en-US" dirty="0" smtClean="0"/>
              <a:t>Cray XC30 Volta (</a:t>
            </a:r>
            <a:r>
              <a:rPr lang="en-US" dirty="0" err="1" smtClean="0"/>
              <a:t>volta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Cray XC30, Edison (NERSC)</a:t>
            </a:r>
          </a:p>
          <a:p>
            <a:r>
              <a:rPr lang="en-US" dirty="0" smtClean="0"/>
              <a:t>Cray XE6, </a:t>
            </a:r>
            <a:r>
              <a:rPr lang="en-US" dirty="0" err="1" smtClean="0"/>
              <a:t>Cielo</a:t>
            </a:r>
            <a:r>
              <a:rPr lang="en-US" dirty="0" smtClean="0"/>
              <a:t> (Classified)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19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Uintah Job on </a:t>
            </a:r>
            <a:r>
              <a:rPr lang="en-US" dirty="0" err="1" smtClean="0"/>
              <a:t>muzia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000" dirty="0"/>
              <a:t>#PBS -l </a:t>
            </a:r>
            <a:r>
              <a:rPr lang="en-US" sz="1000" dirty="0" err="1"/>
              <a:t>mppwidth</a:t>
            </a:r>
            <a:r>
              <a:rPr lang="en-US" sz="1000" dirty="0" smtClean="0"/>
              <a:t>=32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#PBS -l </a:t>
            </a:r>
            <a:r>
              <a:rPr lang="en-US" sz="1000" dirty="0" err="1"/>
              <a:t>mppnppn</a:t>
            </a:r>
            <a:r>
              <a:rPr lang="en-US" sz="1000" dirty="0"/>
              <a:t>=</a:t>
            </a:r>
            <a:r>
              <a:rPr lang="en-US" sz="1000" dirty="0" smtClean="0"/>
              <a:t>16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#PBS -l </a:t>
            </a:r>
            <a:r>
              <a:rPr lang="en-US" sz="1000" dirty="0" err="1"/>
              <a:t>mppdepth</a:t>
            </a:r>
            <a:r>
              <a:rPr lang="en-US" sz="1000" dirty="0"/>
              <a:t>=</a:t>
            </a:r>
            <a:r>
              <a:rPr lang="en-US" sz="1000" dirty="0" smtClean="0"/>
              <a:t>1</a:t>
            </a:r>
            <a:endParaRPr lang="en-US" sz="1000" dirty="0"/>
          </a:p>
          <a:p>
            <a:pPr marL="0" indent="0">
              <a:buNone/>
            </a:pPr>
            <a:r>
              <a:rPr lang="de-DE" sz="1000" dirty="0"/>
              <a:t>#PBS -l </a:t>
            </a:r>
            <a:r>
              <a:rPr lang="de-DE" sz="1000" dirty="0" err="1"/>
              <a:t>walltime</a:t>
            </a:r>
            <a:r>
              <a:rPr lang="de-DE" sz="1000" dirty="0"/>
              <a:t>=00:10:00</a:t>
            </a:r>
          </a:p>
          <a:p>
            <a:pPr marL="0" indent="0">
              <a:buNone/>
            </a:pPr>
            <a:r>
              <a:rPr lang="de-DE" sz="1000" dirty="0"/>
              <a:t>#PBS -N </a:t>
            </a:r>
            <a:r>
              <a:rPr lang="de-DE" sz="1000" dirty="0" err="1"/>
              <a:t>my_job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#PBS -</a:t>
            </a:r>
            <a:r>
              <a:rPr lang="de-DE" sz="1000" dirty="0" err="1"/>
              <a:t>e</a:t>
            </a:r>
            <a:r>
              <a:rPr lang="de-DE" sz="1000" dirty="0"/>
              <a:t> </a:t>
            </a:r>
            <a:r>
              <a:rPr lang="de-DE" sz="1000" dirty="0" err="1" smtClean="0"/>
              <a:t>uintah_test.err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#PBS -o </a:t>
            </a:r>
            <a:r>
              <a:rPr lang="de-DE" sz="1000" dirty="0" err="1" smtClean="0"/>
              <a:t>uintah_test.out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#PBS -V</a:t>
            </a:r>
          </a:p>
          <a:p>
            <a:pPr marL="0" indent="0">
              <a:buNone/>
            </a:pPr>
            <a:r>
              <a:rPr lang="de-DE" sz="1000" dirty="0"/>
              <a:t>cd $</a:t>
            </a:r>
            <a:r>
              <a:rPr lang="de-DE" sz="1000" dirty="0" smtClean="0"/>
              <a:t>PBS_O_WORKDIR</a:t>
            </a:r>
          </a:p>
          <a:p>
            <a:pPr marL="0" indent="0">
              <a:buNone/>
            </a:pPr>
            <a:r>
              <a:rPr lang="en-US" sz="1000" dirty="0"/>
              <a:t>export SCI_DEBUG='</a:t>
            </a:r>
            <a:r>
              <a:rPr lang="en-US" sz="1000" dirty="0" err="1"/>
              <a:t>ProgressiveWarning</a:t>
            </a:r>
            <a:r>
              <a:rPr lang="en-US" sz="1000" dirty="0"/>
              <a:t>:-,</a:t>
            </a:r>
            <a:r>
              <a:rPr lang="en-US" sz="1000" dirty="0" err="1"/>
              <a:t>ComponentTimings</a:t>
            </a:r>
            <a:r>
              <a:rPr lang="en-US" sz="1000" dirty="0"/>
              <a:t>:</a:t>
            </a:r>
            <a:r>
              <a:rPr lang="en-US" sz="1000" dirty="0" smtClean="0"/>
              <a:t>+‘</a:t>
            </a:r>
            <a:endParaRPr lang="de-DE" sz="1000" dirty="0"/>
          </a:p>
          <a:p>
            <a:pPr marL="0" indent="0">
              <a:buNone/>
            </a:pPr>
            <a:r>
              <a:rPr lang="en-US" sz="1000" dirty="0" err="1" smtClean="0"/>
              <a:t>aprun</a:t>
            </a:r>
            <a:r>
              <a:rPr lang="en-US" sz="1000" dirty="0" smtClean="0"/>
              <a:t> –n 32 –N 16 –S 4 </a:t>
            </a:r>
            <a:r>
              <a:rPr lang="en-US" sz="1000" dirty="0"/>
              <a:t>./</a:t>
            </a:r>
            <a:r>
              <a:rPr lang="en-US" sz="1000" dirty="0" err="1"/>
              <a:t>sus</a:t>
            </a:r>
            <a:r>
              <a:rPr lang="en-US" sz="1000" dirty="0"/>
              <a:t> -</a:t>
            </a:r>
            <a:r>
              <a:rPr lang="en-US" sz="1000" dirty="0" err="1"/>
              <a:t>mpi</a:t>
            </a:r>
            <a:r>
              <a:rPr lang="en-US" sz="1000" dirty="0"/>
              <a:t> -</a:t>
            </a:r>
            <a:r>
              <a:rPr lang="en-US" sz="1000" dirty="0" err="1"/>
              <a:t>do_not_validate</a:t>
            </a:r>
            <a:r>
              <a:rPr lang="en-US" sz="1000" dirty="0"/>
              <a:t> </a:t>
            </a:r>
            <a:r>
              <a:rPr lang="en-US" sz="1000" dirty="0" smtClean="0"/>
              <a:t>inputs</a:t>
            </a:r>
            <a:r>
              <a:rPr lang="en-US" sz="1000" dirty="0"/>
              <a:t>/</a:t>
            </a:r>
            <a:r>
              <a:rPr lang="en-US" sz="1000" dirty="0" err="1"/>
              <a:t>MiniAero</a:t>
            </a:r>
            <a:r>
              <a:rPr lang="en-US" sz="1000" dirty="0"/>
              <a:t>/</a:t>
            </a:r>
            <a:r>
              <a:rPr lang="en-US" sz="1000" dirty="0" err="1"/>
              <a:t>sod_miniaero_ref.ups</a:t>
            </a:r>
            <a:r>
              <a:rPr lang="en-US" sz="1000" dirty="0"/>
              <a:t> </a:t>
            </a:r>
            <a:r>
              <a:rPr lang="en-US" sz="1000" dirty="0" smtClean="0"/>
              <a:t> &gt; OUTPUT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1050" b="1" dirty="0" smtClean="0"/>
              <a:t>OR</a:t>
            </a:r>
          </a:p>
          <a:p>
            <a:pPr marL="0" indent="0">
              <a:buNone/>
            </a:pPr>
            <a:endParaRPr lang="en-US" sz="1050" b="1" dirty="0" smtClean="0"/>
          </a:p>
          <a:p>
            <a:pPr marL="0" indent="0">
              <a:buNone/>
            </a:pPr>
            <a:r>
              <a:rPr lang="en-US" sz="1000" dirty="0"/>
              <a:t>#PBS -l </a:t>
            </a:r>
            <a:r>
              <a:rPr lang="en-US" sz="1000" dirty="0" err="1"/>
              <a:t>mppwidth</a:t>
            </a:r>
            <a:r>
              <a:rPr lang="en-US" sz="1000" dirty="0" smtClean="0"/>
              <a:t>=</a:t>
            </a:r>
            <a:r>
              <a:rPr lang="en-US" sz="1000" dirty="0"/>
              <a:t>4</a:t>
            </a:r>
          </a:p>
          <a:p>
            <a:pPr marL="0" indent="0">
              <a:buNone/>
            </a:pPr>
            <a:r>
              <a:rPr lang="en-US" sz="1000" dirty="0"/>
              <a:t>#PBS -l </a:t>
            </a:r>
            <a:r>
              <a:rPr lang="en-US" sz="1000" dirty="0" err="1"/>
              <a:t>mppnppn</a:t>
            </a:r>
            <a:r>
              <a:rPr lang="en-US" sz="1000" dirty="0"/>
              <a:t>=</a:t>
            </a:r>
            <a:r>
              <a:rPr lang="en-US" sz="1000" dirty="0" smtClean="0"/>
              <a:t>1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#PBS -l </a:t>
            </a:r>
            <a:r>
              <a:rPr lang="en-US" sz="1000" dirty="0" err="1"/>
              <a:t>mppdepth</a:t>
            </a:r>
            <a:r>
              <a:rPr lang="en-US" sz="1000" dirty="0"/>
              <a:t>=</a:t>
            </a:r>
            <a:r>
              <a:rPr lang="en-US" sz="1000" dirty="0" smtClean="0"/>
              <a:t>16</a:t>
            </a:r>
            <a:endParaRPr lang="en-US" sz="1000" dirty="0"/>
          </a:p>
          <a:p>
            <a:pPr marL="0" indent="0">
              <a:buNone/>
            </a:pPr>
            <a:r>
              <a:rPr lang="de-DE" sz="1000" dirty="0"/>
              <a:t>#PBS -l </a:t>
            </a:r>
            <a:r>
              <a:rPr lang="de-DE" sz="1000" dirty="0" err="1"/>
              <a:t>walltime</a:t>
            </a:r>
            <a:r>
              <a:rPr lang="de-DE" sz="1000" dirty="0"/>
              <a:t>=00:10:00</a:t>
            </a:r>
          </a:p>
          <a:p>
            <a:pPr marL="0" indent="0">
              <a:buNone/>
            </a:pPr>
            <a:r>
              <a:rPr lang="de-DE" sz="1000" dirty="0"/>
              <a:t>#PBS -N </a:t>
            </a:r>
            <a:r>
              <a:rPr lang="de-DE" sz="1000" dirty="0" err="1"/>
              <a:t>my_job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#PBS -</a:t>
            </a:r>
            <a:r>
              <a:rPr lang="de-DE" sz="1000" dirty="0" err="1"/>
              <a:t>e</a:t>
            </a:r>
            <a:r>
              <a:rPr lang="de-DE" sz="1000" dirty="0"/>
              <a:t> </a:t>
            </a:r>
            <a:r>
              <a:rPr lang="de-DE" sz="1000" dirty="0" err="1"/>
              <a:t>uintah_test.err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#PBS -o </a:t>
            </a:r>
            <a:r>
              <a:rPr lang="de-DE" sz="1000" dirty="0" err="1"/>
              <a:t>uintah_test.out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#PBS -V</a:t>
            </a:r>
          </a:p>
          <a:p>
            <a:pPr marL="0" indent="0">
              <a:buNone/>
            </a:pPr>
            <a:r>
              <a:rPr lang="de-DE" sz="1000" dirty="0"/>
              <a:t>cd $</a:t>
            </a:r>
            <a:r>
              <a:rPr lang="de-DE" sz="1000" dirty="0" smtClean="0"/>
              <a:t>PBS_O_WORKDIR</a:t>
            </a:r>
          </a:p>
          <a:p>
            <a:pPr marL="0" indent="0">
              <a:buNone/>
            </a:pPr>
            <a:r>
              <a:rPr lang="en-US" sz="1000" dirty="0"/>
              <a:t>export SCI_DEBUG='</a:t>
            </a:r>
            <a:r>
              <a:rPr lang="en-US" sz="1000" dirty="0" err="1"/>
              <a:t>ProgressiveWarning</a:t>
            </a:r>
            <a:r>
              <a:rPr lang="en-US" sz="1000" dirty="0"/>
              <a:t>:-,</a:t>
            </a:r>
            <a:r>
              <a:rPr lang="en-US" sz="1000" dirty="0" err="1"/>
              <a:t>ComponentTimings</a:t>
            </a:r>
            <a:r>
              <a:rPr lang="en-US" sz="1000" dirty="0"/>
              <a:t>:+'</a:t>
            </a:r>
            <a:endParaRPr lang="de-DE" sz="1000" dirty="0"/>
          </a:p>
          <a:p>
            <a:pPr marL="0" indent="0">
              <a:buNone/>
            </a:pPr>
            <a:r>
              <a:rPr lang="de-DE" sz="1000" dirty="0" err="1"/>
              <a:t>export</a:t>
            </a:r>
            <a:r>
              <a:rPr lang="de-DE" sz="1000" dirty="0"/>
              <a:t>  MPICH_MAX_THREAD_SAFETY=multiple</a:t>
            </a:r>
          </a:p>
          <a:p>
            <a:pPr marL="0" indent="0">
              <a:buNone/>
            </a:pPr>
            <a:r>
              <a:rPr lang="en-US" sz="1000" dirty="0"/>
              <a:t>export MV2_ENABLE_AFFINITY=</a:t>
            </a:r>
            <a:r>
              <a:rPr lang="en-US" sz="1000" dirty="0" smtClean="0"/>
              <a:t>1</a:t>
            </a:r>
          </a:p>
          <a:p>
            <a:pPr marL="0" indent="0">
              <a:buNone/>
            </a:pPr>
            <a:r>
              <a:rPr lang="en-US" sz="1000" dirty="0" err="1" smtClean="0"/>
              <a:t>aprun</a:t>
            </a:r>
            <a:r>
              <a:rPr lang="en-US" sz="1000" dirty="0" smtClean="0"/>
              <a:t> </a:t>
            </a:r>
            <a:r>
              <a:rPr lang="en-US" sz="1000" dirty="0"/>
              <a:t>–n 4</a:t>
            </a:r>
            <a:r>
              <a:rPr lang="en-US" sz="1000" dirty="0" smtClean="0"/>
              <a:t> </a:t>
            </a:r>
            <a:r>
              <a:rPr lang="en-US" sz="1000" dirty="0"/>
              <a:t>–N 1</a:t>
            </a:r>
            <a:r>
              <a:rPr lang="en-US" sz="1000" dirty="0" smtClean="0"/>
              <a:t> –d 16 </a:t>
            </a:r>
            <a:r>
              <a:rPr lang="en-US" sz="1000" dirty="0"/>
              <a:t>./</a:t>
            </a:r>
            <a:r>
              <a:rPr lang="en-US" sz="1000" dirty="0" err="1"/>
              <a:t>sus</a:t>
            </a:r>
            <a:r>
              <a:rPr lang="en-US" sz="1000" dirty="0"/>
              <a:t> -</a:t>
            </a:r>
            <a:r>
              <a:rPr lang="en-US" sz="1000" dirty="0" err="1"/>
              <a:t>mpi</a:t>
            </a:r>
            <a:r>
              <a:rPr lang="en-US" sz="1000" dirty="0"/>
              <a:t> -</a:t>
            </a:r>
            <a:r>
              <a:rPr lang="en-US" sz="1000" dirty="0" err="1"/>
              <a:t>do_not_validate</a:t>
            </a:r>
            <a:r>
              <a:rPr lang="en-US" sz="1000" dirty="0"/>
              <a:t> -</a:t>
            </a:r>
            <a:r>
              <a:rPr lang="en-US" sz="1000" dirty="0" err="1"/>
              <a:t>nthreads</a:t>
            </a:r>
            <a:r>
              <a:rPr lang="en-US" sz="1000" dirty="0"/>
              <a:t> 16 inputs/</a:t>
            </a:r>
            <a:r>
              <a:rPr lang="en-US" sz="1000" dirty="0" err="1"/>
              <a:t>MiniAero</a:t>
            </a:r>
            <a:r>
              <a:rPr lang="en-US" sz="1000" dirty="0"/>
              <a:t>/</a:t>
            </a:r>
            <a:r>
              <a:rPr lang="en-US" sz="1000" dirty="0" err="1"/>
              <a:t>sod_miniaero_ref.ups</a:t>
            </a:r>
            <a:r>
              <a:rPr lang="en-US" sz="1000" dirty="0"/>
              <a:t> </a:t>
            </a:r>
            <a:r>
              <a:rPr lang="en-US" sz="1000" dirty="0" smtClean="0"/>
              <a:t> &gt; OUTPUT</a:t>
            </a:r>
            <a:endParaRPr lang="en-US" sz="1000" dirty="0"/>
          </a:p>
          <a:p>
            <a:pPr marL="0" indent="0">
              <a:buNone/>
            </a:pPr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4802058" y="3561255"/>
            <a:ext cx="4226604" cy="1716801"/>
          </a:xfrm>
          <a:prstGeom prst="wedgeRoundRectCallout">
            <a:avLst>
              <a:gd name="adj1" fmla="val -57053"/>
              <a:gd name="adj2" fmla="val -7408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.ups </a:t>
            </a:r>
            <a:r>
              <a:rPr lang="en-US" dirty="0"/>
              <a:t>f</a:t>
            </a:r>
            <a:r>
              <a:rPr lang="en-US" dirty="0" smtClean="0"/>
              <a:t>ile defines the input of Uintah application components.  We are going to evaluate </a:t>
            </a:r>
            <a:r>
              <a:rPr lang="en-US" dirty="0" err="1" smtClean="0"/>
              <a:t>MiniAero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460196" y="905967"/>
            <a:ext cx="4226604" cy="1716801"/>
          </a:xfrm>
          <a:prstGeom prst="wedgeRoundRectCallout">
            <a:avLst>
              <a:gd name="adj1" fmla="val -91091"/>
              <a:gd name="adj2" fmla="val 6287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Changing Output Options. Useful to get timing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1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Uintah Job from Volta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#!/bin/bash</a:t>
            </a:r>
          </a:p>
          <a:p>
            <a:pPr marL="0" indent="0">
              <a:buNone/>
            </a:pPr>
            <a:r>
              <a:rPr lang="en-US" sz="1400" dirty="0"/>
              <a:t>#SBATCH --nodes=4                   # Number of nodes - all cores per node are allocated to the job</a:t>
            </a:r>
          </a:p>
          <a:p>
            <a:pPr marL="0" indent="0">
              <a:buNone/>
            </a:pPr>
            <a:r>
              <a:rPr lang="en-US" sz="1400" dirty="0"/>
              <a:t>#SBATCH --time=00:30:00              # Wall clock time (HH:MM:SS) - once the job exceeds this time, the job will be terminated (default is 5 minutes)</a:t>
            </a:r>
          </a:p>
          <a:p>
            <a:pPr marL="0" indent="0">
              <a:buNone/>
            </a:pPr>
            <a:r>
              <a:rPr lang="en-US" sz="1400" dirty="0"/>
              <a:t>#SBATCH --job-name</a:t>
            </a:r>
            <a:r>
              <a:rPr lang="en-US" sz="1400" dirty="0" smtClean="0"/>
              <a:t>=</a:t>
            </a:r>
            <a:r>
              <a:rPr lang="en-US" sz="1400" dirty="0" err="1" smtClean="0"/>
              <a:t>uintah_test</a:t>
            </a:r>
            <a:r>
              <a:rPr lang="en-US" sz="1400" dirty="0" smtClean="0"/>
              <a:t>              </a:t>
            </a:r>
            <a:r>
              <a:rPr lang="en-US" sz="1400" dirty="0"/>
              <a:t># Name of job</a:t>
            </a:r>
          </a:p>
          <a:p>
            <a:pPr marL="0" indent="0">
              <a:buNone/>
            </a:pPr>
            <a:r>
              <a:rPr lang="en-US" sz="1400" dirty="0"/>
              <a:t>#SBATCH --output=test_64_1.out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export SCI_DEBUG='</a:t>
            </a:r>
            <a:r>
              <a:rPr lang="en-US" sz="1400" dirty="0" err="1"/>
              <a:t>ProgressiveWarning</a:t>
            </a:r>
            <a:r>
              <a:rPr lang="en-US" sz="1400" dirty="0"/>
              <a:t>:-,</a:t>
            </a:r>
            <a:r>
              <a:rPr lang="en-US" sz="1400" dirty="0" err="1"/>
              <a:t>ComponentTimings</a:t>
            </a:r>
            <a:r>
              <a:rPr lang="en-US" sz="1400" dirty="0"/>
              <a:t>:</a:t>
            </a:r>
            <a:r>
              <a:rPr lang="en-US" sz="1400" dirty="0" smtClean="0"/>
              <a:t>+’</a:t>
            </a:r>
          </a:p>
          <a:p>
            <a:pPr marL="0" indent="0">
              <a:buNone/>
            </a:pPr>
            <a:r>
              <a:rPr lang="de-DE" sz="1400" dirty="0" err="1"/>
              <a:t>export</a:t>
            </a:r>
            <a:r>
              <a:rPr lang="de-DE" sz="1400" dirty="0"/>
              <a:t>  MPICH_MAX_THREAD_SAFETY=multiple</a:t>
            </a:r>
          </a:p>
          <a:p>
            <a:pPr marL="0" indent="0">
              <a:buNone/>
            </a:pPr>
            <a:r>
              <a:rPr lang="en-US" sz="1400" dirty="0"/>
              <a:t>export MV2_ENABLE_AFFINITY=</a:t>
            </a:r>
            <a:r>
              <a:rPr lang="en-US" sz="1400" dirty="0" smtClean="0"/>
              <a:t>1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aprun</a:t>
            </a:r>
            <a:r>
              <a:rPr lang="en-US" sz="1400" dirty="0"/>
              <a:t> -cc none -n 64 -N 16 </a:t>
            </a:r>
            <a:r>
              <a:rPr lang="en-US" sz="1400" dirty="0" smtClean="0"/>
              <a:t>-</a:t>
            </a:r>
            <a:r>
              <a:rPr lang="en-US" sz="1400" dirty="0"/>
              <a:t>d 1 ./</a:t>
            </a:r>
            <a:r>
              <a:rPr lang="en-US" sz="1400" dirty="0" err="1"/>
              <a:t>sus</a:t>
            </a:r>
            <a:r>
              <a:rPr lang="en-US" sz="1400" dirty="0"/>
              <a:t> -</a:t>
            </a:r>
            <a:r>
              <a:rPr lang="en-US" sz="1400" dirty="0" err="1"/>
              <a:t>mpi</a:t>
            </a:r>
            <a:r>
              <a:rPr lang="en-US" sz="1400" dirty="0"/>
              <a:t> -</a:t>
            </a:r>
            <a:r>
              <a:rPr lang="en-US" sz="1400" dirty="0" err="1"/>
              <a:t>do_not_validate</a:t>
            </a:r>
            <a:r>
              <a:rPr lang="en-US" sz="1400" dirty="0"/>
              <a:t>  inputs/</a:t>
            </a:r>
            <a:r>
              <a:rPr lang="en-US" sz="1400" dirty="0" err="1"/>
              <a:t>MiniAero</a:t>
            </a:r>
            <a:r>
              <a:rPr lang="en-US" sz="1400" dirty="0"/>
              <a:t>/</a:t>
            </a:r>
            <a:r>
              <a:rPr lang="en-US" sz="1400" dirty="0" err="1" smtClean="0"/>
              <a:t>sod_miniaero_ref.ups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err="1"/>
              <a:t>a</a:t>
            </a:r>
            <a:r>
              <a:rPr lang="en-US" sz="1400" dirty="0" err="1" smtClean="0"/>
              <a:t>prun</a:t>
            </a:r>
            <a:r>
              <a:rPr lang="en-US" sz="1400" dirty="0" smtClean="0"/>
              <a:t> –n 4 </a:t>
            </a:r>
            <a:r>
              <a:rPr lang="en-US" sz="1400" dirty="0"/>
              <a:t>-N </a:t>
            </a:r>
            <a:r>
              <a:rPr lang="en-US" sz="1400" dirty="0" smtClean="0"/>
              <a:t>1 –d 24 </a:t>
            </a:r>
            <a:r>
              <a:rPr lang="en-US" sz="1400" dirty="0"/>
              <a:t>./</a:t>
            </a:r>
            <a:r>
              <a:rPr lang="en-US" sz="1400" dirty="0" err="1"/>
              <a:t>sus</a:t>
            </a:r>
            <a:r>
              <a:rPr lang="en-US" sz="1400" dirty="0"/>
              <a:t> -</a:t>
            </a:r>
            <a:r>
              <a:rPr lang="en-US" sz="1400" dirty="0" err="1"/>
              <a:t>mpi</a:t>
            </a:r>
            <a:r>
              <a:rPr lang="en-US" sz="1400" dirty="0"/>
              <a:t> </a:t>
            </a:r>
            <a:r>
              <a:rPr lang="en-US" sz="1400" dirty="0" smtClean="0"/>
              <a:t> -</a:t>
            </a:r>
            <a:r>
              <a:rPr lang="en-US" sz="1400" dirty="0" err="1" smtClean="0"/>
              <a:t>nthreads</a:t>
            </a:r>
            <a:r>
              <a:rPr lang="en-US" sz="1400" dirty="0" smtClean="0"/>
              <a:t> 24 -</a:t>
            </a:r>
            <a:r>
              <a:rPr lang="en-US" sz="1400" dirty="0" err="1"/>
              <a:t>do_not_validate</a:t>
            </a:r>
            <a:r>
              <a:rPr lang="en-US" sz="1400" dirty="0"/>
              <a:t>  inputs/</a:t>
            </a:r>
            <a:r>
              <a:rPr lang="en-US" sz="1400" dirty="0" err="1"/>
              <a:t>MiniAero</a:t>
            </a:r>
            <a:r>
              <a:rPr lang="en-US" sz="1400" dirty="0"/>
              <a:t>/</a:t>
            </a:r>
            <a:r>
              <a:rPr lang="en-US" sz="1400" dirty="0" err="1"/>
              <a:t>sod_miniaero_ref.ups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1825576" y="4623258"/>
            <a:ext cx="5754532" cy="1716361"/>
          </a:xfrm>
          <a:prstGeom prst="wedgeRoundRectCallout">
            <a:avLst>
              <a:gd name="adj1" fmla="val -45750"/>
              <a:gd name="adj2" fmla="val -9031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need to specify # of processes per nodes.</a:t>
            </a:r>
          </a:p>
          <a:p>
            <a:pPr algn="ctr"/>
            <a:r>
              <a:rPr lang="en-US" dirty="0" smtClean="0"/>
              <a:t>Each node of Volta has 2 8 core </a:t>
            </a:r>
            <a:r>
              <a:rPr lang="en-US" dirty="0" err="1" smtClean="0"/>
              <a:t>SandyBridge</a:t>
            </a:r>
            <a:r>
              <a:rPr lang="en-US" dirty="0" smtClean="0"/>
              <a:t> CPUs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9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Starting execution:   Time=1.97736e-05 (</a:t>
            </a:r>
            <a:r>
              <a:rPr lang="en-US" sz="1200" dirty="0" err="1"/>
              <a:t>timestep</a:t>
            </a:r>
            <a:r>
              <a:rPr lang="en-US" sz="1200" dirty="0"/>
              <a:t> 432), </a:t>
            </a:r>
            <a:r>
              <a:rPr lang="en-US" sz="1200" dirty="0" err="1"/>
              <a:t>delT</a:t>
            </a:r>
            <a:r>
              <a:rPr lang="en-US" sz="1200" dirty="0"/>
              <a:t>=4.53629e-08, </a:t>
            </a:r>
            <a:r>
              <a:rPr lang="en-US" sz="1200" dirty="0" err="1"/>
              <a:t>elap</a:t>
            </a:r>
            <a:r>
              <a:rPr lang="en-US" sz="1200" dirty="0"/>
              <a:t> T = 155.07, mean: 0.15, Memory Use = 18.34 MBs (</a:t>
            </a:r>
            <a:r>
              <a:rPr lang="en-US" sz="1200" dirty="0" err="1"/>
              <a:t>avg</a:t>
            </a:r>
            <a:r>
              <a:rPr lang="en-US" sz="1200" dirty="0"/>
              <a:t>), 20.39 MBs (max on rank:42)</a:t>
            </a:r>
          </a:p>
          <a:p>
            <a:pPr marL="0" indent="0">
              <a:buNone/>
            </a:pPr>
            <a:r>
              <a:rPr lang="en-US" sz="1200" dirty="0"/>
              <a:t>Finished execution:   Time=1.98189e-05 (</a:t>
            </a:r>
            <a:r>
              <a:rPr lang="en-US" sz="1200" dirty="0" err="1"/>
              <a:t>timestep</a:t>
            </a:r>
            <a:r>
              <a:rPr lang="en-US" sz="1200" dirty="0"/>
              <a:t> 433), </a:t>
            </a:r>
            <a:r>
              <a:rPr lang="en-US" sz="1200" dirty="0" err="1"/>
              <a:t>delT</a:t>
            </a:r>
            <a:r>
              <a:rPr lang="en-US" sz="1200" dirty="0"/>
              <a:t>=4.53629e-08, </a:t>
            </a:r>
            <a:r>
              <a:rPr lang="en-US" sz="1200" dirty="0" err="1"/>
              <a:t>elap</a:t>
            </a:r>
            <a:r>
              <a:rPr lang="en-US" sz="1200" dirty="0"/>
              <a:t> T = 155.26, mean: 0.16, Memory Use = 18.33 MBs (</a:t>
            </a:r>
            <a:r>
              <a:rPr lang="en-US" sz="1200" dirty="0" err="1"/>
              <a:t>avg</a:t>
            </a:r>
            <a:r>
              <a:rPr lang="en-US" sz="1200" dirty="0"/>
              <a:t>), 20.41 MBs (max on rank:42)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Starting execution:   Time=1.98189e-05 (</a:t>
            </a:r>
            <a:r>
              <a:rPr lang="en-US" sz="1200" dirty="0" err="1"/>
              <a:t>timestep</a:t>
            </a:r>
            <a:r>
              <a:rPr lang="en-US" sz="1200" dirty="0"/>
              <a:t> 433), </a:t>
            </a:r>
            <a:r>
              <a:rPr lang="en-US" sz="1200" dirty="0" err="1"/>
              <a:t>delT</a:t>
            </a:r>
            <a:r>
              <a:rPr lang="en-US" sz="1200" dirty="0"/>
              <a:t>=4.53647e-08, </a:t>
            </a:r>
            <a:r>
              <a:rPr lang="en-US" sz="1200" dirty="0" err="1"/>
              <a:t>elap</a:t>
            </a:r>
            <a:r>
              <a:rPr lang="en-US" sz="1200" dirty="0"/>
              <a:t> T = 155.42, mean: 0.16, Memory Use = 18.33 MBs (</a:t>
            </a:r>
            <a:r>
              <a:rPr lang="en-US" sz="1200" dirty="0" err="1"/>
              <a:t>avg</a:t>
            </a:r>
            <a:r>
              <a:rPr lang="en-US" sz="1200" dirty="0"/>
              <a:t>), 20.41 MBs (max on rank:42)</a:t>
            </a:r>
          </a:p>
          <a:p>
            <a:pPr marL="0" indent="0">
              <a:buNone/>
            </a:pPr>
            <a:r>
              <a:rPr lang="en-US" sz="1200" dirty="0"/>
              <a:t>Finished execution:   Time=1.98643e-05 (</a:t>
            </a:r>
            <a:r>
              <a:rPr lang="en-US" sz="1200" dirty="0" err="1"/>
              <a:t>timestep</a:t>
            </a:r>
            <a:r>
              <a:rPr lang="en-US" sz="1200" dirty="0"/>
              <a:t> 434), </a:t>
            </a:r>
            <a:r>
              <a:rPr lang="en-US" sz="1200" dirty="0" err="1"/>
              <a:t>delT</a:t>
            </a:r>
            <a:r>
              <a:rPr lang="en-US" sz="1200" dirty="0"/>
              <a:t>=4.53647e-08, </a:t>
            </a:r>
            <a:r>
              <a:rPr lang="en-US" sz="1200" dirty="0" err="1"/>
              <a:t>elap</a:t>
            </a:r>
            <a:r>
              <a:rPr lang="en-US" sz="1200" dirty="0"/>
              <a:t> T = 155.59, mean: 0.16, Memory Use = 18.33 MBs (</a:t>
            </a:r>
            <a:r>
              <a:rPr lang="en-US" sz="1200" dirty="0" err="1"/>
              <a:t>avg</a:t>
            </a:r>
            <a:r>
              <a:rPr lang="en-US" sz="1200" dirty="0"/>
              <a:t>), 20.35 MBs (max on rank:26)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Starting execution:   Time=1.98643e-05 (</a:t>
            </a:r>
            <a:r>
              <a:rPr lang="en-US" sz="1200" dirty="0" err="1"/>
              <a:t>timestep</a:t>
            </a:r>
            <a:r>
              <a:rPr lang="en-US" sz="1200" dirty="0"/>
              <a:t> 434), </a:t>
            </a:r>
            <a:r>
              <a:rPr lang="en-US" sz="1200" dirty="0" err="1"/>
              <a:t>delT</a:t>
            </a:r>
            <a:r>
              <a:rPr lang="en-US" sz="1200" dirty="0"/>
              <a:t>=4.53666e-08, </a:t>
            </a:r>
            <a:r>
              <a:rPr lang="en-US" sz="1200" dirty="0" err="1"/>
              <a:t>elap</a:t>
            </a:r>
            <a:r>
              <a:rPr lang="en-US" sz="1200" dirty="0"/>
              <a:t> T = 155.61, mean: 0.13, Memory Use = 18.33 MBs (</a:t>
            </a:r>
            <a:r>
              <a:rPr lang="en-US" sz="1200" dirty="0" err="1"/>
              <a:t>avg</a:t>
            </a:r>
            <a:r>
              <a:rPr lang="en-US" sz="1200" dirty="0"/>
              <a:t>), 20.35 MBs (max on rank:26)</a:t>
            </a:r>
          </a:p>
          <a:p>
            <a:pPr marL="0" indent="0">
              <a:buNone/>
            </a:pPr>
            <a:r>
              <a:rPr lang="en-US" sz="1200" dirty="0"/>
              <a:t>Finished execution:   Time=1.99097e-05 (</a:t>
            </a:r>
            <a:r>
              <a:rPr lang="en-US" sz="1200" dirty="0" err="1"/>
              <a:t>timestep</a:t>
            </a:r>
            <a:r>
              <a:rPr lang="en-US" sz="1200" dirty="0"/>
              <a:t> 435), </a:t>
            </a:r>
            <a:r>
              <a:rPr lang="en-US" sz="1200" dirty="0" err="1"/>
              <a:t>delT</a:t>
            </a:r>
            <a:r>
              <a:rPr lang="en-US" sz="1200" dirty="0"/>
              <a:t>=4.53666e-08, </a:t>
            </a:r>
            <a:r>
              <a:rPr lang="en-US" sz="1200" dirty="0" err="1"/>
              <a:t>elap</a:t>
            </a:r>
            <a:r>
              <a:rPr lang="en-US" sz="1200" dirty="0"/>
              <a:t> T = 155.77, mean: 0.14, Memory Use = 18.33 MBs (</a:t>
            </a:r>
            <a:r>
              <a:rPr lang="en-US" sz="1200" dirty="0" err="1"/>
              <a:t>avg</a:t>
            </a:r>
            <a:r>
              <a:rPr lang="en-US" sz="1200" dirty="0"/>
              <a:t>), 20.39 MBs (max on rank:42)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Starting execution:   Time=1.99097e-05 (</a:t>
            </a:r>
            <a:r>
              <a:rPr lang="en-US" sz="1200" dirty="0" err="1"/>
              <a:t>timestep</a:t>
            </a:r>
            <a:r>
              <a:rPr lang="en-US" sz="1200" dirty="0"/>
              <a:t> 435), </a:t>
            </a:r>
            <a:r>
              <a:rPr lang="en-US" sz="1200" dirty="0" err="1"/>
              <a:t>delT</a:t>
            </a:r>
            <a:r>
              <a:rPr lang="en-US" sz="1200" dirty="0"/>
              <a:t>=4.53686e-08, </a:t>
            </a:r>
            <a:r>
              <a:rPr lang="en-US" sz="1200" dirty="0" err="1"/>
              <a:t>elap</a:t>
            </a:r>
            <a:r>
              <a:rPr lang="en-US" sz="1200" dirty="0"/>
              <a:t> T = 155.80, mean: 0.12, Memory Use = 18.32 MBs (</a:t>
            </a:r>
            <a:r>
              <a:rPr lang="en-US" sz="1200" dirty="0" err="1"/>
              <a:t>avg</a:t>
            </a:r>
            <a:r>
              <a:rPr lang="en-US" sz="1200" dirty="0"/>
              <a:t>), 20.39 MBs (max on rank:42)</a:t>
            </a:r>
          </a:p>
          <a:p>
            <a:pPr marL="0" indent="0">
              <a:buNone/>
            </a:pPr>
            <a:r>
              <a:rPr lang="en-US" sz="1200" dirty="0"/>
              <a:t>Finished execution:   Time=1.9955e-05 (</a:t>
            </a:r>
            <a:r>
              <a:rPr lang="en-US" sz="1200" dirty="0" err="1"/>
              <a:t>timestep</a:t>
            </a:r>
            <a:r>
              <a:rPr lang="en-US" sz="1200" dirty="0"/>
              <a:t> 436), </a:t>
            </a:r>
            <a:r>
              <a:rPr lang="en-US" sz="1200" dirty="0" err="1"/>
              <a:t>delT</a:t>
            </a:r>
            <a:r>
              <a:rPr lang="en-US" sz="1200" dirty="0"/>
              <a:t>=4.53686e-08, </a:t>
            </a:r>
            <a:r>
              <a:rPr lang="en-US" sz="1200" dirty="0" err="1"/>
              <a:t>elap</a:t>
            </a:r>
            <a:r>
              <a:rPr lang="en-US" sz="1200" dirty="0"/>
              <a:t> T = 155.86, mean: 0.11, Memory Use = 18.31 MBs (</a:t>
            </a:r>
            <a:r>
              <a:rPr lang="en-US" sz="1200" dirty="0" err="1"/>
              <a:t>avg</a:t>
            </a:r>
            <a:r>
              <a:rPr lang="en-US" sz="1200" dirty="0"/>
              <a:t>), 20.37 MBs (max on rank:26)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Starting execution:   Time=1.9955e-05 (</a:t>
            </a:r>
            <a:r>
              <a:rPr lang="en-US" sz="1200" dirty="0" err="1"/>
              <a:t>timestep</a:t>
            </a:r>
            <a:r>
              <a:rPr lang="en-US" sz="1200" dirty="0"/>
              <a:t> 436), </a:t>
            </a:r>
            <a:r>
              <a:rPr lang="en-US" sz="1200" dirty="0" err="1"/>
              <a:t>delT</a:t>
            </a:r>
            <a:r>
              <a:rPr lang="en-US" sz="1200" dirty="0"/>
              <a:t>=4.4951e-08, </a:t>
            </a:r>
            <a:r>
              <a:rPr lang="en-US" sz="1200" dirty="0" err="1"/>
              <a:t>elap</a:t>
            </a:r>
            <a:r>
              <a:rPr lang="en-US" sz="1200" dirty="0"/>
              <a:t> T = 155.92, mean: 0.10, Memory Use = 18.30 MBs (</a:t>
            </a:r>
            <a:r>
              <a:rPr lang="en-US" sz="1200" dirty="0" err="1"/>
              <a:t>avg</a:t>
            </a:r>
            <a:r>
              <a:rPr lang="en-US" sz="1200" dirty="0"/>
              <a:t>), 20.37 MBs (max on rank:26)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8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with Debug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900" dirty="0"/>
              <a:t>Starting execution:   Time=1.95468e-05 (</a:t>
            </a:r>
            <a:r>
              <a:rPr lang="en-US" sz="900" dirty="0" err="1"/>
              <a:t>timestep</a:t>
            </a:r>
            <a:r>
              <a:rPr lang="en-US" sz="900" dirty="0"/>
              <a:t> 427), </a:t>
            </a:r>
            <a:r>
              <a:rPr lang="en-US" sz="900" dirty="0" err="1"/>
              <a:t>delT</a:t>
            </a:r>
            <a:r>
              <a:rPr lang="en-US" sz="900" dirty="0"/>
              <a:t>=4.53555e-08, </a:t>
            </a:r>
            <a:r>
              <a:rPr lang="en-US" sz="900" dirty="0" err="1"/>
              <a:t>elap</a:t>
            </a:r>
            <a:r>
              <a:rPr lang="en-US" sz="900" dirty="0"/>
              <a:t> T = 36.11, mean: 0.04, Memory Use = 60.37 MBs (</a:t>
            </a:r>
            <a:r>
              <a:rPr lang="en-US" sz="900" dirty="0" err="1"/>
              <a:t>avg</a:t>
            </a:r>
            <a:r>
              <a:rPr lang="en-US" sz="900" dirty="0"/>
              <a:t>), 68.21 MBs (max on rank:1)</a:t>
            </a:r>
          </a:p>
          <a:p>
            <a:pPr marL="0" indent="0">
              <a:buNone/>
            </a:pPr>
            <a:r>
              <a:rPr lang="en-US" sz="900" dirty="0"/>
              <a:t>  Description         Ave time:      max Time:      </a:t>
            </a:r>
            <a:r>
              <a:rPr lang="en-US" sz="900" dirty="0" err="1"/>
              <a:t>mpi</a:t>
            </a:r>
            <a:r>
              <a:rPr lang="en-US" sz="900" dirty="0"/>
              <a:t> </a:t>
            </a:r>
            <a:r>
              <a:rPr lang="en-US" sz="900" dirty="0" err="1"/>
              <a:t>proc</a:t>
            </a:r>
            <a:r>
              <a:rPr lang="en-US" sz="900" dirty="0"/>
              <a:t>:    100*(1-ave/max) '% load imbalance'</a:t>
            </a:r>
          </a:p>
          <a:p>
            <a:pPr marL="0" indent="0">
              <a:buNone/>
            </a:pPr>
            <a:r>
              <a:rPr lang="en-US" sz="900" dirty="0"/>
              <a:t>Finished execution:   Time=1.95922e-05 (</a:t>
            </a:r>
            <a:r>
              <a:rPr lang="en-US" sz="900" dirty="0" err="1"/>
              <a:t>timestep</a:t>
            </a:r>
            <a:r>
              <a:rPr lang="en-US" sz="900" dirty="0"/>
              <a:t> 428), </a:t>
            </a:r>
            <a:r>
              <a:rPr lang="en-US" sz="900" dirty="0" err="1"/>
              <a:t>delT</a:t>
            </a:r>
            <a:r>
              <a:rPr lang="en-US" sz="900" dirty="0"/>
              <a:t>=4.53555e-08, </a:t>
            </a:r>
            <a:r>
              <a:rPr lang="en-US" sz="900" dirty="0" err="1"/>
              <a:t>elap</a:t>
            </a:r>
            <a:r>
              <a:rPr lang="en-US" sz="900" dirty="0"/>
              <a:t> T = 36.19, mean: 0.05, Memory Use = 64.36 MBs (</a:t>
            </a:r>
            <a:r>
              <a:rPr lang="en-US" sz="900" dirty="0" err="1"/>
              <a:t>avg</a:t>
            </a:r>
            <a:r>
              <a:rPr lang="en-US" sz="900" dirty="0"/>
              <a:t>), 75.09 MBs (max on rank:1)</a:t>
            </a:r>
          </a:p>
          <a:p>
            <a:pPr marL="0" indent="0">
              <a:buNone/>
            </a:pPr>
            <a:r>
              <a:rPr lang="en-US" sz="900" dirty="0"/>
              <a:t>  Description         Ave time:      max Time:      </a:t>
            </a:r>
            <a:r>
              <a:rPr lang="en-US" sz="900" dirty="0" err="1"/>
              <a:t>mpi</a:t>
            </a:r>
            <a:r>
              <a:rPr lang="en-US" sz="900" dirty="0"/>
              <a:t> </a:t>
            </a:r>
            <a:r>
              <a:rPr lang="en-US" sz="900" dirty="0" err="1"/>
              <a:t>proc</a:t>
            </a:r>
            <a:r>
              <a:rPr lang="en-US" sz="900" dirty="0"/>
              <a:t>:    100*(1-ave/max) '% load imbalance'</a:t>
            </a:r>
          </a:p>
          <a:p>
            <a:pPr marL="0" indent="0">
              <a:buNone/>
            </a:pPr>
            <a:r>
              <a:rPr lang="fr-FR" sz="900" dirty="0"/>
              <a:t>  </a:t>
            </a:r>
            <a:r>
              <a:rPr lang="fr-FR" sz="900" dirty="0" err="1"/>
              <a:t>TaskExec</a:t>
            </a:r>
            <a:r>
              <a:rPr lang="fr-FR" sz="900" dirty="0"/>
              <a:t>            : 0.553516     : 0.572115     : 0          : 3.25096   </a:t>
            </a:r>
          </a:p>
          <a:p>
            <a:pPr marL="0" indent="0">
              <a:buNone/>
            </a:pPr>
            <a:r>
              <a:rPr lang="fr-FR" sz="900" dirty="0"/>
              <a:t>  </a:t>
            </a:r>
            <a:r>
              <a:rPr lang="fr-FR" sz="900" dirty="0" err="1"/>
              <a:t>TaskLocalComm</a:t>
            </a:r>
            <a:r>
              <a:rPr lang="fr-FR" sz="900" dirty="0"/>
              <a:t>       : 0.314074     : 0.457853     : 1          : 31.4029   </a:t>
            </a:r>
          </a:p>
          <a:p>
            <a:pPr marL="0" indent="0">
              <a:buNone/>
            </a:pPr>
            <a:r>
              <a:rPr lang="fr-FR" sz="900" dirty="0"/>
              <a:t>  </a:t>
            </a:r>
            <a:r>
              <a:rPr lang="fr-FR" sz="900" dirty="0" err="1"/>
              <a:t>TaskWaitCommTime</a:t>
            </a:r>
            <a:r>
              <a:rPr lang="fr-FR" sz="900" dirty="0"/>
              <a:t>    : 0.0229237    : 0.030543     : 2          : 24.946    </a:t>
            </a:r>
          </a:p>
          <a:p>
            <a:pPr marL="0" indent="0">
              <a:buNone/>
            </a:pPr>
            <a:r>
              <a:rPr lang="en-US" sz="900" dirty="0"/>
              <a:t>  </a:t>
            </a:r>
            <a:r>
              <a:rPr lang="en-US" sz="900" dirty="0" err="1"/>
              <a:t>TaskWaitThreadTime</a:t>
            </a:r>
            <a:r>
              <a:rPr lang="en-US" sz="900" dirty="0"/>
              <a:t>  : 0.00038575   : 0.000395     : 3          : 2.34177   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Starting execution:   Time=1.95922e-05 (</a:t>
            </a:r>
            <a:r>
              <a:rPr lang="en-US" sz="900" dirty="0" err="1"/>
              <a:t>timestep</a:t>
            </a:r>
            <a:r>
              <a:rPr lang="en-US" sz="900" dirty="0"/>
              <a:t> 428), </a:t>
            </a:r>
            <a:r>
              <a:rPr lang="en-US" sz="900" dirty="0" err="1"/>
              <a:t>delT</a:t>
            </a:r>
            <a:r>
              <a:rPr lang="en-US" sz="900" dirty="0"/>
              <a:t>=4.53567e-08, </a:t>
            </a:r>
            <a:r>
              <a:rPr lang="en-US" sz="900" dirty="0" err="1"/>
              <a:t>elap</a:t>
            </a:r>
            <a:r>
              <a:rPr lang="en-US" sz="900" dirty="0"/>
              <a:t> T = 36.19, mean: 0.04, Memory Use = 64.36 MBs (</a:t>
            </a:r>
            <a:r>
              <a:rPr lang="en-US" sz="900" dirty="0" err="1"/>
              <a:t>avg</a:t>
            </a:r>
            <a:r>
              <a:rPr lang="en-US" sz="900" dirty="0"/>
              <a:t>), 75.09 MBs (max on rank:1)</a:t>
            </a:r>
          </a:p>
          <a:p>
            <a:pPr marL="0" indent="0">
              <a:buNone/>
            </a:pPr>
            <a:r>
              <a:rPr lang="en-US" sz="900" dirty="0"/>
              <a:t>  Description         Ave time:      max Time:      </a:t>
            </a:r>
            <a:r>
              <a:rPr lang="en-US" sz="900" dirty="0" err="1"/>
              <a:t>mpi</a:t>
            </a:r>
            <a:r>
              <a:rPr lang="en-US" sz="900" dirty="0"/>
              <a:t> </a:t>
            </a:r>
            <a:r>
              <a:rPr lang="en-US" sz="900" dirty="0" err="1"/>
              <a:t>proc</a:t>
            </a:r>
            <a:r>
              <a:rPr lang="en-US" sz="900" dirty="0"/>
              <a:t>:    100*(1-ave/max) '% load imbalance'</a:t>
            </a:r>
          </a:p>
          <a:p>
            <a:pPr marL="0" indent="0">
              <a:buNone/>
            </a:pPr>
            <a:r>
              <a:rPr lang="en-US" sz="900" dirty="0"/>
              <a:t>Finished execution:   Time=1.96375e-05 (</a:t>
            </a:r>
            <a:r>
              <a:rPr lang="en-US" sz="900" dirty="0" err="1"/>
              <a:t>timestep</a:t>
            </a:r>
            <a:r>
              <a:rPr lang="en-US" sz="900" dirty="0"/>
              <a:t> 429), </a:t>
            </a:r>
            <a:r>
              <a:rPr lang="en-US" sz="900" dirty="0" err="1"/>
              <a:t>delT</a:t>
            </a:r>
            <a:r>
              <a:rPr lang="en-US" sz="900" dirty="0"/>
              <a:t>=4.53567e-08, </a:t>
            </a:r>
            <a:r>
              <a:rPr lang="en-US" sz="900" dirty="0" err="1"/>
              <a:t>elap</a:t>
            </a:r>
            <a:r>
              <a:rPr lang="en-US" sz="900" dirty="0"/>
              <a:t> T = 36.27, mean: 0.04, Memory Use = 59.60 MBs (</a:t>
            </a:r>
            <a:r>
              <a:rPr lang="en-US" sz="900" dirty="0" err="1"/>
              <a:t>avg</a:t>
            </a:r>
            <a:r>
              <a:rPr lang="en-US" sz="900" dirty="0"/>
              <a:t>), 72.07 MBs (max on rank:1)</a:t>
            </a:r>
          </a:p>
          <a:p>
            <a:pPr marL="0" indent="0">
              <a:buNone/>
            </a:pPr>
            <a:r>
              <a:rPr lang="en-US" sz="900" dirty="0"/>
              <a:t>  Description         Ave time:      max Time:      </a:t>
            </a:r>
            <a:r>
              <a:rPr lang="en-US" sz="900" dirty="0" err="1"/>
              <a:t>mpi</a:t>
            </a:r>
            <a:r>
              <a:rPr lang="en-US" sz="900" dirty="0"/>
              <a:t> </a:t>
            </a:r>
            <a:r>
              <a:rPr lang="en-US" sz="900" dirty="0" err="1"/>
              <a:t>proc</a:t>
            </a:r>
            <a:r>
              <a:rPr lang="en-US" sz="900" dirty="0"/>
              <a:t>:    100*(1-ave/max) '% load imbalance'</a:t>
            </a:r>
          </a:p>
          <a:p>
            <a:pPr marL="0" indent="0">
              <a:buNone/>
            </a:pPr>
            <a:r>
              <a:rPr lang="fr-FR" sz="900" dirty="0"/>
              <a:t>  </a:t>
            </a:r>
            <a:r>
              <a:rPr lang="fr-FR" sz="900" dirty="0" err="1"/>
              <a:t>TaskExec</a:t>
            </a:r>
            <a:r>
              <a:rPr lang="fr-FR" sz="900" dirty="0"/>
              <a:t>            : 0.546424     : 0.567831     : 3          : 3.76992   </a:t>
            </a:r>
          </a:p>
          <a:p>
            <a:pPr marL="0" indent="0">
              <a:buNone/>
            </a:pPr>
            <a:r>
              <a:rPr lang="fr-FR" sz="900" dirty="0"/>
              <a:t>  </a:t>
            </a:r>
            <a:r>
              <a:rPr lang="fr-FR" sz="900" dirty="0" err="1"/>
              <a:t>TaskLocalComm</a:t>
            </a:r>
            <a:r>
              <a:rPr lang="fr-FR" sz="900" dirty="0"/>
              <a:t>       : 0.278557     : 0.417675     : 2          : 33.3077   </a:t>
            </a:r>
          </a:p>
          <a:p>
            <a:pPr marL="0" indent="0">
              <a:buNone/>
            </a:pPr>
            <a:r>
              <a:rPr lang="fr-FR" sz="900" dirty="0"/>
              <a:t>  </a:t>
            </a:r>
            <a:r>
              <a:rPr lang="fr-FR" sz="900" dirty="0" err="1"/>
              <a:t>TaskWaitCommTime</a:t>
            </a:r>
            <a:r>
              <a:rPr lang="fr-FR" sz="900" dirty="0"/>
              <a:t>    : 0.018265     : 0.021898     : 0          : 16.5906   </a:t>
            </a:r>
          </a:p>
          <a:p>
            <a:pPr marL="0" indent="0">
              <a:buNone/>
            </a:pPr>
            <a:r>
              <a:rPr lang="en-US" sz="900" dirty="0"/>
              <a:t>  </a:t>
            </a:r>
            <a:r>
              <a:rPr lang="en-US" sz="900" dirty="0" err="1"/>
              <a:t>TaskWaitThreadTime</a:t>
            </a:r>
            <a:r>
              <a:rPr lang="en-US" sz="900" dirty="0"/>
              <a:t>  : 0.00034225   : 0.000369     : 0          : 7.24932   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Starting execution:   Time=1.96375e-05 (</a:t>
            </a:r>
            <a:r>
              <a:rPr lang="en-US" sz="900" dirty="0" err="1"/>
              <a:t>timestep</a:t>
            </a:r>
            <a:r>
              <a:rPr lang="en-US" sz="900" dirty="0"/>
              <a:t> 429), </a:t>
            </a:r>
            <a:r>
              <a:rPr lang="en-US" sz="900" dirty="0" err="1"/>
              <a:t>delT</a:t>
            </a:r>
            <a:r>
              <a:rPr lang="en-US" sz="900" dirty="0"/>
              <a:t>=4.53581e-08, </a:t>
            </a:r>
            <a:r>
              <a:rPr lang="en-US" sz="900" dirty="0" err="1"/>
              <a:t>elap</a:t>
            </a:r>
            <a:r>
              <a:rPr lang="en-US" sz="900" dirty="0"/>
              <a:t> T = 36.27, mean: 0.04, Memory Use = 59.60 MBs (</a:t>
            </a:r>
            <a:r>
              <a:rPr lang="en-US" sz="900" dirty="0" err="1"/>
              <a:t>avg</a:t>
            </a:r>
            <a:r>
              <a:rPr lang="en-US" sz="900" dirty="0"/>
              <a:t>), 72.07 MBs (max on rank:1)</a:t>
            </a:r>
          </a:p>
          <a:p>
            <a:pPr marL="0" indent="0">
              <a:buNone/>
            </a:pPr>
            <a:r>
              <a:rPr lang="en-US" sz="900" dirty="0"/>
              <a:t>  Description         Ave time:      max Time:      </a:t>
            </a:r>
            <a:r>
              <a:rPr lang="en-US" sz="900" dirty="0" err="1"/>
              <a:t>mpi</a:t>
            </a:r>
            <a:r>
              <a:rPr lang="en-US" sz="900" dirty="0"/>
              <a:t> </a:t>
            </a:r>
            <a:r>
              <a:rPr lang="en-US" sz="900" dirty="0" err="1"/>
              <a:t>proc</a:t>
            </a:r>
            <a:r>
              <a:rPr lang="en-US" sz="900" dirty="0"/>
              <a:t>:    100*(1-ave/max) '% load imbalance'</a:t>
            </a:r>
          </a:p>
          <a:p>
            <a:pPr marL="0" indent="0">
              <a:buNone/>
            </a:pPr>
            <a:r>
              <a:rPr lang="en-US" sz="900" dirty="0"/>
              <a:t>Finished execution:   Time=1.96829e-05 (</a:t>
            </a:r>
            <a:r>
              <a:rPr lang="en-US" sz="900" dirty="0" err="1"/>
              <a:t>timestep</a:t>
            </a:r>
            <a:r>
              <a:rPr lang="en-US" sz="900" dirty="0"/>
              <a:t> 430), </a:t>
            </a:r>
            <a:r>
              <a:rPr lang="en-US" sz="900" dirty="0" err="1"/>
              <a:t>delT</a:t>
            </a:r>
            <a:r>
              <a:rPr lang="en-US" sz="900" dirty="0"/>
              <a:t>=4.53581e-08, </a:t>
            </a:r>
            <a:r>
              <a:rPr lang="en-US" sz="900" dirty="0" err="1"/>
              <a:t>elap</a:t>
            </a:r>
            <a:r>
              <a:rPr lang="en-US" sz="900" dirty="0"/>
              <a:t> T = 36.35, mean: 0.05, Memory Use = 60.81 MBs (</a:t>
            </a:r>
            <a:r>
              <a:rPr lang="en-US" sz="900" dirty="0" err="1"/>
              <a:t>avg</a:t>
            </a:r>
            <a:r>
              <a:rPr lang="en-US" sz="900" dirty="0"/>
              <a:t>), 74.58 MBs (max on rank:1)</a:t>
            </a:r>
          </a:p>
          <a:p>
            <a:pPr marL="0" indent="0">
              <a:buNone/>
            </a:pPr>
            <a:r>
              <a:rPr lang="en-US" sz="900" dirty="0"/>
              <a:t>  Description         Ave time:      max Time:      </a:t>
            </a:r>
            <a:r>
              <a:rPr lang="en-US" sz="900" dirty="0" err="1"/>
              <a:t>mpi</a:t>
            </a:r>
            <a:r>
              <a:rPr lang="en-US" sz="900" dirty="0"/>
              <a:t> </a:t>
            </a:r>
            <a:r>
              <a:rPr lang="en-US" sz="900" dirty="0" err="1"/>
              <a:t>proc</a:t>
            </a:r>
            <a:r>
              <a:rPr lang="en-US" sz="900" dirty="0"/>
              <a:t>:    100*(1-ave/max) '% load imbalance'</a:t>
            </a:r>
          </a:p>
          <a:p>
            <a:pPr marL="0" indent="0">
              <a:buNone/>
            </a:pPr>
            <a:r>
              <a:rPr lang="fr-FR" sz="900" dirty="0"/>
              <a:t>  </a:t>
            </a:r>
            <a:r>
              <a:rPr lang="fr-FR" sz="900" dirty="0" err="1"/>
              <a:t>TaskExec</a:t>
            </a:r>
            <a:r>
              <a:rPr lang="fr-FR" sz="900" dirty="0"/>
              <a:t>            : 0.556425     : 0.572898     : 3          : 2.87547   </a:t>
            </a:r>
          </a:p>
          <a:p>
            <a:pPr marL="0" indent="0">
              <a:buNone/>
            </a:pPr>
            <a:r>
              <a:rPr lang="fr-FR" sz="900" dirty="0"/>
              <a:t>  </a:t>
            </a:r>
            <a:r>
              <a:rPr lang="fr-FR" sz="900" dirty="0" err="1"/>
              <a:t>TaskLocalComm</a:t>
            </a:r>
            <a:r>
              <a:rPr lang="fr-FR" sz="900" dirty="0"/>
              <a:t>       : 0.323214     : 0.48002      : 2          : 32.6666   </a:t>
            </a:r>
          </a:p>
          <a:p>
            <a:pPr marL="0" indent="0">
              <a:buNone/>
            </a:pPr>
            <a:r>
              <a:rPr lang="fr-FR" sz="900" dirty="0"/>
              <a:t>  </a:t>
            </a:r>
            <a:r>
              <a:rPr lang="fr-FR" sz="900" dirty="0" err="1"/>
              <a:t>TaskWaitCommTime</a:t>
            </a:r>
            <a:r>
              <a:rPr lang="fr-FR" sz="900" dirty="0"/>
              <a:t>    : 0.0203663    : 0.02711      : 2          : 24.8755   </a:t>
            </a:r>
          </a:p>
          <a:p>
            <a:pPr marL="0" indent="0">
              <a:buNone/>
            </a:pPr>
            <a:r>
              <a:rPr lang="en-US" sz="900" dirty="0"/>
              <a:t>  </a:t>
            </a:r>
            <a:r>
              <a:rPr lang="en-US" sz="900" dirty="0" err="1"/>
              <a:t>TaskWaitThreadTime</a:t>
            </a:r>
            <a:r>
              <a:rPr lang="en-US" sz="900" dirty="0"/>
              <a:t>  : 0.0004085    : 0.00058      : 0          : 29.569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2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800" dirty="0"/>
              <a:t>/lscratch2/</a:t>
            </a:r>
            <a:r>
              <a:rPr lang="en-US" sz="1800" dirty="0" err="1"/>
              <a:t>knteran</a:t>
            </a:r>
            <a:r>
              <a:rPr lang="en-US" sz="1800" dirty="0"/>
              <a:t>/shockTube.uda.000/t00437/</a:t>
            </a:r>
            <a:r>
              <a:rPr lang="en-US" sz="1800" dirty="0" err="1" smtClean="0"/>
              <a:t>timestep.xml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800" dirty="0"/>
              <a:t>&lt;?xml version="1.0" encoding="UTF-8"?&gt;</a:t>
            </a:r>
          </a:p>
          <a:p>
            <a:pPr marL="0" indent="0">
              <a:buNone/>
            </a:pPr>
            <a:r>
              <a:rPr lang="en-US" sz="800" dirty="0"/>
              <a:t>&lt;</a:t>
            </a:r>
            <a:r>
              <a:rPr lang="en-US" sz="800" dirty="0" err="1"/>
              <a:t>Uintah_timestep</a:t>
            </a:r>
            <a:r>
              <a:rPr lang="en-US" sz="800" dirty="0"/>
              <a:t>&gt;</a:t>
            </a:r>
          </a:p>
          <a:p>
            <a:pPr marL="0" indent="0">
              <a:buNone/>
            </a:pPr>
            <a:r>
              <a:rPr lang="en-US" sz="800" dirty="0"/>
              <a:t>  &lt;Meta&gt;</a:t>
            </a:r>
          </a:p>
          <a:p>
            <a:pPr marL="0" indent="0">
              <a:buNone/>
            </a:pPr>
            <a:r>
              <a:rPr lang="en-US" sz="800" dirty="0"/>
              <a:t>    &lt;</a:t>
            </a:r>
            <a:r>
              <a:rPr lang="en-US" sz="800" dirty="0" err="1"/>
              <a:t>endianness</a:t>
            </a:r>
            <a:r>
              <a:rPr lang="en-US" sz="800" dirty="0"/>
              <a:t>&gt;</a:t>
            </a:r>
            <a:r>
              <a:rPr lang="en-US" sz="800" dirty="0" err="1"/>
              <a:t>little_endian</a:t>
            </a:r>
            <a:r>
              <a:rPr lang="en-US" sz="800" dirty="0"/>
              <a:t>&lt;/</a:t>
            </a:r>
            <a:r>
              <a:rPr lang="en-US" sz="800" dirty="0" err="1"/>
              <a:t>endianness</a:t>
            </a:r>
            <a:r>
              <a:rPr lang="en-US" sz="800" dirty="0"/>
              <a:t>&gt;</a:t>
            </a:r>
          </a:p>
          <a:p>
            <a:pPr marL="0" indent="0">
              <a:buNone/>
            </a:pPr>
            <a:r>
              <a:rPr lang="en-US" sz="800" dirty="0"/>
              <a:t>    &lt;</a:t>
            </a:r>
            <a:r>
              <a:rPr lang="en-US" sz="800" dirty="0" err="1"/>
              <a:t>nBits</a:t>
            </a:r>
            <a:r>
              <a:rPr lang="en-US" sz="800" dirty="0"/>
              <a:t>&gt;64&lt;/</a:t>
            </a:r>
            <a:r>
              <a:rPr lang="en-US" sz="800" dirty="0" err="1"/>
              <a:t>nBits</a:t>
            </a:r>
            <a:r>
              <a:rPr lang="en-US" sz="800" dirty="0"/>
              <a:t>&gt;</a:t>
            </a:r>
          </a:p>
          <a:p>
            <a:pPr marL="0" indent="0">
              <a:buNone/>
            </a:pPr>
            <a:r>
              <a:rPr lang="en-US" sz="800" dirty="0"/>
              <a:t>    &lt;</a:t>
            </a:r>
            <a:r>
              <a:rPr lang="en-US" sz="800" dirty="0" err="1"/>
              <a:t>numProcs</a:t>
            </a:r>
            <a:r>
              <a:rPr lang="en-US" sz="800" dirty="0"/>
              <a:t>&gt;64&lt;/</a:t>
            </a:r>
            <a:r>
              <a:rPr lang="en-US" sz="800" dirty="0" err="1"/>
              <a:t>numProcs</a:t>
            </a:r>
            <a:r>
              <a:rPr lang="en-US" sz="800" dirty="0"/>
              <a:t>&gt;</a:t>
            </a:r>
          </a:p>
          <a:p>
            <a:pPr marL="0" indent="0">
              <a:buNone/>
            </a:pPr>
            <a:r>
              <a:rPr lang="en-US" sz="800" dirty="0"/>
              <a:t>  &lt;/Meta&gt;</a:t>
            </a:r>
          </a:p>
          <a:p>
            <a:pPr marL="0" indent="0">
              <a:buNone/>
            </a:pPr>
            <a:r>
              <a:rPr lang="en-US" sz="800" dirty="0"/>
              <a:t>  &lt;Time&gt;</a:t>
            </a:r>
          </a:p>
          <a:p>
            <a:pPr marL="0" indent="0">
              <a:buNone/>
            </a:pPr>
            <a:r>
              <a:rPr lang="en-US" sz="800" dirty="0"/>
              <a:t>    &lt;</a:t>
            </a:r>
            <a:r>
              <a:rPr lang="en-US" sz="800" dirty="0" err="1"/>
              <a:t>timestepNumber</a:t>
            </a:r>
            <a:r>
              <a:rPr lang="en-US" sz="800" dirty="0"/>
              <a:t>&gt;437&lt;/</a:t>
            </a:r>
            <a:r>
              <a:rPr lang="en-US" sz="800" dirty="0" err="1"/>
              <a:t>timestepNumber</a:t>
            </a:r>
            <a:r>
              <a:rPr lang="en-US" sz="800" dirty="0"/>
              <a:t>&gt;</a:t>
            </a:r>
          </a:p>
          <a:p>
            <a:pPr marL="0" indent="0">
              <a:buNone/>
            </a:pPr>
            <a:r>
              <a:rPr lang="en-US" sz="800" dirty="0"/>
              <a:t>    &lt;</a:t>
            </a:r>
            <a:r>
              <a:rPr lang="en-US" sz="800" dirty="0" err="1"/>
              <a:t>currentTime</a:t>
            </a:r>
            <a:r>
              <a:rPr lang="en-US" sz="800" dirty="0"/>
              <a:t>&gt;2.0000000000000002e-05&lt;/</a:t>
            </a:r>
            <a:r>
              <a:rPr lang="en-US" sz="800" dirty="0" err="1"/>
              <a:t>currentTime</a:t>
            </a:r>
            <a:r>
              <a:rPr lang="en-US" sz="800" dirty="0"/>
              <a:t>&gt;</a:t>
            </a:r>
          </a:p>
          <a:p>
            <a:pPr marL="0" indent="0">
              <a:buNone/>
            </a:pPr>
            <a:r>
              <a:rPr lang="en-US" sz="800" dirty="0"/>
              <a:t>    &lt;</a:t>
            </a:r>
            <a:r>
              <a:rPr lang="en-US" sz="800" dirty="0" err="1"/>
              <a:t>oldDelt</a:t>
            </a:r>
            <a:r>
              <a:rPr lang="en-US" sz="800" dirty="0"/>
              <a:t>&gt;4.4951010661735543e-08&lt;/</a:t>
            </a:r>
            <a:r>
              <a:rPr lang="en-US" sz="800" dirty="0" err="1"/>
              <a:t>oldDelt</a:t>
            </a:r>
            <a:r>
              <a:rPr lang="en-US" sz="800" dirty="0"/>
              <a:t>&gt;</a:t>
            </a:r>
          </a:p>
          <a:p>
            <a:pPr marL="0" indent="0">
              <a:buNone/>
            </a:pPr>
            <a:r>
              <a:rPr lang="en-US" sz="800" dirty="0"/>
              <a:t>  &lt;/Time&gt;</a:t>
            </a:r>
          </a:p>
          <a:p>
            <a:pPr marL="0" indent="0">
              <a:buNone/>
            </a:pPr>
            <a:r>
              <a:rPr lang="en-US" sz="800" dirty="0"/>
              <a:t>  &lt;Grid&gt;</a:t>
            </a:r>
          </a:p>
          <a:p>
            <a:pPr marL="0" indent="0">
              <a:buNone/>
            </a:pPr>
            <a:r>
              <a:rPr lang="en-US" sz="800" dirty="0"/>
              <a:t>    &lt;</a:t>
            </a:r>
            <a:r>
              <a:rPr lang="en-US" sz="800" dirty="0" err="1"/>
              <a:t>numLevels</a:t>
            </a:r>
            <a:r>
              <a:rPr lang="en-US" sz="800" dirty="0"/>
              <a:t>&gt;1&lt;/</a:t>
            </a:r>
            <a:r>
              <a:rPr lang="en-US" sz="800" dirty="0" err="1"/>
              <a:t>numLevels</a:t>
            </a:r>
            <a:r>
              <a:rPr lang="en-US" sz="800" dirty="0"/>
              <a:t>&gt;</a:t>
            </a:r>
          </a:p>
          <a:p>
            <a:pPr marL="0" indent="0">
              <a:buNone/>
            </a:pPr>
            <a:r>
              <a:rPr lang="en-US" sz="800" dirty="0"/>
              <a:t>    &lt;Level&gt;</a:t>
            </a:r>
          </a:p>
          <a:p>
            <a:pPr marL="0" indent="0">
              <a:buNone/>
            </a:pPr>
            <a:r>
              <a:rPr lang="en-US" sz="800" dirty="0"/>
              <a:t>      &lt;</a:t>
            </a:r>
            <a:r>
              <a:rPr lang="en-US" sz="800" dirty="0" err="1"/>
              <a:t>numPatches</a:t>
            </a:r>
            <a:r>
              <a:rPr lang="en-US" sz="800" dirty="0"/>
              <a:t>&gt;64&lt;/</a:t>
            </a:r>
            <a:r>
              <a:rPr lang="en-US" sz="800" dirty="0" err="1"/>
              <a:t>numPatches</a:t>
            </a:r>
            <a:r>
              <a:rPr lang="en-US" sz="800" dirty="0"/>
              <a:t>&gt;</a:t>
            </a:r>
          </a:p>
          <a:p>
            <a:pPr marL="0" indent="0">
              <a:buNone/>
            </a:pPr>
            <a:r>
              <a:rPr lang="en-US" sz="800" dirty="0"/>
              <a:t>      &lt;</a:t>
            </a:r>
            <a:r>
              <a:rPr lang="en-US" sz="800" dirty="0" err="1"/>
              <a:t>totalCells</a:t>
            </a:r>
            <a:r>
              <a:rPr lang="en-US" sz="800" dirty="0"/>
              <a:t>&gt;150280&lt;/</a:t>
            </a:r>
            <a:r>
              <a:rPr lang="en-US" sz="800" dirty="0" err="1"/>
              <a:t>totalCells</a:t>
            </a:r>
            <a:r>
              <a:rPr lang="en-US" sz="800" dirty="0"/>
              <a:t>&gt;</a:t>
            </a:r>
          </a:p>
          <a:p>
            <a:pPr marL="0" indent="0">
              <a:buNone/>
            </a:pPr>
            <a:r>
              <a:rPr lang="en-US" sz="800" dirty="0"/>
              <a:t>      &lt;</a:t>
            </a:r>
            <a:r>
              <a:rPr lang="en-US" sz="800" dirty="0" err="1"/>
              <a:t>extraCells</a:t>
            </a:r>
            <a:r>
              <a:rPr lang="en-US" sz="800" dirty="0"/>
              <a:t>&gt;[1, 1, 1]&lt;/</a:t>
            </a:r>
            <a:r>
              <a:rPr lang="en-US" sz="800" dirty="0" err="1"/>
              <a:t>extraCells</a:t>
            </a:r>
            <a:r>
              <a:rPr lang="en-US" sz="800" dirty="0"/>
              <a:t>&gt;</a:t>
            </a:r>
          </a:p>
          <a:p>
            <a:pPr marL="0" indent="0">
              <a:buNone/>
            </a:pPr>
            <a:r>
              <a:rPr lang="it-IT" sz="800" dirty="0"/>
              <a:t>      &lt;anchor&gt;[0, 0, 0]&lt;/anchor&gt;</a:t>
            </a:r>
          </a:p>
          <a:p>
            <a:pPr marL="0" indent="0">
              <a:buNone/>
            </a:pPr>
            <a:r>
              <a:rPr lang="it-IT" sz="800" dirty="0"/>
              <a:t>      &lt;id&gt;0&lt;/id&gt;</a:t>
            </a:r>
          </a:p>
          <a:p>
            <a:pPr marL="0" indent="0">
              <a:buNone/>
            </a:pPr>
            <a:r>
              <a:rPr lang="en-US" sz="800" dirty="0"/>
              <a:t>      &lt;</a:t>
            </a:r>
            <a:r>
              <a:rPr lang="en-US" sz="800" dirty="0" err="1"/>
              <a:t>cellspacing</a:t>
            </a:r>
            <a:r>
              <a:rPr lang="en-US" sz="800" dirty="0"/>
              <a:t>&gt;[0.0023812500000000001, 3.1250000000000001e-05, 3.1250000000000001e-05]&lt;/</a:t>
            </a:r>
            <a:r>
              <a:rPr lang="en-US" sz="800" dirty="0" err="1"/>
              <a:t>cellspacing</a:t>
            </a:r>
            <a:r>
              <a:rPr lang="en-US" sz="800" dirty="0"/>
              <a:t>&gt;</a:t>
            </a:r>
          </a:p>
          <a:p>
            <a:pPr marL="0" indent="0">
              <a:buNone/>
            </a:pPr>
            <a:r>
              <a:rPr lang="en-US" sz="800" dirty="0"/>
              <a:t>      &lt;Patch&gt;</a:t>
            </a:r>
          </a:p>
          <a:p>
            <a:pPr marL="0" indent="0">
              <a:buNone/>
            </a:pPr>
            <a:r>
              <a:rPr lang="en-US" sz="800" dirty="0"/>
              <a:t>        &lt;id&gt;0&lt;/id&gt;</a:t>
            </a:r>
          </a:p>
          <a:p>
            <a:pPr marL="0" indent="0">
              <a:buNone/>
            </a:pPr>
            <a:r>
              <a:rPr lang="en-US" sz="800" dirty="0"/>
              <a:t> </a:t>
            </a:r>
            <a:r>
              <a:rPr lang="en-US" sz="800" dirty="0" smtClean="0"/>
              <a:t>        &lt;</a:t>
            </a:r>
            <a:r>
              <a:rPr lang="en-US" sz="800" dirty="0" err="1"/>
              <a:t>proc</a:t>
            </a:r>
            <a:r>
              <a:rPr lang="en-US" sz="800" dirty="0"/>
              <a:t>&gt;0&lt;/</a:t>
            </a:r>
            <a:r>
              <a:rPr lang="en-US" sz="800" dirty="0" err="1"/>
              <a:t>proc</a:t>
            </a:r>
            <a:r>
              <a:rPr lang="en-US" sz="800" dirty="0"/>
              <a:t>&gt;</a:t>
            </a:r>
          </a:p>
          <a:p>
            <a:pPr marL="0" indent="0">
              <a:buNone/>
            </a:pPr>
            <a:r>
              <a:rPr lang="pl-PL" sz="800" dirty="0"/>
              <a:t>        &lt;</a:t>
            </a:r>
            <a:r>
              <a:rPr lang="pl-PL" sz="800" dirty="0" err="1"/>
              <a:t>lowIndex</a:t>
            </a:r>
            <a:r>
              <a:rPr lang="pl-PL" sz="800" dirty="0"/>
              <a:t>&gt;[-1, -1, -1]&lt;/</a:t>
            </a:r>
            <a:r>
              <a:rPr lang="pl-PL" sz="800" dirty="0" err="1"/>
              <a:t>lowIndex</a:t>
            </a:r>
            <a:r>
              <a:rPr lang="pl-PL" sz="800" dirty="0"/>
              <a:t>&gt;</a:t>
            </a:r>
          </a:p>
          <a:p>
            <a:pPr marL="0" indent="0">
              <a:buNone/>
            </a:pPr>
            <a:r>
              <a:rPr lang="en-US" sz="800" dirty="0"/>
              <a:t>        &lt;</a:t>
            </a:r>
            <a:r>
              <a:rPr lang="en-US" sz="800" dirty="0" err="1"/>
              <a:t>highIndex</a:t>
            </a:r>
            <a:r>
              <a:rPr lang="en-US" sz="800" dirty="0"/>
              <a:t>&gt;[32, 8, 8]&lt;/</a:t>
            </a:r>
            <a:r>
              <a:rPr lang="en-US" sz="800" dirty="0" err="1"/>
              <a:t>highIndex</a:t>
            </a:r>
            <a:r>
              <a:rPr lang="en-US" sz="800" dirty="0"/>
              <a:t>&gt;</a:t>
            </a:r>
          </a:p>
          <a:p>
            <a:pPr marL="0" indent="0">
              <a:buNone/>
            </a:pPr>
            <a:r>
              <a:rPr lang="en-US" sz="800" dirty="0"/>
              <a:t>        &lt;</a:t>
            </a:r>
            <a:r>
              <a:rPr lang="en-US" sz="800" dirty="0" err="1"/>
              <a:t>interiorLowIndex</a:t>
            </a:r>
            <a:r>
              <a:rPr lang="en-US" sz="800" dirty="0"/>
              <a:t>&gt;[0, 0, 0]&lt;/</a:t>
            </a:r>
            <a:r>
              <a:rPr lang="en-US" sz="800" dirty="0" err="1"/>
              <a:t>interiorLowIndex</a:t>
            </a:r>
            <a:r>
              <a:rPr lang="en-US" sz="800" dirty="0"/>
              <a:t>&gt;</a:t>
            </a:r>
          </a:p>
          <a:p>
            <a:pPr marL="0" indent="0">
              <a:buNone/>
            </a:pPr>
            <a:r>
              <a:rPr lang="en-US" sz="800" dirty="0"/>
              <a:t>        &lt;</a:t>
            </a:r>
            <a:r>
              <a:rPr lang="en-US" sz="800" dirty="0" err="1"/>
              <a:t>nnodes</a:t>
            </a:r>
            <a:r>
              <a:rPr lang="en-US" sz="800" dirty="0"/>
              <a:t>&gt;2673&lt;/</a:t>
            </a:r>
            <a:r>
              <a:rPr lang="en-US" sz="800" dirty="0" err="1"/>
              <a:t>nnodes</a:t>
            </a:r>
            <a:r>
              <a:rPr lang="en-US" sz="800" dirty="0"/>
              <a:t>&gt;</a:t>
            </a:r>
          </a:p>
          <a:p>
            <a:pPr marL="0" indent="0">
              <a:buNone/>
            </a:pPr>
            <a:r>
              <a:rPr lang="en-US" sz="800" dirty="0"/>
              <a:t>        &lt;lower&gt;[-0.0023812500000000001, -3.1250000000000001e-05, -3.1250000000000001e-05]&lt;/lower&gt;</a:t>
            </a:r>
          </a:p>
          <a:p>
            <a:pPr marL="0" indent="0">
              <a:buNone/>
            </a:pPr>
            <a:r>
              <a:rPr lang="nb-NO" sz="800" dirty="0"/>
              <a:t>        &lt;</a:t>
            </a:r>
            <a:r>
              <a:rPr lang="nb-NO" sz="800" dirty="0" err="1"/>
              <a:t>upper</a:t>
            </a:r>
            <a:r>
              <a:rPr lang="nb-NO" sz="800" dirty="0"/>
              <a:t>&gt;[0.076200000000000004, 0.00025000000000000001, 0.00025000000000000001]&lt;/</a:t>
            </a:r>
            <a:r>
              <a:rPr lang="nb-NO" sz="800" dirty="0" err="1"/>
              <a:t>upper</a:t>
            </a:r>
            <a:r>
              <a:rPr lang="nb-NO" sz="800" dirty="0"/>
              <a:t>&gt;</a:t>
            </a:r>
          </a:p>
          <a:p>
            <a:pPr marL="0" indent="0">
              <a:buNone/>
            </a:pPr>
            <a:r>
              <a:rPr lang="nb-NO" sz="800" dirty="0"/>
              <a:t>        &lt;</a:t>
            </a:r>
            <a:r>
              <a:rPr lang="nb-NO" sz="800" dirty="0" err="1"/>
              <a:t>totalCells</a:t>
            </a:r>
            <a:r>
              <a:rPr lang="nb-NO" sz="800" dirty="0"/>
              <a:t>&gt;2673&lt;/</a:t>
            </a:r>
            <a:r>
              <a:rPr lang="nb-NO" sz="800" dirty="0" err="1"/>
              <a:t>totalCells</a:t>
            </a:r>
            <a:r>
              <a:rPr lang="nb-NO" sz="800" dirty="0"/>
              <a:t>&gt;</a:t>
            </a:r>
          </a:p>
          <a:p>
            <a:pPr marL="0" indent="0">
              <a:buNone/>
            </a:pPr>
            <a:r>
              <a:rPr lang="nb-NO" sz="800" dirty="0"/>
              <a:t>      &lt;/</a:t>
            </a:r>
            <a:r>
              <a:rPr lang="nb-NO" sz="800" dirty="0" err="1"/>
              <a:t>Patch</a:t>
            </a:r>
            <a:r>
              <a:rPr lang="nb-NO" sz="800" dirty="0"/>
              <a:t>&gt;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8466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612</TotalTime>
  <Words>2282</Words>
  <Application>Microsoft Macintosh PowerPoint</Application>
  <PresentationFormat>On-screen Show (4:3)</PresentationFormat>
  <Paragraphs>223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Theme</vt:lpstr>
      <vt:lpstr>Uintah Performance Analysis Document </vt:lpstr>
      <vt:lpstr>Performance Analysis of Uintah</vt:lpstr>
      <vt:lpstr>Uintah Installation</vt:lpstr>
      <vt:lpstr>Machines Available</vt:lpstr>
      <vt:lpstr>Executing Uintah Job on muzia</vt:lpstr>
      <vt:lpstr>Executing Uintah Job from Volta</vt:lpstr>
      <vt:lpstr>Output </vt:lpstr>
      <vt:lpstr>Output with Debug Options</vt:lpstr>
      <vt:lpstr>Output </vt:lpstr>
      <vt:lpstr>Scheduler</vt:lpstr>
      <vt:lpstr>Scheduling Specification</vt:lpstr>
      <vt:lpstr>Options for taskReadyQueueAlg</vt:lpstr>
      <vt:lpstr>How to change the length of iterations</vt:lpstr>
      <vt:lpstr>Problem size and Process count</vt:lpstr>
      <vt:lpstr>Output Location</vt:lpstr>
      <vt:lpstr>Next??</vt:lpstr>
      <vt:lpstr>PAPI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Teranishi, Keita</dc:creator>
  <cp:lastModifiedBy>Teranishi, Keita</cp:lastModifiedBy>
  <cp:revision>36</cp:revision>
  <cp:lastPrinted>2015-03-26T00:17:44Z</cp:lastPrinted>
  <dcterms:created xsi:type="dcterms:W3CDTF">2015-03-24T18:00:37Z</dcterms:created>
  <dcterms:modified xsi:type="dcterms:W3CDTF">2015-03-26T04:53:34Z</dcterms:modified>
</cp:coreProperties>
</file>