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24DE0-4516-4DAF-91A5-964A69E2CED6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CBEAB-1C69-4978-8093-D38CEED01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18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018BF-3F6D-47AA-889D-567E163FBE0F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9AE49-7481-4563-A6E6-61DCDD93B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7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9AE49-7481-4563-A6E6-61DCDD93BD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44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9AE49-7481-4563-A6E6-61DCDD93BD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01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9AE49-7481-4563-A6E6-61DCDD93BD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76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9AE49-7481-4563-A6E6-61DCDD93BD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55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9AE49-7481-4563-A6E6-61DCDD93BD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85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9AE49-7481-4563-A6E6-61DCDD93BD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51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9AE49-7481-4563-A6E6-61DCDD93BD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39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9AE49-7481-4563-A6E6-61DCDD93BD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13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9AE49-7481-4563-A6E6-61DCDD93BD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01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9AE49-7481-4563-A6E6-61DCDD93BD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71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9AE49-7481-4563-A6E6-61DCDD93BD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9AE49-7481-4563-A6E6-61DCDD93BD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32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9AE49-7481-4563-A6E6-61DCDD93BDA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1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9AE49-7481-4563-A6E6-61DCDD93BD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23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9AE49-7481-4563-A6E6-61DCDD93BD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19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9AE49-7481-4563-A6E6-61DCDD93BDA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781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9AE49-7481-4563-A6E6-61DCDD93BDA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70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9AE49-7481-4563-A6E6-61DCDD93BD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10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9AE49-7481-4563-A6E6-61DCDD93BD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97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9AE49-7481-4563-A6E6-61DCDD93BD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02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9AE49-7481-4563-A6E6-61DCDD93BD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68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9AE49-7481-4563-A6E6-61DCDD93BD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00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9AE49-7481-4563-A6E6-61DCDD93BD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41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9AE49-7481-4563-A6E6-61DCDD93BD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155" y="93306"/>
            <a:ext cx="10058400" cy="2468746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Performance Optimization for </a:t>
            </a:r>
            <a:r>
              <a:rPr lang="en-US" sz="4400" dirty="0" err="1"/>
              <a:t>Regridder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Component of Uintah </a:t>
            </a:r>
            <a:r>
              <a:rPr lang="en-US" sz="4400" dirty="0" smtClean="0"/>
              <a:t>based </a:t>
            </a:r>
            <a:r>
              <a:rPr lang="en-US" sz="4400" dirty="0"/>
              <a:t>on Dynamic</a:t>
            </a:r>
            <a:br>
              <a:rPr lang="en-US" sz="4400" dirty="0"/>
            </a:br>
            <a:r>
              <a:rPr lang="en-US" sz="4400" dirty="0"/>
              <a:t>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4035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61861" y="3241214"/>
            <a:ext cx="57569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Project by: Nan Xiao</a:t>
            </a:r>
          </a:p>
          <a:p>
            <a:pPr algn="ctr"/>
            <a:r>
              <a:rPr lang="en-US" sz="2400" dirty="0" smtClean="0"/>
              <a:t>Scientific Computing and Imaging Institute</a:t>
            </a:r>
          </a:p>
          <a:p>
            <a:pPr algn="ctr"/>
            <a:r>
              <a:rPr lang="en-US" sz="2400" dirty="0" smtClean="0"/>
              <a:t>School of Computing</a:t>
            </a:r>
          </a:p>
          <a:p>
            <a:pPr algn="ctr"/>
            <a:r>
              <a:rPr lang="en-US" sz="2400" dirty="0" smtClean="0"/>
              <a:t>University of Utah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Advisor: Dr. Martin </a:t>
            </a:r>
            <a:r>
              <a:rPr lang="en-US" sz="2400" dirty="0" err="1" smtClean="0"/>
              <a:t>Berzins</a:t>
            </a:r>
            <a:r>
              <a:rPr lang="en-US" sz="2400" dirty="0" smtClean="0"/>
              <a:t>, SCI, University of Utah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42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52" y="304761"/>
            <a:ext cx="6934705" cy="596631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554117"/>
              </p:ext>
            </p:extLst>
          </p:nvPr>
        </p:nvGraphicFramePr>
        <p:xfrm>
          <a:off x="977973" y="961054"/>
          <a:ext cx="3510052" cy="4762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026"/>
                <a:gridCol w="1755026"/>
              </a:tblGrid>
              <a:tr h="12780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createNeighborhood</a:t>
                      </a:r>
                      <a:r>
                        <a:rPr lang="en-US" dirty="0" smtClean="0"/>
                        <a:t> (node35) : 47.09%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createDetailedDependencies</a:t>
                      </a:r>
                      <a:r>
                        <a:rPr lang="en-US" dirty="0" smtClean="0"/>
                        <a:t> (node436) : 52.24%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10330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selectPatches</a:t>
                      </a:r>
                      <a:r>
                        <a:rPr lang="en-US" baseline="0" dirty="0" smtClean="0"/>
                        <a:t> (node44) : 33.98%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inNeighborhood</a:t>
                      </a:r>
                      <a:r>
                        <a:rPr lang="en-US" dirty="0" smtClean="0"/>
                        <a:t> (node444) : 13.68%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2780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findNeighborProcessors</a:t>
                      </a:r>
                      <a:r>
                        <a:rPr lang="en-US" dirty="0" smtClean="0"/>
                        <a:t> (node63)</a:t>
                      </a:r>
                      <a:r>
                        <a:rPr lang="en-US" baseline="0" dirty="0" smtClean="0"/>
                        <a:t> : 21.43%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getPatchesUnderDomain</a:t>
                      </a:r>
                      <a:r>
                        <a:rPr lang="en-US" baseline="0" dirty="0" smtClean="0"/>
                        <a:t> (node409) : 15.25%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10330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findNeighborPatches</a:t>
                      </a:r>
                      <a:r>
                        <a:rPr lang="en-US" dirty="0" smtClean="0"/>
                        <a:t> (node53)</a:t>
                      </a:r>
                      <a:r>
                        <a:rPr lang="en-US" baseline="0" dirty="0" smtClean="0"/>
                        <a:t> : 29.91%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5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6488508" cy="164391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createNeighborhood: </a:t>
                </a:r>
                <a:r>
                  <a:rPr lang="en-US" dirty="0" err="1" smtClean="0"/>
                  <a:t>selectPatches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For </a:t>
                </a:r>
                <a:r>
                  <a:rPr lang="en-US" dirty="0"/>
                  <a:t>a quick query for patches within a given </a:t>
                </a:r>
                <a:r>
                  <a:rPr lang="en-US" dirty="0" smtClean="0"/>
                  <a:t>index range</a:t>
                </a:r>
              </a:p>
              <a:p>
                <a:pPr lvl="1"/>
                <a:r>
                  <a:rPr lang="en-US" dirty="0" smtClean="0"/>
                  <a:t>Previous: BVH tree</a:t>
                </a:r>
              </a:p>
              <a:p>
                <a:pPr lvl="2"/>
                <a:r>
                  <a:rPr lang="en-US" dirty="0" smtClean="0"/>
                  <a:t>Constructor time complexity: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Query 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6488508" cy="1643915"/>
              </a:xfrm>
              <a:blipFill rotWithShape="0">
                <a:blip r:embed="rId3"/>
                <a:stretch>
                  <a:fillRect l="-940" t="-4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610495"/>
              </p:ext>
            </p:extLst>
          </p:nvPr>
        </p:nvGraphicFramePr>
        <p:xfrm>
          <a:off x="7785252" y="2249887"/>
          <a:ext cx="3370428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92"/>
                <a:gridCol w="374492"/>
                <a:gridCol w="374492"/>
                <a:gridCol w="374492"/>
                <a:gridCol w="374492"/>
                <a:gridCol w="374492"/>
                <a:gridCol w="374492"/>
                <a:gridCol w="374492"/>
                <a:gridCol w="374492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10" y="3607353"/>
            <a:ext cx="3408281" cy="2107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30" y="3607353"/>
            <a:ext cx="3403758" cy="21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2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createNeighborhood</a:t>
                </a:r>
                <a:r>
                  <a:rPr lang="en-US" dirty="0"/>
                  <a:t>: </a:t>
                </a:r>
                <a:r>
                  <a:rPr lang="en-US" dirty="0" err="1" smtClean="0"/>
                  <a:t>selectPatches</a:t>
                </a:r>
                <a:endParaRPr lang="en-US" dirty="0" smtClean="0"/>
              </a:p>
              <a:p>
                <a:pPr lvl="1"/>
                <a:r>
                  <a:rPr lang="en-US" dirty="0"/>
                  <a:t>For a quick query for patches within a given index </a:t>
                </a:r>
                <a:r>
                  <a:rPr lang="en-US" dirty="0" smtClean="0"/>
                  <a:t>range</a:t>
                </a:r>
              </a:p>
              <a:p>
                <a:pPr lvl="1"/>
                <a:r>
                  <a:rPr lang="en-US" dirty="0" smtClean="0"/>
                  <a:t>Current: Hash Tree</a:t>
                </a:r>
              </a:p>
              <a:p>
                <a:pPr lvl="2"/>
                <a:r>
                  <a:rPr lang="en-US" dirty="0" smtClean="0"/>
                  <a:t>Constructor 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Query 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47099"/>
              </p:ext>
            </p:extLst>
          </p:nvPr>
        </p:nvGraphicFramePr>
        <p:xfrm>
          <a:off x="7785252" y="2249887"/>
          <a:ext cx="3370428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92"/>
                <a:gridCol w="374492"/>
                <a:gridCol w="374492"/>
                <a:gridCol w="374492"/>
                <a:gridCol w="374492"/>
                <a:gridCol w="374492"/>
                <a:gridCol w="374492"/>
                <a:gridCol w="374492"/>
                <a:gridCol w="374492"/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7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525830" cy="1233368"/>
          </a:xfrm>
        </p:spPr>
        <p:txBody>
          <a:bodyPr>
            <a:normAutofit/>
          </a:bodyPr>
          <a:lstStyle/>
          <a:p>
            <a:r>
              <a:rPr lang="en-US" dirty="0"/>
              <a:t>createNeighborhood: </a:t>
            </a:r>
            <a:r>
              <a:rPr lang="en-US" dirty="0" err="1" smtClean="0"/>
              <a:t>selectPatches</a:t>
            </a:r>
            <a:endParaRPr lang="en-US" dirty="0" smtClean="0"/>
          </a:p>
          <a:p>
            <a:pPr lvl="1"/>
            <a:r>
              <a:rPr lang="en-US" dirty="0"/>
              <a:t>For a quick query for patches within a given index </a:t>
            </a:r>
            <a:r>
              <a:rPr lang="en-US" dirty="0" smtClean="0"/>
              <a:t>range</a:t>
            </a:r>
            <a:endParaRPr lang="en-US" dirty="0"/>
          </a:p>
          <a:p>
            <a:pPr lvl="1"/>
            <a:r>
              <a:rPr lang="en-US" dirty="0"/>
              <a:t>Current: Hash </a:t>
            </a:r>
            <a:r>
              <a:rPr lang="en-US" dirty="0" smtClean="0"/>
              <a:t>Tree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197030"/>
              </p:ext>
            </p:extLst>
          </p:nvPr>
        </p:nvGraphicFramePr>
        <p:xfrm>
          <a:off x="7785252" y="2249887"/>
          <a:ext cx="3370428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92"/>
                <a:gridCol w="374492"/>
                <a:gridCol w="374492"/>
                <a:gridCol w="374492"/>
                <a:gridCol w="374492"/>
                <a:gridCol w="374492"/>
                <a:gridCol w="374492"/>
                <a:gridCol w="374492"/>
                <a:gridCol w="374492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06285" y="3079102"/>
            <a:ext cx="63168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initialization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;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create a box to enclose all patches;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generate histograms of all patches along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x,y,z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axis;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calculate empty ratio of current domain based on histograms;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if empty ratio less than 50% then</a:t>
            </a:r>
          </a:p>
          <a:p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	split 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current domain;</a:t>
            </a:r>
          </a:p>
          <a:p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	fit 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new boxes to each subdomain;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5440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7886"/>
              </p:ext>
            </p:extLst>
          </p:nvPr>
        </p:nvGraphicFramePr>
        <p:xfrm>
          <a:off x="7785252" y="2249887"/>
          <a:ext cx="3370428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92"/>
                <a:gridCol w="374492"/>
                <a:gridCol w="374492"/>
                <a:gridCol w="374492"/>
                <a:gridCol w="374492"/>
                <a:gridCol w="374492"/>
                <a:gridCol w="374492"/>
                <a:gridCol w="374492"/>
                <a:gridCol w="374492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525830" cy="1233368"/>
          </a:xfrm>
        </p:spPr>
        <p:txBody>
          <a:bodyPr>
            <a:normAutofit/>
          </a:bodyPr>
          <a:lstStyle/>
          <a:p>
            <a:r>
              <a:rPr lang="en-US" dirty="0"/>
              <a:t>createNeighborhood: </a:t>
            </a:r>
            <a:r>
              <a:rPr lang="en-US" dirty="0" err="1" smtClean="0"/>
              <a:t>selectPatches</a:t>
            </a:r>
            <a:endParaRPr lang="en-US" dirty="0" smtClean="0"/>
          </a:p>
          <a:p>
            <a:pPr lvl="1"/>
            <a:r>
              <a:rPr lang="en-US" dirty="0"/>
              <a:t>For a quick query for patches within a given index </a:t>
            </a:r>
            <a:r>
              <a:rPr lang="en-US" dirty="0" smtClean="0"/>
              <a:t>range</a:t>
            </a:r>
            <a:endParaRPr lang="en-US" dirty="0"/>
          </a:p>
          <a:p>
            <a:pPr lvl="1"/>
            <a:r>
              <a:rPr lang="en-US" dirty="0"/>
              <a:t>Current: Hash </a:t>
            </a:r>
            <a:r>
              <a:rPr lang="en-US" dirty="0" smtClean="0"/>
              <a:t>Tree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06285" y="3079102"/>
            <a:ext cx="63168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initialization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;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create a box to enclose all patches;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generate histograms of all patches along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x,y,z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axis;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calculate empty ratio of current domain based on histograms;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if empty ratio less than 50% then</a:t>
            </a:r>
          </a:p>
          <a:p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	split 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current domain;</a:t>
            </a:r>
          </a:p>
          <a:p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	fit 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new boxes to each subdomain;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1451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754210"/>
              </p:ext>
            </p:extLst>
          </p:nvPr>
        </p:nvGraphicFramePr>
        <p:xfrm>
          <a:off x="7785252" y="2249887"/>
          <a:ext cx="3370428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92"/>
                <a:gridCol w="374492"/>
                <a:gridCol w="374492"/>
                <a:gridCol w="374492"/>
                <a:gridCol w="374492"/>
                <a:gridCol w="374492"/>
                <a:gridCol w="374492"/>
                <a:gridCol w="374492"/>
                <a:gridCol w="374492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525830" cy="1233368"/>
          </a:xfrm>
        </p:spPr>
        <p:txBody>
          <a:bodyPr>
            <a:normAutofit/>
          </a:bodyPr>
          <a:lstStyle/>
          <a:p>
            <a:r>
              <a:rPr lang="en-US" dirty="0"/>
              <a:t>createNeighborhood: </a:t>
            </a:r>
            <a:r>
              <a:rPr lang="en-US" dirty="0" err="1" smtClean="0"/>
              <a:t>selectPatches</a:t>
            </a:r>
            <a:endParaRPr lang="en-US" dirty="0" smtClean="0"/>
          </a:p>
          <a:p>
            <a:pPr lvl="1"/>
            <a:r>
              <a:rPr lang="en-US" dirty="0"/>
              <a:t>For a quick query for patches within a given index </a:t>
            </a:r>
            <a:r>
              <a:rPr lang="en-US" dirty="0" smtClean="0"/>
              <a:t>range</a:t>
            </a:r>
            <a:endParaRPr lang="en-US" dirty="0"/>
          </a:p>
          <a:p>
            <a:pPr lvl="1"/>
            <a:r>
              <a:rPr lang="en-US" dirty="0"/>
              <a:t>Current: Hash </a:t>
            </a:r>
            <a:r>
              <a:rPr lang="en-US" dirty="0" smtClean="0"/>
              <a:t>Tree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6285" y="3079102"/>
            <a:ext cx="63168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initialization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;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create a box to enclose all patches;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generate histograms of all patches along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x,y,z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axis;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calculate empty ratio of current domain based on histograms;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if empty ratio less than 50% then</a:t>
            </a:r>
          </a:p>
          <a:p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	split 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current domain;</a:t>
            </a:r>
          </a:p>
          <a:p>
            <a:r>
              <a:rPr lang="en-U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	fit 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new boxes to each subdomain;</a:t>
            </a:r>
          </a:p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9103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3975"/>
            <a:ext cx="10058400" cy="1012251"/>
          </a:xfrm>
        </p:spPr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80" y="1100029"/>
            <a:ext cx="6525830" cy="10580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createNeighborhood</a:t>
            </a:r>
            <a:r>
              <a:rPr lang="en-US" dirty="0" smtClean="0"/>
              <a:t>: </a:t>
            </a:r>
            <a:r>
              <a:rPr lang="en-US" dirty="0" err="1" smtClean="0"/>
              <a:t>selectPatches</a:t>
            </a:r>
            <a:endParaRPr lang="en-US" dirty="0" smtClean="0"/>
          </a:p>
          <a:p>
            <a:pPr lvl="1"/>
            <a:r>
              <a:rPr lang="en-US" dirty="0"/>
              <a:t>For a quick query for patches within a given index </a:t>
            </a:r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Current: Hash Tree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463281" y="2158031"/>
                <a:ext cx="7548466" cy="1222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dobe Devanagari" panose="02040503050201020203" pitchFamily="18" charset="0"/>
                    <a:cs typeface="Adobe Devanagari" panose="02040503050201020203" pitchFamily="18" charset="0"/>
                  </a:rPr>
                  <a:t>Hash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𝑎𝑠h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Adobe Devanagari" panose="02040503050201020203" pitchFamily="18" charset="0"/>
                  <a:cs typeface="Adobe Devanagari" panose="02040503050201020203" pitchFamily="18" charset="0"/>
                </a:endParaRPr>
              </a:p>
              <a:p>
                <a:endParaRPr lang="en-US" dirty="0" smtClean="0">
                  <a:latin typeface="Adobe Devanagari" panose="02040503050201020203" pitchFamily="18" charset="0"/>
                  <a:cs typeface="Adobe Devanagari" panose="02040503050201020203" pitchFamily="18" charset="0"/>
                </a:endParaRPr>
              </a:p>
              <a:p>
                <a:endParaRPr lang="en-US" dirty="0" smtClean="0">
                  <a:latin typeface="Adobe Devanagari" panose="02040503050201020203" pitchFamily="18" charset="0"/>
                  <a:cs typeface="Adobe Devanagari" panose="02040503050201020203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281" y="2158031"/>
                <a:ext cx="7548466" cy="1222258"/>
              </a:xfrm>
              <a:prstGeom prst="rect">
                <a:avLst/>
              </a:prstGeom>
              <a:blipFill rotWithShape="0">
                <a:blip r:embed="rId3"/>
                <a:stretch>
                  <a:fillRect l="-646" t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211355" y="3740249"/>
                <a:ext cx="8313576" cy="2083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dobe Gurmukhi" panose="01010101010101010101" pitchFamily="50" charset="0"/>
                    <a:cs typeface="Adobe Gurmukhi" panose="01010101010101010101" pitchFamily="50" charset="0"/>
                  </a:rPr>
                  <a:t>If not divisible: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h𝑎𝑠h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𝑙𝑜𝑤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𝑖𝑑𝑥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h𝑖𝑔h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𝑖𝑑𝑥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𝑙𝑜𝑤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𝑖𝑑𝑥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h𝑖𝑔h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𝑖𝑑𝑥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𝑙𝑜𝑤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𝑟𝑠𝑙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>
                  <a:latin typeface="Adobe Gurmukhi" panose="01010101010101010101" pitchFamily="50" charset="0"/>
                </a:endParaRPr>
              </a:p>
              <a:p>
                <a:pPr/>
                <a:r>
                  <a:rPr lang="en-US" dirty="0">
                    <a:latin typeface="Adobe Gurmukhi" panose="01010101010101010101" pitchFamily="50" charset="0"/>
                    <a:cs typeface="Adobe Gurmukhi" panose="01010101010101010101" pitchFamily="50" charset="0"/>
                  </a:rPr>
                  <a:t>Else: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h𝑎𝑠h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𝑖𝑑𝑥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h𝑖𝑔h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𝑖𝑑𝑥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𝑙𝑜𝑤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𝑖𝑑𝑥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h𝑖𝑔h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𝑖𝑑𝑥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𝑙𝑜𝑤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𝑟𝑠𝑙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355" y="3740249"/>
                <a:ext cx="8313576" cy="2083134"/>
              </a:xfrm>
              <a:prstGeom prst="rect">
                <a:avLst/>
              </a:prstGeom>
              <a:blipFill rotWithShape="0">
                <a:blip r:embed="rId4"/>
                <a:stretch>
                  <a:fillRect l="-660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145114"/>
              </p:ext>
            </p:extLst>
          </p:nvPr>
        </p:nvGraphicFramePr>
        <p:xfrm>
          <a:off x="1332208" y="2882735"/>
          <a:ext cx="86795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885"/>
                <a:gridCol w="2169885"/>
                <a:gridCol w="2169885"/>
                <a:gridCol w="2169885"/>
              </a:tblGrid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Idx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[0,3)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[3,6)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[6,10)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hash_val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7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773"/>
              </p:ext>
            </p:extLst>
          </p:nvPr>
        </p:nvGraphicFramePr>
        <p:xfrm>
          <a:off x="7785252" y="2249887"/>
          <a:ext cx="3370428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492"/>
                <a:gridCol w="374492"/>
                <a:gridCol w="374492"/>
                <a:gridCol w="374492"/>
                <a:gridCol w="374492"/>
                <a:gridCol w="374492"/>
                <a:gridCol w="374492"/>
                <a:gridCol w="374492"/>
                <a:gridCol w="374492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●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31641" y="3094170"/>
            <a:ext cx="63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Quick Indexing:</a:t>
            </a:r>
          </a:p>
          <a:p>
            <a:r>
              <a:rPr lang="en-US" dirty="0" smtClean="0"/>
              <a:t>Each bucket points to the next valid bucket based on query order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724122" y="4637314"/>
            <a:ext cx="0" cy="373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100457" y="4637314"/>
            <a:ext cx="0" cy="373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473682" y="4637314"/>
            <a:ext cx="0" cy="373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9473682" y="3881535"/>
            <a:ext cx="0" cy="75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354008" y="3881535"/>
            <a:ext cx="0" cy="373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0593354" y="2425958"/>
            <a:ext cx="0" cy="768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0220130" y="2425958"/>
            <a:ext cx="0" cy="373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1097280" y="1845734"/>
            <a:ext cx="6525830" cy="11400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createNeighborhood</a:t>
            </a:r>
            <a:r>
              <a:rPr lang="en-US" dirty="0" smtClean="0"/>
              <a:t>: </a:t>
            </a:r>
            <a:r>
              <a:rPr lang="en-US" dirty="0" err="1" smtClean="0"/>
              <a:t>selectPatches</a:t>
            </a:r>
            <a:endParaRPr lang="en-US" dirty="0" smtClean="0"/>
          </a:p>
          <a:p>
            <a:pPr lvl="1"/>
            <a:r>
              <a:rPr lang="en-US" dirty="0"/>
              <a:t>For a quick query for patches within a given index </a:t>
            </a:r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Current: Hash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240971" y="3088433"/>
                <a:ext cx="239796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Query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dirty="0" smtClean="0"/>
                  <a:t>Output patches in increasing order</a:t>
                </a:r>
              </a:p>
              <a:p>
                <a:endParaRPr lang="en-US" dirty="0" smtClean="0"/>
              </a:p>
              <a:p>
                <a:r>
                  <a:rPr lang="en-US" sz="2000" dirty="0" smtClean="0"/>
                  <a:t>Complexity:</a:t>
                </a:r>
              </a:p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971" y="3088433"/>
                <a:ext cx="2397967" cy="1815882"/>
              </a:xfrm>
              <a:prstGeom prst="rect">
                <a:avLst/>
              </a:prstGeom>
              <a:blipFill rotWithShape="0">
                <a:blip r:embed="rId3"/>
                <a:stretch>
                  <a:fillRect l="-2799" t="-2013" b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8780735" y="4614326"/>
            <a:ext cx="484877" cy="4848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9265612" y="4129449"/>
            <a:ext cx="484877" cy="4848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9750489" y="4614326"/>
            <a:ext cx="484877" cy="4848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20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10235366" y="5099203"/>
            <a:ext cx="484877" cy="4848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40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2" idx="3"/>
            <a:endCxn id="11" idx="7"/>
          </p:cNvCxnSpPr>
          <p:nvPr/>
        </p:nvCxnSpPr>
        <p:spPr>
          <a:xfrm flipH="1">
            <a:off x="9194603" y="4543317"/>
            <a:ext cx="142018" cy="142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5"/>
            <a:endCxn id="13" idx="1"/>
          </p:cNvCxnSpPr>
          <p:nvPr/>
        </p:nvCxnSpPr>
        <p:spPr>
          <a:xfrm>
            <a:off x="9679480" y="4543317"/>
            <a:ext cx="142018" cy="142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173424" y="5043040"/>
            <a:ext cx="123883" cy="112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07158"/>
              </p:ext>
            </p:extLst>
          </p:nvPr>
        </p:nvGraphicFramePr>
        <p:xfrm>
          <a:off x="4200485" y="3565486"/>
          <a:ext cx="353837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459"/>
                <a:gridCol w="1179459"/>
                <a:gridCol w="11794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90304"/>
              </p:ext>
            </p:extLst>
          </p:nvPr>
        </p:nvGraphicFramePr>
        <p:xfrm>
          <a:off x="4200485" y="4122187"/>
          <a:ext cx="353837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459"/>
                <a:gridCol w="1179459"/>
                <a:gridCol w="11794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06299"/>
              </p:ext>
            </p:extLst>
          </p:nvPr>
        </p:nvGraphicFramePr>
        <p:xfrm>
          <a:off x="4200485" y="4685335"/>
          <a:ext cx="353837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459"/>
                <a:gridCol w="1179459"/>
                <a:gridCol w="11794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678744"/>
              </p:ext>
            </p:extLst>
          </p:nvPr>
        </p:nvGraphicFramePr>
        <p:xfrm>
          <a:off x="4200485" y="5213240"/>
          <a:ext cx="353837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459"/>
                <a:gridCol w="1179459"/>
                <a:gridCol w="11794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endCxn id="12" idx="1"/>
          </p:cNvCxnSpPr>
          <p:nvPr/>
        </p:nvCxnSpPr>
        <p:spPr>
          <a:xfrm>
            <a:off x="7735078" y="3753683"/>
            <a:ext cx="1601543" cy="446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1" idx="1"/>
          </p:cNvCxnSpPr>
          <p:nvPr/>
        </p:nvCxnSpPr>
        <p:spPr>
          <a:xfrm>
            <a:off x="7735078" y="4304189"/>
            <a:ext cx="1116666" cy="381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3" idx="2"/>
          </p:cNvCxnSpPr>
          <p:nvPr/>
        </p:nvCxnSpPr>
        <p:spPr>
          <a:xfrm>
            <a:off x="7735078" y="4856764"/>
            <a:ext cx="201541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4" idx="2"/>
          </p:cNvCxnSpPr>
          <p:nvPr/>
        </p:nvCxnSpPr>
        <p:spPr>
          <a:xfrm flipV="1">
            <a:off x="7735078" y="5341642"/>
            <a:ext cx="2500288" cy="67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/>
          <p:cNvSpPr txBox="1">
            <a:spLocks/>
          </p:cNvSpPr>
          <p:nvPr/>
        </p:nvSpPr>
        <p:spPr>
          <a:xfrm>
            <a:off x="1097280" y="1845734"/>
            <a:ext cx="6525830" cy="11400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createNeighborhood</a:t>
            </a:r>
            <a:r>
              <a:rPr lang="en-US" dirty="0" smtClean="0"/>
              <a:t>: </a:t>
            </a:r>
            <a:r>
              <a:rPr lang="en-US" dirty="0" err="1" smtClean="0"/>
              <a:t>selectPatches</a:t>
            </a:r>
            <a:endParaRPr lang="en-US" dirty="0" smtClean="0"/>
          </a:p>
          <a:p>
            <a:pPr lvl="1"/>
            <a:r>
              <a:rPr lang="en-US" dirty="0"/>
              <a:t>For a quick query for patches within a given index </a:t>
            </a:r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Current: Hash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1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91533"/>
            <a:ext cx="5075411" cy="313829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1845734"/>
            <a:ext cx="6525830" cy="11400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createNeighborhood</a:t>
            </a:r>
            <a:r>
              <a:rPr lang="en-US" dirty="0" smtClean="0"/>
              <a:t>: </a:t>
            </a:r>
            <a:r>
              <a:rPr lang="en-US" dirty="0" err="1" smtClean="0"/>
              <a:t>selectPatches</a:t>
            </a:r>
            <a:endParaRPr lang="en-US" dirty="0" smtClean="0"/>
          </a:p>
          <a:p>
            <a:pPr lvl="1"/>
            <a:r>
              <a:rPr lang="en-US" dirty="0"/>
              <a:t>For a quick query for patches within a given index </a:t>
            </a:r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Current: Hash Tree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691" y="2985795"/>
            <a:ext cx="5084689" cy="314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Uintah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059" y="2050654"/>
            <a:ext cx="2390621" cy="4238961"/>
          </a:xfrm>
        </p:spPr>
      </p:pic>
      <p:sp>
        <p:nvSpPr>
          <p:cNvPr id="5" name="TextBox 4"/>
          <p:cNvSpPr txBox="1"/>
          <p:nvPr/>
        </p:nvSpPr>
        <p:spPr>
          <a:xfrm>
            <a:off x="1097280" y="2050654"/>
            <a:ext cx="7552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Software for the </a:t>
            </a:r>
            <a:r>
              <a:rPr lang="en-US" dirty="0"/>
              <a:t>numerical modeling and simulation of accidental fires and </a:t>
            </a:r>
            <a:r>
              <a:rPr lang="en-US" dirty="0" smtClean="0"/>
              <a:t>explosions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Solving challenging </a:t>
            </a:r>
            <a:r>
              <a:rPr lang="en-US" dirty="0"/>
              <a:t>fluid, solid, and fluid-structure interaction </a:t>
            </a:r>
            <a:r>
              <a:rPr lang="en-US" dirty="0" smtClean="0"/>
              <a:t>problems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1097280" y="1845734"/>
                <a:ext cx="5047239" cy="408853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createNeighborhood: </a:t>
                </a:r>
                <a:r>
                  <a:rPr lang="en-US" dirty="0" err="1" smtClean="0"/>
                  <a:t>findNeighborPatches</a:t>
                </a:r>
                <a:endParaRPr lang="en-US" dirty="0"/>
              </a:p>
              <a:p>
                <a:pPr lvl="1"/>
                <a:r>
                  <a:rPr lang="en-US" dirty="0" smtClean="0"/>
                  <a:t>Query </a:t>
                </a:r>
                <a:r>
                  <a:rPr lang="en-US" dirty="0"/>
                  <a:t>whether a patch is in neighborhood of current </a:t>
                </a:r>
                <a:r>
                  <a:rPr lang="en-US" dirty="0" smtClean="0"/>
                  <a:t>processor</a:t>
                </a:r>
              </a:p>
              <a:p>
                <a:pPr lvl="1"/>
                <a:r>
                  <a:rPr lang="en-US" dirty="0" smtClean="0"/>
                  <a:t>Previous: STL&lt;set&gt;</a:t>
                </a:r>
              </a:p>
              <a:p>
                <a:pPr lvl="2"/>
                <a:r>
                  <a:rPr lang="en-US" dirty="0"/>
                  <a:t>Constructor time complexity: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Query time complexity: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Current: Bitmap</a:t>
                </a:r>
              </a:p>
              <a:p>
                <a:pPr lvl="2"/>
                <a:r>
                  <a:rPr lang="en-US" dirty="0" smtClean="0"/>
                  <a:t>Constructor time complexity: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Query time complexity: O(1)</a:t>
                </a:r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45734"/>
                <a:ext cx="5047239" cy="4088535"/>
              </a:xfrm>
              <a:prstGeom prst="rect">
                <a:avLst/>
              </a:prstGeom>
              <a:blipFill rotWithShape="0">
                <a:blip r:embed="rId3"/>
                <a:stretch>
                  <a:fillRect l="-1208" t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144519" y="1845734"/>
                <a:ext cx="5011161" cy="408853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createNeighborhood: </a:t>
                </a:r>
                <a:r>
                  <a:rPr lang="en-US" dirty="0" err="1" smtClean="0"/>
                  <a:t>findNeighborProcessors</a:t>
                </a:r>
                <a:endParaRPr lang="en-US" dirty="0"/>
              </a:p>
              <a:p>
                <a:pPr lvl="1"/>
                <a:r>
                  <a:rPr lang="en-US" dirty="0" smtClean="0"/>
                  <a:t>Query </a:t>
                </a:r>
                <a:r>
                  <a:rPr lang="en-US" dirty="0"/>
                  <a:t>whether a processor ID is in </a:t>
                </a:r>
                <a:r>
                  <a:rPr lang="en-US" dirty="0" smtClean="0"/>
                  <a:t>neighborhood</a:t>
                </a:r>
                <a:r>
                  <a:rPr lang="en-US" dirty="0"/>
                  <a:t>, and store this ID if it's not </a:t>
                </a:r>
                <a:r>
                  <a:rPr lang="en-US" dirty="0" smtClean="0"/>
                  <a:t>existed</a:t>
                </a:r>
              </a:p>
              <a:p>
                <a:pPr lvl="1"/>
                <a:r>
                  <a:rPr lang="en-US" dirty="0" smtClean="0"/>
                  <a:t>Previous::STL&lt;set&gt;</a:t>
                </a:r>
              </a:p>
              <a:p>
                <a:pPr lvl="2"/>
                <a:r>
                  <a:rPr lang="en-US" dirty="0"/>
                  <a:t>Constructor time complexity: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Query time complexity: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Current: Bitmap based Vector </a:t>
                </a:r>
              </a:p>
              <a:p>
                <a:pPr lvl="2"/>
                <a:r>
                  <a:rPr lang="en-US" dirty="0" smtClean="0"/>
                  <a:t>Constructor time complexity: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Query time complexity: O(1)</a:t>
                </a:r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519" y="1845734"/>
                <a:ext cx="5011161" cy="4088535"/>
              </a:xfrm>
              <a:prstGeom prst="rect">
                <a:avLst/>
              </a:prstGeom>
              <a:blipFill rotWithShape="0">
                <a:blip r:embed="rId4"/>
                <a:stretch>
                  <a:fillRect l="-1338" t="-1642" r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34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7279" y="1845734"/>
            <a:ext cx="7598851" cy="533572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Overall </a:t>
            </a:r>
            <a:r>
              <a:rPr lang="en-US" dirty="0" err="1" smtClean="0"/>
              <a:t>createNeighborhood</a:t>
            </a:r>
            <a:r>
              <a:rPr lang="en-US" dirty="0" smtClean="0"/>
              <a:t> and </a:t>
            </a:r>
            <a:r>
              <a:rPr lang="en-US" dirty="0" err="1" smtClean="0"/>
              <a:t>regridding</a:t>
            </a:r>
            <a:r>
              <a:rPr lang="en-US" dirty="0" smtClean="0"/>
              <a:t> performance after </a:t>
            </a:r>
            <a:r>
              <a:rPr lang="en-US" dirty="0" err="1" smtClean="0"/>
              <a:t>optimiztion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87680"/>
            <a:ext cx="4909422" cy="30356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702" y="2379306"/>
            <a:ext cx="5084689" cy="314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9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679" y="0"/>
            <a:ext cx="7651102" cy="4599992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192218"/>
              </p:ext>
            </p:extLst>
          </p:nvPr>
        </p:nvGraphicFramePr>
        <p:xfrm>
          <a:off x="783767" y="4582539"/>
          <a:ext cx="1063690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613"/>
                <a:gridCol w="1329613"/>
                <a:gridCol w="1329613"/>
                <a:gridCol w="1329613"/>
                <a:gridCol w="1329613"/>
                <a:gridCol w="1329613"/>
                <a:gridCol w="1329613"/>
                <a:gridCol w="13296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createNeighborhood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selectPatches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findNeighborProcessors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findNeighborPatches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createDetailedDependencies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inNeighborhood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getPatchesUnderDomain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47.09%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21.43%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29.91%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52.24%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13.68%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15.25%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21.83%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 1.0%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 1.0%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79.99%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 1.0%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11.47%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57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2116321"/>
            <a:ext cx="10058400" cy="240902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Distributed Metadata Management</a:t>
            </a:r>
          </a:p>
          <a:p>
            <a:pPr lvl="1"/>
            <a:r>
              <a:rPr lang="en-US" sz="2200" dirty="0"/>
              <a:t>Current approach stores a copy of all patches in all levels </a:t>
            </a:r>
            <a:r>
              <a:rPr lang="en-US" sz="2200" dirty="0" smtClean="0"/>
              <a:t>would become </a:t>
            </a:r>
            <a:r>
              <a:rPr lang="en-US" sz="2200" dirty="0"/>
              <a:t>intolerable with large number of </a:t>
            </a:r>
            <a:r>
              <a:rPr lang="en-US" sz="2200" dirty="0" smtClean="0"/>
              <a:t>patches</a:t>
            </a:r>
          </a:p>
          <a:p>
            <a:pPr lvl="1"/>
            <a:r>
              <a:rPr lang="en-US" sz="2200" dirty="0" smtClean="0"/>
              <a:t>Compress and distribute </a:t>
            </a:r>
            <a:r>
              <a:rPr lang="en-US" sz="2200" dirty="0"/>
              <a:t>metadata among </a:t>
            </a:r>
            <a:r>
              <a:rPr lang="en-US" sz="2200" dirty="0" smtClean="0"/>
              <a:t>processors </a:t>
            </a:r>
            <a:r>
              <a:rPr lang="en-US" sz="2200" dirty="0"/>
              <a:t>and transmit </a:t>
            </a:r>
            <a:r>
              <a:rPr lang="en-US" sz="2200" dirty="0" smtClean="0"/>
              <a:t>them when needed</a:t>
            </a:r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70293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18" y="1910130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2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11671"/>
            <a:ext cx="10058400" cy="1112209"/>
          </a:xfrm>
        </p:spPr>
        <p:txBody>
          <a:bodyPr/>
          <a:lstStyle/>
          <a:p>
            <a:r>
              <a:rPr lang="en-US" dirty="0" smtClean="0"/>
              <a:t>Uintah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747" y="1538353"/>
            <a:ext cx="5910933" cy="448382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780265"/>
            <a:ext cx="4324954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Regridding</a:t>
            </a:r>
            <a:r>
              <a:rPr lang="en-US" dirty="0" smtClean="0"/>
              <a:t>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1. Triggered Condition:</a:t>
            </a:r>
          </a:p>
          <a:p>
            <a:pPr lvl="1"/>
            <a:r>
              <a:rPr lang="en-US" sz="2000" dirty="0" smtClean="0"/>
              <a:t>Once current </a:t>
            </a:r>
            <a:r>
              <a:rPr lang="en-US" sz="2000" dirty="0" err="1" smtClean="0"/>
              <a:t>timestep</a:t>
            </a:r>
            <a:r>
              <a:rPr lang="en-US" sz="2000" dirty="0" smtClean="0"/>
              <a:t> exceed a preset number or a refinement flag is found inside a </a:t>
            </a:r>
            <a:r>
              <a:rPr lang="en-US" sz="2000" dirty="0" smtClean="0"/>
              <a:t>patch</a:t>
            </a:r>
            <a:endParaRPr lang="en-US" sz="2000" dirty="0" smtClean="0"/>
          </a:p>
          <a:p>
            <a:r>
              <a:rPr lang="en-US" sz="2400" dirty="0" smtClean="0"/>
              <a:t>2. Main Procedures:</a:t>
            </a:r>
          </a:p>
          <a:p>
            <a:pPr lvl="1"/>
            <a:r>
              <a:rPr lang="en-US" sz="2000" dirty="0"/>
              <a:t>- Recreate Grid: Load Balancer is called to reassign patches to each processor based on Space Filling Curve (SFC) and workload estimate for each </a:t>
            </a:r>
            <a:r>
              <a:rPr lang="en-US" sz="2000" dirty="0" smtClean="0"/>
              <a:t>patch</a:t>
            </a:r>
            <a:endParaRPr lang="en-US" sz="2000" dirty="0"/>
          </a:p>
          <a:p>
            <a:pPr lvl="1"/>
            <a:r>
              <a:rPr lang="en-US" sz="2000" dirty="0"/>
              <a:t>- Recreate Task Graphs: Detailed task and its dependencies are created inside each </a:t>
            </a:r>
            <a:r>
              <a:rPr lang="en-US" sz="2000" dirty="0" smtClean="0"/>
              <a:t>patch</a:t>
            </a:r>
          </a:p>
          <a:p>
            <a:r>
              <a:rPr lang="en-US" sz="2400" dirty="0" smtClean="0"/>
              <a:t>3. Scalability </a:t>
            </a:r>
            <a:r>
              <a:rPr lang="en-US" sz="2400" dirty="0" smtClean="0"/>
              <a:t>Problem</a:t>
            </a:r>
          </a:p>
          <a:p>
            <a:pPr lvl="1"/>
            <a:r>
              <a:rPr lang="en-US" sz="2200" dirty="0" smtClean="0"/>
              <a:t>Due to frequent changes of grid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43252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Scalability for </a:t>
            </a:r>
            <a:r>
              <a:rPr lang="en-US" dirty="0" err="1" smtClean="0"/>
              <a:t>Regridding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78482"/>
          </a:xfrm>
        </p:spPr>
        <p:txBody>
          <a:bodyPr>
            <a:normAutofit/>
          </a:bodyPr>
          <a:lstStyle/>
          <a:p>
            <a:r>
              <a:rPr lang="en-US" dirty="0"/>
              <a:t>Scalability of </a:t>
            </a:r>
            <a:r>
              <a:rPr lang="en-US" dirty="0" err="1" smtClean="0"/>
              <a:t>regridder</a:t>
            </a:r>
            <a:r>
              <a:rPr lang="en-US" dirty="0" smtClean="0"/>
              <a:t> component </a:t>
            </a:r>
            <a:r>
              <a:rPr lang="en-US" dirty="0"/>
              <a:t>breaks up with a </a:t>
            </a:r>
            <a:r>
              <a:rPr lang="en-US" dirty="0" smtClean="0"/>
              <a:t>large number </a:t>
            </a:r>
            <a:r>
              <a:rPr lang="en-US" dirty="0"/>
              <a:t>of patches (1 million).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332590"/>
            <a:ext cx="5715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</a:t>
            </a:r>
            <a:r>
              <a:rPr lang="en-US" dirty="0" err="1" smtClean="0"/>
              <a:t>Regridding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1. </a:t>
            </a:r>
            <a:r>
              <a:rPr lang="en-US" sz="2400" dirty="0" smtClean="0"/>
              <a:t>Goal</a:t>
            </a:r>
            <a:endParaRPr lang="en-US" sz="2200" dirty="0" smtClean="0"/>
          </a:p>
          <a:p>
            <a:pPr lvl="1"/>
            <a:r>
              <a:rPr lang="en-US" sz="2200" dirty="0" smtClean="0"/>
              <a:t>Visualize relationships between functions</a:t>
            </a:r>
          </a:p>
          <a:p>
            <a:pPr lvl="1"/>
            <a:r>
              <a:rPr lang="en-US" sz="2200" dirty="0" smtClean="0"/>
              <a:t>Quickly </a:t>
            </a:r>
            <a:r>
              <a:rPr lang="en-US" sz="2200" dirty="0" smtClean="0"/>
              <a:t>locate </a:t>
            </a:r>
            <a:r>
              <a:rPr lang="en-US" sz="2200" dirty="0" smtClean="0"/>
              <a:t>functions and </a:t>
            </a:r>
            <a:r>
              <a:rPr lang="en-US" sz="2200" dirty="0" smtClean="0"/>
              <a:t>data </a:t>
            </a:r>
            <a:r>
              <a:rPr lang="en-US" sz="2200" dirty="0" smtClean="0"/>
              <a:t>structures that </a:t>
            </a:r>
            <a:r>
              <a:rPr lang="en-US" sz="2200" dirty="0" smtClean="0"/>
              <a:t>lead to the poor </a:t>
            </a:r>
            <a:r>
              <a:rPr lang="en-US" sz="2200" dirty="0" smtClean="0"/>
              <a:t>scalability</a:t>
            </a:r>
            <a:endParaRPr lang="en-US" sz="2200" dirty="0" smtClean="0"/>
          </a:p>
          <a:p>
            <a:pPr lvl="1"/>
            <a:endParaRPr lang="en-US" sz="2200" dirty="0" smtClean="0"/>
          </a:p>
          <a:p>
            <a:r>
              <a:rPr lang="en-US" sz="2400" dirty="0" smtClean="0"/>
              <a:t>2. </a:t>
            </a:r>
            <a:r>
              <a:rPr lang="en-US" sz="2400" dirty="0" smtClean="0"/>
              <a:t>Uintah Dynamic Profiler </a:t>
            </a:r>
            <a:r>
              <a:rPr lang="en-US" sz="2400" dirty="0" smtClean="0"/>
              <a:t>implemented for analysis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 smtClean="0"/>
              <a:t>dependencies graph of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Monitor </a:t>
            </a:r>
            <a:r>
              <a:rPr lang="en-US" dirty="0" smtClean="0"/>
              <a:t>memory and time cost for each </a:t>
            </a:r>
            <a:r>
              <a:rPr lang="en-US" dirty="0" smtClean="0"/>
              <a:t>function</a:t>
            </a:r>
            <a:endParaRPr lang="en-US" dirty="0" smtClean="0"/>
          </a:p>
          <a:p>
            <a:pPr lvl="1"/>
            <a:r>
              <a:rPr lang="en-US" dirty="0" smtClean="0"/>
              <a:t>Sample </a:t>
            </a:r>
            <a:r>
              <a:rPr lang="en-US" dirty="0" smtClean="0"/>
              <a:t>program stack</a:t>
            </a:r>
            <a:endParaRPr lang="en-US" sz="2200" dirty="0" smtClean="0"/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61428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Uintah Dynamic Profiler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 smtClean="0"/>
              <a:t>. Set sampling </a:t>
            </a:r>
            <a:r>
              <a:rPr lang="en-US" dirty="0" smtClean="0"/>
              <a:t>Rate</a:t>
            </a:r>
            <a:endParaRPr lang="en-US" dirty="0" smtClean="0"/>
          </a:p>
          <a:p>
            <a:r>
              <a:rPr lang="en-US" dirty="0" smtClean="0"/>
              <a:t>2. Manually inserted timer </a:t>
            </a:r>
            <a:r>
              <a:rPr lang="en-US" dirty="0" smtClean="0"/>
              <a:t>block</a:t>
            </a:r>
            <a:endParaRPr lang="en-US" dirty="0" smtClean="0"/>
          </a:p>
          <a:p>
            <a:r>
              <a:rPr lang="en-US" dirty="0" smtClean="0"/>
              <a:t>3. Back tracing program stack &amp; program break locations (first location after the end of the uninitialized data segment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4. Generate dependencies graph and data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8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Uintah Dynamic Profiler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56169" cy="4023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Adobe Gurmukhi" panose="01010101010101010101" pitchFamily="50" charset="0"/>
                <a:cs typeface="Adobe Gurmukhi" panose="01010101010101010101" pitchFamily="50" charset="0"/>
              </a:rPr>
              <a:t>dbg</a:t>
            </a:r>
            <a:r>
              <a:rPr lang="en-US" sz="1400" dirty="0">
                <a:latin typeface="Adobe Gurmukhi" panose="01010101010101010101" pitchFamily="50" charset="0"/>
                <a:cs typeface="Adobe Gurmukhi" panose="01010101010101010101" pitchFamily="50" charset="0"/>
              </a:rPr>
              <a:t>/lib/</a:t>
            </a:r>
            <a:r>
              <a:rPr lang="en-US" sz="1400" dirty="0" err="1">
                <a:latin typeface="Adobe Gurmukhi" panose="01010101010101010101" pitchFamily="50" charset="0"/>
                <a:cs typeface="Adobe Gurmukhi" panose="01010101010101010101" pitchFamily="50" charset="0"/>
              </a:rPr>
              <a:t>libCCA</a:t>
            </a:r>
            <a:r>
              <a:rPr lang="en-US" sz="1400" dirty="0">
                <a:latin typeface="Adobe Gurmukhi" panose="01010101010101010101" pitchFamily="50" charset="0"/>
                <a:cs typeface="Adobe Gurmukhi" panose="01010101010101010101" pitchFamily="50" charset="0"/>
              </a:rPr>
              <a:t> Components </a:t>
            </a:r>
            <a:r>
              <a:rPr lang="en-US" sz="1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LoadBalancers.so (Uintah::</a:t>
            </a:r>
            <a:r>
              <a:rPr lang="en-US" sz="1400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LoadBalancerCommon</a:t>
            </a:r>
            <a:r>
              <a:rPr lang="en-US" sz="1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::</a:t>
            </a:r>
            <a:r>
              <a:rPr lang="en-US" sz="1400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createNeighborhood</a:t>
            </a:r>
            <a:r>
              <a:rPr lang="en-US" sz="1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(</a:t>
            </a:r>
            <a:r>
              <a:rPr lang="en-US" sz="1400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HandleINS</a:t>
            </a:r>
            <a:r>
              <a:rPr lang="en-US" sz="1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 4GridEEES5 +0x454)</a:t>
            </a:r>
          </a:p>
          <a:p>
            <a:pPr marL="0" indent="0">
              <a:buNone/>
            </a:pPr>
            <a:r>
              <a:rPr lang="en-US" sz="1400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dbg</a:t>
            </a:r>
            <a:r>
              <a:rPr lang="en-US" sz="1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/lib/</a:t>
            </a:r>
            <a:r>
              <a:rPr lang="en-US" sz="1400" dirty="0" err="1" smtClean="0">
                <a:latin typeface="Adobe Gurmukhi" panose="01010101010101010101" pitchFamily="50" charset="0"/>
                <a:cs typeface="Adobe Gurmukhi" panose="01010101010101010101" pitchFamily="50" charset="0"/>
              </a:rPr>
              <a:t>libCCA</a:t>
            </a:r>
            <a:r>
              <a:rPr lang="en-US" sz="1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 </a:t>
            </a:r>
            <a:r>
              <a:rPr lang="en-US" sz="1400" dirty="0">
                <a:latin typeface="Adobe Gurmukhi" panose="01010101010101010101" pitchFamily="50" charset="0"/>
                <a:cs typeface="Adobe Gurmukhi" panose="01010101010101010101" pitchFamily="50" charset="0"/>
              </a:rPr>
              <a:t>Components </a:t>
            </a:r>
            <a:r>
              <a:rPr lang="en-US" sz="1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Schedulers.so (Uintah</a:t>
            </a:r>
            <a:r>
              <a:rPr lang="en-US" sz="1400" dirty="0">
                <a:latin typeface="Adobe Gurmukhi" panose="01010101010101010101" pitchFamily="50" charset="0"/>
                <a:cs typeface="Adobe Gurmukhi" panose="01010101010101010101" pitchFamily="50" charset="0"/>
              </a:rPr>
              <a:t>::</a:t>
            </a:r>
            <a:r>
              <a:rPr lang="en-US" sz="1400" dirty="0" err="1">
                <a:latin typeface="Adobe Gurmukhi" panose="01010101010101010101" pitchFamily="50" charset="0"/>
                <a:cs typeface="Adobe Gurmukhi" panose="01010101010101010101" pitchFamily="50" charset="0"/>
              </a:rPr>
              <a:t>TaskGraph</a:t>
            </a:r>
            <a:r>
              <a:rPr lang="en-US" sz="1400" dirty="0">
                <a:latin typeface="Adobe Gurmukhi" panose="01010101010101010101" pitchFamily="50" charset="0"/>
                <a:cs typeface="Adobe Gurmukhi" panose="01010101010101010101" pitchFamily="50" charset="0"/>
              </a:rPr>
              <a:t>::</a:t>
            </a:r>
            <a:r>
              <a:rPr lang="en-US" sz="1400" dirty="0" err="1">
                <a:latin typeface="Adobe Gurmukhi" panose="01010101010101010101" pitchFamily="50" charset="0"/>
                <a:cs typeface="Adobe Gurmukhi" panose="01010101010101010101" pitchFamily="50" charset="0"/>
              </a:rPr>
              <a:t>createDetailedTasks</a:t>
            </a:r>
            <a:r>
              <a:rPr lang="en-US" sz="1400" dirty="0">
                <a:latin typeface="Adobe Gurmukhi" panose="01010101010101010101" pitchFamily="50" charset="0"/>
                <a:cs typeface="Adobe Gurmukhi" panose="01010101010101010101" pitchFamily="50" charset="0"/>
              </a:rPr>
              <a:t>::</a:t>
            </a:r>
            <a:r>
              <a:rPr lang="en-US" sz="1400" dirty="0" err="1">
                <a:latin typeface="Adobe Gurmukhi" panose="01010101010101010101" pitchFamily="50" charset="0"/>
                <a:cs typeface="Adobe Gurmukhi" panose="01010101010101010101" pitchFamily="50" charset="0"/>
              </a:rPr>
              <a:t>DetailedTasks</a:t>
            </a:r>
            <a:r>
              <a:rPr lang="en-US" sz="1400" dirty="0">
                <a:latin typeface="Adobe Gurmukhi" panose="01010101010101010101" pitchFamily="50" charset="0"/>
                <a:cs typeface="Adobe Gurmukhi" panose="01010101010101010101" pitchFamily="50" charset="0"/>
              </a:rPr>
              <a:t>(</a:t>
            </a:r>
            <a:r>
              <a:rPr lang="en-US" sz="1400" dirty="0" err="1">
                <a:latin typeface="Adobe Gurmukhi" panose="01010101010101010101" pitchFamily="50" charset="0"/>
                <a:cs typeface="Adobe Gurmukhi" panose="01010101010101010101" pitchFamily="50" charset="0"/>
              </a:rPr>
              <a:t>HandleINS</a:t>
            </a:r>
            <a:r>
              <a:rPr lang="en-US" sz="1400" dirty="0">
                <a:latin typeface="Adobe Gurmukhi" panose="01010101010101010101" pitchFamily="50" charset="0"/>
                <a:cs typeface="Adobe Gurmukhi" panose="01010101010101010101" pitchFamily="50" charset="0"/>
              </a:rPr>
              <a:t> 4GridEEES7 +0x9e)</a:t>
            </a:r>
          </a:p>
          <a:p>
            <a:pPr marL="0" indent="0">
              <a:buNone/>
            </a:pPr>
            <a:r>
              <a:rPr lang="en-US" sz="1400" dirty="0" err="1">
                <a:latin typeface="Adobe Gurmukhi" panose="01010101010101010101" pitchFamily="50" charset="0"/>
                <a:cs typeface="Adobe Gurmukhi" panose="01010101010101010101" pitchFamily="50" charset="0"/>
              </a:rPr>
              <a:t>dbg</a:t>
            </a:r>
            <a:r>
              <a:rPr lang="en-US" sz="1400" dirty="0">
                <a:latin typeface="Adobe Gurmukhi" panose="01010101010101010101" pitchFamily="50" charset="0"/>
                <a:cs typeface="Adobe Gurmukhi" panose="01010101010101010101" pitchFamily="50" charset="0"/>
              </a:rPr>
              <a:t>/lib/</a:t>
            </a:r>
            <a:r>
              <a:rPr lang="en-US" sz="1400" dirty="0" err="1">
                <a:latin typeface="Adobe Gurmukhi" panose="01010101010101010101" pitchFamily="50" charset="0"/>
                <a:cs typeface="Adobe Gurmukhi" panose="01010101010101010101" pitchFamily="50" charset="0"/>
              </a:rPr>
              <a:t>libCCA</a:t>
            </a:r>
            <a:r>
              <a:rPr lang="en-US" sz="1400" dirty="0">
                <a:latin typeface="Adobe Gurmukhi" panose="01010101010101010101" pitchFamily="50" charset="0"/>
                <a:cs typeface="Adobe Gurmukhi" panose="01010101010101010101" pitchFamily="50" charset="0"/>
              </a:rPr>
              <a:t> Components </a:t>
            </a:r>
            <a:r>
              <a:rPr lang="en-US" sz="1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Schedulers.so</a:t>
            </a:r>
            <a:r>
              <a:rPr lang="en-US" sz="1400" dirty="0">
                <a:latin typeface="Adobe Gurmukhi" panose="01010101010101010101" pitchFamily="50" charset="0"/>
                <a:cs typeface="Adobe Gurmukhi" panose="01010101010101010101" pitchFamily="50" charset="0"/>
              </a:rPr>
              <a:t> </a:t>
            </a:r>
            <a:r>
              <a:rPr lang="en-US" sz="1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(Uintah</a:t>
            </a:r>
            <a:r>
              <a:rPr lang="en-US" sz="1400" dirty="0">
                <a:latin typeface="Adobe Gurmukhi" panose="01010101010101010101" pitchFamily="50" charset="0"/>
                <a:cs typeface="Adobe Gurmukhi" panose="01010101010101010101" pitchFamily="50" charset="0"/>
              </a:rPr>
              <a:t>::</a:t>
            </a:r>
            <a:r>
              <a:rPr lang="en-US" sz="1400" dirty="0" err="1">
                <a:latin typeface="Adobe Gurmukhi" panose="01010101010101010101" pitchFamily="50" charset="0"/>
                <a:cs typeface="Adobe Gurmukhi" panose="01010101010101010101" pitchFamily="50" charset="0"/>
              </a:rPr>
              <a:t>SchedulerCommon</a:t>
            </a:r>
            <a:r>
              <a:rPr lang="en-US" sz="1400" dirty="0">
                <a:latin typeface="Adobe Gurmukhi" panose="01010101010101010101" pitchFamily="50" charset="0"/>
                <a:cs typeface="Adobe Gurmukhi" panose="01010101010101010101" pitchFamily="50" charset="0"/>
              </a:rPr>
              <a:t>::compile+0x1da)</a:t>
            </a:r>
          </a:p>
          <a:p>
            <a:pPr marL="0" indent="0">
              <a:buNone/>
            </a:pPr>
            <a:r>
              <a:rPr lang="en-US" sz="1400" dirty="0" err="1">
                <a:latin typeface="Adobe Gurmukhi" panose="01010101010101010101" pitchFamily="50" charset="0"/>
                <a:cs typeface="Adobe Gurmukhi" panose="01010101010101010101" pitchFamily="50" charset="0"/>
              </a:rPr>
              <a:t>dbg</a:t>
            </a:r>
            <a:r>
              <a:rPr lang="en-US" sz="1400" dirty="0">
                <a:latin typeface="Adobe Gurmukhi" panose="01010101010101010101" pitchFamily="50" charset="0"/>
                <a:cs typeface="Adobe Gurmukhi" panose="01010101010101010101" pitchFamily="50" charset="0"/>
              </a:rPr>
              <a:t>/lib/</a:t>
            </a:r>
            <a:r>
              <a:rPr lang="en-US" sz="1400" dirty="0" err="1">
                <a:latin typeface="Adobe Gurmukhi" panose="01010101010101010101" pitchFamily="50" charset="0"/>
                <a:cs typeface="Adobe Gurmukhi" panose="01010101010101010101" pitchFamily="50" charset="0"/>
              </a:rPr>
              <a:t>libCCA</a:t>
            </a:r>
            <a:r>
              <a:rPr lang="en-US" sz="1400" dirty="0">
                <a:latin typeface="Adobe Gurmukhi" panose="01010101010101010101" pitchFamily="50" charset="0"/>
                <a:cs typeface="Adobe Gurmukhi" panose="01010101010101010101" pitchFamily="50" charset="0"/>
              </a:rPr>
              <a:t> Components </a:t>
            </a:r>
            <a:r>
              <a:rPr lang="en-US" sz="1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SimulationController.so (Uintah</a:t>
            </a:r>
            <a:r>
              <a:rPr lang="en-US" sz="1400" dirty="0">
                <a:latin typeface="Adobe Gurmukhi" panose="01010101010101010101" pitchFamily="50" charset="0"/>
                <a:cs typeface="Adobe Gurmukhi" panose="01010101010101010101" pitchFamily="50" charset="0"/>
              </a:rPr>
              <a:t>::</a:t>
            </a:r>
            <a:r>
              <a:rPr lang="en-US" sz="1400" dirty="0" err="1">
                <a:latin typeface="Adobe Gurmukhi" panose="01010101010101010101" pitchFamily="50" charset="0"/>
                <a:cs typeface="Adobe Gurmukhi" panose="01010101010101010101" pitchFamily="50" charset="0"/>
              </a:rPr>
              <a:t>AMRSimulationController</a:t>
            </a:r>
            <a:r>
              <a:rPr lang="en-US" sz="1400" dirty="0">
                <a:latin typeface="Adobe Gurmukhi" panose="01010101010101010101" pitchFamily="50" charset="0"/>
                <a:cs typeface="Adobe Gurmukhi" panose="01010101010101010101" pitchFamily="50" charset="0"/>
              </a:rPr>
              <a:t>::recompile(</a:t>
            </a:r>
            <a:r>
              <a:rPr lang="en-US" sz="1400" dirty="0" err="1">
                <a:latin typeface="Adobe Gurmukhi" panose="01010101010101010101" pitchFamily="50" charset="0"/>
                <a:cs typeface="Adobe Gurmukhi" panose="01010101010101010101" pitchFamily="50" charset="0"/>
              </a:rPr>
              <a:t>HandleINS</a:t>
            </a:r>
            <a:r>
              <a:rPr lang="en-US" sz="1400" dirty="0">
                <a:latin typeface="Adobe Gurmukhi" panose="01010101010101010101" pitchFamily="50" charset="0"/>
                <a:cs typeface="Adobe Gurmukhi" panose="01010101010101010101" pitchFamily="50" charset="0"/>
              </a:rPr>
              <a:t> 4GridEEEi+0x7e2)</a:t>
            </a:r>
          </a:p>
          <a:p>
            <a:pPr marL="0" indent="0">
              <a:buNone/>
            </a:pPr>
            <a:r>
              <a:rPr lang="en-US" sz="1400" dirty="0" err="1">
                <a:latin typeface="Adobe Gurmukhi" panose="01010101010101010101" pitchFamily="50" charset="0"/>
                <a:cs typeface="Adobe Gurmukhi" panose="01010101010101010101" pitchFamily="50" charset="0"/>
              </a:rPr>
              <a:t>dbg</a:t>
            </a:r>
            <a:r>
              <a:rPr lang="en-US" sz="1400" dirty="0">
                <a:latin typeface="Adobe Gurmukhi" panose="01010101010101010101" pitchFamily="50" charset="0"/>
                <a:cs typeface="Adobe Gurmukhi" panose="01010101010101010101" pitchFamily="50" charset="0"/>
              </a:rPr>
              <a:t>/lib/</a:t>
            </a:r>
            <a:r>
              <a:rPr lang="en-US" sz="1400" dirty="0" err="1">
                <a:latin typeface="Adobe Gurmukhi" panose="01010101010101010101" pitchFamily="50" charset="0"/>
                <a:cs typeface="Adobe Gurmukhi" panose="01010101010101010101" pitchFamily="50" charset="0"/>
              </a:rPr>
              <a:t>libCCA</a:t>
            </a:r>
            <a:r>
              <a:rPr lang="en-US" sz="1400" dirty="0">
                <a:latin typeface="Adobe Gurmukhi" panose="01010101010101010101" pitchFamily="50" charset="0"/>
                <a:cs typeface="Adobe Gurmukhi" panose="01010101010101010101" pitchFamily="50" charset="0"/>
              </a:rPr>
              <a:t> Components </a:t>
            </a:r>
            <a:r>
              <a:rPr lang="en-US" sz="1400" dirty="0" smtClean="0">
                <a:latin typeface="Adobe Gurmukhi" panose="01010101010101010101" pitchFamily="50" charset="0"/>
                <a:cs typeface="Adobe Gurmukhi" panose="01010101010101010101" pitchFamily="50" charset="0"/>
              </a:rPr>
              <a:t>SimulationController.so (Uintah</a:t>
            </a:r>
            <a:r>
              <a:rPr lang="en-US" sz="1400" dirty="0">
                <a:latin typeface="Adobe Gurmukhi" panose="01010101010101010101" pitchFamily="50" charset="0"/>
                <a:cs typeface="Adobe Gurmukhi" panose="01010101010101010101" pitchFamily="50" charset="0"/>
              </a:rPr>
              <a:t>::</a:t>
            </a:r>
            <a:r>
              <a:rPr lang="en-US" sz="1400" dirty="0" err="1">
                <a:latin typeface="Adobe Gurmukhi" panose="01010101010101010101" pitchFamily="50" charset="0"/>
                <a:cs typeface="Adobe Gurmukhi" panose="01010101010101010101" pitchFamily="50" charset="0"/>
              </a:rPr>
              <a:t>AMRSimulationController</a:t>
            </a:r>
            <a:r>
              <a:rPr lang="en-US" sz="1400" dirty="0">
                <a:latin typeface="Adobe Gurmukhi" panose="01010101010101010101" pitchFamily="50" charset="0"/>
                <a:cs typeface="Adobe Gurmukhi" panose="01010101010101010101" pitchFamily="50" charset="0"/>
              </a:rPr>
              <a:t>::run+0x665)</a:t>
            </a:r>
          </a:p>
          <a:p>
            <a:pPr marL="0" indent="0">
              <a:buNone/>
            </a:pPr>
            <a:r>
              <a:rPr lang="en-US" sz="1400" dirty="0">
                <a:latin typeface="Adobe Gurmukhi" panose="01010101010101010101" pitchFamily="50" charset="0"/>
                <a:cs typeface="Adobe Gurmukhi" panose="01010101010101010101" pitchFamily="50" charset="0"/>
              </a:rPr>
              <a:t>./</a:t>
            </a:r>
            <a:r>
              <a:rPr lang="en-US" sz="1400" dirty="0" err="1">
                <a:latin typeface="Adobe Gurmukhi" panose="01010101010101010101" pitchFamily="50" charset="0"/>
                <a:cs typeface="Adobe Gurmukhi" panose="01010101010101010101" pitchFamily="50" charset="0"/>
              </a:rPr>
              <a:t>sus</a:t>
            </a:r>
            <a:r>
              <a:rPr lang="en-US" sz="1400" dirty="0">
                <a:latin typeface="Adobe Gurmukhi" panose="01010101010101010101" pitchFamily="50" charset="0"/>
                <a:cs typeface="Adobe Gurmukhi" panose="01010101010101010101" pitchFamily="50" charset="0"/>
              </a:rPr>
              <a:t>(main+0x1160)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3578" y="1845734"/>
            <a:ext cx="528210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Data: Collection of Sampling Data</a:t>
            </a:r>
          </a:p>
          <a:p>
            <a:r>
              <a:rPr lang="en-US" sz="1600" dirty="0"/>
              <a:t>Result: Dependency Graph</a:t>
            </a:r>
          </a:p>
          <a:p>
            <a:r>
              <a:rPr lang="en-US" sz="1600" dirty="0"/>
              <a:t>stack = [];</a:t>
            </a:r>
          </a:p>
          <a:p>
            <a:r>
              <a:rPr lang="en-US" sz="1600" dirty="0"/>
              <a:t>for line in n do</a:t>
            </a:r>
          </a:p>
          <a:p>
            <a:r>
              <a:rPr lang="en-US" sz="1600" dirty="0" smtClean="0"/>
              <a:t>	if </a:t>
            </a:r>
            <a:r>
              <a:rPr lang="en-US" sz="1600" dirty="0"/>
              <a:t>line 6= "===" then</a:t>
            </a:r>
          </a:p>
          <a:p>
            <a:r>
              <a:rPr lang="en-US" sz="1600" dirty="0" smtClean="0"/>
              <a:t>		</a:t>
            </a:r>
            <a:r>
              <a:rPr lang="en-US" sz="1600" dirty="0" err="1" smtClean="0"/>
              <a:t>stack.append</a:t>
            </a:r>
            <a:r>
              <a:rPr lang="en-US" sz="1600" dirty="0" smtClean="0"/>
              <a:t>(line</a:t>
            </a:r>
            <a:r>
              <a:rPr lang="en-US" sz="1600" dirty="0"/>
              <a:t>)</a:t>
            </a:r>
          </a:p>
          <a:p>
            <a:r>
              <a:rPr lang="en-US" sz="1600" dirty="0" smtClean="0"/>
              <a:t>	else</a:t>
            </a:r>
            <a:endParaRPr lang="en-US" sz="1600" dirty="0"/>
          </a:p>
          <a:p>
            <a:r>
              <a:rPr lang="en-US" sz="1600" dirty="0" smtClean="0"/>
              <a:t>		for </a:t>
            </a:r>
            <a:r>
              <a:rPr lang="en-US" sz="1600" dirty="0"/>
              <a:t>depth = 1 to </a:t>
            </a:r>
            <a:r>
              <a:rPr lang="en-US" sz="1600" dirty="0" err="1"/>
              <a:t>len</a:t>
            </a:r>
            <a:r>
              <a:rPr lang="en-US" sz="1600" dirty="0"/>
              <a:t>(stack) + 1 do</a:t>
            </a:r>
          </a:p>
          <a:p>
            <a:pPr lvl="3"/>
            <a:r>
              <a:rPr lang="en-US" sz="1600" dirty="0"/>
              <a:t>cur stack = stack[-depth:];</a:t>
            </a:r>
          </a:p>
          <a:p>
            <a:pPr lvl="3"/>
            <a:r>
              <a:rPr lang="en-US" sz="1600" dirty="0"/>
              <a:t>cur key = stack to id(cur stack);</a:t>
            </a:r>
          </a:p>
          <a:p>
            <a:pPr lvl="3"/>
            <a:r>
              <a:rPr lang="en-US" sz="1600" dirty="0" err="1"/>
              <a:t>prv</a:t>
            </a:r>
            <a:r>
              <a:rPr lang="en-US" sz="1600" dirty="0"/>
              <a:t> key = stack to id(cur stack[1:]);</a:t>
            </a:r>
          </a:p>
          <a:p>
            <a:pPr lvl="3"/>
            <a:r>
              <a:rPr lang="en-US" sz="1600" dirty="0"/>
              <a:t>count[cur key] = </a:t>
            </a:r>
            <a:r>
              <a:rPr lang="en-US" sz="1600" dirty="0" err="1"/>
              <a:t>count.get</a:t>
            </a:r>
            <a:r>
              <a:rPr lang="en-US" sz="1600" dirty="0"/>
              <a:t>(cur key) + 1;</a:t>
            </a:r>
          </a:p>
          <a:p>
            <a:pPr lvl="3"/>
            <a:r>
              <a:rPr lang="en-US" sz="1600" dirty="0"/>
              <a:t>if </a:t>
            </a:r>
            <a:r>
              <a:rPr lang="en-US" sz="1600" dirty="0" err="1"/>
              <a:t>prv</a:t>
            </a:r>
            <a:r>
              <a:rPr lang="en-US" sz="1600" dirty="0"/>
              <a:t> key not in edge: edge[</a:t>
            </a:r>
            <a:r>
              <a:rPr lang="en-US" sz="1600" dirty="0" err="1"/>
              <a:t>prv</a:t>
            </a:r>
            <a:r>
              <a:rPr lang="en-US" sz="1600" dirty="0"/>
              <a:t> key] = [];</a:t>
            </a:r>
          </a:p>
          <a:p>
            <a:pPr lvl="3"/>
            <a:r>
              <a:rPr lang="en-US" sz="1600" dirty="0" smtClean="0"/>
              <a:t>edge[</a:t>
            </a:r>
            <a:r>
              <a:rPr lang="en-US" sz="1600" dirty="0" err="1" smtClean="0"/>
              <a:t>prv</a:t>
            </a:r>
            <a:r>
              <a:rPr lang="en-US" sz="1600" dirty="0" smtClean="0"/>
              <a:t> </a:t>
            </a:r>
            <a:r>
              <a:rPr lang="en-US" sz="1600" dirty="0"/>
              <a:t>key].append(cur key);</a:t>
            </a:r>
          </a:p>
          <a:p>
            <a:r>
              <a:rPr lang="en-US" sz="1600" dirty="0" smtClean="0"/>
              <a:t>		end</a:t>
            </a:r>
            <a:endParaRPr lang="en-US" sz="1600" dirty="0"/>
          </a:p>
          <a:p>
            <a:r>
              <a:rPr lang="en-US" sz="1600" dirty="0" smtClean="0"/>
              <a:t>	end</a:t>
            </a:r>
            <a:endParaRPr lang="en-US" sz="1600" dirty="0"/>
          </a:p>
          <a:p>
            <a:r>
              <a:rPr lang="en-US" sz="16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7959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Uintah Dynamic Profiler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endParaRPr lang="en-US" b="0" dirty="0" smtClean="0"/>
              </a:p>
              <a:p>
                <a:pPr algn="just"/>
                <a:r>
                  <a:rPr lang="en-US" b="0" dirty="0" smtClean="0"/>
                  <a:t>1</a:t>
                </a:r>
                <a:r>
                  <a:rPr lang="en-US" b="0" dirty="0" smtClean="0"/>
                  <a:t>. Time utilization rate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𝑐𝑢𝑟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𝑓𝑢𝑛</m:t>
                    </m:r>
                  </m:oMath>
                </a14:m>
                <a:r>
                  <a:rPr lang="en-US" b="0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𝑓𝑢𝑛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pPr algn="ctr"/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𝑓𝑢𝑛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𝑓𝑢𝑛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𝑐𝑛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𝑐𝑢𝑟</m:t>
                            </m:r>
                            <m:r>
                              <m:rPr>
                                <m:lit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𝑓𝑢𝑛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𝑐𝑛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  <m:r>
                              <m:rPr>
                                <m:lit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𝑓𝑢𝑛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𝑓𝑢𝑛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𝑐𝑎𝑙𝑙𝑖𝑛𝑔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𝑓𝑢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2. Time cost for each function: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𝑓𝑢𝑛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𝑓𝑢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𝑐𝑢𝑟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𝑓𝑢𝑛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𝑝𝑎𝑟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𝑓𝑢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64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574</TotalTime>
  <Words>1117</Words>
  <Application>Microsoft Office PowerPoint</Application>
  <PresentationFormat>Widescreen</PresentationFormat>
  <Paragraphs>427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Adobe Devanagari</vt:lpstr>
      <vt:lpstr>Adobe Gurmukhi</vt:lpstr>
      <vt:lpstr>Arial</vt:lpstr>
      <vt:lpstr>Calibri</vt:lpstr>
      <vt:lpstr>Calibri Light</vt:lpstr>
      <vt:lpstr>Cambria Math</vt:lpstr>
      <vt:lpstr>Retrospect</vt:lpstr>
      <vt:lpstr>Performance Optimization for Regridder Component of Uintah based on Dynamic Analysis</vt:lpstr>
      <vt:lpstr>Uintah Overview</vt:lpstr>
      <vt:lpstr>Uintah Overview</vt:lpstr>
      <vt:lpstr>Regridding Process</vt:lpstr>
      <vt:lpstr>Weak Scalability for Regridding</vt:lpstr>
      <vt:lpstr>Analysis for Regridding</vt:lpstr>
      <vt:lpstr>Uintah Dynamic Profiler</vt:lpstr>
      <vt:lpstr>Uintah Dynamic Profiler</vt:lpstr>
      <vt:lpstr>Uintah Dynamic Profiler</vt:lpstr>
      <vt:lpstr>PowerPoint Presentation</vt:lpstr>
      <vt:lpstr>Optimization</vt:lpstr>
      <vt:lpstr>Optimization</vt:lpstr>
      <vt:lpstr>Optimization</vt:lpstr>
      <vt:lpstr>Optimization</vt:lpstr>
      <vt:lpstr>Optimization</vt:lpstr>
      <vt:lpstr>Optimization</vt:lpstr>
      <vt:lpstr>Optimization</vt:lpstr>
      <vt:lpstr>Optimization</vt:lpstr>
      <vt:lpstr>Optimization</vt:lpstr>
      <vt:lpstr>Optimization</vt:lpstr>
      <vt:lpstr>Optimization</vt:lpstr>
      <vt:lpstr>PowerPoint Presentation</vt:lpstr>
      <vt:lpstr>Future Work</vt:lpstr>
      <vt:lpstr>Questions?</vt:lpstr>
    </vt:vector>
  </TitlesOfParts>
  <Company>College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Optimization for Regridder Component of Uintah based on Dynamic Analysis</dc:title>
  <dc:creator>nanx</dc:creator>
  <cp:lastModifiedBy>nanx</cp:lastModifiedBy>
  <cp:revision>61</cp:revision>
  <dcterms:created xsi:type="dcterms:W3CDTF">2015-05-01T19:22:40Z</dcterms:created>
  <dcterms:modified xsi:type="dcterms:W3CDTF">2015-05-04T07:10:57Z</dcterms:modified>
</cp:coreProperties>
</file>