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93" r:id="rId2"/>
    <p:sldMasterId id="2147483711" r:id="rId3"/>
  </p:sldMasterIdLst>
  <p:notesMasterIdLst>
    <p:notesMasterId r:id="rId25"/>
  </p:notesMasterIdLst>
  <p:sldIdLst>
    <p:sldId id="270" r:id="rId4"/>
    <p:sldId id="27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84" r:id="rId13"/>
    <p:sldId id="283" r:id="rId14"/>
    <p:sldId id="282" r:id="rId15"/>
    <p:sldId id="281" r:id="rId16"/>
    <p:sldId id="286" r:id="rId17"/>
    <p:sldId id="285" r:id="rId18"/>
    <p:sldId id="291" r:id="rId19"/>
    <p:sldId id="292" r:id="rId20"/>
    <p:sldId id="289" r:id="rId21"/>
    <p:sldId id="287" r:id="rId22"/>
    <p:sldId id="288" r:id="rId23"/>
    <p:sldId id="290" r:id="rId24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8" autoAdjust="0"/>
    <p:restoredTop sz="96124" autoAdjust="0"/>
  </p:normalViewPr>
  <p:slideViewPr>
    <p:cSldViewPr snapToGrid="0">
      <p:cViewPr>
        <p:scale>
          <a:sx n="98" d="100"/>
          <a:sy n="98" d="100"/>
        </p:scale>
        <p:origin x="768" y="880"/>
      </p:cViewPr>
      <p:guideLst>
        <p:guide orient="horz" pos="2159"/>
        <p:guide pos="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28.02.24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  <p:pic>
        <p:nvPicPr>
          <p:cNvPr id="2" name="Bildplatzhalter 3">
            <a:extLst>
              <a:ext uri="{FF2B5EF4-FFF2-40B4-BE49-F238E27FC236}">
                <a16:creationId xmlns:a16="http://schemas.microsoft.com/office/drawing/2014/main" id="{FD9A9596-2C4A-B21D-C786-3E4C615B85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b="18811"/>
          <a:stretch>
            <a:fillRect/>
          </a:stretch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A255E0C-BA46-414C-B93B-463A74B6056A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6">
            <a:extLst>
              <a:ext uri="{FF2B5EF4-FFF2-40B4-BE49-F238E27FC236}">
                <a16:creationId xmlns:a16="http://schemas.microsoft.com/office/drawing/2014/main" id="{34CE5320-35BE-2940-A98A-E8624493D0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456F2AD-B082-4C40-B548-5501F8DAA2FD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129015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F4EBDE6-AB90-41AA-9FD9-5846A1BF5E6C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40A20F6-92DA-404A-A087-191B135303C4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</a:t>
            </a:r>
          </a:p>
          <a:p>
            <a:pPr lvl="3"/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B89AAD7E-45FA-4315-A93D-FBFB11BECEC9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F31C92CB-E887-49A1-89D8-F84D7E851A6D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88EC468-4A16-43E1-AE8D-AFB1783B0BBF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79F28A5-A458-41A3-A1F3-3D6D30ECF45F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74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3">
            <a:extLst>
              <a:ext uri="{FF2B5EF4-FFF2-40B4-BE49-F238E27FC236}">
                <a16:creationId xmlns:a16="http://schemas.microsoft.com/office/drawing/2014/main" id="{352817DA-0A74-AE46-BBA5-4ADB5D4F88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9" b="31679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6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ildplatzhalter 3">
            <a:extLst>
              <a:ext uri="{FF2B5EF4-FFF2-40B4-BE49-F238E27FC236}">
                <a16:creationId xmlns:a16="http://schemas.microsoft.com/office/drawing/2014/main" id="{E8F0924D-5395-FD43-B8E8-D373CC7C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b="18811"/>
          <a:stretch>
            <a:fillRect/>
          </a:stretch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68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974CED3-EFED-4069-95EA-4CD91F652799}" type="datetime4">
              <a:rPr lang="en-US" noProof="0" smtClean="0"/>
              <a:t>February 28, 2024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48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24C77D95-51C1-4D00-BFF0-7F99CC3627C5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88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A352D04-419C-4B25-A572-CBA5FE51B2EF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82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1A6A913-06DA-4771-B4FD-7A780A785411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82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CD596A2-C669-4CD0-A976-13ED2B2147EE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93688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A8B043BB-F1AC-41E3-A31B-3BED2C404C7F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7071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DA42B4DC-7C82-BE42-8B43-98733C90CC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F0F412E-6302-43BD-86F3-68C92BCEFAA7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24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B8D648-917D-4B0C-9FBD-207A63C03E30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124728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E69B8DE6-021B-7F4B-B1A0-828F13A9BD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2BAD8AA-579C-4682-B026-173A722795AB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2207789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67F34DA-B1E1-4786-BB5F-D171B8612B89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6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72A1FD8-603F-438E-AC40-DD7043440C8D}" type="datetime4">
              <a:rPr lang="en-US" noProof="0" smtClean="0"/>
              <a:t>February 28, 2024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ACDFCFC-E949-42B0-9976-6FB2A855129B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927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CF4CAD5-4F8E-4ED3-BFA6-CA791BA9F821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93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2542C8C-558F-4137-8265-9B321A1AE65B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912580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E74290C-0FB7-4906-971D-5853136A201E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30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A9EFB5C-AFDB-4565-A383-24999B966811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867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91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3">
            <a:extLst>
              <a:ext uri="{FF2B5EF4-FFF2-40B4-BE49-F238E27FC236}">
                <a16:creationId xmlns:a16="http://schemas.microsoft.com/office/drawing/2014/main" id="{EBDFCD1D-3B9E-AD48-9904-77642DDBE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6" b="31616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24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62C1F81-0292-4658-B990-314031B5EEE0}" type="datetime4">
              <a:rPr lang="en-US" noProof="0" smtClean="0"/>
              <a:t>February 28, 2024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26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558F984-26B4-4933-8516-FE1535DED93C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540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3E4C659-E679-417B-A9E8-A603DCE1B207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8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5654299-21F5-4380-A5B0-36A76B3ABC3F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4BD4C5A-35E9-47D6-BDD6-A15EE1F6811B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257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046FD4F-6F20-4022-8CF1-AABFBE35CA69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66610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63BD3E5-C6B0-41CB-8EEA-5A19D71A579A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780322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1E5EB97-EF72-C743-B225-36D9314C2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20197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DD5701E-F27F-4FC7-9A65-8970DD43482C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926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24FF91D-7296-4205-8BDB-A92220A41345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24689504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C4C0195D-65D3-B64E-9505-9813519B3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18261"/>
          <a:stretch/>
        </p:blipFill>
        <p:spPr>
          <a:xfrm>
            <a:off x="1" y="1771495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0A5B49F6-B86F-4AD3-8EB4-0DC3B07A0E87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9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3AD220D-9F11-4B7D-8A9D-9C2F5BED8E3F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740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4502107-A1C5-4378-9800-447D95495502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715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FAC4E8C-1250-48A6-B04C-BC56622F1CB3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893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92D16ED-EDD1-4A5D-BA1C-CC77859519F8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85676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DB31224-A2BA-46E6-8C08-B9EBE4CA9847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75D5D3D-2EDA-453D-A98B-ACA198EE4F58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673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B47A60A-81C1-450A-8258-62C9DE38B110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335A851-D77C-41AE-86D7-230684EEBDD1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D4E77B-683C-46D8-9FBD-45D28C443896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48B8F8E-2E80-4FE8-B44D-BD31B836C218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AD469279-E5C8-404C-94A7-9CE4F8C2F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0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AE96706-7997-401A-B3C6-DD0629218309}" type="datetime4">
              <a:rPr lang="en-US" smtClean="0"/>
              <a:t>February 28,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4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94C81A-DFE5-4252-ACE3-7B558C600C33}" type="datetime4">
              <a:rPr lang="en-US" smtClean="0"/>
              <a:t>February 28, 2024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Tim Lachenicht &amp; Tobias Kässmann </a:t>
            </a:r>
            <a:r>
              <a:rPr lang="en-US" altLang="de-DE" sz="1200" dirty="0"/>
              <a:t>–</a:t>
            </a:r>
            <a:r>
              <a:rPr lang="de-DE" sz="1200" dirty="0"/>
              <a:t> FinanceTracker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Develop Any Microservice System – ISE – KASTEL</a:t>
            </a:r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  <p:sldLayoutId id="2147483675" r:id="rId3"/>
    <p:sldLayoutId id="2147483677" r:id="rId4"/>
    <p:sldLayoutId id="2147483687" r:id="rId5"/>
    <p:sldLayoutId id="2147483678" r:id="rId6"/>
    <p:sldLayoutId id="2147483686" r:id="rId7"/>
    <p:sldLayoutId id="2147483688" r:id="rId8"/>
    <p:sldLayoutId id="2147483691" r:id="rId9"/>
    <p:sldLayoutId id="2147483689" r:id="rId10"/>
    <p:sldLayoutId id="2147483692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02C4C1C-1ED3-4954-B0E9-D63D775CC421}" type="datetime4">
              <a:rPr lang="en-US" smtClean="0"/>
              <a:t>February 28, 2024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Name of Division, Institute,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36758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6BE16BE-510F-4DC1-B9F9-23B25996BEBF}" type="datetime4">
              <a:rPr lang="en-US" smtClean="0"/>
              <a:t>February 28, 2024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/>
              <a:t>Name of Division, Institute, Business Unit</a:t>
            </a:r>
            <a:endParaRPr lang="en-US" altLang="de-DE" sz="1200" dirty="0"/>
          </a:p>
        </p:txBody>
      </p:sp>
    </p:spTree>
    <p:extLst>
      <p:ext uri="{BB962C8B-B14F-4D97-AF65-F5344CB8AC3E}">
        <p14:creationId xmlns:p14="http://schemas.microsoft.com/office/powerpoint/2010/main" val="424021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svg"/><Relationship Id="rId3" Type="http://schemas.openxmlformats.org/officeDocument/2006/relationships/image" Target="../media/image25.svg"/><Relationship Id="rId7" Type="http://schemas.openxmlformats.org/officeDocument/2006/relationships/image" Target="../media/image15.svg"/><Relationship Id="rId12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de-DE" dirty="0"/>
              <a:t>FinanceTracker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Tim Lachenicht &amp; Tobias Kässmann</a:t>
            </a:r>
          </a:p>
        </p:txBody>
      </p:sp>
    </p:spTree>
    <p:extLst>
      <p:ext uri="{BB962C8B-B14F-4D97-AF65-F5344CB8AC3E}">
        <p14:creationId xmlns:p14="http://schemas.microsoft.com/office/powerpoint/2010/main" val="283892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E4B516-F440-5E37-C368-9B68669AD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7588" y="1162619"/>
            <a:ext cx="9316824" cy="51118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56EE0-062F-DB1F-BFB8-BF035B4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February 28,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9E72-587F-4047-8FEC-3343831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87405A-C4DB-2882-AE5F-06C6C152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4380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E4B516-F440-5E37-C368-9B68669AD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7588" y="1162619"/>
            <a:ext cx="9316824" cy="51118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56EE0-062F-DB1F-BFB8-BF035B4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February 28,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9E72-587F-4047-8FEC-3343831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87405A-C4DB-2882-AE5F-06C6C152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5211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E4B516-F440-5E37-C368-9B68669AD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87" y="1162619"/>
            <a:ext cx="9316826" cy="51118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56EE0-062F-DB1F-BFB8-BF035B4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February 28,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9E72-587F-4047-8FEC-3343831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87405A-C4DB-2882-AE5F-06C6C152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31986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E4B516-F440-5E37-C368-9B68669AD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7588" y="1162619"/>
            <a:ext cx="9316824" cy="51118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56EE0-062F-DB1F-BFB8-BF035B4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February 28,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9E72-587F-4047-8FEC-3343831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87405A-C4DB-2882-AE5F-06C6C152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496306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56EE0-062F-DB1F-BFB8-BF035B4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February 28,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9E72-587F-4047-8FEC-3343831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87405A-C4DB-2882-AE5F-06C6C152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Mainline Scenario (Sequence Diagram)</a:t>
            </a:r>
          </a:p>
        </p:txBody>
      </p:sp>
    </p:spTree>
    <p:extLst>
      <p:ext uri="{BB962C8B-B14F-4D97-AF65-F5344CB8AC3E}">
        <p14:creationId xmlns:p14="http://schemas.microsoft.com/office/powerpoint/2010/main" val="277444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6552-F705-7E3B-DFFA-CD25D3B7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February 28,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218E5-44AA-9AB6-6720-38056B11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64ED7-2333-47C3-FEAE-3980D979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Savings Goal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ADC210-7C6A-6A8A-85C7-DA298F43D3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3"/>
          <a:stretch/>
        </p:blipFill>
        <p:spPr>
          <a:xfrm>
            <a:off x="3458679" y="1304621"/>
            <a:ext cx="5274641" cy="47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07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6552-F705-7E3B-DFFA-CD25D3B7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February 28,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218E5-44AA-9AB6-6720-38056B11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64ED7-2333-47C3-FEAE-3980D979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Savings Goal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ADC210-7C6A-6A8A-85C7-DA298F43D3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3"/>
          <a:stretch/>
        </p:blipFill>
        <p:spPr>
          <a:xfrm>
            <a:off x="505578" y="1995051"/>
            <a:ext cx="3914224" cy="35023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437F2A-12E5-BDFD-C015-F73AB4BB08A9}"/>
              </a:ext>
            </a:extLst>
          </p:cNvPr>
          <p:cNvSpPr/>
          <p:nvPr/>
        </p:nvSpPr>
        <p:spPr>
          <a:xfrm>
            <a:off x="1753085" y="1758910"/>
            <a:ext cx="1986055" cy="844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540E2-0618-01EA-4E3B-26098CEE6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35" y="1492672"/>
            <a:ext cx="5157592" cy="450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62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6552-F705-7E3B-DFFA-CD25D3B7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February 28,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218E5-44AA-9AB6-6720-38056B11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64ED7-2333-47C3-FEAE-3980D979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Savings Goal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ADC210-7C6A-6A8A-85C7-DA298F43D3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3"/>
          <a:stretch/>
        </p:blipFill>
        <p:spPr>
          <a:xfrm>
            <a:off x="505578" y="1995051"/>
            <a:ext cx="3914224" cy="35023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437F2A-12E5-BDFD-C015-F73AB4BB08A9}"/>
              </a:ext>
            </a:extLst>
          </p:cNvPr>
          <p:cNvSpPr/>
          <p:nvPr/>
        </p:nvSpPr>
        <p:spPr>
          <a:xfrm>
            <a:off x="1753085" y="1758910"/>
            <a:ext cx="1986055" cy="844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9671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56EE0-062F-DB1F-BFB8-BF035B4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February 28,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9E72-587F-4047-8FEC-3343831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87405A-C4DB-2882-AE5F-06C6C152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2882311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56EE0-062F-DB1F-BFB8-BF035B4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February 28,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9E72-587F-4047-8FEC-3343831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87405A-C4DB-2882-AE5F-06C6C152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53202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FC6449-0E20-114C-91AC-DAA9B138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Develop a microservice application.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b="1" dirty="0"/>
              <a:t>Constraints</a:t>
            </a:r>
          </a:p>
          <a:p>
            <a:r>
              <a:rPr lang="en-DE" dirty="0"/>
              <a:t>Framework: Spring (Java), Maven</a:t>
            </a:r>
          </a:p>
          <a:p>
            <a:r>
              <a:rPr lang="en-DE" dirty="0"/>
              <a:t>API: JAX-RS &amp; Spring</a:t>
            </a:r>
          </a:p>
          <a:p>
            <a:r>
              <a:rPr lang="en-DE" dirty="0"/>
              <a:t>Message Queue</a:t>
            </a:r>
          </a:p>
          <a:p>
            <a:r>
              <a:rPr lang="en-DE" dirty="0"/>
              <a:t>Deployment: Docker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9608F-910D-70DF-1535-CBF5673E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February 28,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569C7-C894-A02F-C4D1-F733A9E3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F91F78-4799-9862-990F-AAE92983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2212252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56EE0-062F-DB1F-BFB8-BF035B4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February 28,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9E72-587F-4047-8FEC-3343831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87405A-C4DB-2882-AE5F-06C6C152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Local Deployment</a:t>
            </a:r>
          </a:p>
        </p:txBody>
      </p:sp>
    </p:spTree>
    <p:extLst>
      <p:ext uri="{BB962C8B-B14F-4D97-AF65-F5344CB8AC3E}">
        <p14:creationId xmlns:p14="http://schemas.microsoft.com/office/powerpoint/2010/main" val="1604329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56EE0-062F-DB1F-BFB8-BF035B4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February 28,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9E72-587F-4047-8FEC-3343831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87405A-C4DB-2882-AE5F-06C6C152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0102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February 28,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E6059B2-CB1C-9395-080B-BDC5CCF62F20}"/>
              </a:ext>
            </a:extLst>
          </p:cNvPr>
          <p:cNvGrpSpPr/>
          <p:nvPr/>
        </p:nvGrpSpPr>
        <p:grpSpPr>
          <a:xfrm>
            <a:off x="806170" y="778745"/>
            <a:ext cx="10624544" cy="5330250"/>
            <a:chOff x="663206" y="781064"/>
            <a:chExt cx="10624544" cy="533025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0F8765-4024-A910-4EE4-9DDB1D3CA69D}"/>
                </a:ext>
              </a:extLst>
            </p:cNvPr>
            <p:cNvGrpSpPr/>
            <p:nvPr/>
          </p:nvGrpSpPr>
          <p:grpSpPr>
            <a:xfrm>
              <a:off x="5687834" y="781064"/>
              <a:ext cx="606659" cy="951719"/>
              <a:chOff x="5656325" y="2585003"/>
              <a:chExt cx="606659" cy="951719"/>
            </a:xfrm>
          </p:grpSpPr>
          <p:pic>
            <p:nvPicPr>
              <p:cNvPr id="6" name="Graphic 29">
                <a:extLst>
                  <a:ext uri="{FF2B5EF4-FFF2-40B4-BE49-F238E27FC236}">
                    <a16:creationId xmlns:a16="http://schemas.microsoft.com/office/drawing/2014/main" id="{D3B765D9-D7AE-A5EE-AA81-C7C80AD303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56325" y="2585003"/>
                <a:ext cx="606659" cy="60666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3B74A2-5C2B-5AB4-5346-545582FD915F}"/>
                  </a:ext>
                </a:extLst>
              </p:cNvPr>
              <p:cNvSpPr txBox="1"/>
              <p:nvPr/>
            </p:nvSpPr>
            <p:spPr>
              <a:xfrm>
                <a:off x="5693394" y="3228945"/>
                <a:ext cx="5325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400" dirty="0"/>
                  <a:t>Lars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2E000B3-D900-9888-EB1D-9DCA104177B9}"/>
                </a:ext>
              </a:extLst>
            </p:cNvPr>
            <p:cNvGrpSpPr/>
            <p:nvPr/>
          </p:nvGrpSpPr>
          <p:grpSpPr>
            <a:xfrm>
              <a:off x="5350729" y="3908210"/>
              <a:ext cx="1280863" cy="951718"/>
              <a:chOff x="5319222" y="2585004"/>
              <a:chExt cx="1280863" cy="951718"/>
            </a:xfrm>
          </p:grpSpPr>
          <p:pic>
            <p:nvPicPr>
              <p:cNvPr id="12" name="Graphic 29" descr="Bank outline">
                <a:extLst>
                  <a:ext uri="{FF2B5EF4-FFF2-40B4-BE49-F238E27FC236}">
                    <a16:creationId xmlns:a16="http://schemas.microsoft.com/office/drawing/2014/main" id="{CC317416-ACA2-05CB-4D9F-2E99F12C05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5656325" y="2585004"/>
                <a:ext cx="606659" cy="606659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6204BD-C86C-052F-D00A-33434E37D908}"/>
                  </a:ext>
                </a:extLst>
              </p:cNvPr>
              <p:cNvSpPr txBox="1"/>
              <p:nvPr/>
            </p:nvSpPr>
            <p:spPr>
              <a:xfrm>
                <a:off x="5319222" y="3228945"/>
                <a:ext cx="12808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400" dirty="0"/>
                  <a:t>Bank Account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F4C80E-9F48-3EAB-44F8-6DA68C3ECA2E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5991160" y="1732783"/>
              <a:ext cx="2" cy="21754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99BEF1-1A5B-C571-1705-EE901D81B739}"/>
                </a:ext>
              </a:extLst>
            </p:cNvPr>
            <p:cNvSpPr txBox="1"/>
            <p:nvPr/>
          </p:nvSpPr>
          <p:spPr>
            <a:xfrm>
              <a:off x="6026365" y="2665152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dirty="0"/>
                <a:t>owns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DFC124B-2764-506F-CDAC-D96249E50EF2}"/>
                </a:ext>
              </a:extLst>
            </p:cNvPr>
            <p:cNvGrpSpPr/>
            <p:nvPr/>
          </p:nvGrpSpPr>
          <p:grpSpPr>
            <a:xfrm>
              <a:off x="2564335" y="1578894"/>
              <a:ext cx="1688283" cy="951718"/>
              <a:chOff x="5115516" y="2585004"/>
              <a:chExt cx="1688283" cy="951718"/>
            </a:xfrm>
          </p:grpSpPr>
          <p:pic>
            <p:nvPicPr>
              <p:cNvPr id="20" name="Graphic 29" descr="Money outline">
                <a:extLst>
                  <a:ext uri="{FF2B5EF4-FFF2-40B4-BE49-F238E27FC236}">
                    <a16:creationId xmlns:a16="http://schemas.microsoft.com/office/drawing/2014/main" id="{8000B414-E00D-CDA9-7CA3-92D45B5F6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5656325" y="2585004"/>
                <a:ext cx="606659" cy="60665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E3FD22-67D2-DB9A-C998-03F56D3AA285}"/>
                  </a:ext>
                </a:extLst>
              </p:cNvPr>
              <p:cNvSpPr txBox="1"/>
              <p:nvPr/>
            </p:nvSpPr>
            <p:spPr>
              <a:xfrm>
                <a:off x="5115516" y="3228945"/>
                <a:ext cx="1688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400" dirty="0"/>
                  <a:t>Income &amp; Expense</a:t>
                </a: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6EA5A2D-1E5F-428F-C99B-566C551A9C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51" y="1084394"/>
              <a:ext cx="1832079" cy="6483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9F0A86-A23B-123D-BE48-9B9833E1BEFB}"/>
                </a:ext>
              </a:extLst>
            </p:cNvPr>
            <p:cNvSpPr txBox="1"/>
            <p:nvPr/>
          </p:nvSpPr>
          <p:spPr>
            <a:xfrm>
              <a:off x="4280984" y="1079721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dirty="0"/>
                <a:t>has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45D0EB4-3B7F-472B-1A61-1B27F0BDAD2A}"/>
                </a:ext>
              </a:extLst>
            </p:cNvPr>
            <p:cNvGrpSpPr/>
            <p:nvPr/>
          </p:nvGrpSpPr>
          <p:grpSpPr>
            <a:xfrm>
              <a:off x="663206" y="3386660"/>
              <a:ext cx="801823" cy="951718"/>
              <a:chOff x="5558742" y="2585004"/>
              <a:chExt cx="801823" cy="951718"/>
            </a:xfrm>
          </p:grpSpPr>
          <p:pic>
            <p:nvPicPr>
              <p:cNvPr id="27" name="Graphic 29" descr="Grocery bag outline">
                <a:extLst>
                  <a:ext uri="{FF2B5EF4-FFF2-40B4-BE49-F238E27FC236}">
                    <a16:creationId xmlns:a16="http://schemas.microsoft.com/office/drawing/2014/main" id="{3A3C2EBD-6939-7C11-62DF-EED8368E4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5656325" y="2585004"/>
                <a:ext cx="606659" cy="606659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363686-87E2-A6A6-C4F0-0FDDCB350C22}"/>
                  </a:ext>
                </a:extLst>
              </p:cNvPr>
              <p:cNvSpPr txBox="1"/>
              <p:nvPr/>
            </p:nvSpPr>
            <p:spPr>
              <a:xfrm>
                <a:off x="5558742" y="3228945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400" dirty="0"/>
                  <a:t>Product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9A05810-189F-80B9-A4A3-0B0DD0164453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3408477" y="2530612"/>
              <a:ext cx="2261753" cy="1597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5A5051-0A14-A6AF-98F6-6C3D928F38AE}"/>
                </a:ext>
              </a:extLst>
            </p:cNvPr>
            <p:cNvSpPr txBox="1"/>
            <p:nvPr/>
          </p:nvSpPr>
          <p:spPr>
            <a:xfrm>
              <a:off x="3266834" y="3367873"/>
              <a:ext cx="1327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t</a:t>
              </a:r>
              <a:r>
                <a:rPr lang="en-DE" sz="1400" dirty="0"/>
                <a:t>ransferred via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81DC4E0-76E0-F862-7C4C-EF8594139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7448" y="2546349"/>
              <a:ext cx="1457292" cy="910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63FD984-CEBB-D6C2-096B-3C2ED4FB517F}"/>
                </a:ext>
              </a:extLst>
            </p:cNvPr>
            <p:cNvSpPr txBox="1"/>
            <p:nvPr/>
          </p:nvSpPr>
          <p:spPr>
            <a:xfrm>
              <a:off x="1164305" y="2849722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p</a:t>
              </a:r>
              <a:r>
                <a:rPr lang="en-DE" sz="1400" dirty="0"/>
                <a:t>art of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5C21C4C-6206-EA31-06A9-F2B2A83F1537}"/>
                </a:ext>
              </a:extLst>
            </p:cNvPr>
            <p:cNvGrpSpPr/>
            <p:nvPr/>
          </p:nvGrpSpPr>
          <p:grpSpPr>
            <a:xfrm>
              <a:off x="8044264" y="1578894"/>
              <a:ext cx="1250663" cy="951718"/>
              <a:chOff x="5334328" y="2585004"/>
              <a:chExt cx="1250663" cy="951718"/>
            </a:xfrm>
          </p:grpSpPr>
          <p:pic>
            <p:nvPicPr>
              <p:cNvPr id="40" name="Graphic 29" descr="Piggy Bank outline">
                <a:extLst>
                  <a:ext uri="{FF2B5EF4-FFF2-40B4-BE49-F238E27FC236}">
                    <a16:creationId xmlns:a16="http://schemas.microsoft.com/office/drawing/2014/main" id="{A8CC782A-824E-65F7-F367-FBEC0FF49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5656325" y="2585004"/>
                <a:ext cx="606659" cy="606659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2CE736-315E-A4BC-7598-50F221208CF6}"/>
                  </a:ext>
                </a:extLst>
              </p:cNvPr>
              <p:cNvSpPr txBox="1"/>
              <p:nvPr/>
            </p:nvSpPr>
            <p:spPr>
              <a:xfrm>
                <a:off x="5334328" y="3228945"/>
                <a:ext cx="12506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400" dirty="0"/>
                  <a:t>Savings Goal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C22A816-4017-B87A-264C-30955EE98A01}"/>
                </a:ext>
              </a:extLst>
            </p:cNvPr>
            <p:cNvCxnSpPr>
              <a:cxnSpLocks/>
            </p:cNvCxnSpPr>
            <p:nvPr/>
          </p:nvCxnSpPr>
          <p:spPr>
            <a:xfrm>
              <a:off x="6257419" y="1063984"/>
              <a:ext cx="1966357" cy="706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51B8F4-3592-F90D-723E-5756526CE953}"/>
                </a:ext>
              </a:extLst>
            </p:cNvPr>
            <p:cNvSpPr txBox="1"/>
            <p:nvPr/>
          </p:nvSpPr>
          <p:spPr>
            <a:xfrm>
              <a:off x="7224083" y="107972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dirty="0"/>
                <a:t>has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999E56A-658B-50B4-436D-F0CAB9C4CAB8}"/>
                </a:ext>
              </a:extLst>
            </p:cNvPr>
            <p:cNvGrpSpPr/>
            <p:nvPr/>
          </p:nvGrpSpPr>
          <p:grpSpPr>
            <a:xfrm>
              <a:off x="10419114" y="1578894"/>
              <a:ext cx="868636" cy="951718"/>
              <a:chOff x="5525344" y="2585004"/>
              <a:chExt cx="868636" cy="951718"/>
            </a:xfrm>
          </p:grpSpPr>
          <p:pic>
            <p:nvPicPr>
              <p:cNvPr id="48" name="Graphic 29" descr="Palm tree outline">
                <a:extLst>
                  <a:ext uri="{FF2B5EF4-FFF2-40B4-BE49-F238E27FC236}">
                    <a16:creationId xmlns:a16="http://schemas.microsoft.com/office/drawing/2014/main" id="{900349C1-D7A1-ADED-6165-412B60C56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5656325" y="2585004"/>
                <a:ext cx="606659" cy="606659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B7ABF4-45F1-D778-B7F8-26BDAA423734}"/>
                  </a:ext>
                </a:extLst>
              </p:cNvPr>
              <p:cNvSpPr txBox="1"/>
              <p:nvPr/>
            </p:nvSpPr>
            <p:spPr>
              <a:xfrm>
                <a:off x="5525344" y="3228945"/>
                <a:ext cx="868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400" dirty="0"/>
                  <a:t>Vacation</a:t>
                </a:r>
              </a:p>
            </p:txBody>
          </p: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05973A6-1195-CF17-F3FD-112F14DD9A4A}"/>
                </a:ext>
              </a:extLst>
            </p:cNvPr>
            <p:cNvCxnSpPr>
              <a:cxnSpLocks/>
            </p:cNvCxnSpPr>
            <p:nvPr/>
          </p:nvCxnSpPr>
          <p:spPr>
            <a:xfrm>
              <a:off x="9079934" y="1882224"/>
              <a:ext cx="14701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3771E56-9D2D-C5A1-DB89-B75B40912C4F}"/>
                </a:ext>
              </a:extLst>
            </p:cNvPr>
            <p:cNvSpPr txBox="1"/>
            <p:nvPr/>
          </p:nvSpPr>
          <p:spPr>
            <a:xfrm>
              <a:off x="9350978" y="1525536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t</a:t>
              </a:r>
              <a:r>
                <a:rPr lang="en-DE" sz="1400" dirty="0"/>
                <a:t>o make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2077D27-D2EB-DF1F-16B3-06A5F7F9EF19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 flipH="1">
              <a:off x="6288876" y="2530612"/>
              <a:ext cx="2380720" cy="1579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991EDA7-2EA2-10EA-93E8-47347A1B5BD8}"/>
                </a:ext>
              </a:extLst>
            </p:cNvPr>
            <p:cNvSpPr txBox="1"/>
            <p:nvPr/>
          </p:nvSpPr>
          <p:spPr>
            <a:xfrm>
              <a:off x="7466510" y="3367872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on</a:t>
              </a:r>
              <a:endParaRPr lang="en-DE" sz="1400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C69A1A0-4C22-5685-65CC-539532F2E09B}"/>
                </a:ext>
              </a:extLst>
            </p:cNvPr>
            <p:cNvGrpSpPr/>
            <p:nvPr/>
          </p:nvGrpSpPr>
          <p:grpSpPr>
            <a:xfrm>
              <a:off x="5539754" y="5159596"/>
              <a:ext cx="902811" cy="951718"/>
              <a:chOff x="5508249" y="2585004"/>
              <a:chExt cx="902811" cy="951718"/>
            </a:xfrm>
          </p:grpSpPr>
          <p:pic>
            <p:nvPicPr>
              <p:cNvPr id="66" name="Graphic 29" descr="Bar chart outline">
                <a:extLst>
                  <a:ext uri="{FF2B5EF4-FFF2-40B4-BE49-F238E27FC236}">
                    <a16:creationId xmlns:a16="http://schemas.microsoft.com/office/drawing/2014/main" id="{7CE37ADF-CC87-0080-AB38-CAEBF4EC3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5656325" y="2585004"/>
                <a:ext cx="606659" cy="606659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07683DB-04F0-9908-5ECD-B47350E15EF0}"/>
                  </a:ext>
                </a:extLst>
              </p:cNvPr>
              <p:cNvSpPr txBox="1"/>
              <p:nvPr/>
            </p:nvSpPr>
            <p:spPr>
              <a:xfrm>
                <a:off x="5508249" y="3228945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400" dirty="0"/>
                  <a:t>Analytics</a:t>
                </a:r>
              </a:p>
            </p:txBody>
          </p: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DCA615E-4ADE-CAF5-DC4C-33930FE3D4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3304" y="4222480"/>
              <a:ext cx="3860815" cy="13687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BA86C9-520F-C685-EBEC-DC0A86F0FE63}"/>
                </a:ext>
              </a:extLst>
            </p:cNvPr>
            <p:cNvSpPr txBox="1"/>
            <p:nvPr/>
          </p:nvSpPr>
          <p:spPr>
            <a:xfrm>
              <a:off x="3266834" y="4985519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diet</a:t>
              </a:r>
              <a:endParaRPr lang="en-DE" sz="1400" dirty="0"/>
            </a:p>
          </p:txBody>
        </p: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6A9870D5-076D-C11E-88EE-E8C148E74BB4}"/>
                </a:ext>
              </a:extLst>
            </p:cNvPr>
            <p:cNvCxnSpPr>
              <a:endCxn id="12" idx="3"/>
            </p:cNvCxnSpPr>
            <p:nvPr/>
          </p:nvCxnSpPr>
          <p:spPr>
            <a:xfrm rot="5400000" flipH="1" flipV="1">
              <a:off x="5650263" y="4818697"/>
              <a:ext cx="1251385" cy="37072"/>
            </a:xfrm>
            <a:prstGeom prst="bentConnector4">
              <a:avLst>
                <a:gd name="adj1" fmla="val -286"/>
                <a:gd name="adj2" fmla="val 26961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CC1D18B-4FAB-DE1B-04F0-F1F4E7660869}"/>
                </a:ext>
              </a:extLst>
            </p:cNvPr>
            <p:cNvSpPr txBox="1"/>
            <p:nvPr/>
          </p:nvSpPr>
          <p:spPr>
            <a:xfrm>
              <a:off x="7292330" y="4716493"/>
              <a:ext cx="15872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budget &amp; forecast</a:t>
              </a:r>
              <a:endParaRPr lang="en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8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February 28,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0F8765-4024-A910-4EE4-9DDB1D3CA69D}"/>
              </a:ext>
            </a:extLst>
          </p:cNvPr>
          <p:cNvGrpSpPr/>
          <p:nvPr/>
        </p:nvGrpSpPr>
        <p:grpSpPr>
          <a:xfrm>
            <a:off x="5830798" y="778745"/>
            <a:ext cx="606659" cy="951719"/>
            <a:chOff x="5656325" y="2585003"/>
            <a:chExt cx="606659" cy="951719"/>
          </a:xfrm>
        </p:grpSpPr>
        <p:pic>
          <p:nvPicPr>
            <p:cNvPr id="6" name="Graphic 29">
              <a:extLst>
                <a:ext uri="{FF2B5EF4-FFF2-40B4-BE49-F238E27FC236}">
                  <a16:creationId xmlns:a16="http://schemas.microsoft.com/office/drawing/2014/main" id="{D3B765D9-D7AE-A5EE-AA81-C7C80AD30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56325" y="2585003"/>
              <a:ext cx="606659" cy="60666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3B74A2-5C2B-5AB4-5346-545582FD915F}"/>
                </a:ext>
              </a:extLst>
            </p:cNvPr>
            <p:cNvSpPr txBox="1"/>
            <p:nvPr/>
          </p:nvSpPr>
          <p:spPr>
            <a:xfrm>
              <a:off x="5693394" y="3228945"/>
              <a:ext cx="532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>
                  <a:solidFill>
                    <a:schemeClr val="bg2"/>
                  </a:solidFill>
                </a:rPr>
                <a:t>Lars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E000B3-D900-9888-EB1D-9DCA104177B9}"/>
              </a:ext>
            </a:extLst>
          </p:cNvPr>
          <p:cNvGrpSpPr/>
          <p:nvPr/>
        </p:nvGrpSpPr>
        <p:grpSpPr>
          <a:xfrm>
            <a:off x="5493693" y="3905891"/>
            <a:ext cx="1280863" cy="951718"/>
            <a:chOff x="5319222" y="2585004"/>
            <a:chExt cx="1280863" cy="951718"/>
          </a:xfrm>
        </p:grpSpPr>
        <p:pic>
          <p:nvPicPr>
            <p:cNvPr id="12" name="Graphic 29" descr="Bank outline">
              <a:extLst>
                <a:ext uri="{FF2B5EF4-FFF2-40B4-BE49-F238E27FC236}">
                  <a16:creationId xmlns:a16="http://schemas.microsoft.com/office/drawing/2014/main" id="{CC317416-ACA2-05CB-4D9F-2E99F12C0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56325" y="2585004"/>
              <a:ext cx="606659" cy="60665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6204BD-C86C-052F-D00A-33434E37D908}"/>
                </a:ext>
              </a:extLst>
            </p:cNvPr>
            <p:cNvSpPr txBox="1"/>
            <p:nvPr/>
          </p:nvSpPr>
          <p:spPr>
            <a:xfrm>
              <a:off x="5319222" y="3228945"/>
              <a:ext cx="1280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Bank Account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F4C80E-9F48-3EAB-44F8-6DA68C3ECA2E}"/>
              </a:ext>
            </a:extLst>
          </p:cNvPr>
          <p:cNvCxnSpPr>
            <a:stCxn id="7" idx="2"/>
          </p:cNvCxnSpPr>
          <p:nvPr/>
        </p:nvCxnSpPr>
        <p:spPr>
          <a:xfrm flipH="1">
            <a:off x="6134124" y="1730464"/>
            <a:ext cx="2" cy="2175427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99BEF1-1A5B-C571-1705-EE901D81B739}"/>
              </a:ext>
            </a:extLst>
          </p:cNvPr>
          <p:cNvSpPr txBox="1"/>
          <p:nvPr/>
        </p:nvSpPr>
        <p:spPr>
          <a:xfrm>
            <a:off x="6169329" y="266283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chemeClr val="bg2"/>
                </a:solidFill>
              </a:rPr>
              <a:t>owns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FC124B-2764-506F-CDAC-D96249E50EF2}"/>
              </a:ext>
            </a:extLst>
          </p:cNvPr>
          <p:cNvGrpSpPr/>
          <p:nvPr/>
        </p:nvGrpSpPr>
        <p:grpSpPr>
          <a:xfrm>
            <a:off x="2707299" y="1576575"/>
            <a:ext cx="1688283" cy="951718"/>
            <a:chOff x="5115516" y="2585004"/>
            <a:chExt cx="1688283" cy="951718"/>
          </a:xfrm>
        </p:grpSpPr>
        <p:pic>
          <p:nvPicPr>
            <p:cNvPr id="20" name="Graphic 29" descr="Money outline">
              <a:extLst>
                <a:ext uri="{FF2B5EF4-FFF2-40B4-BE49-F238E27FC236}">
                  <a16:creationId xmlns:a16="http://schemas.microsoft.com/office/drawing/2014/main" id="{8000B414-E00D-CDA9-7CA3-92D45B5F6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656325" y="2585004"/>
              <a:ext cx="606659" cy="60665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E3FD22-67D2-DB9A-C998-03F56D3AA285}"/>
                </a:ext>
              </a:extLst>
            </p:cNvPr>
            <p:cNvSpPr txBox="1"/>
            <p:nvPr/>
          </p:nvSpPr>
          <p:spPr>
            <a:xfrm>
              <a:off x="5115516" y="3228945"/>
              <a:ext cx="1688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Income &amp; Expense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EA5A2D-1E5F-428F-C99B-566C551A9C38}"/>
              </a:ext>
            </a:extLst>
          </p:cNvPr>
          <p:cNvCxnSpPr>
            <a:cxnSpLocks/>
          </p:cNvCxnSpPr>
          <p:nvPr/>
        </p:nvCxnSpPr>
        <p:spPr>
          <a:xfrm flipH="1">
            <a:off x="3981115" y="1082075"/>
            <a:ext cx="1832079" cy="648389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39F0A86-A23B-123D-BE48-9B9833E1BEFB}"/>
              </a:ext>
            </a:extLst>
          </p:cNvPr>
          <p:cNvSpPr txBox="1"/>
          <p:nvPr/>
        </p:nvSpPr>
        <p:spPr>
          <a:xfrm>
            <a:off x="4423948" y="107740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chemeClr val="bg2"/>
                </a:solidFill>
              </a:rPr>
              <a:t>has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5D0EB4-3B7F-472B-1A61-1B27F0BDAD2A}"/>
              </a:ext>
            </a:extLst>
          </p:cNvPr>
          <p:cNvGrpSpPr/>
          <p:nvPr/>
        </p:nvGrpSpPr>
        <p:grpSpPr>
          <a:xfrm>
            <a:off x="806170" y="3384341"/>
            <a:ext cx="801823" cy="951718"/>
            <a:chOff x="5558742" y="2585004"/>
            <a:chExt cx="801823" cy="951718"/>
          </a:xfrm>
        </p:grpSpPr>
        <p:pic>
          <p:nvPicPr>
            <p:cNvPr id="27" name="Graphic 29" descr="Grocery bag outline">
              <a:extLst>
                <a:ext uri="{FF2B5EF4-FFF2-40B4-BE49-F238E27FC236}">
                  <a16:creationId xmlns:a16="http://schemas.microsoft.com/office/drawing/2014/main" id="{3A3C2EBD-6939-7C11-62DF-EED8368E4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5656325" y="2585004"/>
              <a:ext cx="606659" cy="60665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363686-87E2-A6A6-C4F0-0FDDCB350C22}"/>
                </a:ext>
              </a:extLst>
            </p:cNvPr>
            <p:cNvSpPr txBox="1"/>
            <p:nvPr/>
          </p:nvSpPr>
          <p:spPr>
            <a:xfrm>
              <a:off x="5558742" y="3228945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Product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A05810-189F-80B9-A4A3-0B0DD016445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551441" y="2528293"/>
            <a:ext cx="2261753" cy="159780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45A5051-0A14-A6AF-98F6-6C3D928F38AE}"/>
              </a:ext>
            </a:extLst>
          </p:cNvPr>
          <p:cNvSpPr txBox="1"/>
          <p:nvPr/>
        </p:nvSpPr>
        <p:spPr>
          <a:xfrm>
            <a:off x="3409798" y="3365554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t</a:t>
            </a:r>
            <a:r>
              <a:rPr lang="en-DE" sz="1400" dirty="0">
                <a:solidFill>
                  <a:schemeClr val="bg2"/>
                </a:solidFill>
              </a:rPr>
              <a:t>ransferred via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1DC4E0-76E0-F862-7C4C-EF8594139F31}"/>
              </a:ext>
            </a:extLst>
          </p:cNvPr>
          <p:cNvCxnSpPr>
            <a:cxnSpLocks/>
          </p:cNvCxnSpPr>
          <p:nvPr/>
        </p:nvCxnSpPr>
        <p:spPr>
          <a:xfrm flipV="1">
            <a:off x="1510412" y="2544030"/>
            <a:ext cx="1457292" cy="910032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3FD984-CEBB-D6C2-096B-3C2ED4FB517F}"/>
              </a:ext>
            </a:extLst>
          </p:cNvPr>
          <p:cNvSpPr txBox="1"/>
          <p:nvPr/>
        </p:nvSpPr>
        <p:spPr>
          <a:xfrm>
            <a:off x="1307269" y="2847403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p</a:t>
            </a:r>
            <a:r>
              <a:rPr lang="en-DE" sz="1400" dirty="0">
                <a:solidFill>
                  <a:schemeClr val="bg2"/>
                </a:solidFill>
              </a:rPr>
              <a:t>art of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5C21C4C-6206-EA31-06A9-F2B2A83F1537}"/>
              </a:ext>
            </a:extLst>
          </p:cNvPr>
          <p:cNvGrpSpPr/>
          <p:nvPr/>
        </p:nvGrpSpPr>
        <p:grpSpPr>
          <a:xfrm>
            <a:off x="8187228" y="1576575"/>
            <a:ext cx="1250663" cy="951718"/>
            <a:chOff x="5334328" y="2585004"/>
            <a:chExt cx="1250663" cy="951718"/>
          </a:xfrm>
        </p:grpSpPr>
        <p:pic>
          <p:nvPicPr>
            <p:cNvPr id="40" name="Graphic 29" descr="Piggy Bank outline">
              <a:extLst>
                <a:ext uri="{FF2B5EF4-FFF2-40B4-BE49-F238E27FC236}">
                  <a16:creationId xmlns:a16="http://schemas.microsoft.com/office/drawing/2014/main" id="{A8CC782A-824E-65F7-F367-FBEC0FF49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5656325" y="2585004"/>
              <a:ext cx="606659" cy="60665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E2CE736-315E-A4BC-7598-50F221208CF6}"/>
                </a:ext>
              </a:extLst>
            </p:cNvPr>
            <p:cNvSpPr txBox="1"/>
            <p:nvPr/>
          </p:nvSpPr>
          <p:spPr>
            <a:xfrm>
              <a:off x="5334328" y="3228945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Savings Goal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2A816-4017-B87A-264C-30955EE98A01}"/>
              </a:ext>
            </a:extLst>
          </p:cNvPr>
          <p:cNvCxnSpPr>
            <a:cxnSpLocks/>
          </p:cNvCxnSpPr>
          <p:nvPr/>
        </p:nvCxnSpPr>
        <p:spPr>
          <a:xfrm>
            <a:off x="6400383" y="1061665"/>
            <a:ext cx="1966357" cy="70608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51B8F4-3592-F90D-723E-5756526CE953}"/>
              </a:ext>
            </a:extLst>
          </p:cNvPr>
          <p:cNvSpPr txBox="1"/>
          <p:nvPr/>
        </p:nvSpPr>
        <p:spPr>
          <a:xfrm>
            <a:off x="7367047" y="107740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chemeClr val="bg2"/>
                </a:solidFill>
              </a:rPr>
              <a:t>has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999E56A-658B-50B4-436D-F0CAB9C4CAB8}"/>
              </a:ext>
            </a:extLst>
          </p:cNvPr>
          <p:cNvGrpSpPr/>
          <p:nvPr/>
        </p:nvGrpSpPr>
        <p:grpSpPr>
          <a:xfrm>
            <a:off x="10562078" y="1576575"/>
            <a:ext cx="868636" cy="951718"/>
            <a:chOff x="5525344" y="2585004"/>
            <a:chExt cx="868636" cy="951718"/>
          </a:xfrm>
        </p:grpSpPr>
        <p:pic>
          <p:nvPicPr>
            <p:cNvPr id="48" name="Graphic 29" descr="Palm tree outline">
              <a:extLst>
                <a:ext uri="{FF2B5EF4-FFF2-40B4-BE49-F238E27FC236}">
                  <a16:creationId xmlns:a16="http://schemas.microsoft.com/office/drawing/2014/main" id="{900349C1-D7A1-ADED-6165-412B60C56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5656325" y="2585004"/>
              <a:ext cx="606659" cy="60665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7B7ABF4-45F1-D778-B7F8-26BDAA423734}"/>
                </a:ext>
              </a:extLst>
            </p:cNvPr>
            <p:cNvSpPr txBox="1"/>
            <p:nvPr/>
          </p:nvSpPr>
          <p:spPr>
            <a:xfrm>
              <a:off x="5525344" y="3228945"/>
              <a:ext cx="8686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>
                  <a:solidFill>
                    <a:schemeClr val="bg2"/>
                  </a:solidFill>
                </a:rPr>
                <a:t>Vacation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5973A6-1195-CF17-F3FD-112F14DD9A4A}"/>
              </a:ext>
            </a:extLst>
          </p:cNvPr>
          <p:cNvCxnSpPr>
            <a:cxnSpLocks/>
          </p:cNvCxnSpPr>
          <p:nvPr/>
        </p:nvCxnSpPr>
        <p:spPr>
          <a:xfrm>
            <a:off x="9222898" y="1879905"/>
            <a:ext cx="1470161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3771E56-9D2D-C5A1-DB89-B75B40912C4F}"/>
              </a:ext>
            </a:extLst>
          </p:cNvPr>
          <p:cNvSpPr txBox="1"/>
          <p:nvPr/>
        </p:nvSpPr>
        <p:spPr>
          <a:xfrm>
            <a:off x="9493942" y="1523217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t</a:t>
            </a:r>
            <a:r>
              <a:rPr lang="en-DE" sz="1400" dirty="0">
                <a:solidFill>
                  <a:schemeClr val="bg2"/>
                </a:solidFill>
              </a:rPr>
              <a:t>o make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077D27-D2EB-DF1F-16B3-06A5F7F9EF19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6431840" y="2528293"/>
            <a:ext cx="2380720" cy="1579222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991EDA7-2EA2-10EA-93E8-47347A1B5BD8}"/>
              </a:ext>
            </a:extLst>
          </p:cNvPr>
          <p:cNvSpPr txBox="1"/>
          <p:nvPr/>
        </p:nvSpPr>
        <p:spPr>
          <a:xfrm>
            <a:off x="7609474" y="33655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on</a:t>
            </a:r>
            <a:endParaRPr lang="en-DE" sz="1400" dirty="0">
              <a:solidFill>
                <a:schemeClr val="bg2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C69A1A0-4C22-5685-65CC-539532F2E09B}"/>
              </a:ext>
            </a:extLst>
          </p:cNvPr>
          <p:cNvGrpSpPr/>
          <p:nvPr/>
        </p:nvGrpSpPr>
        <p:grpSpPr>
          <a:xfrm>
            <a:off x="5682718" y="5157277"/>
            <a:ext cx="902811" cy="951718"/>
            <a:chOff x="5508249" y="2585004"/>
            <a:chExt cx="902811" cy="951718"/>
          </a:xfrm>
        </p:grpSpPr>
        <p:pic>
          <p:nvPicPr>
            <p:cNvPr id="66" name="Graphic 29" descr="Bar chart outline">
              <a:extLst>
                <a:ext uri="{FF2B5EF4-FFF2-40B4-BE49-F238E27FC236}">
                  <a16:creationId xmlns:a16="http://schemas.microsoft.com/office/drawing/2014/main" id="{7CE37ADF-CC87-0080-AB38-CAEBF4EC3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5656325" y="2585004"/>
              <a:ext cx="606659" cy="606659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07683DB-04F0-9908-5ECD-B47350E15EF0}"/>
                </a:ext>
              </a:extLst>
            </p:cNvPr>
            <p:cNvSpPr txBox="1"/>
            <p:nvPr/>
          </p:nvSpPr>
          <p:spPr>
            <a:xfrm>
              <a:off x="5508249" y="322894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Analytics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DCA615E-4ADE-CAF5-DC4C-33930FE3D428}"/>
              </a:ext>
            </a:extLst>
          </p:cNvPr>
          <p:cNvCxnSpPr>
            <a:cxnSpLocks/>
          </p:cNvCxnSpPr>
          <p:nvPr/>
        </p:nvCxnSpPr>
        <p:spPr>
          <a:xfrm flipH="1" flipV="1">
            <a:off x="1756268" y="4220161"/>
            <a:ext cx="3860815" cy="1368756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7BA86C9-520F-C685-EBEC-DC0A86F0FE63}"/>
              </a:ext>
            </a:extLst>
          </p:cNvPr>
          <p:cNvSpPr txBox="1"/>
          <p:nvPr/>
        </p:nvSpPr>
        <p:spPr>
          <a:xfrm>
            <a:off x="3409798" y="498320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diet</a:t>
            </a:r>
            <a:endParaRPr lang="en-DE" sz="1400" dirty="0">
              <a:solidFill>
                <a:schemeClr val="bg2"/>
              </a:solidFill>
            </a:endParaRP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A9870D5-076D-C11E-88EE-E8C148E74BB4}"/>
              </a:ext>
            </a:extLst>
          </p:cNvPr>
          <p:cNvCxnSpPr>
            <a:endCxn id="12" idx="3"/>
          </p:cNvCxnSpPr>
          <p:nvPr/>
        </p:nvCxnSpPr>
        <p:spPr>
          <a:xfrm rot="5400000" flipH="1" flipV="1">
            <a:off x="5793227" y="4816378"/>
            <a:ext cx="1251385" cy="37072"/>
          </a:xfrm>
          <a:prstGeom prst="bentConnector4">
            <a:avLst>
              <a:gd name="adj1" fmla="val -286"/>
              <a:gd name="adj2" fmla="val 2696164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CC1D18B-4FAB-DE1B-04F0-F1F4E7660869}"/>
              </a:ext>
            </a:extLst>
          </p:cNvPr>
          <p:cNvSpPr txBox="1"/>
          <p:nvPr/>
        </p:nvSpPr>
        <p:spPr>
          <a:xfrm>
            <a:off x="7435294" y="4714174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budget &amp; forecast</a:t>
            </a:r>
            <a:endParaRPr lang="en-DE" sz="14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D22E5-F46A-7DC5-BDA2-307A35D9FCDA}"/>
              </a:ext>
            </a:extLst>
          </p:cNvPr>
          <p:cNvSpPr/>
          <p:nvPr/>
        </p:nvSpPr>
        <p:spPr>
          <a:xfrm>
            <a:off x="434625" y="3290676"/>
            <a:ext cx="1549570" cy="1094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7CD148-9FB6-F625-3B33-3F0C23A0C333}"/>
              </a:ext>
            </a:extLst>
          </p:cNvPr>
          <p:cNvSpPr/>
          <p:nvPr/>
        </p:nvSpPr>
        <p:spPr>
          <a:xfrm>
            <a:off x="5321215" y="5098948"/>
            <a:ext cx="1549570" cy="1094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7CF63-CACF-208E-50ED-9B23A19E6F77}"/>
              </a:ext>
            </a:extLst>
          </p:cNvPr>
          <p:cNvSpPr/>
          <p:nvPr/>
        </p:nvSpPr>
        <p:spPr>
          <a:xfrm>
            <a:off x="8092550" y="1510055"/>
            <a:ext cx="1422453" cy="1094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526365-DB70-412B-1001-94FF1CB004E8}"/>
              </a:ext>
            </a:extLst>
          </p:cNvPr>
          <p:cNvSpPr/>
          <p:nvPr/>
        </p:nvSpPr>
        <p:spPr>
          <a:xfrm>
            <a:off x="5321215" y="3828980"/>
            <a:ext cx="1549570" cy="1094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04CE10-792C-DAA7-E45C-C16321E5B443}"/>
              </a:ext>
            </a:extLst>
          </p:cNvPr>
          <p:cNvSpPr/>
          <p:nvPr/>
        </p:nvSpPr>
        <p:spPr>
          <a:xfrm>
            <a:off x="2599931" y="1523217"/>
            <a:ext cx="1935015" cy="1190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978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1D0AB-774E-0E38-4FA9-0C7FC50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February 28,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622B-06E4-53F7-4DC0-42B778FD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EC2952-4076-2F45-D800-3869C9EC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Bank Account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C31C9448-9095-A210-DEC5-5B42E278B8AB}"/>
              </a:ext>
            </a:extLst>
          </p:cNvPr>
          <p:cNvSpPr txBox="1">
            <a:spLocks noChangeAspect="1"/>
          </p:cNvSpPr>
          <p:nvPr/>
        </p:nvSpPr>
        <p:spPr>
          <a:xfrm>
            <a:off x="8252547" y="1636415"/>
            <a:ext cx="3431120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Information Requirements</a:t>
            </a:r>
          </a:p>
          <a:p>
            <a:endParaRPr lang="en-GB" sz="1400" b="1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Bank Account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ID, Name, Description,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Balance, Disposition Limit,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Labels</a:t>
            </a:r>
          </a:p>
          <a:p>
            <a:endParaRPr lang="en-GB" sz="1400" dirty="0">
              <a:solidFill>
                <a:srgbClr val="444444"/>
              </a:solidFill>
              <a:latin typeface="Courier New" panose="02070309020205020404" pitchFamily="49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BE3721-DCA1-4B5E-988A-CBC08C21A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5" t="17398" r="9509" b="10835"/>
          <a:stretch/>
        </p:blipFill>
        <p:spPr>
          <a:xfrm>
            <a:off x="528000" y="1494034"/>
            <a:ext cx="5538817" cy="4504361"/>
          </a:xfrm>
        </p:spPr>
      </p:pic>
    </p:spTree>
    <p:extLst>
      <p:ext uri="{BB962C8B-B14F-4D97-AF65-F5344CB8AC3E}">
        <p14:creationId xmlns:p14="http://schemas.microsoft.com/office/powerpoint/2010/main" val="77604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1D0AB-774E-0E38-4FA9-0C7FC50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February 28,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622B-06E4-53F7-4DC0-42B778FD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EC2952-4076-2F45-D800-3869C9EC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Transaction: Income &amp; Expense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9ED8B4-EB72-EFA9-F9E3-7F87111ED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7268" r="5089" b="12321"/>
          <a:stretch/>
        </p:blipFill>
        <p:spPr>
          <a:xfrm>
            <a:off x="528000" y="1573787"/>
            <a:ext cx="7351338" cy="4344856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9FEE5C8C-0344-FCD3-3E3E-7365BD54A2B4}"/>
              </a:ext>
            </a:extLst>
          </p:cNvPr>
          <p:cNvSpPr txBox="1">
            <a:spLocks noChangeAspect="1"/>
          </p:cNvSpPr>
          <p:nvPr/>
        </p:nvSpPr>
        <p:spPr>
          <a:xfrm>
            <a:off x="8252547" y="1636415"/>
            <a:ext cx="3431120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Information Requirements</a:t>
            </a:r>
          </a:p>
          <a:p>
            <a:endParaRPr lang="en-GB" sz="1400" b="1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Transaction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ID, Name, Description,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Income or Expense,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Labels, Transfer</a:t>
            </a:r>
          </a:p>
          <a:p>
            <a:endParaRPr lang="en-GB" sz="1400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OneTime Transaction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Date, Amount, Transfer Status</a:t>
            </a:r>
          </a:p>
          <a:p>
            <a:endParaRPr lang="en-GB" sz="1400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Recurring Transaction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Start Date, Periodicity,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Fixed Amount (Optional),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Records</a:t>
            </a:r>
          </a:p>
          <a:p>
            <a:endParaRPr lang="en-GB" sz="1400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Transaction Record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Date, Amount, Transfer Status</a:t>
            </a:r>
          </a:p>
        </p:txBody>
      </p:sp>
    </p:spTree>
    <p:extLst>
      <p:ext uri="{BB962C8B-B14F-4D97-AF65-F5344CB8AC3E}">
        <p14:creationId xmlns:p14="http://schemas.microsoft.com/office/powerpoint/2010/main" val="294524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1D0AB-774E-0E38-4FA9-0C7FC50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February 28,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622B-06E4-53F7-4DC0-42B778FD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EC2952-4076-2F45-D800-3869C9EC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Product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C6B6F-7E8E-FC7B-A2B6-69F642FE6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9" t="4717" r="4660" b="5225"/>
          <a:stretch/>
        </p:blipFill>
        <p:spPr>
          <a:xfrm>
            <a:off x="528000" y="1414010"/>
            <a:ext cx="6379506" cy="4666931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5C7EE5A3-8A2C-C153-59CD-9D1D34310609}"/>
              </a:ext>
            </a:extLst>
          </p:cNvPr>
          <p:cNvSpPr txBox="1">
            <a:spLocks noChangeAspect="1"/>
          </p:cNvSpPr>
          <p:nvPr/>
        </p:nvSpPr>
        <p:spPr>
          <a:xfrm>
            <a:off x="8252547" y="1636415"/>
            <a:ext cx="3431120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Information Requirements</a:t>
            </a:r>
          </a:p>
          <a:p>
            <a:endParaRPr lang="en-GB" sz="1400" b="1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Shopping Cart &amp; Supplies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Collection of Product Entries</a:t>
            </a:r>
          </a:p>
          <a:p>
            <a:endParaRPr lang="en-GB" sz="1400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Product Entry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Quantity, Desired Quantity, Purchased, Product</a:t>
            </a:r>
          </a:p>
          <a:p>
            <a:endParaRPr lang="en-GB" sz="1400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Product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Name, Description, Category, Size, Price, Labels, Nutrition</a:t>
            </a:r>
          </a:p>
          <a:p>
            <a:endParaRPr lang="en-GB" sz="1400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Nutrition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Calories, Carbohydrates,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Protein, Fat, Sugar</a:t>
            </a:r>
          </a:p>
        </p:txBody>
      </p:sp>
    </p:spTree>
    <p:extLst>
      <p:ext uri="{BB962C8B-B14F-4D97-AF65-F5344CB8AC3E}">
        <p14:creationId xmlns:p14="http://schemas.microsoft.com/office/powerpoint/2010/main" val="279641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1D0AB-774E-0E38-4FA9-0C7FC50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February 28,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622B-06E4-53F7-4DC0-42B778FD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EC2952-4076-2F45-D800-3869C9EC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Savings Goal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52D9F-8788-601C-8E53-8B1FBE7B4A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" t="15499" r="5654" b="8203"/>
          <a:stretch/>
        </p:blipFill>
        <p:spPr>
          <a:xfrm>
            <a:off x="528000" y="1799680"/>
            <a:ext cx="7261906" cy="3897980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2873FCA8-2C2C-EEFB-FD2A-7CD2E33431BC}"/>
              </a:ext>
            </a:extLst>
          </p:cNvPr>
          <p:cNvSpPr txBox="1">
            <a:spLocks noChangeAspect="1"/>
          </p:cNvSpPr>
          <p:nvPr/>
        </p:nvSpPr>
        <p:spPr>
          <a:xfrm>
            <a:off x="8252547" y="1636415"/>
            <a:ext cx="3431120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Information Requirements</a:t>
            </a:r>
          </a:p>
          <a:p>
            <a:endParaRPr lang="en-GB" sz="1400" b="1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Savings Goal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ID, Name, Description, Status,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Labels, Periodical or Rule-Based</a:t>
            </a:r>
          </a:p>
          <a:p>
            <a:endParaRPr lang="en-GB" sz="1400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Periodical Savings Goal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Source &amp; Target Bank Account,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Recurring Rate or Amount,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Duration, Periodicity, Goal</a:t>
            </a:r>
          </a:p>
          <a:p>
            <a:endParaRPr lang="en-GB" sz="1400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Rule-Based Savings Goal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Match-All or Match-Any,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Collection of Rules</a:t>
            </a:r>
          </a:p>
          <a:p>
            <a:endParaRPr lang="en-GB" sz="1400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Rule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Bank Account, Target Amount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Equals or Greater or Less</a:t>
            </a:r>
          </a:p>
        </p:txBody>
      </p:sp>
    </p:spTree>
    <p:extLst>
      <p:ext uri="{BB962C8B-B14F-4D97-AF65-F5344CB8AC3E}">
        <p14:creationId xmlns:p14="http://schemas.microsoft.com/office/powerpoint/2010/main" val="19305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1D0AB-774E-0E38-4FA9-0C7FC50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February 28,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622B-06E4-53F7-4DC0-42B778FD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EC2952-4076-2F45-D800-3869C9EC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Analytics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7E5EC8-A4EA-8109-7410-E3228ED39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2" t="12522" r="5047" b="6854"/>
          <a:stretch/>
        </p:blipFill>
        <p:spPr>
          <a:xfrm>
            <a:off x="528000" y="2063863"/>
            <a:ext cx="7260151" cy="3364703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45A5160B-28AB-28CC-699C-C9E40F1163A3}"/>
              </a:ext>
            </a:extLst>
          </p:cNvPr>
          <p:cNvSpPr txBox="1">
            <a:spLocks noChangeAspect="1"/>
          </p:cNvSpPr>
          <p:nvPr/>
        </p:nvSpPr>
        <p:spPr>
          <a:xfrm>
            <a:off x="8252547" y="1636415"/>
            <a:ext cx="3431120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Information Requirements</a:t>
            </a:r>
          </a:p>
          <a:p>
            <a:endParaRPr lang="en-GB" sz="1400" b="1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Budget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Monthly Incomes &amp; Expenses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for each: 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Fixed or Variable, Label</a:t>
            </a:r>
          </a:p>
          <a:p>
            <a:endParaRPr lang="en-GB" sz="1400" b="1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Budget Plan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Map of Label to Amount,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Start Date</a:t>
            </a:r>
          </a:p>
          <a:p>
            <a:endParaRPr lang="en-GB" sz="1400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Forecast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Map of Bank Account to Amount,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Date</a:t>
            </a:r>
          </a:p>
          <a:p>
            <a:endParaRPr lang="en-GB" sz="1400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444444"/>
                </a:solidFill>
                <a:latin typeface="Courier New" panose="02070309020205020404" pitchFamily="49" charset="0"/>
              </a:rPr>
              <a:t>Diet</a:t>
            </a:r>
          </a:p>
          <a:p>
            <a:r>
              <a:rPr lang="en-GB" sz="1400" dirty="0">
                <a:solidFill>
                  <a:srgbClr val="444444"/>
                </a:solidFill>
                <a:latin typeface="Courier New" panose="02070309020205020404" pitchFamily="49" charset="0"/>
              </a:rPr>
              <a:t>Nutrition, Duration</a:t>
            </a:r>
          </a:p>
        </p:txBody>
      </p:sp>
    </p:spTree>
    <p:extLst>
      <p:ext uri="{BB962C8B-B14F-4D97-AF65-F5344CB8AC3E}">
        <p14:creationId xmlns:p14="http://schemas.microsoft.com/office/powerpoint/2010/main" val="2099441514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Fächer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Folienmaster_Form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3.xml><?xml version="1.0" encoding="utf-8"?>
<a:theme xmlns:a="http://schemas.openxmlformats.org/drawingml/2006/main" name="Folienmaster_Punkte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365</Words>
  <Application>Microsoft Macintosh PowerPoint</Application>
  <PresentationFormat>Widescreen</PresentationFormat>
  <Paragraphs>173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Folienmaster_Fächer</vt:lpstr>
      <vt:lpstr>Folienmaster_Form</vt:lpstr>
      <vt:lpstr>Folienmaster_Punkte</vt:lpstr>
      <vt:lpstr>PowerPoint Presentation</vt:lpstr>
      <vt:lpstr>Task</vt:lpstr>
      <vt:lpstr>Story</vt:lpstr>
      <vt:lpstr>Story</vt:lpstr>
      <vt:lpstr>Bank Account</vt:lpstr>
      <vt:lpstr>Transaction: Income &amp; Expense</vt:lpstr>
      <vt:lpstr>Product</vt:lpstr>
      <vt:lpstr>Savings Goal</vt:lpstr>
      <vt:lpstr>Analytics</vt:lpstr>
      <vt:lpstr>Software Architecture</vt:lpstr>
      <vt:lpstr>Software Architecture</vt:lpstr>
      <vt:lpstr>Software Architecture</vt:lpstr>
      <vt:lpstr>Software Architecture</vt:lpstr>
      <vt:lpstr>Mainline Scenario (Sequence Diagram)</vt:lpstr>
      <vt:lpstr>Savings Goal</vt:lpstr>
      <vt:lpstr>Savings Goal</vt:lpstr>
      <vt:lpstr>Savings Goal</vt:lpstr>
      <vt:lpstr>Continuous Integration</vt:lpstr>
      <vt:lpstr>Testing</vt:lpstr>
      <vt:lpstr>Local Deployment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Lachenicht, Tim</cp:lastModifiedBy>
  <cp:revision>103</cp:revision>
  <dcterms:created xsi:type="dcterms:W3CDTF">2017-12-07T14:50:50Z</dcterms:created>
  <dcterms:modified xsi:type="dcterms:W3CDTF">2024-02-28T16:16:20Z</dcterms:modified>
</cp:coreProperties>
</file>