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  <p:sldMasterId id="2147483693" r:id="rId2"/>
    <p:sldMasterId id="2147483711" r:id="rId3"/>
  </p:sldMasterIdLst>
  <p:notesMasterIdLst>
    <p:notesMasterId r:id="rId38"/>
  </p:notesMasterIdLst>
  <p:sldIdLst>
    <p:sldId id="270" r:id="rId4"/>
    <p:sldId id="279" r:id="rId5"/>
    <p:sldId id="310" r:id="rId6"/>
    <p:sldId id="309" r:id="rId7"/>
    <p:sldId id="308" r:id="rId8"/>
    <p:sldId id="307" r:id="rId9"/>
    <p:sldId id="305" r:id="rId10"/>
    <p:sldId id="306" r:id="rId11"/>
    <p:sldId id="272" r:id="rId12"/>
    <p:sldId id="301" r:id="rId13"/>
    <p:sldId id="302" r:id="rId14"/>
    <p:sldId id="303" r:id="rId15"/>
    <p:sldId id="304" r:id="rId16"/>
    <p:sldId id="311" r:id="rId17"/>
    <p:sldId id="293" r:id="rId18"/>
    <p:sldId id="300" r:id="rId19"/>
    <p:sldId id="294" r:id="rId20"/>
    <p:sldId id="295" r:id="rId21"/>
    <p:sldId id="296" r:id="rId22"/>
    <p:sldId id="297" r:id="rId23"/>
    <p:sldId id="285" r:id="rId24"/>
    <p:sldId id="291" r:id="rId25"/>
    <p:sldId id="312" r:id="rId26"/>
    <p:sldId id="313" r:id="rId27"/>
    <p:sldId id="315" r:id="rId28"/>
    <p:sldId id="314" r:id="rId29"/>
    <p:sldId id="316" r:id="rId30"/>
    <p:sldId id="317" r:id="rId31"/>
    <p:sldId id="318" r:id="rId32"/>
    <p:sldId id="289" r:id="rId33"/>
    <p:sldId id="287" r:id="rId34"/>
    <p:sldId id="288" r:id="rId35"/>
    <p:sldId id="286" r:id="rId36"/>
    <p:sldId id="290" r:id="rId37"/>
  </p:sldIdLst>
  <p:sldSz cx="12192000" cy="6858000"/>
  <p:notesSz cx="6858000" cy="9144000"/>
  <p:defaultTextStyle>
    <a:defPPr>
      <a:defRPr lang="en-US"/>
    </a:defPPr>
    <a:lvl1pPr marL="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65" autoAdjust="0"/>
    <p:restoredTop sz="96217" autoAdjust="0"/>
  </p:normalViewPr>
  <p:slideViewPr>
    <p:cSldViewPr snapToGrid="0">
      <p:cViewPr varScale="1">
        <p:scale>
          <a:sx n="218" d="100"/>
          <a:sy n="218" d="100"/>
        </p:scale>
        <p:origin x="3800" y="200"/>
      </p:cViewPr>
      <p:guideLst>
        <p:guide orient="horz" pos="2159"/>
        <p:guide pos="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F02CA-77CB-4E54-B712-21E588799EE8}" type="datetimeFigureOut">
              <a:rPr lang="de-DE" smtClean="0"/>
              <a:t>12.03.24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F729A-0AF0-4995-B32B-9504BC6896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79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4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8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12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16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20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24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28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32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0684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685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5467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1100" noProof="0" dirty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 dirty="0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0" y="479852"/>
            <a:ext cx="2162067" cy="1001397"/>
          </a:xfrm>
          <a:prstGeom prst="rect">
            <a:avLst/>
          </a:prstGeom>
        </p:spPr>
      </p:pic>
      <p:pic>
        <p:nvPicPr>
          <p:cNvPr id="2" name="Bildplatzhalter 3">
            <a:extLst>
              <a:ext uri="{FF2B5EF4-FFF2-40B4-BE49-F238E27FC236}">
                <a16:creationId xmlns:a16="http://schemas.microsoft.com/office/drawing/2014/main" id="{FD9A9596-2C4A-B21D-C786-3E4C615B85B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11" b="18811"/>
          <a:stretch>
            <a:fillRect/>
          </a:stretch>
        </p:blipFill>
        <p:spPr>
          <a:xfrm>
            <a:off x="156308" y="3625451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</p:spPr>
      </p:pic>
    </p:spTree>
    <p:extLst>
      <p:ext uri="{BB962C8B-B14F-4D97-AF65-F5344CB8AC3E}">
        <p14:creationId xmlns:p14="http://schemas.microsoft.com/office/powerpoint/2010/main" val="190524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9A255E0C-BA46-414C-B93B-463A74B6056A}" type="datetime4">
              <a:rPr lang="en-US" smtClean="0"/>
              <a:t>March 12, 2024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6201408"/>
            <a:ext cx="12192000" cy="24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199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79"/>
            <a:ext cx="12192000" cy="4558317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3671066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6">
            <a:extLst>
              <a:ext uri="{FF2B5EF4-FFF2-40B4-BE49-F238E27FC236}">
                <a16:creationId xmlns:a16="http://schemas.microsoft.com/office/drawing/2014/main" id="{34CE5320-35BE-2940-A98A-E8624493D0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7" b="19757"/>
          <a:stretch/>
        </p:blipFill>
        <p:spPr>
          <a:xfrm>
            <a:off x="-1" y="1770680"/>
            <a:ext cx="12191999" cy="455831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9456F2AD-B082-4C40-B548-5501F8DAA2FD}" type="datetime4">
              <a:rPr lang="en-US" smtClean="0"/>
              <a:t>March 12, 2024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6201408"/>
            <a:ext cx="12192000" cy="24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199"/>
          </a:p>
        </p:txBody>
      </p:sp>
    </p:spTree>
    <p:extLst>
      <p:ext uri="{BB962C8B-B14F-4D97-AF65-F5344CB8AC3E}">
        <p14:creationId xmlns:p14="http://schemas.microsoft.com/office/powerpoint/2010/main" val="1290150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6F4EBDE6-AB90-41AA-9FD9-5846A1BF5E6C}" type="datetime4">
              <a:rPr lang="en-US" smtClean="0"/>
              <a:t>March 12, 2024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164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740A20F6-92DA-404A-A087-191B135303C4}" type="datetime4">
              <a:rPr lang="en-US" smtClean="0"/>
              <a:t>March 12, 2024</a:t>
            </a:fld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272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48853" y="1583511"/>
            <a:ext cx="6509747" cy="4277541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 marL="1435016" indent="0">
              <a:buNone/>
              <a:defRPr sz="15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 </a:t>
            </a:r>
          </a:p>
          <a:p>
            <a:pPr lvl="3"/>
            <a:endParaRPr lang="en-US" alt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3402" y="1583512"/>
            <a:ext cx="4238625" cy="4277541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B89AAD7E-45FA-4315-A93D-FBFB11BECEC9}" type="datetime4">
              <a:rPr lang="en-US" smtClean="0"/>
              <a:t>March 12, 2024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F47D9EC-E3C8-4173-84B3-DB5A91069C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020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58554" y="624691"/>
            <a:ext cx="7295047" cy="41492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3" indent="0">
              <a:buNone/>
              <a:defRPr sz="2800"/>
            </a:lvl2pPr>
            <a:lvl3pPr marL="914347" indent="0">
              <a:buNone/>
              <a:defRPr sz="2399"/>
            </a:lvl3pPr>
            <a:lvl4pPr marL="1371519" indent="0">
              <a:buNone/>
              <a:defRPr sz="1999"/>
            </a:lvl4pPr>
            <a:lvl5pPr marL="1828693" indent="0">
              <a:buNone/>
              <a:defRPr sz="1999"/>
            </a:lvl5pPr>
            <a:lvl6pPr marL="2285866" indent="0">
              <a:buNone/>
              <a:defRPr sz="1999"/>
            </a:lvl6pPr>
            <a:lvl7pPr marL="2743040" indent="0">
              <a:buNone/>
              <a:defRPr sz="1999"/>
            </a:lvl7pPr>
            <a:lvl8pPr marL="3200213" indent="0">
              <a:buNone/>
              <a:defRPr sz="1999"/>
            </a:lvl8pPr>
            <a:lvl9pPr marL="3657387" indent="0">
              <a:buNone/>
              <a:defRPr sz="1999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F31C92CB-E887-49A1-89D8-F84D7E851A6D}" type="datetime4">
              <a:rPr lang="en-US" smtClean="0"/>
              <a:t>March 12, 2024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4D6481-F98B-45EE-B6D0-BF8C42A11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58553" y="4836496"/>
            <a:ext cx="7291569" cy="56677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119134-5DDA-43C1-B0D4-2BD9056B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62030" y="5463729"/>
            <a:ext cx="7291569" cy="7695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1436743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33400" y="1423972"/>
            <a:ext cx="11125200" cy="468210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988EC468-4A16-43E1-AE8D-AFB1783B0BBF}" type="datetime4">
              <a:rPr lang="en-US" smtClean="0"/>
              <a:t>March 12, 2024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0AF9471-6F4B-417A-9B82-1D3AC42AE9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6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27183" y="365124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35920" y="365124"/>
            <a:ext cx="8300763" cy="581183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679F28A5-A458-41A3-A1F3-3D6D30ECF45F}" type="datetime4">
              <a:rPr lang="en-US" smtClean="0"/>
              <a:t>March 12, 2024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3698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56308" y="3618384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slide master</a:t>
            </a:r>
          </a:p>
        </p:txBody>
      </p:sp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5467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1100" noProof="0" dirty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 dirty="0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0" y="479852"/>
            <a:ext cx="2162067" cy="10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748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platzhalter 3">
            <a:extLst>
              <a:ext uri="{FF2B5EF4-FFF2-40B4-BE49-F238E27FC236}">
                <a16:creationId xmlns:a16="http://schemas.microsoft.com/office/drawing/2014/main" id="{352817DA-0A74-AE46-BBA5-4ADB5D4F88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79" b="31679"/>
          <a:stretch/>
        </p:blipFill>
        <p:spPr>
          <a:xfrm>
            <a:off x="156308" y="3625451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</p:spPr>
      </p:pic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5467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1100" noProof="0" dirty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 dirty="0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0" y="479852"/>
            <a:ext cx="2162067" cy="10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762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Bildplatzhalter 3">
            <a:extLst>
              <a:ext uri="{FF2B5EF4-FFF2-40B4-BE49-F238E27FC236}">
                <a16:creationId xmlns:a16="http://schemas.microsoft.com/office/drawing/2014/main" id="{E8F0924D-5395-FD43-B8E8-D373CC7CDB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11" b="18811"/>
          <a:stretch>
            <a:fillRect/>
          </a:stretch>
        </p:blipFill>
        <p:spPr>
          <a:xfrm>
            <a:off x="156308" y="3625451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</p:spPr>
      </p:pic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5467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1100" noProof="0" dirty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 dirty="0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0" y="479852"/>
            <a:ext cx="2162067" cy="10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5688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3400" y="1583512"/>
            <a:ext cx="11125200" cy="44864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sz="2100"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C974CED3-EFED-4069-95EA-4CD91F652799}" type="datetime4">
              <a:rPr lang="en-US" noProof="0" smtClean="0"/>
              <a:t>March 12, 2024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696EC4-B4CF-4701-AD06-A8439D6D8E12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40BE303-A4F2-4BCB-AF82-DC9DDFB7C7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4481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1" y="1583512"/>
            <a:ext cx="5486399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24C77D95-51C1-4D00-BFF0-7F99CC3627C5}" type="datetime4">
              <a:rPr lang="en-US" smtClean="0"/>
              <a:t>March 12, 2024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8880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1584471"/>
            <a:ext cx="5467775" cy="4611218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4A352D04-419C-4B25-A572-CBA5FE51B2EF}" type="datetime4">
              <a:rPr lang="en-US" smtClean="0"/>
              <a:t>March 12, 2024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3824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4424" y="2582458"/>
            <a:ext cx="5464176" cy="360720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91A6A913-06DA-4771-B4FD-7A780A785411}" type="datetime4">
              <a:rPr lang="en-US" smtClean="0"/>
              <a:t>March 12, 2024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5820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2590003"/>
            <a:ext cx="5467775" cy="3605685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9CD596A2-C669-4CD0-A976-13ED2B2147EE}" type="datetime4">
              <a:rPr lang="en-US" smtClean="0"/>
              <a:t>March 12, 2024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8936889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A8B043BB-F1AC-41E3-A31B-3BED2C404C7F}" type="datetime4">
              <a:rPr lang="en-US" smtClean="0"/>
              <a:t>March 12, 2024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80"/>
            <a:ext cx="12192000" cy="44046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36770718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platzhalter 6">
            <a:extLst>
              <a:ext uri="{FF2B5EF4-FFF2-40B4-BE49-F238E27FC236}">
                <a16:creationId xmlns:a16="http://schemas.microsoft.com/office/drawing/2014/main" id="{DA42B4DC-7C82-BE42-8B43-98733C90CC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7" b="21796"/>
          <a:stretch/>
        </p:blipFill>
        <p:spPr>
          <a:xfrm>
            <a:off x="1" y="1770680"/>
            <a:ext cx="12191999" cy="4404693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8F0F412E-6302-43BD-86F3-68C92BCEFAA7}" type="datetime4">
              <a:rPr lang="en-US" smtClean="0"/>
              <a:t>March 12, 2024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0248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12B8D648-917D-4B0C-9FBD-207A63C03E30}" type="datetime4">
              <a:rPr lang="en-US" smtClean="0"/>
              <a:t>March 12, 2024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6201408"/>
            <a:ext cx="12192000" cy="24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199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79"/>
            <a:ext cx="12192000" cy="4558317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1247287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platzhalter 6">
            <a:extLst>
              <a:ext uri="{FF2B5EF4-FFF2-40B4-BE49-F238E27FC236}">
                <a16:creationId xmlns:a16="http://schemas.microsoft.com/office/drawing/2014/main" id="{E69B8DE6-021B-7F4B-B1A0-828F13A9BD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7" b="19757"/>
          <a:stretch/>
        </p:blipFill>
        <p:spPr>
          <a:xfrm>
            <a:off x="-1" y="1770680"/>
            <a:ext cx="12191999" cy="455831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52BAD8AA-579C-4682-B026-173A722795AB}" type="datetime4">
              <a:rPr lang="en-US" smtClean="0"/>
              <a:t>March 12, 2024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6201408"/>
            <a:ext cx="12192000" cy="24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199"/>
          </a:p>
        </p:txBody>
      </p:sp>
    </p:spTree>
    <p:extLst>
      <p:ext uri="{BB962C8B-B14F-4D97-AF65-F5344CB8AC3E}">
        <p14:creationId xmlns:p14="http://schemas.microsoft.com/office/powerpoint/2010/main" val="22077897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367F34DA-B1E1-4786-BB5F-D171B8612B89}" type="datetime4">
              <a:rPr lang="en-US" smtClean="0"/>
              <a:t>March 12, 2024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165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3400" y="1583512"/>
            <a:ext cx="11125200" cy="44864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sz="2100"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972A1FD8-603F-438E-AC40-DD7043440C8D}" type="datetime4">
              <a:rPr lang="en-US" noProof="0" smtClean="0"/>
              <a:t>March 12, 2024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696EC4-B4CF-4701-AD06-A8439D6D8E12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40BE303-A4F2-4BCB-AF82-DC9DDFB7C7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3952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3ACDFCFC-E949-42B0-9976-6FB2A855129B}" type="datetime4">
              <a:rPr lang="en-US" smtClean="0"/>
              <a:t>March 12, 2024</a:t>
            </a:fld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19274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48853" y="1583511"/>
            <a:ext cx="6509747" cy="4277541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 marL="1435016" indent="0">
              <a:buNone/>
              <a:defRPr sz="15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3402" y="1583512"/>
            <a:ext cx="4238625" cy="4277541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1CF4CAD5-4F8E-4ED3-BFA6-CA791BA9F821}" type="datetime4">
              <a:rPr lang="en-US" smtClean="0"/>
              <a:t>March 12, 2024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F47D9EC-E3C8-4173-84B3-DB5A91069C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393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58554" y="624691"/>
            <a:ext cx="7295047" cy="41492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3" indent="0">
              <a:buNone/>
              <a:defRPr sz="2800"/>
            </a:lvl2pPr>
            <a:lvl3pPr marL="914347" indent="0">
              <a:buNone/>
              <a:defRPr sz="2399"/>
            </a:lvl3pPr>
            <a:lvl4pPr marL="1371519" indent="0">
              <a:buNone/>
              <a:defRPr sz="1999"/>
            </a:lvl4pPr>
            <a:lvl5pPr marL="1828693" indent="0">
              <a:buNone/>
              <a:defRPr sz="1999"/>
            </a:lvl5pPr>
            <a:lvl6pPr marL="2285866" indent="0">
              <a:buNone/>
              <a:defRPr sz="1999"/>
            </a:lvl6pPr>
            <a:lvl7pPr marL="2743040" indent="0">
              <a:buNone/>
              <a:defRPr sz="1999"/>
            </a:lvl7pPr>
            <a:lvl8pPr marL="3200213" indent="0">
              <a:buNone/>
              <a:defRPr sz="1999"/>
            </a:lvl8pPr>
            <a:lvl9pPr marL="3657387" indent="0">
              <a:buNone/>
              <a:defRPr sz="1999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C2542C8C-558F-4137-8265-9B321A1AE65B}" type="datetime4">
              <a:rPr lang="en-US" smtClean="0"/>
              <a:t>March 12, 2024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4D6481-F98B-45EE-B6D0-BF8C42A11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58553" y="4836496"/>
            <a:ext cx="7291569" cy="56677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119134-5DDA-43C1-B0D4-2BD9056B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62030" y="5463729"/>
            <a:ext cx="7291569" cy="7695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39125802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33400" y="1423972"/>
            <a:ext cx="11125200" cy="468210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5E74290C-0FB7-4906-971D-5853136A201E}" type="datetime4">
              <a:rPr lang="en-US" smtClean="0"/>
              <a:t>March 12, 2024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0AF9471-6F4B-417A-9B82-1D3AC42AE9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6300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27183" y="365124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35920" y="365124"/>
            <a:ext cx="8300763" cy="581183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DA9EFB5C-AFDB-4565-A383-24999B966811}" type="datetime4">
              <a:rPr lang="en-US" smtClean="0"/>
              <a:t>March 12, 2024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8674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56308" y="3618384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slide master</a:t>
            </a:r>
          </a:p>
        </p:txBody>
      </p:sp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5467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1100" noProof="0" dirty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 dirty="0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0" y="479852"/>
            <a:ext cx="2162067" cy="10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29917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platzhalter 3">
            <a:extLst>
              <a:ext uri="{FF2B5EF4-FFF2-40B4-BE49-F238E27FC236}">
                <a16:creationId xmlns:a16="http://schemas.microsoft.com/office/drawing/2014/main" id="{EBDFCD1D-3B9E-AD48-9904-77642DDBEA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16" b="31616"/>
          <a:stretch/>
        </p:blipFill>
        <p:spPr>
          <a:xfrm>
            <a:off x="156308" y="3625451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</p:spPr>
      </p:pic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5467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1100" noProof="0" dirty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 dirty="0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0" y="479852"/>
            <a:ext cx="2162067" cy="10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8243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3400" y="1583512"/>
            <a:ext cx="11125200" cy="44864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sz="2100"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162C1F81-0292-4658-B990-314031B5EEE0}" type="datetime4">
              <a:rPr lang="en-US" noProof="0" smtClean="0"/>
              <a:t>March 12, 2024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696EC4-B4CF-4701-AD06-A8439D6D8E12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40BE303-A4F2-4BCB-AF82-DC9DDFB7C7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1262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1" y="1583512"/>
            <a:ext cx="5486399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D558F984-26B4-4933-8516-FE1535DED93C}" type="datetime4">
              <a:rPr lang="en-US" smtClean="0"/>
              <a:t>March 12, 2024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75404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1584471"/>
            <a:ext cx="5467775" cy="4611218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13E4C659-E679-417B-A9E8-A603DCE1B207}" type="datetime4">
              <a:rPr lang="en-US" smtClean="0"/>
              <a:t>March 12, 2024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8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1" y="1583512"/>
            <a:ext cx="5486399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15654299-21F5-4380-A5B0-36A76B3ABC3F}" type="datetime4">
              <a:rPr lang="en-US" smtClean="0"/>
              <a:t>March 12, 2024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3860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4424" y="2582458"/>
            <a:ext cx="5464176" cy="360720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54BD4C5A-35E9-47D6-BDD6-A15EE1F6811B}" type="datetime4">
              <a:rPr lang="en-US" smtClean="0"/>
              <a:t>March 12, 2024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42571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2590003"/>
            <a:ext cx="5467775" cy="3605685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7046FD4F-6F20-4022-8CF1-AABFBE35CA69}" type="datetime4">
              <a:rPr lang="en-US" smtClean="0"/>
              <a:t>March 12, 2024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566610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563BD3E5-C6B0-41CB-8EEA-5A19D71A579A}" type="datetime4">
              <a:rPr lang="en-US" smtClean="0"/>
              <a:t>March 12, 2024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80"/>
            <a:ext cx="12192000" cy="44046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780322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6">
            <a:extLst>
              <a:ext uri="{FF2B5EF4-FFF2-40B4-BE49-F238E27FC236}">
                <a16:creationId xmlns:a16="http://schemas.microsoft.com/office/drawing/2014/main" id="{21E5EB97-EF72-C743-B225-36D9314C25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90" r="1557" b="20197"/>
          <a:stretch/>
        </p:blipFill>
        <p:spPr>
          <a:xfrm>
            <a:off x="1" y="1770680"/>
            <a:ext cx="12191999" cy="4404693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6DD5701E-F27F-4FC7-9A65-8970DD43482C}" type="datetime4">
              <a:rPr lang="en-US" smtClean="0"/>
              <a:t>March 12, 2024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5926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324FF91D-7296-4205-8BDB-A92220A41345}" type="datetime4">
              <a:rPr lang="en-US" smtClean="0"/>
              <a:t>March 12, 2024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6201408"/>
            <a:ext cx="12192000" cy="24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199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79"/>
            <a:ext cx="12192000" cy="4558317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24689504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platzhalter 6">
            <a:extLst>
              <a:ext uri="{FF2B5EF4-FFF2-40B4-BE49-F238E27FC236}">
                <a16:creationId xmlns:a16="http://schemas.microsoft.com/office/drawing/2014/main" id="{C4C0195D-65D3-B64E-9505-9813519B34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90" r="1557" b="18261"/>
          <a:stretch/>
        </p:blipFill>
        <p:spPr>
          <a:xfrm>
            <a:off x="1" y="1771495"/>
            <a:ext cx="12191999" cy="455831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0A5B49F6-B86F-4AD3-8EB4-0DC3B07A0E87}" type="datetime4">
              <a:rPr lang="en-US" smtClean="0"/>
              <a:t>March 12, 2024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895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53AD220D-9F11-4B7D-8A9D-9C2F5BED8E3F}" type="datetime4">
              <a:rPr lang="en-US" smtClean="0"/>
              <a:t>March 12, 2024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27405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84502107-A1C5-4378-9800-447D95495502}" type="datetime4">
              <a:rPr lang="en-US" smtClean="0"/>
              <a:t>March 12, 2024</a:t>
            </a:fld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837150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48853" y="1583511"/>
            <a:ext cx="6509747" cy="4277541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 marL="1435016" indent="0">
              <a:buNone/>
              <a:defRPr sz="15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3402" y="1583512"/>
            <a:ext cx="4238625" cy="4277541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4FAC4E8C-1250-48A6-B04C-BC56622F1CB3}" type="datetime4">
              <a:rPr lang="en-US" smtClean="0"/>
              <a:t>March 12, 2024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F47D9EC-E3C8-4173-84B3-DB5A91069C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08935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58554" y="624691"/>
            <a:ext cx="7295047" cy="41492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3" indent="0">
              <a:buNone/>
              <a:defRPr sz="2800"/>
            </a:lvl2pPr>
            <a:lvl3pPr marL="914347" indent="0">
              <a:buNone/>
              <a:defRPr sz="2399"/>
            </a:lvl3pPr>
            <a:lvl4pPr marL="1371519" indent="0">
              <a:buNone/>
              <a:defRPr sz="1999"/>
            </a:lvl4pPr>
            <a:lvl5pPr marL="1828693" indent="0">
              <a:buNone/>
              <a:defRPr sz="1999"/>
            </a:lvl5pPr>
            <a:lvl6pPr marL="2285866" indent="0">
              <a:buNone/>
              <a:defRPr sz="1999"/>
            </a:lvl6pPr>
            <a:lvl7pPr marL="2743040" indent="0">
              <a:buNone/>
              <a:defRPr sz="1999"/>
            </a:lvl7pPr>
            <a:lvl8pPr marL="3200213" indent="0">
              <a:buNone/>
              <a:defRPr sz="1999"/>
            </a:lvl8pPr>
            <a:lvl9pPr marL="3657387" indent="0">
              <a:buNone/>
              <a:defRPr sz="1999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992D16ED-EDD1-4A5D-BA1C-CC77859519F8}" type="datetime4">
              <a:rPr lang="en-US" smtClean="0"/>
              <a:t>March 12, 2024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4D6481-F98B-45EE-B6D0-BF8C42A11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58553" y="4836496"/>
            <a:ext cx="7291569" cy="56677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119134-5DDA-43C1-B0D4-2BD9056B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62030" y="5463729"/>
            <a:ext cx="7291569" cy="7695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285676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1584471"/>
            <a:ext cx="5467775" cy="4611218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3DB31224-A2BA-46E6-8C08-B9EBE4CA9847}" type="datetime4">
              <a:rPr lang="en-US" smtClean="0"/>
              <a:t>March 12, 2024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11391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33400" y="1423972"/>
            <a:ext cx="11125200" cy="468210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875D5D3D-2EDA-453D-A98B-ACA198EE4F58}" type="datetime4">
              <a:rPr lang="en-US" smtClean="0"/>
              <a:t>March 12, 2024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0AF9471-6F4B-417A-9B82-1D3AC42AE9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36732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27183" y="365124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35920" y="365124"/>
            <a:ext cx="8300763" cy="581183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5B47A60A-81C1-450A-8258-62C9DE38B110}" type="datetime4">
              <a:rPr lang="en-US" smtClean="0"/>
              <a:t>March 12, 2024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2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4424" y="2582458"/>
            <a:ext cx="5464176" cy="360720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4335A851-D77C-41AE-86D7-230684EEBDD1}" type="datetime4">
              <a:rPr lang="en-US" smtClean="0"/>
              <a:t>March 12, 2024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45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2590003"/>
            <a:ext cx="5467775" cy="3605685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12D4E77B-683C-46D8-9FBD-45D28C443896}" type="datetime4">
              <a:rPr lang="en-US" smtClean="0"/>
              <a:t>March 12, 2024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4747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648B8F8E-2E80-4FE8-B44D-BD31B836C218}" type="datetime4">
              <a:rPr lang="en-US" smtClean="0"/>
              <a:t>March 12, 2024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80"/>
            <a:ext cx="12192000" cy="44046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96995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6">
            <a:extLst>
              <a:ext uri="{FF2B5EF4-FFF2-40B4-BE49-F238E27FC236}">
                <a16:creationId xmlns:a16="http://schemas.microsoft.com/office/drawing/2014/main" id="{AD469279-E5C8-404C-94A7-9CE4F8C2FF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7" b="21796"/>
          <a:stretch/>
        </p:blipFill>
        <p:spPr>
          <a:xfrm>
            <a:off x="0" y="1770680"/>
            <a:ext cx="12191999" cy="4404693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6AE96706-7997-401A-B3C6-DD0629218309}" type="datetime4">
              <a:rPr lang="en-US" smtClean="0"/>
              <a:t>March 12, 2024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442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001" y="1582633"/>
            <a:ext cx="11135999" cy="452344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altLang="de-DE" dirty="0"/>
              <a:t>Karlsruher Institute </a:t>
            </a:r>
            <a:r>
              <a:rPr lang="de-DE" altLang="de-DE" dirty="0" err="1"/>
              <a:t>for</a:t>
            </a:r>
            <a:r>
              <a:rPr lang="de-DE" altLang="de-DE" dirty="0"/>
              <a:t> Technology (KIT).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           </a:t>
            </a:r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143930" y="6319881"/>
            <a:ext cx="11904143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49C6492B-9F9B-4588-8AB6-62DBF42A6EA9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01" y="441464"/>
            <a:ext cx="1439999" cy="666959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94C81A-DFE5-4252-ACE3-7B558C600C33}" type="datetime4">
              <a:rPr lang="en-US" smtClean="0"/>
              <a:t>March 12, 2024</a:t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4D87B36-D57F-487F-9086-156B2F77E750}"/>
              </a:ext>
            </a:extLst>
          </p:cNvPr>
          <p:cNvSpPr txBox="1">
            <a:spLocks/>
          </p:cNvSpPr>
          <p:nvPr userDrawn="1"/>
        </p:nvSpPr>
        <p:spPr>
          <a:xfrm>
            <a:off x="2267108" y="6329811"/>
            <a:ext cx="4908393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/>
              <a:t>Tim Lachenicht &amp; Tobias Kässmann </a:t>
            </a:r>
            <a:r>
              <a:rPr lang="en-US" altLang="de-DE" sz="1200" dirty="0"/>
              <a:t>–</a:t>
            </a:r>
            <a:r>
              <a:rPr lang="de-DE" sz="1200" dirty="0"/>
              <a:t> FinanceTracker</a:t>
            </a:r>
          </a:p>
        </p:txBody>
      </p:sp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id="{AE6A56DB-B5EE-4225-952A-4A1FEE4F4716}"/>
              </a:ext>
            </a:extLst>
          </p:cNvPr>
          <p:cNvSpPr txBox="1">
            <a:spLocks/>
          </p:cNvSpPr>
          <p:nvPr userDrawn="1"/>
        </p:nvSpPr>
        <p:spPr>
          <a:xfrm>
            <a:off x="7340601" y="6329811"/>
            <a:ext cx="4326737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1200" dirty="0"/>
              <a:t>Develop Any Microservice System – ISE – KASTEL</a:t>
            </a:r>
          </a:p>
        </p:txBody>
      </p:sp>
    </p:spTree>
    <p:extLst>
      <p:ext uri="{BB962C8B-B14F-4D97-AF65-F5344CB8AC3E}">
        <p14:creationId xmlns:p14="http://schemas.microsoft.com/office/powerpoint/2010/main" val="350334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0" r:id="rId2"/>
    <p:sldLayoutId id="2147483675" r:id="rId3"/>
    <p:sldLayoutId id="2147483677" r:id="rId4"/>
    <p:sldLayoutId id="2147483687" r:id="rId5"/>
    <p:sldLayoutId id="2147483678" r:id="rId6"/>
    <p:sldLayoutId id="2147483686" r:id="rId7"/>
    <p:sldLayoutId id="2147483688" r:id="rId8"/>
    <p:sldLayoutId id="2147483691" r:id="rId9"/>
    <p:sldLayoutId id="2147483689" r:id="rId10"/>
    <p:sldLayoutId id="2147483692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</p:sldLayoutIdLst>
  <p:hf hdr="0" ftr="0"/>
  <p:txStyles>
    <p:titleStyle>
      <a:lvl1pPr algn="l" defTabSz="914347" rtl="0" eaLnBrk="1" latinLnBrk="0" hangingPunct="1">
        <a:lnSpc>
          <a:spcPct val="90000"/>
        </a:lnSpc>
        <a:spcBef>
          <a:spcPct val="0"/>
        </a:spcBef>
        <a:buNone/>
        <a:defRPr lang="en-US" sz="3199" b="1" kern="1200" dirty="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</p:titleStyle>
    <p:bodyStyle>
      <a:lvl1pPr marL="271448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27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982606" indent="-265098" algn="l" defTabSz="898472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535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700114" indent="-26509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15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45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626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0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7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4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6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9" userDrawn="1">
          <p15:clr>
            <a:srgbClr val="F26B43"/>
          </p15:clr>
        </p15:guide>
        <p15:guide id="3" orient="horz" pos="618" userDrawn="1">
          <p15:clr>
            <a:srgbClr val="F26B43"/>
          </p15:clr>
        </p15:guide>
        <p15:guide id="4" pos="60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001" y="1582633"/>
            <a:ext cx="11135999" cy="452344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altLang="de-DE" dirty="0"/>
              <a:t>Karlsruher Institute </a:t>
            </a:r>
            <a:r>
              <a:rPr lang="de-DE" altLang="de-DE" dirty="0" err="1"/>
              <a:t>for</a:t>
            </a:r>
            <a:r>
              <a:rPr lang="de-DE" altLang="de-DE" dirty="0"/>
              <a:t> Technology (KIT).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           </a:t>
            </a:r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143930" y="6319881"/>
            <a:ext cx="11904143" cy="993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49C6492B-9F9B-4588-8AB6-62DBF42A6EA9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01" y="441464"/>
            <a:ext cx="1439999" cy="666959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02C4C1C-1ED3-4954-B0E9-D63D775CC421}" type="datetime4">
              <a:rPr lang="en-US" smtClean="0"/>
              <a:t>March 12, 2024</a:t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4D87B36-D57F-487F-9086-156B2F77E750}"/>
              </a:ext>
            </a:extLst>
          </p:cNvPr>
          <p:cNvSpPr txBox="1">
            <a:spLocks/>
          </p:cNvSpPr>
          <p:nvPr userDrawn="1"/>
        </p:nvSpPr>
        <p:spPr>
          <a:xfrm>
            <a:off x="2267108" y="6329811"/>
            <a:ext cx="4908393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/>
              <a:t>Prof. Maria Mustermann - Title</a:t>
            </a:r>
          </a:p>
        </p:txBody>
      </p:sp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id="{AE6A56DB-B5EE-4225-952A-4A1FEE4F4716}"/>
              </a:ext>
            </a:extLst>
          </p:cNvPr>
          <p:cNvSpPr txBox="1">
            <a:spLocks/>
          </p:cNvSpPr>
          <p:nvPr userDrawn="1"/>
        </p:nvSpPr>
        <p:spPr>
          <a:xfrm>
            <a:off x="7340601" y="6329811"/>
            <a:ext cx="4326737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1200" dirty="0"/>
              <a:t>Name of Division, Institute, Business Unit</a:t>
            </a:r>
          </a:p>
        </p:txBody>
      </p:sp>
    </p:spTree>
    <p:extLst>
      <p:ext uri="{BB962C8B-B14F-4D97-AF65-F5344CB8AC3E}">
        <p14:creationId xmlns:p14="http://schemas.microsoft.com/office/powerpoint/2010/main" val="1367587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</p:sldLayoutIdLst>
  <p:hf hdr="0" ftr="0"/>
  <p:txStyles>
    <p:titleStyle>
      <a:lvl1pPr algn="l" defTabSz="914347" rtl="0" eaLnBrk="1" latinLnBrk="0" hangingPunct="1">
        <a:lnSpc>
          <a:spcPct val="90000"/>
        </a:lnSpc>
        <a:spcBef>
          <a:spcPct val="0"/>
        </a:spcBef>
        <a:buNone/>
        <a:defRPr lang="en-US" sz="3199" b="1" kern="1200" dirty="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</p:titleStyle>
    <p:bodyStyle>
      <a:lvl1pPr marL="271448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27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982606" indent="-265098" algn="l" defTabSz="898472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535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700114" indent="-26509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15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45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626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0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7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4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6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9" userDrawn="1">
          <p15:clr>
            <a:srgbClr val="F26B43"/>
          </p15:clr>
        </p15:guide>
        <p15:guide id="3" orient="horz" pos="618" userDrawn="1">
          <p15:clr>
            <a:srgbClr val="F26B43"/>
          </p15:clr>
        </p15:guide>
        <p15:guide id="4" pos="608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001" y="1582633"/>
            <a:ext cx="11135999" cy="452344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altLang="de-DE" dirty="0"/>
              <a:t>Karlsruher Institute </a:t>
            </a:r>
            <a:r>
              <a:rPr lang="de-DE" altLang="de-DE" dirty="0" err="1"/>
              <a:t>for</a:t>
            </a:r>
            <a:r>
              <a:rPr lang="de-DE" altLang="de-DE" dirty="0"/>
              <a:t> Technology (KIT).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           </a:t>
            </a:r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143930" y="6319881"/>
            <a:ext cx="11904143" cy="993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49C6492B-9F9B-4588-8AB6-62DBF42A6EA9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01" y="441464"/>
            <a:ext cx="1439999" cy="666959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56BE16BE-510F-4DC1-B9F9-23B25996BEBF}" type="datetime4">
              <a:rPr lang="en-US" smtClean="0"/>
              <a:t>March 12, 2024</a:t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4D87B36-D57F-487F-9086-156B2F77E750}"/>
              </a:ext>
            </a:extLst>
          </p:cNvPr>
          <p:cNvSpPr txBox="1">
            <a:spLocks/>
          </p:cNvSpPr>
          <p:nvPr userDrawn="1"/>
        </p:nvSpPr>
        <p:spPr>
          <a:xfrm>
            <a:off x="2267108" y="6329811"/>
            <a:ext cx="4908393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/>
              <a:t>Prof. Maria Mustermann - Title</a:t>
            </a:r>
          </a:p>
        </p:txBody>
      </p:sp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id="{AE6A56DB-B5EE-4225-952A-4A1FEE4F4716}"/>
              </a:ext>
            </a:extLst>
          </p:cNvPr>
          <p:cNvSpPr txBox="1">
            <a:spLocks/>
          </p:cNvSpPr>
          <p:nvPr userDrawn="1"/>
        </p:nvSpPr>
        <p:spPr>
          <a:xfrm>
            <a:off x="7340601" y="6329811"/>
            <a:ext cx="4326737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1200"/>
              <a:t>Name of Division, Institute, Business Unit</a:t>
            </a:r>
            <a:endParaRPr lang="en-US" altLang="de-DE" sz="1200" dirty="0"/>
          </a:p>
        </p:txBody>
      </p:sp>
    </p:spTree>
    <p:extLst>
      <p:ext uri="{BB962C8B-B14F-4D97-AF65-F5344CB8AC3E}">
        <p14:creationId xmlns:p14="http://schemas.microsoft.com/office/powerpoint/2010/main" val="424021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</p:sldLayoutIdLst>
  <p:hf hdr="0" ftr="0"/>
  <p:txStyles>
    <p:titleStyle>
      <a:lvl1pPr algn="l" defTabSz="914347" rtl="0" eaLnBrk="1" latinLnBrk="0" hangingPunct="1">
        <a:lnSpc>
          <a:spcPct val="90000"/>
        </a:lnSpc>
        <a:spcBef>
          <a:spcPct val="0"/>
        </a:spcBef>
        <a:buNone/>
        <a:defRPr lang="en-US" sz="3199" b="1" kern="1200" dirty="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</p:titleStyle>
    <p:bodyStyle>
      <a:lvl1pPr marL="271448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27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982606" indent="-265098" algn="l" defTabSz="898472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535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700114" indent="-26509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15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45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626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0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7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4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6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9" userDrawn="1">
          <p15:clr>
            <a:srgbClr val="F26B43"/>
          </p15:clr>
        </p15:guide>
        <p15:guide id="3" orient="horz" pos="618" userDrawn="1">
          <p15:clr>
            <a:srgbClr val="F26B43"/>
          </p15:clr>
        </p15:guide>
        <p15:guide id="4" pos="6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5" Type="http://schemas.openxmlformats.org/officeDocument/2006/relationships/image" Target="../media/image2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7.svg"/><Relationship Id="rId3" Type="http://schemas.openxmlformats.org/officeDocument/2006/relationships/image" Target="../media/image25.svg"/><Relationship Id="rId7" Type="http://schemas.openxmlformats.org/officeDocument/2006/relationships/image" Target="../media/image15.svg"/><Relationship Id="rId12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5" Type="http://schemas.openxmlformats.org/officeDocument/2006/relationships/image" Target="../media/image2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de-DE" dirty="0"/>
              <a:t>FinanceTracker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de-DE" dirty="0"/>
              <a:t>Tim Lachenicht &amp; Tobias Kässmann</a:t>
            </a:r>
          </a:p>
        </p:txBody>
      </p:sp>
    </p:spTree>
    <p:extLst>
      <p:ext uri="{BB962C8B-B14F-4D97-AF65-F5344CB8AC3E}">
        <p14:creationId xmlns:p14="http://schemas.microsoft.com/office/powerpoint/2010/main" val="2838928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933158-7B2E-89CE-731D-A5B0B8DF2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March 12, 2024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8E789-1D9C-623F-4483-C1F6EF9A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10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063757C-5A9C-2384-CF59-E44503334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Bank Account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91A322-EFD7-39A0-F6B0-A37DE8037F6A}"/>
              </a:ext>
            </a:extLst>
          </p:cNvPr>
          <p:cNvSpPr/>
          <p:nvPr/>
        </p:nvSpPr>
        <p:spPr>
          <a:xfrm>
            <a:off x="1752600" y="1474869"/>
            <a:ext cx="5632938" cy="4542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4A4081-9930-3063-C875-2C47E7BE6C6A}"/>
              </a:ext>
            </a:extLst>
          </p:cNvPr>
          <p:cNvSpPr/>
          <p:nvPr/>
        </p:nvSpPr>
        <p:spPr>
          <a:xfrm>
            <a:off x="2620107" y="2379784"/>
            <a:ext cx="1992923" cy="767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>
                <a:solidFill>
                  <a:schemeClr val="tx1"/>
                </a:solidFill>
              </a:rPr>
              <a:t>View</a:t>
            </a:r>
          </a:p>
          <a:p>
            <a:pPr algn="ctr"/>
            <a:r>
              <a:rPr lang="en-DE" sz="1600" dirty="0">
                <a:solidFill>
                  <a:schemeClr val="tx1"/>
                </a:solidFill>
              </a:rPr>
              <a:t>Bank Accounts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490441-6E7D-DED7-0598-5BF640F5392F}"/>
              </a:ext>
            </a:extLst>
          </p:cNvPr>
          <p:cNvSpPr/>
          <p:nvPr/>
        </p:nvSpPr>
        <p:spPr>
          <a:xfrm>
            <a:off x="2620106" y="3596225"/>
            <a:ext cx="1992923" cy="767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>
                <a:solidFill>
                  <a:schemeClr val="tx1"/>
                </a:solidFill>
              </a:rPr>
              <a:t>Create</a:t>
            </a:r>
          </a:p>
          <a:p>
            <a:pPr algn="ctr"/>
            <a:r>
              <a:rPr lang="en-DE" sz="1600" dirty="0">
                <a:solidFill>
                  <a:schemeClr val="tx1"/>
                </a:solidFill>
              </a:rPr>
              <a:t>Bank Account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6F8A7C-57E4-B5D1-1FC1-FE0F927441E7}"/>
              </a:ext>
            </a:extLst>
          </p:cNvPr>
          <p:cNvSpPr/>
          <p:nvPr/>
        </p:nvSpPr>
        <p:spPr>
          <a:xfrm>
            <a:off x="2620105" y="4812666"/>
            <a:ext cx="1992923" cy="767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>
                <a:solidFill>
                  <a:schemeClr val="tx1"/>
                </a:solidFill>
              </a:rPr>
              <a:t>Delete</a:t>
            </a:r>
          </a:p>
          <a:p>
            <a:pPr algn="ctr"/>
            <a:r>
              <a:rPr lang="en-DE" sz="1600" dirty="0">
                <a:solidFill>
                  <a:schemeClr val="tx1"/>
                </a:solidFill>
              </a:rPr>
              <a:t>Bank Account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131807-9EB4-3172-F4DB-A1BF96FEFCF6}"/>
              </a:ext>
            </a:extLst>
          </p:cNvPr>
          <p:cNvSpPr txBox="1"/>
          <p:nvPr/>
        </p:nvSpPr>
        <p:spPr>
          <a:xfrm>
            <a:off x="3569436" y="1531162"/>
            <a:ext cx="1999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dirty="0"/>
              <a:t>BankAccount</a:t>
            </a:r>
          </a:p>
        </p:txBody>
      </p:sp>
      <p:pic>
        <p:nvPicPr>
          <p:cNvPr id="15" name="Graphic 14" descr="Man outline">
            <a:extLst>
              <a:ext uri="{FF2B5EF4-FFF2-40B4-BE49-F238E27FC236}">
                <a16:creationId xmlns:a16="http://schemas.microsoft.com/office/drawing/2014/main" id="{C99052BB-A10F-572E-9E0C-719C2FE19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8000" y="3289015"/>
            <a:ext cx="914400" cy="91440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6BD439-4B09-A156-28D5-7DF457823101}"/>
              </a:ext>
            </a:extLst>
          </p:cNvPr>
          <p:cNvCxnSpPr>
            <a:endCxn id="10" idx="1"/>
          </p:cNvCxnSpPr>
          <p:nvPr/>
        </p:nvCxnSpPr>
        <p:spPr>
          <a:xfrm flipV="1">
            <a:off x="1202400" y="2763658"/>
            <a:ext cx="1417707" cy="9825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952B2F-182B-67CD-03E3-176BB0836AF0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202399" y="3746215"/>
            <a:ext cx="1417706" cy="14503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73B0CC3-7AD2-2E17-5B19-ADACACEB3992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202398" y="3746215"/>
            <a:ext cx="1417708" cy="2338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982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933158-7B2E-89CE-731D-A5B0B8DF2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March 12, 2024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8E789-1D9C-623F-4483-C1F6EF9A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11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063757C-5A9C-2384-CF59-E44503334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Transaction: Income &amp; Expense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91A322-EFD7-39A0-F6B0-A37DE8037F6A}"/>
              </a:ext>
            </a:extLst>
          </p:cNvPr>
          <p:cNvSpPr/>
          <p:nvPr/>
        </p:nvSpPr>
        <p:spPr>
          <a:xfrm>
            <a:off x="1752600" y="1474869"/>
            <a:ext cx="7666891" cy="4542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4A4081-9930-3063-C875-2C47E7BE6C6A}"/>
              </a:ext>
            </a:extLst>
          </p:cNvPr>
          <p:cNvSpPr/>
          <p:nvPr/>
        </p:nvSpPr>
        <p:spPr>
          <a:xfrm>
            <a:off x="2620106" y="2170357"/>
            <a:ext cx="2215662" cy="767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>
                <a:solidFill>
                  <a:schemeClr val="tx1"/>
                </a:solidFill>
              </a:rPr>
              <a:t>View Transactions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490441-6E7D-DED7-0598-5BF640F5392F}"/>
              </a:ext>
            </a:extLst>
          </p:cNvPr>
          <p:cNvSpPr/>
          <p:nvPr/>
        </p:nvSpPr>
        <p:spPr>
          <a:xfrm>
            <a:off x="2620106" y="3117102"/>
            <a:ext cx="2215662" cy="767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>
                <a:solidFill>
                  <a:schemeClr val="tx1"/>
                </a:solidFill>
              </a:rPr>
              <a:t>Create Transaction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6F8A7C-57E4-B5D1-1FC1-FE0F927441E7}"/>
              </a:ext>
            </a:extLst>
          </p:cNvPr>
          <p:cNvSpPr/>
          <p:nvPr/>
        </p:nvSpPr>
        <p:spPr>
          <a:xfrm>
            <a:off x="2620106" y="4999257"/>
            <a:ext cx="2215662" cy="767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>
                <a:solidFill>
                  <a:schemeClr val="tx1"/>
                </a:solidFill>
              </a:rPr>
              <a:t>Delete Transaction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131807-9EB4-3172-F4DB-A1BF96FEFCF6}"/>
              </a:ext>
            </a:extLst>
          </p:cNvPr>
          <p:cNvSpPr txBox="1"/>
          <p:nvPr/>
        </p:nvSpPr>
        <p:spPr>
          <a:xfrm>
            <a:off x="4757911" y="1520564"/>
            <a:ext cx="1782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dirty="0"/>
              <a:t>Transaction</a:t>
            </a:r>
          </a:p>
        </p:txBody>
      </p:sp>
      <p:pic>
        <p:nvPicPr>
          <p:cNvPr id="15" name="Graphic 14" descr="Man outline">
            <a:extLst>
              <a:ext uri="{FF2B5EF4-FFF2-40B4-BE49-F238E27FC236}">
                <a16:creationId xmlns:a16="http://schemas.microsoft.com/office/drawing/2014/main" id="{C99052BB-A10F-572E-9E0C-719C2FE19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8000" y="3289015"/>
            <a:ext cx="914400" cy="91440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6BD439-4B09-A156-28D5-7DF457823101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1202400" y="2554231"/>
            <a:ext cx="1417706" cy="12109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FA22CD1-D599-1877-83BE-C270586015C0}"/>
              </a:ext>
            </a:extLst>
          </p:cNvPr>
          <p:cNvSpPr/>
          <p:nvPr/>
        </p:nvSpPr>
        <p:spPr>
          <a:xfrm>
            <a:off x="2620106" y="4063847"/>
            <a:ext cx="2215662" cy="767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>
                <a:solidFill>
                  <a:schemeClr val="tx1"/>
                </a:solidFill>
              </a:rPr>
              <a:t>Transfer Transaction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A98ADC3-0FE0-41A0-144F-99BD743E2FB5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1202400" y="3500976"/>
            <a:ext cx="1417706" cy="2641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B8D034-E297-38C6-A9C0-C28B9B512412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1202400" y="3765144"/>
            <a:ext cx="1417706" cy="6825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BC80E27-C58B-4B0D-9E07-C847DCA6F87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202400" y="3762697"/>
            <a:ext cx="1417706" cy="16204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7B4D861-EA8A-7E82-4F42-BAD85BAD8028}"/>
              </a:ext>
            </a:extLst>
          </p:cNvPr>
          <p:cNvSpPr/>
          <p:nvPr/>
        </p:nvSpPr>
        <p:spPr>
          <a:xfrm>
            <a:off x="6462725" y="4999257"/>
            <a:ext cx="2215662" cy="767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>
                <a:solidFill>
                  <a:schemeClr val="tx1"/>
                </a:solidFill>
              </a:rPr>
              <a:t>Rollback Transaction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163FE96-4282-5F27-53E7-E4670D7F6BCF}"/>
              </a:ext>
            </a:extLst>
          </p:cNvPr>
          <p:cNvCxnSpPr>
            <a:cxnSpLocks/>
            <a:stCxn id="12" idx="3"/>
            <a:endCxn id="30" idx="1"/>
          </p:cNvCxnSpPr>
          <p:nvPr/>
        </p:nvCxnSpPr>
        <p:spPr>
          <a:xfrm>
            <a:off x="4835768" y="5383131"/>
            <a:ext cx="162695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83E2289-84A3-D4E6-96A8-EDD7FC7B03FA}"/>
              </a:ext>
            </a:extLst>
          </p:cNvPr>
          <p:cNvSpPr txBox="1"/>
          <p:nvPr/>
        </p:nvSpPr>
        <p:spPr>
          <a:xfrm>
            <a:off x="5019907" y="5070881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/>
              <a:t>&lt;&lt;includes&gt;&gt;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3DAD1C3-6FD3-0C15-8E5C-CB4A8E896B52}"/>
              </a:ext>
            </a:extLst>
          </p:cNvPr>
          <p:cNvSpPr/>
          <p:nvPr/>
        </p:nvSpPr>
        <p:spPr>
          <a:xfrm>
            <a:off x="10034952" y="3378823"/>
            <a:ext cx="1647094" cy="767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>
                <a:solidFill>
                  <a:schemeClr val="tx1"/>
                </a:solidFill>
              </a:rPr>
              <a:t>BankAccount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6DF6044-CB9F-FCA7-0454-E40D6BEAA88D}"/>
              </a:ext>
            </a:extLst>
          </p:cNvPr>
          <p:cNvCxnSpPr>
            <a:cxnSpLocks/>
            <a:stCxn id="35" idx="1"/>
            <a:endCxn id="14" idx="3"/>
          </p:cNvCxnSpPr>
          <p:nvPr/>
        </p:nvCxnSpPr>
        <p:spPr>
          <a:xfrm flipH="1">
            <a:off x="4835768" y="3762697"/>
            <a:ext cx="5199184" cy="685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9110D6B-96E2-3BD7-E6E0-4133F18D6F25}"/>
              </a:ext>
            </a:extLst>
          </p:cNvPr>
          <p:cNvCxnSpPr>
            <a:cxnSpLocks/>
            <a:stCxn id="35" idx="1"/>
            <a:endCxn id="30" idx="3"/>
          </p:cNvCxnSpPr>
          <p:nvPr/>
        </p:nvCxnSpPr>
        <p:spPr>
          <a:xfrm flipH="1">
            <a:off x="8678387" y="3762697"/>
            <a:ext cx="1356565" cy="16204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984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933158-7B2E-89CE-731D-A5B0B8DF2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March 12, 2024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8E789-1D9C-623F-4483-C1F6EF9A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12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063757C-5A9C-2384-CF59-E44503334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Product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91A322-EFD7-39A0-F6B0-A37DE8037F6A}"/>
              </a:ext>
            </a:extLst>
          </p:cNvPr>
          <p:cNvSpPr/>
          <p:nvPr/>
        </p:nvSpPr>
        <p:spPr>
          <a:xfrm>
            <a:off x="1752600" y="1474869"/>
            <a:ext cx="7666891" cy="4542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4A4081-9930-3063-C875-2C47E7BE6C6A}"/>
              </a:ext>
            </a:extLst>
          </p:cNvPr>
          <p:cNvSpPr/>
          <p:nvPr/>
        </p:nvSpPr>
        <p:spPr>
          <a:xfrm>
            <a:off x="2290094" y="2372185"/>
            <a:ext cx="2215662" cy="767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>
                <a:solidFill>
                  <a:schemeClr val="tx1"/>
                </a:solidFill>
              </a:rPr>
              <a:t>Add Product to Shopping Cart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490441-6E7D-DED7-0598-5BF640F5392F}"/>
              </a:ext>
            </a:extLst>
          </p:cNvPr>
          <p:cNvSpPr/>
          <p:nvPr/>
        </p:nvSpPr>
        <p:spPr>
          <a:xfrm>
            <a:off x="2310231" y="3584291"/>
            <a:ext cx="2215662" cy="767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>
                <a:solidFill>
                  <a:schemeClr val="tx1"/>
                </a:solidFill>
              </a:rPr>
              <a:t>Add Product to Supplies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131807-9EB4-3172-F4DB-A1BF96FEFCF6}"/>
              </a:ext>
            </a:extLst>
          </p:cNvPr>
          <p:cNvSpPr txBox="1"/>
          <p:nvPr/>
        </p:nvSpPr>
        <p:spPr>
          <a:xfrm>
            <a:off x="4963117" y="1522378"/>
            <a:ext cx="1245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dirty="0"/>
              <a:t>Product</a:t>
            </a:r>
          </a:p>
        </p:txBody>
      </p:sp>
      <p:pic>
        <p:nvPicPr>
          <p:cNvPr id="15" name="Graphic 14" descr="Man outline">
            <a:extLst>
              <a:ext uri="{FF2B5EF4-FFF2-40B4-BE49-F238E27FC236}">
                <a16:creationId xmlns:a16="http://schemas.microsoft.com/office/drawing/2014/main" id="{C99052BB-A10F-572E-9E0C-719C2FE19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8000" y="3289015"/>
            <a:ext cx="914400" cy="91440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6BD439-4B09-A156-28D5-7DF457823101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1202400" y="2756059"/>
            <a:ext cx="1087694" cy="10608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FA22CD1-D599-1877-83BE-C270586015C0}"/>
              </a:ext>
            </a:extLst>
          </p:cNvPr>
          <p:cNvSpPr/>
          <p:nvPr/>
        </p:nvSpPr>
        <p:spPr>
          <a:xfrm>
            <a:off x="2290094" y="4787444"/>
            <a:ext cx="2215662" cy="767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>
                <a:solidFill>
                  <a:schemeClr val="tx1"/>
                </a:solidFill>
              </a:rPr>
              <a:t>Purchase </a:t>
            </a:r>
          </a:p>
          <a:p>
            <a:pPr algn="ctr"/>
            <a:r>
              <a:rPr lang="en-DE" sz="1600" dirty="0">
                <a:solidFill>
                  <a:schemeClr val="tx1"/>
                </a:solidFill>
              </a:rPr>
              <a:t>Shopping Cart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A98ADC3-0FE0-41A0-144F-99BD743E2FB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202400" y="3816872"/>
            <a:ext cx="1107831" cy="1512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B8D034-E297-38C6-A9C0-C28B9B512412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1202400" y="3816872"/>
            <a:ext cx="1087694" cy="13544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163FE96-4282-5F27-53E7-E4670D7F6BCF}"/>
              </a:ext>
            </a:extLst>
          </p:cNvPr>
          <p:cNvCxnSpPr>
            <a:cxnSpLocks/>
            <a:stCxn id="10" idx="3"/>
            <a:endCxn id="2" idx="1"/>
          </p:cNvCxnSpPr>
          <p:nvPr/>
        </p:nvCxnSpPr>
        <p:spPr>
          <a:xfrm>
            <a:off x="4505756" y="2756059"/>
            <a:ext cx="139782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83E2289-84A3-D4E6-96A8-EDD7FC7B03FA}"/>
              </a:ext>
            </a:extLst>
          </p:cNvPr>
          <p:cNvSpPr txBox="1"/>
          <p:nvPr/>
        </p:nvSpPr>
        <p:spPr>
          <a:xfrm>
            <a:off x="4575327" y="2410234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/>
              <a:t>&lt;&lt;includes&gt;&gt;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3DAD1C3-6FD3-0C15-8E5C-CB4A8E896B52}"/>
              </a:ext>
            </a:extLst>
          </p:cNvPr>
          <p:cNvSpPr/>
          <p:nvPr/>
        </p:nvSpPr>
        <p:spPr>
          <a:xfrm>
            <a:off x="10034952" y="3378823"/>
            <a:ext cx="1647094" cy="767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>
                <a:solidFill>
                  <a:schemeClr val="tx1"/>
                </a:solidFill>
              </a:rPr>
              <a:t>NutritionAPI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9110D6B-96E2-3BD7-E6E0-4133F18D6F25}"/>
              </a:ext>
            </a:extLst>
          </p:cNvPr>
          <p:cNvCxnSpPr>
            <a:cxnSpLocks/>
            <a:stCxn id="27" idx="1"/>
            <a:endCxn id="14" idx="3"/>
          </p:cNvCxnSpPr>
          <p:nvPr/>
        </p:nvCxnSpPr>
        <p:spPr>
          <a:xfrm flipH="1">
            <a:off x="4505756" y="5171318"/>
            <a:ext cx="55291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D81F399-59BA-17A5-A0C4-63AE07A843CD}"/>
              </a:ext>
            </a:extLst>
          </p:cNvPr>
          <p:cNvSpPr/>
          <p:nvPr/>
        </p:nvSpPr>
        <p:spPr>
          <a:xfrm>
            <a:off x="5903577" y="2372185"/>
            <a:ext cx="1782669" cy="767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>
                <a:solidFill>
                  <a:schemeClr val="tx1"/>
                </a:solidFill>
              </a:rPr>
              <a:t>Create Product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4381CAE-7136-B02C-33CF-F7BE96C692E9}"/>
              </a:ext>
            </a:extLst>
          </p:cNvPr>
          <p:cNvSpPr/>
          <p:nvPr/>
        </p:nvSpPr>
        <p:spPr>
          <a:xfrm>
            <a:off x="5903577" y="4043811"/>
            <a:ext cx="1782669" cy="767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>
                <a:solidFill>
                  <a:schemeClr val="tx1"/>
                </a:solidFill>
              </a:rPr>
              <a:t>Add Nutrition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2A9E9F-F778-5FAF-F799-1E7658B316E8}"/>
              </a:ext>
            </a:extLst>
          </p:cNvPr>
          <p:cNvSpPr/>
          <p:nvPr/>
        </p:nvSpPr>
        <p:spPr>
          <a:xfrm>
            <a:off x="10034952" y="4787444"/>
            <a:ext cx="1647094" cy="767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>
                <a:solidFill>
                  <a:schemeClr val="tx1"/>
                </a:solidFill>
              </a:rPr>
              <a:t>Transaction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E81982D-5A8E-35AD-26F7-CD78ACEEEAA2}"/>
              </a:ext>
            </a:extLst>
          </p:cNvPr>
          <p:cNvCxnSpPr>
            <a:cxnSpLocks/>
            <a:stCxn id="35" idx="1"/>
            <a:endCxn id="25" idx="3"/>
          </p:cNvCxnSpPr>
          <p:nvPr/>
        </p:nvCxnSpPr>
        <p:spPr>
          <a:xfrm flipH="1">
            <a:off x="7686246" y="3762697"/>
            <a:ext cx="2348706" cy="6649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860A20-B2FE-14BA-656F-95CF4E3CD4D3}"/>
              </a:ext>
            </a:extLst>
          </p:cNvPr>
          <p:cNvCxnSpPr>
            <a:cxnSpLocks/>
            <a:stCxn id="25" idx="0"/>
            <a:endCxn id="2" idx="2"/>
          </p:cNvCxnSpPr>
          <p:nvPr/>
        </p:nvCxnSpPr>
        <p:spPr>
          <a:xfrm flipV="1">
            <a:off x="6794912" y="3139933"/>
            <a:ext cx="0" cy="9038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031DA96-BEC6-0E0D-E6EF-E3B973A01D86}"/>
              </a:ext>
            </a:extLst>
          </p:cNvPr>
          <p:cNvSpPr txBox="1"/>
          <p:nvPr/>
        </p:nvSpPr>
        <p:spPr>
          <a:xfrm>
            <a:off x="6815049" y="3446662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/>
              <a:t>&lt;&lt;extends&gt;&gt;</a:t>
            </a:r>
          </a:p>
        </p:txBody>
      </p:sp>
    </p:spTree>
    <p:extLst>
      <p:ext uri="{BB962C8B-B14F-4D97-AF65-F5344CB8AC3E}">
        <p14:creationId xmlns:p14="http://schemas.microsoft.com/office/powerpoint/2010/main" val="3660240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933158-7B2E-89CE-731D-A5B0B8DF2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March 12, 2024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8E789-1D9C-623F-4483-C1F6EF9A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13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063757C-5A9C-2384-CF59-E44503334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Savings Goal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91A322-EFD7-39A0-F6B0-A37DE8037F6A}"/>
              </a:ext>
            </a:extLst>
          </p:cNvPr>
          <p:cNvSpPr/>
          <p:nvPr/>
        </p:nvSpPr>
        <p:spPr>
          <a:xfrm>
            <a:off x="1752600" y="1474869"/>
            <a:ext cx="7666891" cy="4542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4A4081-9930-3063-C875-2C47E7BE6C6A}"/>
              </a:ext>
            </a:extLst>
          </p:cNvPr>
          <p:cNvSpPr/>
          <p:nvPr/>
        </p:nvSpPr>
        <p:spPr>
          <a:xfrm>
            <a:off x="2224833" y="2849951"/>
            <a:ext cx="2215662" cy="767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>
                <a:solidFill>
                  <a:schemeClr val="tx1"/>
                </a:solidFill>
              </a:rPr>
              <a:t>View Savings Goal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490441-6E7D-DED7-0598-5BF640F5392F}"/>
              </a:ext>
            </a:extLst>
          </p:cNvPr>
          <p:cNvSpPr/>
          <p:nvPr/>
        </p:nvSpPr>
        <p:spPr>
          <a:xfrm>
            <a:off x="2244970" y="4256753"/>
            <a:ext cx="2215662" cy="767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>
                <a:solidFill>
                  <a:schemeClr val="tx1"/>
                </a:solidFill>
              </a:rPr>
              <a:t>Create Savings Goal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131807-9EB4-3172-F4DB-A1BF96FEFCF6}"/>
              </a:ext>
            </a:extLst>
          </p:cNvPr>
          <p:cNvSpPr txBox="1"/>
          <p:nvPr/>
        </p:nvSpPr>
        <p:spPr>
          <a:xfrm>
            <a:off x="4620076" y="1526647"/>
            <a:ext cx="1931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dirty="0"/>
              <a:t>SavingsGoal</a:t>
            </a:r>
          </a:p>
        </p:txBody>
      </p:sp>
      <p:pic>
        <p:nvPicPr>
          <p:cNvPr id="15" name="Graphic 14" descr="Man outline">
            <a:extLst>
              <a:ext uri="{FF2B5EF4-FFF2-40B4-BE49-F238E27FC236}">
                <a16:creationId xmlns:a16="http://schemas.microsoft.com/office/drawing/2014/main" id="{C99052BB-A10F-572E-9E0C-719C2FE193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8000" y="3289015"/>
            <a:ext cx="914400" cy="91440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6BD439-4B09-A156-28D5-7DF457823101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1202400" y="3233825"/>
            <a:ext cx="1022433" cy="5821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B8D034-E297-38C6-A9C0-C28B9B512412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202400" y="3816872"/>
            <a:ext cx="1042570" cy="8237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163FE96-4282-5F27-53E7-E4670D7F6BCF}"/>
              </a:ext>
            </a:extLst>
          </p:cNvPr>
          <p:cNvCxnSpPr>
            <a:cxnSpLocks/>
            <a:stCxn id="10" idx="3"/>
            <a:endCxn id="2" idx="1"/>
          </p:cNvCxnSpPr>
          <p:nvPr/>
        </p:nvCxnSpPr>
        <p:spPr>
          <a:xfrm flipV="1">
            <a:off x="4440495" y="2756059"/>
            <a:ext cx="1463082" cy="4777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83E2289-84A3-D4E6-96A8-EDD7FC7B03FA}"/>
              </a:ext>
            </a:extLst>
          </p:cNvPr>
          <p:cNvSpPr txBox="1"/>
          <p:nvPr/>
        </p:nvSpPr>
        <p:spPr>
          <a:xfrm>
            <a:off x="4575327" y="2410234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/>
              <a:t>&lt;&lt;includes&gt;&gt;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3DAD1C3-6FD3-0C15-8E5C-CB4A8E896B52}"/>
              </a:ext>
            </a:extLst>
          </p:cNvPr>
          <p:cNvSpPr/>
          <p:nvPr/>
        </p:nvSpPr>
        <p:spPr>
          <a:xfrm>
            <a:off x="10034952" y="3289198"/>
            <a:ext cx="1647094" cy="767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>
                <a:solidFill>
                  <a:schemeClr val="tx1"/>
                </a:solidFill>
              </a:rPr>
              <a:t>Transaction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81F399-59BA-17A5-A0C4-63AE07A843CD}"/>
              </a:ext>
            </a:extLst>
          </p:cNvPr>
          <p:cNvSpPr/>
          <p:nvPr/>
        </p:nvSpPr>
        <p:spPr>
          <a:xfrm>
            <a:off x="5903577" y="2372185"/>
            <a:ext cx="1782669" cy="767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>
                <a:solidFill>
                  <a:schemeClr val="tx1"/>
                </a:solidFill>
              </a:rPr>
              <a:t>View Status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4381CAE-7136-B02C-33CF-F7BE96C692E9}"/>
              </a:ext>
            </a:extLst>
          </p:cNvPr>
          <p:cNvSpPr/>
          <p:nvPr/>
        </p:nvSpPr>
        <p:spPr>
          <a:xfrm>
            <a:off x="5903577" y="3689481"/>
            <a:ext cx="1782669" cy="767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>
                <a:solidFill>
                  <a:schemeClr val="tx1"/>
                </a:solidFill>
              </a:rPr>
              <a:t>Link Savings Bank Accounts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2A9E9F-F778-5FAF-F799-1E7658B316E8}"/>
              </a:ext>
            </a:extLst>
          </p:cNvPr>
          <p:cNvSpPr/>
          <p:nvPr/>
        </p:nvSpPr>
        <p:spPr>
          <a:xfrm>
            <a:off x="10034952" y="4650917"/>
            <a:ext cx="1647094" cy="767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>
                <a:solidFill>
                  <a:schemeClr val="tx1"/>
                </a:solidFill>
              </a:rPr>
              <a:t>BankAccount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E81982D-5A8E-35AD-26F7-CD78ACEEEAA2}"/>
              </a:ext>
            </a:extLst>
          </p:cNvPr>
          <p:cNvCxnSpPr>
            <a:cxnSpLocks/>
            <a:stCxn id="25" idx="1"/>
            <a:endCxn id="11" idx="3"/>
          </p:cNvCxnSpPr>
          <p:nvPr/>
        </p:nvCxnSpPr>
        <p:spPr>
          <a:xfrm flipH="1">
            <a:off x="4460632" y="4073355"/>
            <a:ext cx="1442945" cy="5672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031DA96-BEC6-0E0D-E6EF-E3B973A01D86}"/>
              </a:ext>
            </a:extLst>
          </p:cNvPr>
          <p:cNvSpPr txBox="1"/>
          <p:nvPr/>
        </p:nvSpPr>
        <p:spPr>
          <a:xfrm>
            <a:off x="4557925" y="3827768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/>
              <a:t>&lt;&lt;extends&gt;&gt;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D3A374-B8B4-BC30-41F0-F0F697626237}"/>
              </a:ext>
            </a:extLst>
          </p:cNvPr>
          <p:cNvSpPr/>
          <p:nvPr/>
        </p:nvSpPr>
        <p:spPr>
          <a:xfrm>
            <a:off x="5903576" y="4912885"/>
            <a:ext cx="1782669" cy="767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>
                <a:solidFill>
                  <a:schemeClr val="tx1"/>
                </a:solidFill>
              </a:rPr>
              <a:t>Link Rule Bank Accounts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95086C9-8BF7-4A8B-0FF7-07DE55B12DDA}"/>
              </a:ext>
            </a:extLst>
          </p:cNvPr>
          <p:cNvCxnSpPr>
            <a:cxnSpLocks/>
            <a:stCxn id="16" idx="1"/>
            <a:endCxn id="11" idx="3"/>
          </p:cNvCxnSpPr>
          <p:nvPr/>
        </p:nvCxnSpPr>
        <p:spPr>
          <a:xfrm flipH="1" flipV="1">
            <a:off x="4460632" y="4640627"/>
            <a:ext cx="1442944" cy="6561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E79B8A5-321A-02BB-543C-BA5FFEB70946}"/>
              </a:ext>
            </a:extLst>
          </p:cNvPr>
          <p:cNvSpPr txBox="1"/>
          <p:nvPr/>
        </p:nvSpPr>
        <p:spPr>
          <a:xfrm>
            <a:off x="4537903" y="5195494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/>
              <a:t>&lt;&lt;extends&gt;&gt;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CF98314-4EB9-BD5A-D11F-92782320B132}"/>
              </a:ext>
            </a:extLst>
          </p:cNvPr>
          <p:cNvCxnSpPr>
            <a:cxnSpLocks/>
            <a:stCxn id="35" idx="1"/>
            <a:endCxn id="25" idx="3"/>
          </p:cNvCxnSpPr>
          <p:nvPr/>
        </p:nvCxnSpPr>
        <p:spPr>
          <a:xfrm flipH="1">
            <a:off x="7686246" y="3673072"/>
            <a:ext cx="2348706" cy="4002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4771C43-9AA9-52DB-AF22-995C9AC4D57D}"/>
              </a:ext>
            </a:extLst>
          </p:cNvPr>
          <p:cNvCxnSpPr>
            <a:cxnSpLocks/>
            <a:stCxn id="27" idx="1"/>
            <a:endCxn id="25" idx="3"/>
          </p:cNvCxnSpPr>
          <p:nvPr/>
        </p:nvCxnSpPr>
        <p:spPr>
          <a:xfrm flipH="1" flipV="1">
            <a:off x="7686246" y="4073355"/>
            <a:ext cx="2348706" cy="961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01CA9B1-E7FF-42C9-59F0-CDBE785B45CD}"/>
              </a:ext>
            </a:extLst>
          </p:cNvPr>
          <p:cNvCxnSpPr>
            <a:cxnSpLocks/>
            <a:stCxn id="27" idx="1"/>
            <a:endCxn id="16" idx="3"/>
          </p:cNvCxnSpPr>
          <p:nvPr/>
        </p:nvCxnSpPr>
        <p:spPr>
          <a:xfrm flipH="1">
            <a:off x="7686245" y="5034791"/>
            <a:ext cx="2348707" cy="2619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31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933158-7B2E-89CE-731D-A5B0B8DF2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March 12, 2024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8E789-1D9C-623F-4483-C1F6EF9A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14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063757C-5A9C-2384-CF59-E44503334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Analytics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91A322-EFD7-39A0-F6B0-A37DE8037F6A}"/>
              </a:ext>
            </a:extLst>
          </p:cNvPr>
          <p:cNvSpPr/>
          <p:nvPr/>
        </p:nvSpPr>
        <p:spPr>
          <a:xfrm>
            <a:off x="1752600" y="1474869"/>
            <a:ext cx="7666891" cy="4542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4A4081-9930-3063-C875-2C47E7BE6C6A}"/>
              </a:ext>
            </a:extLst>
          </p:cNvPr>
          <p:cNvSpPr/>
          <p:nvPr/>
        </p:nvSpPr>
        <p:spPr>
          <a:xfrm>
            <a:off x="2244970" y="3210167"/>
            <a:ext cx="2215662" cy="767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>
                <a:solidFill>
                  <a:schemeClr val="tx1"/>
                </a:solidFill>
              </a:rPr>
              <a:t>Generate Report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490441-6E7D-DED7-0598-5BF640F5392F}"/>
              </a:ext>
            </a:extLst>
          </p:cNvPr>
          <p:cNvSpPr/>
          <p:nvPr/>
        </p:nvSpPr>
        <p:spPr>
          <a:xfrm>
            <a:off x="2244970" y="4874990"/>
            <a:ext cx="2215662" cy="767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>
                <a:solidFill>
                  <a:schemeClr val="tx1"/>
                </a:solidFill>
              </a:rPr>
              <a:t>Create Budget Plan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131807-9EB4-3172-F4DB-A1BF96FEFCF6}"/>
              </a:ext>
            </a:extLst>
          </p:cNvPr>
          <p:cNvSpPr txBox="1"/>
          <p:nvPr/>
        </p:nvSpPr>
        <p:spPr>
          <a:xfrm>
            <a:off x="4877359" y="1526647"/>
            <a:ext cx="141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dirty="0"/>
              <a:t>Analytics</a:t>
            </a:r>
          </a:p>
        </p:txBody>
      </p:sp>
      <p:pic>
        <p:nvPicPr>
          <p:cNvPr id="15" name="Graphic 14" descr="Man outline">
            <a:extLst>
              <a:ext uri="{FF2B5EF4-FFF2-40B4-BE49-F238E27FC236}">
                <a16:creationId xmlns:a16="http://schemas.microsoft.com/office/drawing/2014/main" id="{C99052BB-A10F-572E-9E0C-719C2FE193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8000" y="3289015"/>
            <a:ext cx="914400" cy="91440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6BD439-4B09-A156-28D5-7DF457823101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1202400" y="3594041"/>
            <a:ext cx="1042570" cy="221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B8D034-E297-38C6-A9C0-C28B9B512412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202400" y="3815968"/>
            <a:ext cx="1042570" cy="1442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163FE96-4282-5F27-53E7-E4670D7F6BCF}"/>
              </a:ext>
            </a:extLst>
          </p:cNvPr>
          <p:cNvCxnSpPr>
            <a:cxnSpLocks/>
            <a:stCxn id="10" idx="3"/>
            <a:endCxn id="2" idx="1"/>
          </p:cNvCxnSpPr>
          <p:nvPr/>
        </p:nvCxnSpPr>
        <p:spPr>
          <a:xfrm flipV="1">
            <a:off x="4460632" y="2744788"/>
            <a:ext cx="1893014" cy="8492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83E2289-84A3-D4E6-96A8-EDD7FC7B03FA}"/>
              </a:ext>
            </a:extLst>
          </p:cNvPr>
          <p:cNvSpPr txBox="1"/>
          <p:nvPr/>
        </p:nvSpPr>
        <p:spPr>
          <a:xfrm>
            <a:off x="4633396" y="2744788"/>
            <a:ext cx="1104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dirty="0"/>
              <a:t>&lt;&lt;includes&gt;&gt;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3DAD1C3-6FD3-0C15-8E5C-CB4A8E896B52}"/>
              </a:ext>
            </a:extLst>
          </p:cNvPr>
          <p:cNvSpPr/>
          <p:nvPr/>
        </p:nvSpPr>
        <p:spPr>
          <a:xfrm>
            <a:off x="10034952" y="3852542"/>
            <a:ext cx="1647094" cy="767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>
                <a:solidFill>
                  <a:schemeClr val="tx1"/>
                </a:solidFill>
              </a:rPr>
              <a:t>BankAccount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81F399-59BA-17A5-A0C4-63AE07A843CD}"/>
              </a:ext>
            </a:extLst>
          </p:cNvPr>
          <p:cNvSpPr/>
          <p:nvPr/>
        </p:nvSpPr>
        <p:spPr>
          <a:xfrm>
            <a:off x="6353646" y="2360914"/>
            <a:ext cx="1782669" cy="767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>
                <a:solidFill>
                  <a:schemeClr val="tx1"/>
                </a:solidFill>
              </a:rPr>
              <a:t>View Forecast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4381CAE-7136-B02C-33CF-F7BE96C692E9}"/>
              </a:ext>
            </a:extLst>
          </p:cNvPr>
          <p:cNvSpPr/>
          <p:nvPr/>
        </p:nvSpPr>
        <p:spPr>
          <a:xfrm>
            <a:off x="6353647" y="3547652"/>
            <a:ext cx="1782669" cy="767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>
                <a:solidFill>
                  <a:schemeClr val="tx1"/>
                </a:solidFill>
              </a:rPr>
              <a:t>View Budget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2A9E9F-F778-5FAF-F799-1E7658B316E8}"/>
              </a:ext>
            </a:extLst>
          </p:cNvPr>
          <p:cNvSpPr/>
          <p:nvPr/>
        </p:nvSpPr>
        <p:spPr>
          <a:xfrm>
            <a:off x="10034952" y="5043723"/>
            <a:ext cx="1647094" cy="767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>
                <a:solidFill>
                  <a:schemeClr val="tx1"/>
                </a:solidFill>
              </a:rPr>
              <a:t>Product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D3A374-B8B4-BC30-41F0-F0F697626237}"/>
              </a:ext>
            </a:extLst>
          </p:cNvPr>
          <p:cNvSpPr/>
          <p:nvPr/>
        </p:nvSpPr>
        <p:spPr>
          <a:xfrm>
            <a:off x="6353647" y="4663225"/>
            <a:ext cx="1782669" cy="767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>
                <a:solidFill>
                  <a:schemeClr val="tx1"/>
                </a:solidFill>
              </a:rPr>
              <a:t>View Diet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CF98314-4EB9-BD5A-D11F-92782320B132}"/>
              </a:ext>
            </a:extLst>
          </p:cNvPr>
          <p:cNvCxnSpPr>
            <a:cxnSpLocks/>
            <a:stCxn id="35" idx="1"/>
            <a:endCxn id="25" idx="3"/>
          </p:cNvCxnSpPr>
          <p:nvPr/>
        </p:nvCxnSpPr>
        <p:spPr>
          <a:xfrm flipH="1" flipV="1">
            <a:off x="8136316" y="3931526"/>
            <a:ext cx="1898636" cy="3048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01CA9B1-E7FF-42C9-59F0-CDBE785B45CD}"/>
              </a:ext>
            </a:extLst>
          </p:cNvPr>
          <p:cNvCxnSpPr>
            <a:cxnSpLocks/>
            <a:stCxn id="27" idx="1"/>
            <a:endCxn id="16" idx="3"/>
          </p:cNvCxnSpPr>
          <p:nvPr/>
        </p:nvCxnSpPr>
        <p:spPr>
          <a:xfrm flipH="1" flipV="1">
            <a:off x="8136316" y="5047099"/>
            <a:ext cx="1898636" cy="3804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E8CB850-EB91-44BC-A589-FF567A25BBC7}"/>
              </a:ext>
            </a:extLst>
          </p:cNvPr>
          <p:cNvCxnSpPr>
            <a:cxnSpLocks/>
            <a:stCxn id="10" idx="3"/>
            <a:endCxn id="25" idx="1"/>
          </p:cNvCxnSpPr>
          <p:nvPr/>
        </p:nvCxnSpPr>
        <p:spPr>
          <a:xfrm>
            <a:off x="4460632" y="3594041"/>
            <a:ext cx="1893015" cy="3374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67ED7DB-BB6C-F133-261D-5F31BD75DBFD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>
            <a:off x="4460632" y="3594041"/>
            <a:ext cx="1893015" cy="14530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D96B730-A678-2983-C498-C6382EB7DF45}"/>
              </a:ext>
            </a:extLst>
          </p:cNvPr>
          <p:cNvSpPr txBox="1"/>
          <p:nvPr/>
        </p:nvSpPr>
        <p:spPr>
          <a:xfrm>
            <a:off x="4941127" y="3428005"/>
            <a:ext cx="1104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dirty="0"/>
              <a:t>&lt;&lt;includes&gt;&gt;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261F733-5015-7DBC-2C3B-6FBBDDA4767E}"/>
              </a:ext>
            </a:extLst>
          </p:cNvPr>
          <p:cNvSpPr txBox="1"/>
          <p:nvPr/>
        </p:nvSpPr>
        <p:spPr>
          <a:xfrm>
            <a:off x="4633396" y="4443294"/>
            <a:ext cx="1104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dirty="0"/>
              <a:t>&lt;&lt;includes&gt;&gt;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CBF00FB-7BDA-4145-BD27-9BA6D7B9FD8D}"/>
              </a:ext>
            </a:extLst>
          </p:cNvPr>
          <p:cNvSpPr/>
          <p:nvPr/>
        </p:nvSpPr>
        <p:spPr>
          <a:xfrm>
            <a:off x="10034952" y="1550231"/>
            <a:ext cx="1647094" cy="767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>
                <a:solidFill>
                  <a:schemeClr val="tx1"/>
                </a:solidFill>
              </a:rPr>
              <a:t>SavingsGoal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1A552AD-CBED-8DB4-C2C9-DC071DF35581}"/>
              </a:ext>
            </a:extLst>
          </p:cNvPr>
          <p:cNvSpPr/>
          <p:nvPr/>
        </p:nvSpPr>
        <p:spPr>
          <a:xfrm>
            <a:off x="10034952" y="2679453"/>
            <a:ext cx="1647094" cy="767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>
                <a:solidFill>
                  <a:schemeClr val="tx1"/>
                </a:solidFill>
              </a:rPr>
              <a:t>Transaction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77AF67E-3316-CB2D-7A48-ADFA3393DB29}"/>
              </a:ext>
            </a:extLst>
          </p:cNvPr>
          <p:cNvCxnSpPr>
            <a:cxnSpLocks/>
            <a:stCxn id="58" idx="1"/>
            <a:endCxn id="2" idx="3"/>
          </p:cNvCxnSpPr>
          <p:nvPr/>
        </p:nvCxnSpPr>
        <p:spPr>
          <a:xfrm flipH="1">
            <a:off x="8136315" y="1934105"/>
            <a:ext cx="1898637" cy="8106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1E3DC0E-DB03-504C-5728-159CBFC5159D}"/>
              </a:ext>
            </a:extLst>
          </p:cNvPr>
          <p:cNvCxnSpPr>
            <a:cxnSpLocks/>
            <a:stCxn id="59" idx="1"/>
            <a:endCxn id="2" idx="3"/>
          </p:cNvCxnSpPr>
          <p:nvPr/>
        </p:nvCxnSpPr>
        <p:spPr>
          <a:xfrm flipH="1" flipV="1">
            <a:off x="8136315" y="2744788"/>
            <a:ext cx="1898637" cy="3185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3A28B42-FA0B-5644-EF91-3A53E03C5492}"/>
              </a:ext>
            </a:extLst>
          </p:cNvPr>
          <p:cNvCxnSpPr>
            <a:cxnSpLocks/>
            <a:stCxn id="59" idx="1"/>
            <a:endCxn id="25" idx="3"/>
          </p:cNvCxnSpPr>
          <p:nvPr/>
        </p:nvCxnSpPr>
        <p:spPr>
          <a:xfrm flipH="1">
            <a:off x="8136316" y="3063327"/>
            <a:ext cx="1898636" cy="8681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77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7AA953-532B-FAD9-C71B-67822F4E5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March 12, 2024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1652F-69DB-5040-C7D7-3080EDE44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15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67123E-1E44-8F28-5169-E44304385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Software Architecture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06C343-9709-AF81-4529-7A5F7FDF12F8}"/>
              </a:ext>
            </a:extLst>
          </p:cNvPr>
          <p:cNvGrpSpPr/>
          <p:nvPr/>
        </p:nvGrpSpPr>
        <p:grpSpPr>
          <a:xfrm>
            <a:off x="4712678" y="1717430"/>
            <a:ext cx="2139462" cy="873370"/>
            <a:chOff x="4712678" y="1717430"/>
            <a:chExt cx="2139462" cy="87337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EE42B21-821E-C1DB-5FD6-5A132755C9E5}"/>
                </a:ext>
              </a:extLst>
            </p:cNvPr>
            <p:cNvSpPr/>
            <p:nvPr/>
          </p:nvSpPr>
          <p:spPr>
            <a:xfrm>
              <a:off x="4712678" y="1717430"/>
              <a:ext cx="2139462" cy="8733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800" dirty="0">
                  <a:solidFill>
                    <a:schemeClr val="tx1"/>
                  </a:solidFill>
                </a:rPr>
                <a:t>UI-FinanceTracker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F775CD5-E903-E3A6-AAC6-A57C91E8A89A}"/>
                </a:ext>
              </a:extLst>
            </p:cNvPr>
            <p:cNvSpPr/>
            <p:nvPr/>
          </p:nvSpPr>
          <p:spPr>
            <a:xfrm>
              <a:off x="6693877" y="1787769"/>
              <a:ext cx="76200" cy="7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01970E0-DF4F-F3CB-9959-B60EEF8730B0}"/>
              </a:ext>
            </a:extLst>
          </p:cNvPr>
          <p:cNvGrpSpPr/>
          <p:nvPr/>
        </p:nvGrpSpPr>
        <p:grpSpPr>
          <a:xfrm>
            <a:off x="4712678" y="3255450"/>
            <a:ext cx="2139462" cy="873370"/>
            <a:chOff x="4712678" y="1717430"/>
            <a:chExt cx="2139462" cy="87337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510F3AF-EB90-6BA2-D827-FD26C5DA0CFF}"/>
                </a:ext>
              </a:extLst>
            </p:cNvPr>
            <p:cNvSpPr/>
            <p:nvPr/>
          </p:nvSpPr>
          <p:spPr>
            <a:xfrm>
              <a:off x="4712678" y="1717430"/>
              <a:ext cx="2139462" cy="8733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800" dirty="0">
                  <a:solidFill>
                    <a:schemeClr val="tx1"/>
                  </a:solidFill>
                </a:rPr>
                <a:t>Transaction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CF5B0EB-8C76-0934-8211-1D8944E4FB0E}"/>
                </a:ext>
              </a:extLst>
            </p:cNvPr>
            <p:cNvSpPr/>
            <p:nvPr/>
          </p:nvSpPr>
          <p:spPr>
            <a:xfrm>
              <a:off x="6693877" y="1787769"/>
              <a:ext cx="76200" cy="7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9949C9B-9B45-A727-EBD6-ECE0853EBF5C}"/>
              </a:ext>
            </a:extLst>
          </p:cNvPr>
          <p:cNvGrpSpPr/>
          <p:nvPr/>
        </p:nvGrpSpPr>
        <p:grpSpPr>
          <a:xfrm>
            <a:off x="1219201" y="3255450"/>
            <a:ext cx="2139462" cy="873370"/>
            <a:chOff x="4712678" y="1717430"/>
            <a:chExt cx="2139462" cy="87337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0E0F430-CB21-C388-6FB8-916BE9F2AE01}"/>
                </a:ext>
              </a:extLst>
            </p:cNvPr>
            <p:cNvSpPr/>
            <p:nvPr/>
          </p:nvSpPr>
          <p:spPr>
            <a:xfrm>
              <a:off x="4712678" y="1717430"/>
              <a:ext cx="2139462" cy="8733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800" dirty="0">
                  <a:solidFill>
                    <a:schemeClr val="tx1"/>
                  </a:solidFill>
                </a:rPr>
                <a:t>Product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E25CBA3-728E-04DA-37AE-B3AEE2B9ADAE}"/>
                </a:ext>
              </a:extLst>
            </p:cNvPr>
            <p:cNvSpPr/>
            <p:nvPr/>
          </p:nvSpPr>
          <p:spPr>
            <a:xfrm>
              <a:off x="6693877" y="1787769"/>
              <a:ext cx="76200" cy="7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0FA8385-9FC1-3703-0531-C13792EDC1A2}"/>
              </a:ext>
            </a:extLst>
          </p:cNvPr>
          <p:cNvGrpSpPr/>
          <p:nvPr/>
        </p:nvGrpSpPr>
        <p:grpSpPr>
          <a:xfrm>
            <a:off x="8206155" y="3255450"/>
            <a:ext cx="2139462" cy="873370"/>
            <a:chOff x="4712678" y="1717430"/>
            <a:chExt cx="2139462" cy="87337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C81FAE3-1A19-23AB-6876-8CAAE4059DEC}"/>
                </a:ext>
              </a:extLst>
            </p:cNvPr>
            <p:cNvSpPr/>
            <p:nvPr/>
          </p:nvSpPr>
          <p:spPr>
            <a:xfrm>
              <a:off x="4712678" y="1717430"/>
              <a:ext cx="2139462" cy="8733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800" dirty="0">
                  <a:solidFill>
                    <a:schemeClr val="tx1"/>
                  </a:solidFill>
                </a:rPr>
                <a:t>SavingsGoal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B65285B-715E-BDCF-323F-A6CF3E06527D}"/>
                </a:ext>
              </a:extLst>
            </p:cNvPr>
            <p:cNvSpPr/>
            <p:nvPr/>
          </p:nvSpPr>
          <p:spPr>
            <a:xfrm>
              <a:off x="6693877" y="1787769"/>
              <a:ext cx="76200" cy="7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142F2FF-6858-8408-C043-03EACABAB9EB}"/>
              </a:ext>
            </a:extLst>
          </p:cNvPr>
          <p:cNvGrpSpPr/>
          <p:nvPr/>
        </p:nvGrpSpPr>
        <p:grpSpPr>
          <a:xfrm>
            <a:off x="4712678" y="4796403"/>
            <a:ext cx="2139462" cy="873370"/>
            <a:chOff x="4712678" y="1717430"/>
            <a:chExt cx="2139462" cy="87337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697A0C5-C762-B7B6-DAEA-55F9B8317F13}"/>
                </a:ext>
              </a:extLst>
            </p:cNvPr>
            <p:cNvSpPr/>
            <p:nvPr/>
          </p:nvSpPr>
          <p:spPr>
            <a:xfrm>
              <a:off x="4712678" y="1717430"/>
              <a:ext cx="2139462" cy="8733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800" dirty="0">
                  <a:solidFill>
                    <a:schemeClr val="tx1"/>
                  </a:solidFill>
                </a:rPr>
                <a:t>BankAccount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9D4DE27-EF91-AA37-B2A2-133CA874875C}"/>
                </a:ext>
              </a:extLst>
            </p:cNvPr>
            <p:cNvSpPr/>
            <p:nvPr/>
          </p:nvSpPr>
          <p:spPr>
            <a:xfrm>
              <a:off x="6693877" y="1787769"/>
              <a:ext cx="76200" cy="7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9559110-DD5C-44EA-F67C-28591CFC870E}"/>
              </a:ext>
            </a:extLst>
          </p:cNvPr>
          <p:cNvGrpSpPr/>
          <p:nvPr/>
        </p:nvGrpSpPr>
        <p:grpSpPr>
          <a:xfrm>
            <a:off x="9117623" y="4796403"/>
            <a:ext cx="2139462" cy="873370"/>
            <a:chOff x="4712678" y="1717430"/>
            <a:chExt cx="2139462" cy="87337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9EEF384-4521-B80A-342A-F911A581DF0F}"/>
                </a:ext>
              </a:extLst>
            </p:cNvPr>
            <p:cNvSpPr/>
            <p:nvPr/>
          </p:nvSpPr>
          <p:spPr>
            <a:xfrm>
              <a:off x="4712678" y="1717430"/>
              <a:ext cx="2139462" cy="8733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800" dirty="0">
                  <a:solidFill>
                    <a:schemeClr val="tx1"/>
                  </a:solidFill>
                </a:rPr>
                <a:t>Analytics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CAC7A64-2807-9FCD-D563-1212DB6F942D}"/>
                </a:ext>
              </a:extLst>
            </p:cNvPr>
            <p:cNvSpPr/>
            <p:nvPr/>
          </p:nvSpPr>
          <p:spPr>
            <a:xfrm>
              <a:off x="6693877" y="1787769"/>
              <a:ext cx="76200" cy="7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pic>
        <p:nvPicPr>
          <p:cNvPr id="26" name="Graphic 25" descr="Database outline">
            <a:extLst>
              <a:ext uri="{FF2B5EF4-FFF2-40B4-BE49-F238E27FC236}">
                <a16:creationId xmlns:a16="http://schemas.microsoft.com/office/drawing/2014/main" id="{88E85A4E-FDE3-AD3B-96C7-0EB0E9586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35074" y="2314224"/>
            <a:ext cx="193057" cy="193057"/>
          </a:xfrm>
          <a:prstGeom prst="rect">
            <a:avLst/>
          </a:prstGeom>
        </p:spPr>
      </p:pic>
      <p:pic>
        <p:nvPicPr>
          <p:cNvPr id="30" name="Graphic 29" descr="Database outline">
            <a:extLst>
              <a:ext uri="{FF2B5EF4-FFF2-40B4-BE49-F238E27FC236}">
                <a16:creationId xmlns:a16="http://schemas.microsoft.com/office/drawing/2014/main" id="{C858E3DE-291D-9E56-8A52-C6AE194AE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9777" y="3869382"/>
            <a:ext cx="193057" cy="193057"/>
          </a:xfrm>
          <a:prstGeom prst="rect">
            <a:avLst/>
          </a:prstGeom>
        </p:spPr>
      </p:pic>
      <p:pic>
        <p:nvPicPr>
          <p:cNvPr id="31" name="Graphic 30" descr="Database outline">
            <a:extLst>
              <a:ext uri="{FF2B5EF4-FFF2-40B4-BE49-F238E27FC236}">
                <a16:creationId xmlns:a16="http://schemas.microsoft.com/office/drawing/2014/main" id="{15763C40-E334-7968-A5F9-706019A02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28925" y="3869382"/>
            <a:ext cx="193057" cy="193057"/>
          </a:xfrm>
          <a:prstGeom prst="rect">
            <a:avLst/>
          </a:prstGeom>
        </p:spPr>
      </p:pic>
      <p:pic>
        <p:nvPicPr>
          <p:cNvPr id="32" name="Graphic 31" descr="Database outline">
            <a:extLst>
              <a:ext uri="{FF2B5EF4-FFF2-40B4-BE49-F238E27FC236}">
                <a16:creationId xmlns:a16="http://schemas.microsoft.com/office/drawing/2014/main" id="{BDAE1C4E-4E1C-BAEA-F41B-D8F379DAE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6300" y="3869382"/>
            <a:ext cx="193057" cy="193057"/>
          </a:xfrm>
          <a:prstGeom prst="rect">
            <a:avLst/>
          </a:prstGeom>
        </p:spPr>
      </p:pic>
      <p:pic>
        <p:nvPicPr>
          <p:cNvPr id="33" name="Graphic 32" descr="Database outline">
            <a:extLst>
              <a:ext uri="{FF2B5EF4-FFF2-40B4-BE49-F238E27FC236}">
                <a16:creationId xmlns:a16="http://schemas.microsoft.com/office/drawing/2014/main" id="{356572BF-50E4-89BD-603E-1132B4A6A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9776" y="5427288"/>
            <a:ext cx="193057" cy="193057"/>
          </a:xfrm>
          <a:prstGeom prst="rect">
            <a:avLst/>
          </a:prstGeom>
        </p:spPr>
      </p:pic>
      <p:pic>
        <p:nvPicPr>
          <p:cNvPr id="34" name="Graphic 33" descr="Database outline">
            <a:extLst>
              <a:ext uri="{FF2B5EF4-FFF2-40B4-BE49-F238E27FC236}">
                <a16:creationId xmlns:a16="http://schemas.microsoft.com/office/drawing/2014/main" id="{F83D9698-A9F6-BEFC-CC42-AD7A385A3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0393" y="5427288"/>
            <a:ext cx="193057" cy="19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095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7AA953-532B-FAD9-C71B-67822F4E5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March 12, 2024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1652F-69DB-5040-C7D7-3080EDE44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16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67123E-1E44-8F28-5169-E44304385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Software Architecture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06C343-9709-AF81-4529-7A5F7FDF12F8}"/>
              </a:ext>
            </a:extLst>
          </p:cNvPr>
          <p:cNvGrpSpPr/>
          <p:nvPr/>
        </p:nvGrpSpPr>
        <p:grpSpPr>
          <a:xfrm>
            <a:off x="4712678" y="1717430"/>
            <a:ext cx="2139462" cy="873370"/>
            <a:chOff x="4712678" y="1717430"/>
            <a:chExt cx="2139462" cy="87337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EE42B21-821E-C1DB-5FD6-5A132755C9E5}"/>
                </a:ext>
              </a:extLst>
            </p:cNvPr>
            <p:cNvSpPr/>
            <p:nvPr/>
          </p:nvSpPr>
          <p:spPr>
            <a:xfrm>
              <a:off x="4712678" y="1717430"/>
              <a:ext cx="2139462" cy="8733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800" dirty="0">
                  <a:solidFill>
                    <a:schemeClr val="tx1"/>
                  </a:solidFill>
                </a:rPr>
                <a:t>UI-FinanceTracker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F775CD5-E903-E3A6-AAC6-A57C91E8A89A}"/>
                </a:ext>
              </a:extLst>
            </p:cNvPr>
            <p:cNvSpPr/>
            <p:nvPr/>
          </p:nvSpPr>
          <p:spPr>
            <a:xfrm>
              <a:off x="6693877" y="1787769"/>
              <a:ext cx="76200" cy="7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01970E0-DF4F-F3CB-9959-B60EEF8730B0}"/>
              </a:ext>
            </a:extLst>
          </p:cNvPr>
          <p:cNvGrpSpPr/>
          <p:nvPr/>
        </p:nvGrpSpPr>
        <p:grpSpPr>
          <a:xfrm>
            <a:off x="4712678" y="3255450"/>
            <a:ext cx="2139462" cy="873370"/>
            <a:chOff x="4712678" y="1717430"/>
            <a:chExt cx="2139462" cy="87337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510F3AF-EB90-6BA2-D827-FD26C5DA0CFF}"/>
                </a:ext>
              </a:extLst>
            </p:cNvPr>
            <p:cNvSpPr/>
            <p:nvPr/>
          </p:nvSpPr>
          <p:spPr>
            <a:xfrm>
              <a:off x="4712678" y="1717430"/>
              <a:ext cx="2139462" cy="8733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800" dirty="0">
                  <a:solidFill>
                    <a:schemeClr val="tx1"/>
                  </a:solidFill>
                </a:rPr>
                <a:t>Transaction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CF5B0EB-8C76-0934-8211-1D8944E4FB0E}"/>
                </a:ext>
              </a:extLst>
            </p:cNvPr>
            <p:cNvSpPr/>
            <p:nvPr/>
          </p:nvSpPr>
          <p:spPr>
            <a:xfrm>
              <a:off x="6693877" y="1787769"/>
              <a:ext cx="76200" cy="7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9949C9B-9B45-A727-EBD6-ECE0853EBF5C}"/>
              </a:ext>
            </a:extLst>
          </p:cNvPr>
          <p:cNvGrpSpPr/>
          <p:nvPr/>
        </p:nvGrpSpPr>
        <p:grpSpPr>
          <a:xfrm>
            <a:off x="1219201" y="3255450"/>
            <a:ext cx="2139462" cy="873370"/>
            <a:chOff x="4712678" y="1717430"/>
            <a:chExt cx="2139462" cy="87337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0E0F430-CB21-C388-6FB8-916BE9F2AE01}"/>
                </a:ext>
              </a:extLst>
            </p:cNvPr>
            <p:cNvSpPr/>
            <p:nvPr/>
          </p:nvSpPr>
          <p:spPr>
            <a:xfrm>
              <a:off x="4712678" y="1717430"/>
              <a:ext cx="2139462" cy="8733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800" dirty="0">
                  <a:solidFill>
                    <a:schemeClr val="tx1"/>
                  </a:solidFill>
                </a:rPr>
                <a:t>Product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E25CBA3-728E-04DA-37AE-B3AEE2B9ADAE}"/>
                </a:ext>
              </a:extLst>
            </p:cNvPr>
            <p:cNvSpPr/>
            <p:nvPr/>
          </p:nvSpPr>
          <p:spPr>
            <a:xfrm>
              <a:off x="6693877" y="1787769"/>
              <a:ext cx="76200" cy="7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0FA8385-9FC1-3703-0531-C13792EDC1A2}"/>
              </a:ext>
            </a:extLst>
          </p:cNvPr>
          <p:cNvGrpSpPr/>
          <p:nvPr/>
        </p:nvGrpSpPr>
        <p:grpSpPr>
          <a:xfrm>
            <a:off x="8206155" y="3255450"/>
            <a:ext cx="2139462" cy="873370"/>
            <a:chOff x="4712678" y="1717430"/>
            <a:chExt cx="2139462" cy="87337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C81FAE3-1A19-23AB-6876-8CAAE4059DEC}"/>
                </a:ext>
              </a:extLst>
            </p:cNvPr>
            <p:cNvSpPr/>
            <p:nvPr/>
          </p:nvSpPr>
          <p:spPr>
            <a:xfrm>
              <a:off x="4712678" y="1717430"/>
              <a:ext cx="2139462" cy="8733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800" dirty="0">
                  <a:solidFill>
                    <a:schemeClr val="tx1"/>
                  </a:solidFill>
                </a:rPr>
                <a:t>SavingsGoal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B65285B-715E-BDCF-323F-A6CF3E06527D}"/>
                </a:ext>
              </a:extLst>
            </p:cNvPr>
            <p:cNvSpPr/>
            <p:nvPr/>
          </p:nvSpPr>
          <p:spPr>
            <a:xfrm>
              <a:off x="6693877" y="1787769"/>
              <a:ext cx="76200" cy="7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142F2FF-6858-8408-C043-03EACABAB9EB}"/>
              </a:ext>
            </a:extLst>
          </p:cNvPr>
          <p:cNvGrpSpPr/>
          <p:nvPr/>
        </p:nvGrpSpPr>
        <p:grpSpPr>
          <a:xfrm>
            <a:off x="4712678" y="4796403"/>
            <a:ext cx="2139462" cy="873370"/>
            <a:chOff x="4712678" y="1717430"/>
            <a:chExt cx="2139462" cy="87337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697A0C5-C762-B7B6-DAEA-55F9B8317F13}"/>
                </a:ext>
              </a:extLst>
            </p:cNvPr>
            <p:cNvSpPr/>
            <p:nvPr/>
          </p:nvSpPr>
          <p:spPr>
            <a:xfrm>
              <a:off x="4712678" y="1717430"/>
              <a:ext cx="2139462" cy="8733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800" dirty="0">
                  <a:solidFill>
                    <a:schemeClr val="tx1"/>
                  </a:solidFill>
                </a:rPr>
                <a:t>BankAccount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9D4DE27-EF91-AA37-B2A2-133CA874875C}"/>
                </a:ext>
              </a:extLst>
            </p:cNvPr>
            <p:cNvSpPr/>
            <p:nvPr/>
          </p:nvSpPr>
          <p:spPr>
            <a:xfrm>
              <a:off x="6693877" y="1787769"/>
              <a:ext cx="76200" cy="7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9559110-DD5C-44EA-F67C-28591CFC870E}"/>
              </a:ext>
            </a:extLst>
          </p:cNvPr>
          <p:cNvGrpSpPr/>
          <p:nvPr/>
        </p:nvGrpSpPr>
        <p:grpSpPr>
          <a:xfrm>
            <a:off x="9117623" y="4796403"/>
            <a:ext cx="2139462" cy="873370"/>
            <a:chOff x="4712678" y="1717430"/>
            <a:chExt cx="2139462" cy="87337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9EEF384-4521-B80A-342A-F911A581DF0F}"/>
                </a:ext>
              </a:extLst>
            </p:cNvPr>
            <p:cNvSpPr/>
            <p:nvPr/>
          </p:nvSpPr>
          <p:spPr>
            <a:xfrm>
              <a:off x="4712678" y="1717430"/>
              <a:ext cx="2139462" cy="8733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800" dirty="0">
                  <a:solidFill>
                    <a:schemeClr val="tx1"/>
                  </a:solidFill>
                </a:rPr>
                <a:t>Analytics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CAC7A64-2807-9FCD-D563-1212DB6F942D}"/>
                </a:ext>
              </a:extLst>
            </p:cNvPr>
            <p:cNvSpPr/>
            <p:nvPr/>
          </p:nvSpPr>
          <p:spPr>
            <a:xfrm>
              <a:off x="6693877" y="1787769"/>
              <a:ext cx="76200" cy="7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pic>
        <p:nvPicPr>
          <p:cNvPr id="26" name="Graphic 25" descr="Database outline">
            <a:extLst>
              <a:ext uri="{FF2B5EF4-FFF2-40B4-BE49-F238E27FC236}">
                <a16:creationId xmlns:a16="http://schemas.microsoft.com/office/drawing/2014/main" id="{88E85A4E-FDE3-AD3B-96C7-0EB0E9586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35074" y="2314224"/>
            <a:ext cx="193057" cy="193057"/>
          </a:xfrm>
          <a:prstGeom prst="rect">
            <a:avLst/>
          </a:prstGeom>
        </p:spPr>
      </p:pic>
      <p:pic>
        <p:nvPicPr>
          <p:cNvPr id="30" name="Graphic 29" descr="Database outline">
            <a:extLst>
              <a:ext uri="{FF2B5EF4-FFF2-40B4-BE49-F238E27FC236}">
                <a16:creationId xmlns:a16="http://schemas.microsoft.com/office/drawing/2014/main" id="{C858E3DE-291D-9E56-8A52-C6AE194AE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9777" y="3869382"/>
            <a:ext cx="193057" cy="193057"/>
          </a:xfrm>
          <a:prstGeom prst="rect">
            <a:avLst/>
          </a:prstGeom>
        </p:spPr>
      </p:pic>
      <p:pic>
        <p:nvPicPr>
          <p:cNvPr id="31" name="Graphic 30" descr="Database outline">
            <a:extLst>
              <a:ext uri="{FF2B5EF4-FFF2-40B4-BE49-F238E27FC236}">
                <a16:creationId xmlns:a16="http://schemas.microsoft.com/office/drawing/2014/main" id="{15763C40-E334-7968-A5F9-706019A02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28925" y="3869382"/>
            <a:ext cx="193057" cy="193057"/>
          </a:xfrm>
          <a:prstGeom prst="rect">
            <a:avLst/>
          </a:prstGeom>
        </p:spPr>
      </p:pic>
      <p:pic>
        <p:nvPicPr>
          <p:cNvPr id="32" name="Graphic 31" descr="Database outline">
            <a:extLst>
              <a:ext uri="{FF2B5EF4-FFF2-40B4-BE49-F238E27FC236}">
                <a16:creationId xmlns:a16="http://schemas.microsoft.com/office/drawing/2014/main" id="{BDAE1C4E-4E1C-BAEA-F41B-D8F379DAE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6300" y="3869382"/>
            <a:ext cx="193057" cy="193057"/>
          </a:xfrm>
          <a:prstGeom prst="rect">
            <a:avLst/>
          </a:prstGeom>
        </p:spPr>
      </p:pic>
      <p:pic>
        <p:nvPicPr>
          <p:cNvPr id="33" name="Graphic 32" descr="Database outline">
            <a:extLst>
              <a:ext uri="{FF2B5EF4-FFF2-40B4-BE49-F238E27FC236}">
                <a16:creationId xmlns:a16="http://schemas.microsoft.com/office/drawing/2014/main" id="{356572BF-50E4-89BD-603E-1132B4A6A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9776" y="5427288"/>
            <a:ext cx="193057" cy="193057"/>
          </a:xfrm>
          <a:prstGeom prst="rect">
            <a:avLst/>
          </a:prstGeom>
        </p:spPr>
      </p:pic>
      <p:pic>
        <p:nvPicPr>
          <p:cNvPr id="34" name="Graphic 33" descr="Database outline">
            <a:extLst>
              <a:ext uri="{FF2B5EF4-FFF2-40B4-BE49-F238E27FC236}">
                <a16:creationId xmlns:a16="http://schemas.microsoft.com/office/drawing/2014/main" id="{F83D9698-A9F6-BEFC-CC42-AD7A385A3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0393" y="5427288"/>
            <a:ext cx="193057" cy="1930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B2BF55-141C-F00D-61A9-FCC3710A0C0C}"/>
              </a:ext>
            </a:extLst>
          </p:cNvPr>
          <p:cNvSpPr txBox="1"/>
          <p:nvPr/>
        </p:nvSpPr>
        <p:spPr>
          <a:xfrm>
            <a:off x="1219201" y="3250639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b="1" dirty="0"/>
              <a:t>[L]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1E656B-5A9E-0B85-35EE-F1B3BA116ECC}"/>
              </a:ext>
            </a:extLst>
          </p:cNvPr>
          <p:cNvSpPr txBox="1"/>
          <p:nvPr/>
        </p:nvSpPr>
        <p:spPr>
          <a:xfrm>
            <a:off x="4712678" y="3250640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b="1" dirty="0"/>
              <a:t>[L]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ECE7D1-2DC8-F4C0-C6F6-3DFDD7D217E3}"/>
              </a:ext>
            </a:extLst>
          </p:cNvPr>
          <p:cNvSpPr txBox="1"/>
          <p:nvPr/>
        </p:nvSpPr>
        <p:spPr>
          <a:xfrm>
            <a:off x="4712678" y="1705880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b="1" dirty="0"/>
              <a:t>[L]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48DF46-D123-B9D9-4E7F-C53DF37EACA0}"/>
              </a:ext>
            </a:extLst>
          </p:cNvPr>
          <p:cNvSpPr txBox="1"/>
          <p:nvPr/>
        </p:nvSpPr>
        <p:spPr>
          <a:xfrm>
            <a:off x="4712678" y="4793470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b="1" dirty="0"/>
              <a:t>[L]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57DB30-3E75-3548-98AC-68383FAAA659}"/>
              </a:ext>
            </a:extLst>
          </p:cNvPr>
          <p:cNvSpPr txBox="1"/>
          <p:nvPr/>
        </p:nvSpPr>
        <p:spPr>
          <a:xfrm>
            <a:off x="8206155" y="3250639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b="1" dirty="0"/>
              <a:t>[K]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EAAEB6-6A39-D2FB-1559-0D52F6D76F71}"/>
              </a:ext>
            </a:extLst>
          </p:cNvPr>
          <p:cNvSpPr txBox="1"/>
          <p:nvPr/>
        </p:nvSpPr>
        <p:spPr>
          <a:xfrm>
            <a:off x="9117623" y="4793470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b="1" dirty="0"/>
              <a:t>[K]</a:t>
            </a:r>
          </a:p>
        </p:txBody>
      </p:sp>
    </p:spTree>
    <p:extLst>
      <p:ext uri="{BB962C8B-B14F-4D97-AF65-F5344CB8AC3E}">
        <p14:creationId xmlns:p14="http://schemas.microsoft.com/office/powerpoint/2010/main" val="1808809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7AA953-532B-FAD9-C71B-67822F4E5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March 12, 2024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1652F-69DB-5040-C7D7-3080EDE44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17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67123E-1E44-8F28-5169-E44304385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Software Architecture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06C343-9709-AF81-4529-7A5F7FDF12F8}"/>
              </a:ext>
            </a:extLst>
          </p:cNvPr>
          <p:cNvGrpSpPr/>
          <p:nvPr/>
        </p:nvGrpSpPr>
        <p:grpSpPr>
          <a:xfrm>
            <a:off x="4712678" y="1717430"/>
            <a:ext cx="2139462" cy="873370"/>
            <a:chOff x="4712678" y="1717430"/>
            <a:chExt cx="2139462" cy="87337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EE42B21-821E-C1DB-5FD6-5A132755C9E5}"/>
                </a:ext>
              </a:extLst>
            </p:cNvPr>
            <p:cNvSpPr/>
            <p:nvPr/>
          </p:nvSpPr>
          <p:spPr>
            <a:xfrm>
              <a:off x="4712678" y="1717430"/>
              <a:ext cx="2139462" cy="8733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800" dirty="0">
                  <a:solidFill>
                    <a:schemeClr val="tx1"/>
                  </a:solidFill>
                </a:rPr>
                <a:t>UI-FinanceTracker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F775CD5-E903-E3A6-AAC6-A57C91E8A89A}"/>
                </a:ext>
              </a:extLst>
            </p:cNvPr>
            <p:cNvSpPr/>
            <p:nvPr/>
          </p:nvSpPr>
          <p:spPr>
            <a:xfrm>
              <a:off x="6693877" y="1787769"/>
              <a:ext cx="76200" cy="7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01970E0-DF4F-F3CB-9959-B60EEF8730B0}"/>
              </a:ext>
            </a:extLst>
          </p:cNvPr>
          <p:cNvGrpSpPr/>
          <p:nvPr/>
        </p:nvGrpSpPr>
        <p:grpSpPr>
          <a:xfrm>
            <a:off x="4712678" y="3255450"/>
            <a:ext cx="2139462" cy="873370"/>
            <a:chOff x="4712678" y="1717430"/>
            <a:chExt cx="2139462" cy="87337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510F3AF-EB90-6BA2-D827-FD26C5DA0CFF}"/>
                </a:ext>
              </a:extLst>
            </p:cNvPr>
            <p:cNvSpPr/>
            <p:nvPr/>
          </p:nvSpPr>
          <p:spPr>
            <a:xfrm>
              <a:off x="4712678" y="1717430"/>
              <a:ext cx="2139462" cy="87337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800" dirty="0">
                  <a:solidFill>
                    <a:schemeClr val="tx1"/>
                  </a:solidFill>
                </a:rPr>
                <a:t>Transaction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CF5B0EB-8C76-0934-8211-1D8944E4FB0E}"/>
                </a:ext>
              </a:extLst>
            </p:cNvPr>
            <p:cNvSpPr/>
            <p:nvPr/>
          </p:nvSpPr>
          <p:spPr>
            <a:xfrm>
              <a:off x="6693877" y="1787769"/>
              <a:ext cx="76200" cy="72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9949C9B-9B45-A727-EBD6-ECE0853EBF5C}"/>
              </a:ext>
            </a:extLst>
          </p:cNvPr>
          <p:cNvGrpSpPr/>
          <p:nvPr/>
        </p:nvGrpSpPr>
        <p:grpSpPr>
          <a:xfrm>
            <a:off x="1219201" y="3255450"/>
            <a:ext cx="2139462" cy="873370"/>
            <a:chOff x="4712678" y="1717430"/>
            <a:chExt cx="2139462" cy="87337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0E0F430-CB21-C388-6FB8-916BE9F2AE01}"/>
                </a:ext>
              </a:extLst>
            </p:cNvPr>
            <p:cNvSpPr/>
            <p:nvPr/>
          </p:nvSpPr>
          <p:spPr>
            <a:xfrm>
              <a:off x="4712678" y="1717430"/>
              <a:ext cx="2139462" cy="87337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800" dirty="0">
                  <a:solidFill>
                    <a:schemeClr val="tx1"/>
                  </a:solidFill>
                </a:rPr>
                <a:t>Product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E25CBA3-728E-04DA-37AE-B3AEE2B9ADAE}"/>
                </a:ext>
              </a:extLst>
            </p:cNvPr>
            <p:cNvSpPr/>
            <p:nvPr/>
          </p:nvSpPr>
          <p:spPr>
            <a:xfrm>
              <a:off x="6693877" y="1787769"/>
              <a:ext cx="76200" cy="72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0FA8385-9FC1-3703-0531-C13792EDC1A2}"/>
              </a:ext>
            </a:extLst>
          </p:cNvPr>
          <p:cNvGrpSpPr/>
          <p:nvPr/>
        </p:nvGrpSpPr>
        <p:grpSpPr>
          <a:xfrm>
            <a:off x="8206155" y="3255450"/>
            <a:ext cx="2139462" cy="873370"/>
            <a:chOff x="4712678" y="1717430"/>
            <a:chExt cx="2139462" cy="87337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C81FAE3-1A19-23AB-6876-8CAAE4059DEC}"/>
                </a:ext>
              </a:extLst>
            </p:cNvPr>
            <p:cNvSpPr/>
            <p:nvPr/>
          </p:nvSpPr>
          <p:spPr>
            <a:xfrm>
              <a:off x="4712678" y="1717430"/>
              <a:ext cx="2139462" cy="87337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800" dirty="0">
                  <a:solidFill>
                    <a:schemeClr val="tx1"/>
                  </a:solidFill>
                </a:rPr>
                <a:t>SavingsGoal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B65285B-715E-BDCF-323F-A6CF3E06527D}"/>
                </a:ext>
              </a:extLst>
            </p:cNvPr>
            <p:cNvSpPr/>
            <p:nvPr/>
          </p:nvSpPr>
          <p:spPr>
            <a:xfrm>
              <a:off x="6693877" y="1787769"/>
              <a:ext cx="76200" cy="7200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142F2FF-6858-8408-C043-03EACABAB9EB}"/>
              </a:ext>
            </a:extLst>
          </p:cNvPr>
          <p:cNvGrpSpPr/>
          <p:nvPr/>
        </p:nvGrpSpPr>
        <p:grpSpPr>
          <a:xfrm>
            <a:off x="4712678" y="4796403"/>
            <a:ext cx="2139462" cy="873370"/>
            <a:chOff x="4712678" y="1717430"/>
            <a:chExt cx="2139462" cy="87337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697A0C5-C762-B7B6-DAEA-55F9B8317F13}"/>
                </a:ext>
              </a:extLst>
            </p:cNvPr>
            <p:cNvSpPr/>
            <p:nvPr/>
          </p:nvSpPr>
          <p:spPr>
            <a:xfrm>
              <a:off x="4712678" y="1717430"/>
              <a:ext cx="2139462" cy="87337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800" dirty="0">
                  <a:solidFill>
                    <a:schemeClr val="tx1"/>
                  </a:solidFill>
                </a:rPr>
                <a:t>BankAccount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9D4DE27-EF91-AA37-B2A2-133CA874875C}"/>
                </a:ext>
              </a:extLst>
            </p:cNvPr>
            <p:cNvSpPr/>
            <p:nvPr/>
          </p:nvSpPr>
          <p:spPr>
            <a:xfrm>
              <a:off x="6693877" y="1787769"/>
              <a:ext cx="76200" cy="7200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9559110-DD5C-44EA-F67C-28591CFC870E}"/>
              </a:ext>
            </a:extLst>
          </p:cNvPr>
          <p:cNvGrpSpPr/>
          <p:nvPr/>
        </p:nvGrpSpPr>
        <p:grpSpPr>
          <a:xfrm>
            <a:off x="9117623" y="4796403"/>
            <a:ext cx="2139462" cy="873370"/>
            <a:chOff x="4712678" y="1717430"/>
            <a:chExt cx="2139462" cy="87337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9EEF384-4521-B80A-342A-F911A581DF0F}"/>
                </a:ext>
              </a:extLst>
            </p:cNvPr>
            <p:cNvSpPr/>
            <p:nvPr/>
          </p:nvSpPr>
          <p:spPr>
            <a:xfrm>
              <a:off x="4712678" y="1717430"/>
              <a:ext cx="2139462" cy="87337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800" dirty="0">
                  <a:solidFill>
                    <a:schemeClr val="tx1"/>
                  </a:solidFill>
                </a:rPr>
                <a:t>Analytics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CAC7A64-2807-9FCD-D563-1212DB6F942D}"/>
                </a:ext>
              </a:extLst>
            </p:cNvPr>
            <p:cNvSpPr/>
            <p:nvPr/>
          </p:nvSpPr>
          <p:spPr>
            <a:xfrm>
              <a:off x="6693877" y="1787769"/>
              <a:ext cx="76200" cy="7200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pic>
        <p:nvPicPr>
          <p:cNvPr id="26" name="Graphic 25" descr="Database outline">
            <a:extLst>
              <a:ext uri="{FF2B5EF4-FFF2-40B4-BE49-F238E27FC236}">
                <a16:creationId xmlns:a16="http://schemas.microsoft.com/office/drawing/2014/main" id="{88E85A4E-FDE3-AD3B-96C7-0EB0E9586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35074" y="2314224"/>
            <a:ext cx="193057" cy="193057"/>
          </a:xfrm>
          <a:prstGeom prst="rect">
            <a:avLst/>
          </a:prstGeom>
        </p:spPr>
      </p:pic>
      <p:pic>
        <p:nvPicPr>
          <p:cNvPr id="30" name="Graphic 29" descr="Database outline">
            <a:extLst>
              <a:ext uri="{FF2B5EF4-FFF2-40B4-BE49-F238E27FC236}">
                <a16:creationId xmlns:a16="http://schemas.microsoft.com/office/drawing/2014/main" id="{C858E3DE-291D-9E56-8A52-C6AE194AE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9777" y="3869382"/>
            <a:ext cx="193057" cy="193057"/>
          </a:xfrm>
          <a:prstGeom prst="rect">
            <a:avLst/>
          </a:prstGeom>
        </p:spPr>
      </p:pic>
      <p:pic>
        <p:nvPicPr>
          <p:cNvPr id="31" name="Graphic 30" descr="Database outline">
            <a:extLst>
              <a:ext uri="{FF2B5EF4-FFF2-40B4-BE49-F238E27FC236}">
                <a16:creationId xmlns:a16="http://schemas.microsoft.com/office/drawing/2014/main" id="{15763C40-E334-7968-A5F9-706019A02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28925" y="3869382"/>
            <a:ext cx="193057" cy="193057"/>
          </a:xfrm>
          <a:prstGeom prst="rect">
            <a:avLst/>
          </a:prstGeom>
        </p:spPr>
      </p:pic>
      <p:pic>
        <p:nvPicPr>
          <p:cNvPr id="32" name="Graphic 31" descr="Database outline">
            <a:extLst>
              <a:ext uri="{FF2B5EF4-FFF2-40B4-BE49-F238E27FC236}">
                <a16:creationId xmlns:a16="http://schemas.microsoft.com/office/drawing/2014/main" id="{BDAE1C4E-4E1C-BAEA-F41B-D8F379DAE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6300" y="3869382"/>
            <a:ext cx="193057" cy="193057"/>
          </a:xfrm>
          <a:prstGeom prst="rect">
            <a:avLst/>
          </a:prstGeom>
        </p:spPr>
      </p:pic>
      <p:pic>
        <p:nvPicPr>
          <p:cNvPr id="33" name="Graphic 32" descr="Database outline">
            <a:extLst>
              <a:ext uri="{FF2B5EF4-FFF2-40B4-BE49-F238E27FC236}">
                <a16:creationId xmlns:a16="http://schemas.microsoft.com/office/drawing/2014/main" id="{356572BF-50E4-89BD-603E-1132B4A6A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9776" y="5427288"/>
            <a:ext cx="193057" cy="193057"/>
          </a:xfrm>
          <a:prstGeom prst="rect">
            <a:avLst/>
          </a:prstGeom>
        </p:spPr>
      </p:pic>
      <p:pic>
        <p:nvPicPr>
          <p:cNvPr id="34" name="Graphic 33" descr="Database outline">
            <a:extLst>
              <a:ext uri="{FF2B5EF4-FFF2-40B4-BE49-F238E27FC236}">
                <a16:creationId xmlns:a16="http://schemas.microsoft.com/office/drawing/2014/main" id="{F83D9698-A9F6-BEFC-CC42-AD7A385A3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0393" y="5427288"/>
            <a:ext cx="193057" cy="1930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F5C131-A363-A69E-2A58-2AE94F2652BB}"/>
              </a:ext>
            </a:extLst>
          </p:cNvPr>
          <p:cNvSpPr txBox="1"/>
          <p:nvPr/>
        </p:nvSpPr>
        <p:spPr>
          <a:xfrm>
            <a:off x="1219201" y="3250639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b="1" dirty="0"/>
              <a:t>[L]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9320BC-360B-CFF9-EC96-C110F92AB7FA}"/>
              </a:ext>
            </a:extLst>
          </p:cNvPr>
          <p:cNvSpPr txBox="1"/>
          <p:nvPr/>
        </p:nvSpPr>
        <p:spPr>
          <a:xfrm>
            <a:off x="4712678" y="3250640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b="1" dirty="0"/>
              <a:t>[L]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B853CF-BDE4-B9E6-0D7E-C00196AB8FC4}"/>
              </a:ext>
            </a:extLst>
          </p:cNvPr>
          <p:cNvSpPr txBox="1"/>
          <p:nvPr/>
        </p:nvSpPr>
        <p:spPr>
          <a:xfrm>
            <a:off x="4712678" y="1705880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b="1" dirty="0"/>
              <a:t>[L]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EA2D31-B4B5-A4E0-9208-951854181D2A}"/>
              </a:ext>
            </a:extLst>
          </p:cNvPr>
          <p:cNvSpPr txBox="1"/>
          <p:nvPr/>
        </p:nvSpPr>
        <p:spPr>
          <a:xfrm>
            <a:off x="4712678" y="4793470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b="1" dirty="0"/>
              <a:t>[L]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BAA551-3920-C19C-259A-09274325C3A2}"/>
              </a:ext>
            </a:extLst>
          </p:cNvPr>
          <p:cNvSpPr txBox="1"/>
          <p:nvPr/>
        </p:nvSpPr>
        <p:spPr>
          <a:xfrm>
            <a:off x="8206155" y="3250639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b="1" dirty="0"/>
              <a:t>[K]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9E769E6-78BA-D4C8-E70D-0DD4C6ACC6F1}"/>
              </a:ext>
            </a:extLst>
          </p:cNvPr>
          <p:cNvSpPr txBox="1"/>
          <p:nvPr/>
        </p:nvSpPr>
        <p:spPr>
          <a:xfrm>
            <a:off x="9117623" y="4793470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b="1" dirty="0"/>
              <a:t>[K]</a:t>
            </a:r>
          </a:p>
        </p:txBody>
      </p:sp>
    </p:spTree>
    <p:extLst>
      <p:ext uri="{BB962C8B-B14F-4D97-AF65-F5344CB8AC3E}">
        <p14:creationId xmlns:p14="http://schemas.microsoft.com/office/powerpoint/2010/main" val="593746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7AA953-532B-FAD9-C71B-67822F4E5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March 12, 2024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1652F-69DB-5040-C7D7-3080EDE44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18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67123E-1E44-8F28-5169-E44304385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Software Architecture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06C343-9709-AF81-4529-7A5F7FDF12F8}"/>
              </a:ext>
            </a:extLst>
          </p:cNvPr>
          <p:cNvGrpSpPr/>
          <p:nvPr/>
        </p:nvGrpSpPr>
        <p:grpSpPr>
          <a:xfrm>
            <a:off x="4712678" y="1708768"/>
            <a:ext cx="2139462" cy="873370"/>
            <a:chOff x="4712678" y="1717430"/>
            <a:chExt cx="2139462" cy="87337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EE42B21-821E-C1DB-5FD6-5A132755C9E5}"/>
                </a:ext>
              </a:extLst>
            </p:cNvPr>
            <p:cNvSpPr/>
            <p:nvPr/>
          </p:nvSpPr>
          <p:spPr>
            <a:xfrm>
              <a:off x="4712678" y="1717430"/>
              <a:ext cx="2139462" cy="8733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800" dirty="0">
                  <a:solidFill>
                    <a:schemeClr val="tx1"/>
                  </a:solidFill>
                </a:rPr>
                <a:t>UI-FinanceTracker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F775CD5-E903-E3A6-AAC6-A57C91E8A89A}"/>
                </a:ext>
              </a:extLst>
            </p:cNvPr>
            <p:cNvSpPr/>
            <p:nvPr/>
          </p:nvSpPr>
          <p:spPr>
            <a:xfrm>
              <a:off x="6693877" y="1787769"/>
              <a:ext cx="76200" cy="7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01970E0-DF4F-F3CB-9959-B60EEF8730B0}"/>
              </a:ext>
            </a:extLst>
          </p:cNvPr>
          <p:cNvGrpSpPr/>
          <p:nvPr/>
        </p:nvGrpSpPr>
        <p:grpSpPr>
          <a:xfrm>
            <a:off x="4712678" y="3255450"/>
            <a:ext cx="2139462" cy="873370"/>
            <a:chOff x="4712678" y="1717430"/>
            <a:chExt cx="2139462" cy="87337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510F3AF-EB90-6BA2-D827-FD26C5DA0CFF}"/>
                </a:ext>
              </a:extLst>
            </p:cNvPr>
            <p:cNvSpPr/>
            <p:nvPr/>
          </p:nvSpPr>
          <p:spPr>
            <a:xfrm>
              <a:off x="4712678" y="1717430"/>
              <a:ext cx="2139462" cy="87337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800" dirty="0">
                  <a:solidFill>
                    <a:schemeClr val="tx1"/>
                  </a:solidFill>
                </a:rPr>
                <a:t>Transaction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CF5B0EB-8C76-0934-8211-1D8944E4FB0E}"/>
                </a:ext>
              </a:extLst>
            </p:cNvPr>
            <p:cNvSpPr/>
            <p:nvPr/>
          </p:nvSpPr>
          <p:spPr>
            <a:xfrm>
              <a:off x="6693877" y="1787769"/>
              <a:ext cx="76200" cy="72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9949C9B-9B45-A727-EBD6-ECE0853EBF5C}"/>
              </a:ext>
            </a:extLst>
          </p:cNvPr>
          <p:cNvGrpSpPr/>
          <p:nvPr/>
        </p:nvGrpSpPr>
        <p:grpSpPr>
          <a:xfrm>
            <a:off x="1219201" y="3255450"/>
            <a:ext cx="2139462" cy="873370"/>
            <a:chOff x="4712678" y="1717430"/>
            <a:chExt cx="2139462" cy="87337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0E0F430-CB21-C388-6FB8-916BE9F2AE01}"/>
                </a:ext>
              </a:extLst>
            </p:cNvPr>
            <p:cNvSpPr/>
            <p:nvPr/>
          </p:nvSpPr>
          <p:spPr>
            <a:xfrm>
              <a:off x="4712678" y="1717430"/>
              <a:ext cx="2139462" cy="87337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800" dirty="0">
                  <a:solidFill>
                    <a:schemeClr val="tx1"/>
                  </a:solidFill>
                </a:rPr>
                <a:t>Product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E25CBA3-728E-04DA-37AE-B3AEE2B9ADAE}"/>
                </a:ext>
              </a:extLst>
            </p:cNvPr>
            <p:cNvSpPr/>
            <p:nvPr/>
          </p:nvSpPr>
          <p:spPr>
            <a:xfrm>
              <a:off x="6693877" y="1787769"/>
              <a:ext cx="76200" cy="72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0FA8385-9FC1-3703-0531-C13792EDC1A2}"/>
              </a:ext>
            </a:extLst>
          </p:cNvPr>
          <p:cNvGrpSpPr/>
          <p:nvPr/>
        </p:nvGrpSpPr>
        <p:grpSpPr>
          <a:xfrm>
            <a:off x="8206155" y="3255450"/>
            <a:ext cx="2139462" cy="873370"/>
            <a:chOff x="4712678" y="1717430"/>
            <a:chExt cx="2139462" cy="87337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C81FAE3-1A19-23AB-6876-8CAAE4059DEC}"/>
                </a:ext>
              </a:extLst>
            </p:cNvPr>
            <p:cNvSpPr/>
            <p:nvPr/>
          </p:nvSpPr>
          <p:spPr>
            <a:xfrm>
              <a:off x="4712678" y="1717430"/>
              <a:ext cx="2139462" cy="87337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800" dirty="0">
                  <a:solidFill>
                    <a:schemeClr val="tx1"/>
                  </a:solidFill>
                </a:rPr>
                <a:t>SavingsGoal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B65285B-715E-BDCF-323F-A6CF3E06527D}"/>
                </a:ext>
              </a:extLst>
            </p:cNvPr>
            <p:cNvSpPr/>
            <p:nvPr/>
          </p:nvSpPr>
          <p:spPr>
            <a:xfrm>
              <a:off x="6693877" y="1787769"/>
              <a:ext cx="76200" cy="7200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142F2FF-6858-8408-C043-03EACABAB9EB}"/>
              </a:ext>
            </a:extLst>
          </p:cNvPr>
          <p:cNvGrpSpPr/>
          <p:nvPr/>
        </p:nvGrpSpPr>
        <p:grpSpPr>
          <a:xfrm>
            <a:off x="4712678" y="4796403"/>
            <a:ext cx="2139462" cy="873370"/>
            <a:chOff x="4712678" y="1717430"/>
            <a:chExt cx="2139462" cy="87337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697A0C5-C762-B7B6-DAEA-55F9B8317F13}"/>
                </a:ext>
              </a:extLst>
            </p:cNvPr>
            <p:cNvSpPr/>
            <p:nvPr/>
          </p:nvSpPr>
          <p:spPr>
            <a:xfrm>
              <a:off x="4712678" y="1717430"/>
              <a:ext cx="2139462" cy="87337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800" dirty="0">
                  <a:solidFill>
                    <a:schemeClr val="tx1"/>
                  </a:solidFill>
                </a:rPr>
                <a:t>BankAccount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9D4DE27-EF91-AA37-B2A2-133CA874875C}"/>
                </a:ext>
              </a:extLst>
            </p:cNvPr>
            <p:cNvSpPr/>
            <p:nvPr/>
          </p:nvSpPr>
          <p:spPr>
            <a:xfrm>
              <a:off x="6693877" y="1787769"/>
              <a:ext cx="76200" cy="7200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9559110-DD5C-44EA-F67C-28591CFC870E}"/>
              </a:ext>
            </a:extLst>
          </p:cNvPr>
          <p:cNvGrpSpPr/>
          <p:nvPr/>
        </p:nvGrpSpPr>
        <p:grpSpPr>
          <a:xfrm>
            <a:off x="9117623" y="4796403"/>
            <a:ext cx="2139462" cy="873370"/>
            <a:chOff x="4712678" y="1717430"/>
            <a:chExt cx="2139462" cy="87337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9EEF384-4521-B80A-342A-F911A581DF0F}"/>
                </a:ext>
              </a:extLst>
            </p:cNvPr>
            <p:cNvSpPr/>
            <p:nvPr/>
          </p:nvSpPr>
          <p:spPr>
            <a:xfrm>
              <a:off x="4712678" y="1717430"/>
              <a:ext cx="2139462" cy="87337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800" dirty="0">
                  <a:solidFill>
                    <a:schemeClr val="tx1"/>
                  </a:solidFill>
                </a:rPr>
                <a:t>Analytics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CAC7A64-2807-9FCD-D563-1212DB6F942D}"/>
                </a:ext>
              </a:extLst>
            </p:cNvPr>
            <p:cNvSpPr/>
            <p:nvPr/>
          </p:nvSpPr>
          <p:spPr>
            <a:xfrm>
              <a:off x="6693877" y="1787769"/>
              <a:ext cx="76200" cy="7200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pic>
        <p:nvPicPr>
          <p:cNvPr id="26" name="Graphic 25" descr="Database outline">
            <a:extLst>
              <a:ext uri="{FF2B5EF4-FFF2-40B4-BE49-F238E27FC236}">
                <a16:creationId xmlns:a16="http://schemas.microsoft.com/office/drawing/2014/main" id="{88E85A4E-FDE3-AD3B-96C7-0EB0E9586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35074" y="2314224"/>
            <a:ext cx="193057" cy="193057"/>
          </a:xfrm>
          <a:prstGeom prst="rect">
            <a:avLst/>
          </a:prstGeom>
        </p:spPr>
      </p:pic>
      <p:pic>
        <p:nvPicPr>
          <p:cNvPr id="30" name="Graphic 29" descr="Database outline">
            <a:extLst>
              <a:ext uri="{FF2B5EF4-FFF2-40B4-BE49-F238E27FC236}">
                <a16:creationId xmlns:a16="http://schemas.microsoft.com/office/drawing/2014/main" id="{C858E3DE-291D-9E56-8A52-C6AE194AE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9777" y="3869382"/>
            <a:ext cx="193057" cy="193057"/>
          </a:xfrm>
          <a:prstGeom prst="rect">
            <a:avLst/>
          </a:prstGeom>
        </p:spPr>
      </p:pic>
      <p:pic>
        <p:nvPicPr>
          <p:cNvPr id="31" name="Graphic 30" descr="Database outline">
            <a:extLst>
              <a:ext uri="{FF2B5EF4-FFF2-40B4-BE49-F238E27FC236}">
                <a16:creationId xmlns:a16="http://schemas.microsoft.com/office/drawing/2014/main" id="{15763C40-E334-7968-A5F9-706019A02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28925" y="3869382"/>
            <a:ext cx="193057" cy="193057"/>
          </a:xfrm>
          <a:prstGeom prst="rect">
            <a:avLst/>
          </a:prstGeom>
        </p:spPr>
      </p:pic>
      <p:pic>
        <p:nvPicPr>
          <p:cNvPr id="32" name="Graphic 31" descr="Database outline">
            <a:extLst>
              <a:ext uri="{FF2B5EF4-FFF2-40B4-BE49-F238E27FC236}">
                <a16:creationId xmlns:a16="http://schemas.microsoft.com/office/drawing/2014/main" id="{BDAE1C4E-4E1C-BAEA-F41B-D8F379DAE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6300" y="3869382"/>
            <a:ext cx="193057" cy="193057"/>
          </a:xfrm>
          <a:prstGeom prst="rect">
            <a:avLst/>
          </a:prstGeom>
        </p:spPr>
      </p:pic>
      <p:pic>
        <p:nvPicPr>
          <p:cNvPr id="33" name="Graphic 32" descr="Database outline">
            <a:extLst>
              <a:ext uri="{FF2B5EF4-FFF2-40B4-BE49-F238E27FC236}">
                <a16:creationId xmlns:a16="http://schemas.microsoft.com/office/drawing/2014/main" id="{356572BF-50E4-89BD-603E-1132B4A6A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9776" y="5427288"/>
            <a:ext cx="193057" cy="193057"/>
          </a:xfrm>
          <a:prstGeom prst="rect">
            <a:avLst/>
          </a:prstGeom>
        </p:spPr>
      </p:pic>
      <p:pic>
        <p:nvPicPr>
          <p:cNvPr id="34" name="Graphic 33" descr="Database outline">
            <a:extLst>
              <a:ext uri="{FF2B5EF4-FFF2-40B4-BE49-F238E27FC236}">
                <a16:creationId xmlns:a16="http://schemas.microsoft.com/office/drawing/2014/main" id="{F83D9698-A9F6-BEFC-CC42-AD7A385A3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0393" y="5427288"/>
            <a:ext cx="193057" cy="193057"/>
          </a:xfrm>
          <a:prstGeom prst="rect">
            <a:avLst/>
          </a:prstGeom>
        </p:spPr>
      </p:pic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DE0E0EB8-C0CE-8013-46DD-EA61A4B09700}"/>
              </a:ext>
            </a:extLst>
          </p:cNvPr>
          <p:cNvCxnSpPr>
            <a:stCxn id="6" idx="2"/>
            <a:endCxn id="14" idx="0"/>
          </p:cNvCxnSpPr>
          <p:nvPr/>
        </p:nvCxnSpPr>
        <p:spPr>
          <a:xfrm rot="5400000">
            <a:off x="3699015" y="1172056"/>
            <a:ext cx="673312" cy="349347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DC90AB28-A55B-1F77-12A7-0D3B0968EFCA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 rot="16200000" flipH="1">
            <a:off x="7192491" y="1172055"/>
            <a:ext cx="673312" cy="34934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C12A6DC6-402B-EFEE-1514-63A247603D69}"/>
              </a:ext>
            </a:extLst>
          </p:cNvPr>
          <p:cNvCxnSpPr>
            <a:cxnSpLocks/>
            <a:stCxn id="6" idx="2"/>
            <a:endCxn id="20" idx="1"/>
          </p:cNvCxnSpPr>
          <p:nvPr/>
        </p:nvCxnSpPr>
        <p:spPr>
          <a:xfrm rot="5400000">
            <a:off x="3922069" y="3372748"/>
            <a:ext cx="2650950" cy="1069731"/>
          </a:xfrm>
          <a:prstGeom prst="bentConnector4">
            <a:avLst>
              <a:gd name="adj1" fmla="val 12798"/>
              <a:gd name="adj2" fmla="val 12137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73162236-88EB-7397-A4EC-7649224595B3}"/>
              </a:ext>
            </a:extLst>
          </p:cNvPr>
          <p:cNvCxnSpPr>
            <a:cxnSpLocks/>
            <a:stCxn id="6" idx="2"/>
            <a:endCxn id="23" idx="3"/>
          </p:cNvCxnSpPr>
          <p:nvPr/>
        </p:nvCxnSpPr>
        <p:spPr>
          <a:xfrm rot="16200000" flipH="1">
            <a:off x="7194272" y="1170275"/>
            <a:ext cx="2650950" cy="5474676"/>
          </a:xfrm>
          <a:prstGeom prst="bentConnector4">
            <a:avLst>
              <a:gd name="adj1" fmla="val 12577"/>
              <a:gd name="adj2" fmla="val 10417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DAAB840-4ADD-DFB1-0A60-51D927F953EB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5782409" y="2582138"/>
            <a:ext cx="0" cy="6733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25A1BC3-0A89-D3A9-2C0A-622ECBD51901}"/>
              </a:ext>
            </a:extLst>
          </p:cNvPr>
          <p:cNvSpPr txBox="1"/>
          <p:nvPr/>
        </p:nvSpPr>
        <p:spPr>
          <a:xfrm>
            <a:off x="1219201" y="3250639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b="1" dirty="0"/>
              <a:t>[L]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EC51459-A067-373B-4F71-9581F8B34529}"/>
              </a:ext>
            </a:extLst>
          </p:cNvPr>
          <p:cNvSpPr txBox="1"/>
          <p:nvPr/>
        </p:nvSpPr>
        <p:spPr>
          <a:xfrm>
            <a:off x="4712678" y="3250640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b="1" dirty="0"/>
              <a:t>[L]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4193C7B-A1D9-BEAE-678B-5F8667A86C9C}"/>
              </a:ext>
            </a:extLst>
          </p:cNvPr>
          <p:cNvSpPr txBox="1"/>
          <p:nvPr/>
        </p:nvSpPr>
        <p:spPr>
          <a:xfrm>
            <a:off x="4712678" y="1705880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b="1" dirty="0"/>
              <a:t>[L]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0543016-E68E-F910-5C5E-126DCC23A577}"/>
              </a:ext>
            </a:extLst>
          </p:cNvPr>
          <p:cNvSpPr txBox="1"/>
          <p:nvPr/>
        </p:nvSpPr>
        <p:spPr>
          <a:xfrm>
            <a:off x="4712678" y="4793470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b="1" dirty="0"/>
              <a:t>[L]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5F80911-4F0E-85BE-FF04-92A07EE79EE2}"/>
              </a:ext>
            </a:extLst>
          </p:cNvPr>
          <p:cNvSpPr txBox="1"/>
          <p:nvPr/>
        </p:nvSpPr>
        <p:spPr>
          <a:xfrm>
            <a:off x="8206155" y="3250639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b="1" dirty="0"/>
              <a:t>[K]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12C969B-C445-CDC3-A02C-DFB02EC44946}"/>
              </a:ext>
            </a:extLst>
          </p:cNvPr>
          <p:cNvSpPr txBox="1"/>
          <p:nvPr/>
        </p:nvSpPr>
        <p:spPr>
          <a:xfrm>
            <a:off x="9117623" y="4793470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b="1" dirty="0"/>
              <a:t>[K]</a:t>
            </a:r>
          </a:p>
        </p:txBody>
      </p:sp>
    </p:spTree>
    <p:extLst>
      <p:ext uri="{BB962C8B-B14F-4D97-AF65-F5344CB8AC3E}">
        <p14:creationId xmlns:p14="http://schemas.microsoft.com/office/powerpoint/2010/main" val="3130149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7AA953-532B-FAD9-C71B-67822F4E5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March 12, 2024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1652F-69DB-5040-C7D7-3080EDE44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19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67123E-1E44-8F28-5169-E44304385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Software Architecture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06C343-9709-AF81-4529-7A5F7FDF12F8}"/>
              </a:ext>
            </a:extLst>
          </p:cNvPr>
          <p:cNvGrpSpPr/>
          <p:nvPr/>
        </p:nvGrpSpPr>
        <p:grpSpPr>
          <a:xfrm>
            <a:off x="4712678" y="1708768"/>
            <a:ext cx="2139462" cy="873370"/>
            <a:chOff x="4712678" y="1717430"/>
            <a:chExt cx="2139462" cy="87337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EE42B21-821E-C1DB-5FD6-5A132755C9E5}"/>
                </a:ext>
              </a:extLst>
            </p:cNvPr>
            <p:cNvSpPr/>
            <p:nvPr/>
          </p:nvSpPr>
          <p:spPr>
            <a:xfrm>
              <a:off x="4712678" y="1717430"/>
              <a:ext cx="2139462" cy="8733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800" dirty="0">
                  <a:solidFill>
                    <a:schemeClr val="tx1"/>
                  </a:solidFill>
                </a:rPr>
                <a:t>UI-FinanceTracker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F775CD5-E903-E3A6-AAC6-A57C91E8A89A}"/>
                </a:ext>
              </a:extLst>
            </p:cNvPr>
            <p:cNvSpPr/>
            <p:nvPr/>
          </p:nvSpPr>
          <p:spPr>
            <a:xfrm>
              <a:off x="6693877" y="1787769"/>
              <a:ext cx="76200" cy="7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01970E0-DF4F-F3CB-9959-B60EEF8730B0}"/>
              </a:ext>
            </a:extLst>
          </p:cNvPr>
          <p:cNvGrpSpPr/>
          <p:nvPr/>
        </p:nvGrpSpPr>
        <p:grpSpPr>
          <a:xfrm>
            <a:off x="4712678" y="3255450"/>
            <a:ext cx="2139462" cy="873370"/>
            <a:chOff x="4712678" y="1717430"/>
            <a:chExt cx="2139462" cy="87337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510F3AF-EB90-6BA2-D827-FD26C5DA0CFF}"/>
                </a:ext>
              </a:extLst>
            </p:cNvPr>
            <p:cNvSpPr/>
            <p:nvPr/>
          </p:nvSpPr>
          <p:spPr>
            <a:xfrm>
              <a:off x="4712678" y="1717430"/>
              <a:ext cx="2139462" cy="87337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800" dirty="0">
                  <a:solidFill>
                    <a:schemeClr val="tx1"/>
                  </a:solidFill>
                </a:rPr>
                <a:t>Transaction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CF5B0EB-8C76-0934-8211-1D8944E4FB0E}"/>
                </a:ext>
              </a:extLst>
            </p:cNvPr>
            <p:cNvSpPr/>
            <p:nvPr/>
          </p:nvSpPr>
          <p:spPr>
            <a:xfrm>
              <a:off x="6693877" y="1787769"/>
              <a:ext cx="76200" cy="72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9949C9B-9B45-A727-EBD6-ECE0853EBF5C}"/>
              </a:ext>
            </a:extLst>
          </p:cNvPr>
          <p:cNvGrpSpPr/>
          <p:nvPr/>
        </p:nvGrpSpPr>
        <p:grpSpPr>
          <a:xfrm>
            <a:off x="1219201" y="3255450"/>
            <a:ext cx="2139462" cy="873370"/>
            <a:chOff x="4712678" y="1717430"/>
            <a:chExt cx="2139462" cy="87337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0E0F430-CB21-C388-6FB8-916BE9F2AE01}"/>
                </a:ext>
              </a:extLst>
            </p:cNvPr>
            <p:cNvSpPr/>
            <p:nvPr/>
          </p:nvSpPr>
          <p:spPr>
            <a:xfrm>
              <a:off x="4712678" y="1717430"/>
              <a:ext cx="2139462" cy="87337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800" dirty="0">
                  <a:solidFill>
                    <a:schemeClr val="tx1"/>
                  </a:solidFill>
                </a:rPr>
                <a:t>Product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E25CBA3-728E-04DA-37AE-B3AEE2B9ADAE}"/>
                </a:ext>
              </a:extLst>
            </p:cNvPr>
            <p:cNvSpPr/>
            <p:nvPr/>
          </p:nvSpPr>
          <p:spPr>
            <a:xfrm>
              <a:off x="6693877" y="1787769"/>
              <a:ext cx="76200" cy="72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0FA8385-9FC1-3703-0531-C13792EDC1A2}"/>
              </a:ext>
            </a:extLst>
          </p:cNvPr>
          <p:cNvGrpSpPr/>
          <p:nvPr/>
        </p:nvGrpSpPr>
        <p:grpSpPr>
          <a:xfrm>
            <a:off x="8206155" y="3255450"/>
            <a:ext cx="2139462" cy="873370"/>
            <a:chOff x="4712678" y="1717430"/>
            <a:chExt cx="2139462" cy="87337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C81FAE3-1A19-23AB-6876-8CAAE4059DEC}"/>
                </a:ext>
              </a:extLst>
            </p:cNvPr>
            <p:cNvSpPr/>
            <p:nvPr/>
          </p:nvSpPr>
          <p:spPr>
            <a:xfrm>
              <a:off x="4712678" y="1717430"/>
              <a:ext cx="2139462" cy="87337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800" dirty="0">
                  <a:solidFill>
                    <a:schemeClr val="tx1"/>
                  </a:solidFill>
                </a:rPr>
                <a:t>SavingsGoal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B65285B-715E-BDCF-323F-A6CF3E06527D}"/>
                </a:ext>
              </a:extLst>
            </p:cNvPr>
            <p:cNvSpPr/>
            <p:nvPr/>
          </p:nvSpPr>
          <p:spPr>
            <a:xfrm>
              <a:off x="6693877" y="1787769"/>
              <a:ext cx="76200" cy="7200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142F2FF-6858-8408-C043-03EACABAB9EB}"/>
              </a:ext>
            </a:extLst>
          </p:cNvPr>
          <p:cNvGrpSpPr/>
          <p:nvPr/>
        </p:nvGrpSpPr>
        <p:grpSpPr>
          <a:xfrm>
            <a:off x="4712678" y="4796403"/>
            <a:ext cx="2139462" cy="873370"/>
            <a:chOff x="4712678" y="1717430"/>
            <a:chExt cx="2139462" cy="87337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697A0C5-C762-B7B6-DAEA-55F9B8317F13}"/>
                </a:ext>
              </a:extLst>
            </p:cNvPr>
            <p:cNvSpPr/>
            <p:nvPr/>
          </p:nvSpPr>
          <p:spPr>
            <a:xfrm>
              <a:off x="4712678" y="1717430"/>
              <a:ext cx="2139462" cy="87337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800" dirty="0">
                  <a:solidFill>
                    <a:schemeClr val="tx1"/>
                  </a:solidFill>
                </a:rPr>
                <a:t>BankAccount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9D4DE27-EF91-AA37-B2A2-133CA874875C}"/>
                </a:ext>
              </a:extLst>
            </p:cNvPr>
            <p:cNvSpPr/>
            <p:nvPr/>
          </p:nvSpPr>
          <p:spPr>
            <a:xfrm>
              <a:off x="6693877" y="1787769"/>
              <a:ext cx="76200" cy="7200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9559110-DD5C-44EA-F67C-28591CFC870E}"/>
              </a:ext>
            </a:extLst>
          </p:cNvPr>
          <p:cNvGrpSpPr/>
          <p:nvPr/>
        </p:nvGrpSpPr>
        <p:grpSpPr>
          <a:xfrm>
            <a:off x="9117623" y="4796403"/>
            <a:ext cx="2139462" cy="873370"/>
            <a:chOff x="4712678" y="1717430"/>
            <a:chExt cx="2139462" cy="87337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9EEF384-4521-B80A-342A-F911A581DF0F}"/>
                </a:ext>
              </a:extLst>
            </p:cNvPr>
            <p:cNvSpPr/>
            <p:nvPr/>
          </p:nvSpPr>
          <p:spPr>
            <a:xfrm>
              <a:off x="4712678" y="1717430"/>
              <a:ext cx="2139462" cy="87337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800" dirty="0">
                  <a:solidFill>
                    <a:schemeClr val="tx1"/>
                  </a:solidFill>
                </a:rPr>
                <a:t>Analytics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CAC7A64-2807-9FCD-D563-1212DB6F942D}"/>
                </a:ext>
              </a:extLst>
            </p:cNvPr>
            <p:cNvSpPr/>
            <p:nvPr/>
          </p:nvSpPr>
          <p:spPr>
            <a:xfrm>
              <a:off x="6693877" y="1787769"/>
              <a:ext cx="76200" cy="7200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pic>
        <p:nvPicPr>
          <p:cNvPr id="26" name="Graphic 25" descr="Database outline">
            <a:extLst>
              <a:ext uri="{FF2B5EF4-FFF2-40B4-BE49-F238E27FC236}">
                <a16:creationId xmlns:a16="http://schemas.microsoft.com/office/drawing/2014/main" id="{88E85A4E-FDE3-AD3B-96C7-0EB0E9586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35074" y="2314224"/>
            <a:ext cx="193057" cy="193057"/>
          </a:xfrm>
          <a:prstGeom prst="rect">
            <a:avLst/>
          </a:prstGeom>
        </p:spPr>
      </p:pic>
      <p:pic>
        <p:nvPicPr>
          <p:cNvPr id="30" name="Graphic 29" descr="Database outline">
            <a:extLst>
              <a:ext uri="{FF2B5EF4-FFF2-40B4-BE49-F238E27FC236}">
                <a16:creationId xmlns:a16="http://schemas.microsoft.com/office/drawing/2014/main" id="{C858E3DE-291D-9E56-8A52-C6AE194AE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9777" y="3869382"/>
            <a:ext cx="193057" cy="193057"/>
          </a:xfrm>
          <a:prstGeom prst="rect">
            <a:avLst/>
          </a:prstGeom>
        </p:spPr>
      </p:pic>
      <p:pic>
        <p:nvPicPr>
          <p:cNvPr id="31" name="Graphic 30" descr="Database outline">
            <a:extLst>
              <a:ext uri="{FF2B5EF4-FFF2-40B4-BE49-F238E27FC236}">
                <a16:creationId xmlns:a16="http://schemas.microsoft.com/office/drawing/2014/main" id="{15763C40-E334-7968-A5F9-706019A02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28925" y="3869382"/>
            <a:ext cx="193057" cy="193057"/>
          </a:xfrm>
          <a:prstGeom prst="rect">
            <a:avLst/>
          </a:prstGeom>
        </p:spPr>
      </p:pic>
      <p:pic>
        <p:nvPicPr>
          <p:cNvPr id="32" name="Graphic 31" descr="Database outline">
            <a:extLst>
              <a:ext uri="{FF2B5EF4-FFF2-40B4-BE49-F238E27FC236}">
                <a16:creationId xmlns:a16="http://schemas.microsoft.com/office/drawing/2014/main" id="{BDAE1C4E-4E1C-BAEA-F41B-D8F379DAE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6300" y="3869382"/>
            <a:ext cx="193057" cy="193057"/>
          </a:xfrm>
          <a:prstGeom prst="rect">
            <a:avLst/>
          </a:prstGeom>
        </p:spPr>
      </p:pic>
      <p:pic>
        <p:nvPicPr>
          <p:cNvPr id="33" name="Graphic 32" descr="Database outline">
            <a:extLst>
              <a:ext uri="{FF2B5EF4-FFF2-40B4-BE49-F238E27FC236}">
                <a16:creationId xmlns:a16="http://schemas.microsoft.com/office/drawing/2014/main" id="{356572BF-50E4-89BD-603E-1132B4A6A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9776" y="5427288"/>
            <a:ext cx="193057" cy="193057"/>
          </a:xfrm>
          <a:prstGeom prst="rect">
            <a:avLst/>
          </a:prstGeom>
        </p:spPr>
      </p:pic>
      <p:pic>
        <p:nvPicPr>
          <p:cNvPr id="34" name="Graphic 33" descr="Database outline">
            <a:extLst>
              <a:ext uri="{FF2B5EF4-FFF2-40B4-BE49-F238E27FC236}">
                <a16:creationId xmlns:a16="http://schemas.microsoft.com/office/drawing/2014/main" id="{F83D9698-A9F6-BEFC-CC42-AD7A385A3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0393" y="5427288"/>
            <a:ext cx="193057" cy="193057"/>
          </a:xfrm>
          <a:prstGeom prst="rect">
            <a:avLst/>
          </a:prstGeom>
        </p:spPr>
      </p:pic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DE0E0EB8-C0CE-8013-46DD-EA61A4B09700}"/>
              </a:ext>
            </a:extLst>
          </p:cNvPr>
          <p:cNvCxnSpPr>
            <a:stCxn id="6" idx="2"/>
            <a:endCxn id="14" idx="0"/>
          </p:cNvCxnSpPr>
          <p:nvPr/>
        </p:nvCxnSpPr>
        <p:spPr>
          <a:xfrm rot="5400000">
            <a:off x="3699015" y="1172056"/>
            <a:ext cx="673312" cy="349347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DC90AB28-A55B-1F77-12A7-0D3B0968EFCA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 rot="16200000" flipH="1">
            <a:off x="7192491" y="1172055"/>
            <a:ext cx="673312" cy="34934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C12A6DC6-402B-EFEE-1514-63A247603D69}"/>
              </a:ext>
            </a:extLst>
          </p:cNvPr>
          <p:cNvCxnSpPr>
            <a:cxnSpLocks/>
            <a:stCxn id="6" idx="2"/>
            <a:endCxn id="20" idx="1"/>
          </p:cNvCxnSpPr>
          <p:nvPr/>
        </p:nvCxnSpPr>
        <p:spPr>
          <a:xfrm rot="5400000">
            <a:off x="3922069" y="3372748"/>
            <a:ext cx="2650950" cy="1069731"/>
          </a:xfrm>
          <a:prstGeom prst="bentConnector4">
            <a:avLst>
              <a:gd name="adj1" fmla="val 12798"/>
              <a:gd name="adj2" fmla="val 12137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73162236-88EB-7397-A4EC-7649224595B3}"/>
              </a:ext>
            </a:extLst>
          </p:cNvPr>
          <p:cNvCxnSpPr>
            <a:cxnSpLocks/>
            <a:stCxn id="6" idx="2"/>
            <a:endCxn id="23" idx="3"/>
          </p:cNvCxnSpPr>
          <p:nvPr/>
        </p:nvCxnSpPr>
        <p:spPr>
          <a:xfrm rot="16200000" flipH="1">
            <a:off x="7194272" y="1170275"/>
            <a:ext cx="2650950" cy="5474676"/>
          </a:xfrm>
          <a:prstGeom prst="bentConnector4">
            <a:avLst>
              <a:gd name="adj1" fmla="val 12577"/>
              <a:gd name="adj2" fmla="val 10417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DAAB840-4ADD-DFB1-0A60-51D927F953EB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5782409" y="2582138"/>
            <a:ext cx="0" cy="6733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60B203F-029B-7AC2-A30A-D4D383C19B71}"/>
              </a:ext>
            </a:extLst>
          </p:cNvPr>
          <p:cNvCxnSpPr>
            <a:stCxn id="14" idx="3"/>
            <a:endCxn id="11" idx="1"/>
          </p:cNvCxnSpPr>
          <p:nvPr/>
        </p:nvCxnSpPr>
        <p:spPr>
          <a:xfrm>
            <a:off x="3358663" y="3692135"/>
            <a:ext cx="1354015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FC13680-CC6C-8BBC-DAD5-F9B006CFC672}"/>
              </a:ext>
            </a:extLst>
          </p:cNvPr>
          <p:cNvCxnSpPr>
            <a:cxnSpLocks/>
            <a:stCxn id="17" idx="1"/>
            <a:endCxn id="11" idx="3"/>
          </p:cNvCxnSpPr>
          <p:nvPr/>
        </p:nvCxnSpPr>
        <p:spPr>
          <a:xfrm flipH="1">
            <a:off x="6852140" y="3692135"/>
            <a:ext cx="1354015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A0C133E-9CFC-A935-57EE-23011BC7A9D7}"/>
              </a:ext>
            </a:extLst>
          </p:cNvPr>
          <p:cNvCxnSpPr>
            <a:cxnSpLocks/>
            <a:stCxn id="11" idx="2"/>
            <a:endCxn id="20" idx="0"/>
          </p:cNvCxnSpPr>
          <p:nvPr/>
        </p:nvCxnSpPr>
        <p:spPr>
          <a:xfrm>
            <a:off x="5782409" y="4128820"/>
            <a:ext cx="0" cy="667583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FEB60B5D-D137-7BC1-A969-2A92321D9B44}"/>
              </a:ext>
            </a:extLst>
          </p:cNvPr>
          <p:cNvCxnSpPr>
            <a:stCxn id="17" idx="1"/>
            <a:endCxn id="20" idx="3"/>
          </p:cNvCxnSpPr>
          <p:nvPr/>
        </p:nvCxnSpPr>
        <p:spPr>
          <a:xfrm rot="10800000" flipV="1">
            <a:off x="6852141" y="3692134"/>
            <a:ext cx="1354015" cy="1540953"/>
          </a:xfrm>
          <a:prstGeom prst="bentConnector3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1D1EF8E-00BB-259A-4062-02281490B346}"/>
              </a:ext>
            </a:extLst>
          </p:cNvPr>
          <p:cNvSpPr txBox="1"/>
          <p:nvPr/>
        </p:nvSpPr>
        <p:spPr>
          <a:xfrm>
            <a:off x="1219201" y="3250639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b="1" dirty="0"/>
              <a:t>[L]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022414-7FC8-7CD1-3DBE-0139A16C1963}"/>
              </a:ext>
            </a:extLst>
          </p:cNvPr>
          <p:cNvSpPr txBox="1"/>
          <p:nvPr/>
        </p:nvSpPr>
        <p:spPr>
          <a:xfrm>
            <a:off x="4712678" y="3250640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b="1" dirty="0"/>
              <a:t>[L]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5EF462-7361-43A7-8D38-D34B62CC0657}"/>
              </a:ext>
            </a:extLst>
          </p:cNvPr>
          <p:cNvSpPr txBox="1"/>
          <p:nvPr/>
        </p:nvSpPr>
        <p:spPr>
          <a:xfrm>
            <a:off x="4712678" y="1705880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b="1" dirty="0"/>
              <a:t>[L]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EB63F7-EBE1-0FB7-E545-B41D9D44C960}"/>
              </a:ext>
            </a:extLst>
          </p:cNvPr>
          <p:cNvSpPr txBox="1"/>
          <p:nvPr/>
        </p:nvSpPr>
        <p:spPr>
          <a:xfrm>
            <a:off x="4712678" y="4793470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b="1" dirty="0"/>
              <a:t>[L]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2E168EA-226D-7033-3E9E-DFBBE25F2A6F}"/>
              </a:ext>
            </a:extLst>
          </p:cNvPr>
          <p:cNvSpPr txBox="1"/>
          <p:nvPr/>
        </p:nvSpPr>
        <p:spPr>
          <a:xfrm>
            <a:off x="8206155" y="3250639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b="1" dirty="0"/>
              <a:t>[K]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8920BC3-2E6B-BA7A-2F8E-4D4483CECD14}"/>
              </a:ext>
            </a:extLst>
          </p:cNvPr>
          <p:cNvSpPr txBox="1"/>
          <p:nvPr/>
        </p:nvSpPr>
        <p:spPr>
          <a:xfrm>
            <a:off x="9117623" y="4793470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b="1" dirty="0"/>
              <a:t>[K]</a:t>
            </a:r>
          </a:p>
        </p:txBody>
      </p:sp>
    </p:spTree>
    <p:extLst>
      <p:ext uri="{BB962C8B-B14F-4D97-AF65-F5344CB8AC3E}">
        <p14:creationId xmlns:p14="http://schemas.microsoft.com/office/powerpoint/2010/main" val="1002232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FC6449-0E20-114C-91AC-DAA9B1385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DE" dirty="0"/>
              <a:t>Develop a microservice application.</a:t>
            </a:r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r>
              <a:rPr lang="en-DE" b="1" dirty="0"/>
              <a:t>Constraints</a:t>
            </a:r>
          </a:p>
          <a:p>
            <a:r>
              <a:rPr lang="en-DE" dirty="0"/>
              <a:t>Framework: Spring (Java), Maven</a:t>
            </a:r>
          </a:p>
          <a:p>
            <a:r>
              <a:rPr lang="en-DE" dirty="0"/>
              <a:t>API: JAX-RS &amp; Spring</a:t>
            </a:r>
          </a:p>
          <a:p>
            <a:r>
              <a:rPr lang="en-DE" dirty="0"/>
              <a:t>Message Queue</a:t>
            </a:r>
          </a:p>
          <a:p>
            <a:r>
              <a:rPr lang="en-DE" dirty="0"/>
              <a:t>Deployment: Docker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E9608F-910D-70DF-1535-CBF5673E2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March 12, 2024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569C7-C894-A02F-C4D1-F733A9E38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F91F78-4799-9862-990F-AAE929833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Task</a:t>
            </a:r>
          </a:p>
        </p:txBody>
      </p:sp>
    </p:spTree>
    <p:extLst>
      <p:ext uri="{BB962C8B-B14F-4D97-AF65-F5344CB8AC3E}">
        <p14:creationId xmlns:p14="http://schemas.microsoft.com/office/powerpoint/2010/main" val="2212252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7AA953-532B-FAD9-C71B-67822F4E5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March 12, 2024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1652F-69DB-5040-C7D7-3080EDE44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20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67123E-1E44-8F28-5169-E44304385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Software Architecture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06C343-9709-AF81-4529-7A5F7FDF12F8}"/>
              </a:ext>
            </a:extLst>
          </p:cNvPr>
          <p:cNvGrpSpPr/>
          <p:nvPr/>
        </p:nvGrpSpPr>
        <p:grpSpPr>
          <a:xfrm>
            <a:off x="4712678" y="1708768"/>
            <a:ext cx="2139462" cy="873370"/>
            <a:chOff x="4712678" y="1717430"/>
            <a:chExt cx="2139462" cy="87337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EE42B21-821E-C1DB-5FD6-5A132755C9E5}"/>
                </a:ext>
              </a:extLst>
            </p:cNvPr>
            <p:cNvSpPr/>
            <p:nvPr/>
          </p:nvSpPr>
          <p:spPr>
            <a:xfrm>
              <a:off x="4712678" y="1717430"/>
              <a:ext cx="2139462" cy="8733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800" dirty="0">
                  <a:solidFill>
                    <a:schemeClr val="tx1"/>
                  </a:solidFill>
                </a:rPr>
                <a:t>UI-FinanceTracker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F775CD5-E903-E3A6-AAC6-A57C91E8A89A}"/>
                </a:ext>
              </a:extLst>
            </p:cNvPr>
            <p:cNvSpPr/>
            <p:nvPr/>
          </p:nvSpPr>
          <p:spPr>
            <a:xfrm>
              <a:off x="6693877" y="1787769"/>
              <a:ext cx="76200" cy="7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01970E0-DF4F-F3CB-9959-B60EEF8730B0}"/>
              </a:ext>
            </a:extLst>
          </p:cNvPr>
          <p:cNvGrpSpPr/>
          <p:nvPr/>
        </p:nvGrpSpPr>
        <p:grpSpPr>
          <a:xfrm>
            <a:off x="4712678" y="3255450"/>
            <a:ext cx="2139462" cy="873370"/>
            <a:chOff x="4712678" y="1717430"/>
            <a:chExt cx="2139462" cy="87337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510F3AF-EB90-6BA2-D827-FD26C5DA0CFF}"/>
                </a:ext>
              </a:extLst>
            </p:cNvPr>
            <p:cNvSpPr/>
            <p:nvPr/>
          </p:nvSpPr>
          <p:spPr>
            <a:xfrm>
              <a:off x="4712678" y="1717430"/>
              <a:ext cx="2139462" cy="87337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800" dirty="0">
                  <a:solidFill>
                    <a:schemeClr val="tx1"/>
                  </a:solidFill>
                </a:rPr>
                <a:t>Transaction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CF5B0EB-8C76-0934-8211-1D8944E4FB0E}"/>
                </a:ext>
              </a:extLst>
            </p:cNvPr>
            <p:cNvSpPr/>
            <p:nvPr/>
          </p:nvSpPr>
          <p:spPr>
            <a:xfrm>
              <a:off x="6693877" y="1787769"/>
              <a:ext cx="76200" cy="72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9949C9B-9B45-A727-EBD6-ECE0853EBF5C}"/>
              </a:ext>
            </a:extLst>
          </p:cNvPr>
          <p:cNvGrpSpPr/>
          <p:nvPr/>
        </p:nvGrpSpPr>
        <p:grpSpPr>
          <a:xfrm>
            <a:off x="1219201" y="3255450"/>
            <a:ext cx="2139462" cy="873370"/>
            <a:chOff x="4712678" y="1717430"/>
            <a:chExt cx="2139462" cy="87337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0E0F430-CB21-C388-6FB8-916BE9F2AE01}"/>
                </a:ext>
              </a:extLst>
            </p:cNvPr>
            <p:cNvSpPr/>
            <p:nvPr/>
          </p:nvSpPr>
          <p:spPr>
            <a:xfrm>
              <a:off x="4712678" y="1717430"/>
              <a:ext cx="2139462" cy="87337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800" dirty="0">
                  <a:solidFill>
                    <a:schemeClr val="tx1"/>
                  </a:solidFill>
                </a:rPr>
                <a:t>Product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E25CBA3-728E-04DA-37AE-B3AEE2B9ADAE}"/>
                </a:ext>
              </a:extLst>
            </p:cNvPr>
            <p:cNvSpPr/>
            <p:nvPr/>
          </p:nvSpPr>
          <p:spPr>
            <a:xfrm>
              <a:off x="6693877" y="1787769"/>
              <a:ext cx="76200" cy="72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0FA8385-9FC1-3703-0531-C13792EDC1A2}"/>
              </a:ext>
            </a:extLst>
          </p:cNvPr>
          <p:cNvGrpSpPr/>
          <p:nvPr/>
        </p:nvGrpSpPr>
        <p:grpSpPr>
          <a:xfrm>
            <a:off x="8206155" y="3255450"/>
            <a:ext cx="2139462" cy="873370"/>
            <a:chOff x="4712678" y="1717430"/>
            <a:chExt cx="2139462" cy="87337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C81FAE3-1A19-23AB-6876-8CAAE4059DEC}"/>
                </a:ext>
              </a:extLst>
            </p:cNvPr>
            <p:cNvSpPr/>
            <p:nvPr/>
          </p:nvSpPr>
          <p:spPr>
            <a:xfrm>
              <a:off x="4712678" y="1717430"/>
              <a:ext cx="2139462" cy="87337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800" dirty="0">
                  <a:solidFill>
                    <a:schemeClr val="tx1"/>
                  </a:solidFill>
                </a:rPr>
                <a:t>SavingsGoal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B65285B-715E-BDCF-323F-A6CF3E06527D}"/>
                </a:ext>
              </a:extLst>
            </p:cNvPr>
            <p:cNvSpPr/>
            <p:nvPr/>
          </p:nvSpPr>
          <p:spPr>
            <a:xfrm>
              <a:off x="6693877" y="1787769"/>
              <a:ext cx="76200" cy="7200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142F2FF-6858-8408-C043-03EACABAB9EB}"/>
              </a:ext>
            </a:extLst>
          </p:cNvPr>
          <p:cNvGrpSpPr/>
          <p:nvPr/>
        </p:nvGrpSpPr>
        <p:grpSpPr>
          <a:xfrm>
            <a:off x="4712678" y="4796403"/>
            <a:ext cx="2139462" cy="873370"/>
            <a:chOff x="4712678" y="1717430"/>
            <a:chExt cx="2139462" cy="87337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697A0C5-C762-B7B6-DAEA-55F9B8317F13}"/>
                </a:ext>
              </a:extLst>
            </p:cNvPr>
            <p:cNvSpPr/>
            <p:nvPr/>
          </p:nvSpPr>
          <p:spPr>
            <a:xfrm>
              <a:off x="4712678" y="1717430"/>
              <a:ext cx="2139462" cy="87337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800" dirty="0">
                  <a:solidFill>
                    <a:schemeClr val="tx1"/>
                  </a:solidFill>
                </a:rPr>
                <a:t>BankAccount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9D4DE27-EF91-AA37-B2A2-133CA874875C}"/>
                </a:ext>
              </a:extLst>
            </p:cNvPr>
            <p:cNvSpPr/>
            <p:nvPr/>
          </p:nvSpPr>
          <p:spPr>
            <a:xfrm>
              <a:off x="6693877" y="1787769"/>
              <a:ext cx="76200" cy="7200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9559110-DD5C-44EA-F67C-28591CFC870E}"/>
              </a:ext>
            </a:extLst>
          </p:cNvPr>
          <p:cNvGrpSpPr/>
          <p:nvPr/>
        </p:nvGrpSpPr>
        <p:grpSpPr>
          <a:xfrm>
            <a:off x="9117623" y="4796403"/>
            <a:ext cx="2139462" cy="873370"/>
            <a:chOff x="4712678" y="1717430"/>
            <a:chExt cx="2139462" cy="87337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9EEF384-4521-B80A-342A-F911A581DF0F}"/>
                </a:ext>
              </a:extLst>
            </p:cNvPr>
            <p:cNvSpPr/>
            <p:nvPr/>
          </p:nvSpPr>
          <p:spPr>
            <a:xfrm>
              <a:off x="4712678" y="1717430"/>
              <a:ext cx="2139462" cy="87337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800" dirty="0">
                  <a:solidFill>
                    <a:schemeClr val="tx1"/>
                  </a:solidFill>
                </a:rPr>
                <a:t>Analytics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CAC7A64-2807-9FCD-D563-1212DB6F942D}"/>
                </a:ext>
              </a:extLst>
            </p:cNvPr>
            <p:cNvSpPr/>
            <p:nvPr/>
          </p:nvSpPr>
          <p:spPr>
            <a:xfrm>
              <a:off x="6693877" y="1787769"/>
              <a:ext cx="76200" cy="7200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pic>
        <p:nvPicPr>
          <p:cNvPr id="26" name="Graphic 25" descr="Database outline">
            <a:extLst>
              <a:ext uri="{FF2B5EF4-FFF2-40B4-BE49-F238E27FC236}">
                <a16:creationId xmlns:a16="http://schemas.microsoft.com/office/drawing/2014/main" id="{88E85A4E-FDE3-AD3B-96C7-0EB0E9586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35074" y="2314224"/>
            <a:ext cx="193057" cy="193057"/>
          </a:xfrm>
          <a:prstGeom prst="rect">
            <a:avLst/>
          </a:prstGeom>
        </p:spPr>
      </p:pic>
      <p:pic>
        <p:nvPicPr>
          <p:cNvPr id="30" name="Graphic 29" descr="Database outline">
            <a:extLst>
              <a:ext uri="{FF2B5EF4-FFF2-40B4-BE49-F238E27FC236}">
                <a16:creationId xmlns:a16="http://schemas.microsoft.com/office/drawing/2014/main" id="{C858E3DE-291D-9E56-8A52-C6AE194AE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9777" y="3869382"/>
            <a:ext cx="193057" cy="193057"/>
          </a:xfrm>
          <a:prstGeom prst="rect">
            <a:avLst/>
          </a:prstGeom>
        </p:spPr>
      </p:pic>
      <p:pic>
        <p:nvPicPr>
          <p:cNvPr id="31" name="Graphic 30" descr="Database outline">
            <a:extLst>
              <a:ext uri="{FF2B5EF4-FFF2-40B4-BE49-F238E27FC236}">
                <a16:creationId xmlns:a16="http://schemas.microsoft.com/office/drawing/2014/main" id="{15763C40-E334-7968-A5F9-706019A02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28925" y="3869382"/>
            <a:ext cx="193057" cy="193057"/>
          </a:xfrm>
          <a:prstGeom prst="rect">
            <a:avLst/>
          </a:prstGeom>
        </p:spPr>
      </p:pic>
      <p:pic>
        <p:nvPicPr>
          <p:cNvPr id="32" name="Graphic 31" descr="Database outline">
            <a:extLst>
              <a:ext uri="{FF2B5EF4-FFF2-40B4-BE49-F238E27FC236}">
                <a16:creationId xmlns:a16="http://schemas.microsoft.com/office/drawing/2014/main" id="{BDAE1C4E-4E1C-BAEA-F41B-D8F379DAE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6300" y="3869382"/>
            <a:ext cx="193057" cy="193057"/>
          </a:xfrm>
          <a:prstGeom prst="rect">
            <a:avLst/>
          </a:prstGeom>
        </p:spPr>
      </p:pic>
      <p:pic>
        <p:nvPicPr>
          <p:cNvPr id="33" name="Graphic 32" descr="Database outline">
            <a:extLst>
              <a:ext uri="{FF2B5EF4-FFF2-40B4-BE49-F238E27FC236}">
                <a16:creationId xmlns:a16="http://schemas.microsoft.com/office/drawing/2014/main" id="{356572BF-50E4-89BD-603E-1132B4A6A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9776" y="5427288"/>
            <a:ext cx="193057" cy="193057"/>
          </a:xfrm>
          <a:prstGeom prst="rect">
            <a:avLst/>
          </a:prstGeom>
        </p:spPr>
      </p:pic>
      <p:pic>
        <p:nvPicPr>
          <p:cNvPr id="34" name="Graphic 33" descr="Database outline">
            <a:extLst>
              <a:ext uri="{FF2B5EF4-FFF2-40B4-BE49-F238E27FC236}">
                <a16:creationId xmlns:a16="http://schemas.microsoft.com/office/drawing/2014/main" id="{F83D9698-A9F6-BEFC-CC42-AD7A385A3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0393" y="5427288"/>
            <a:ext cx="193057" cy="193057"/>
          </a:xfrm>
          <a:prstGeom prst="rect">
            <a:avLst/>
          </a:prstGeom>
        </p:spPr>
      </p:pic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DE0E0EB8-C0CE-8013-46DD-EA61A4B09700}"/>
              </a:ext>
            </a:extLst>
          </p:cNvPr>
          <p:cNvCxnSpPr>
            <a:stCxn id="6" idx="2"/>
            <a:endCxn id="14" idx="0"/>
          </p:cNvCxnSpPr>
          <p:nvPr/>
        </p:nvCxnSpPr>
        <p:spPr>
          <a:xfrm rot="5400000">
            <a:off x="3699015" y="1172056"/>
            <a:ext cx="673312" cy="349347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DC90AB28-A55B-1F77-12A7-0D3B0968EFCA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 rot="16200000" flipH="1">
            <a:off x="7192491" y="1172055"/>
            <a:ext cx="673312" cy="34934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C12A6DC6-402B-EFEE-1514-63A247603D69}"/>
              </a:ext>
            </a:extLst>
          </p:cNvPr>
          <p:cNvCxnSpPr>
            <a:cxnSpLocks/>
            <a:stCxn id="6" idx="2"/>
            <a:endCxn id="20" idx="1"/>
          </p:cNvCxnSpPr>
          <p:nvPr/>
        </p:nvCxnSpPr>
        <p:spPr>
          <a:xfrm rot="5400000">
            <a:off x="3922069" y="3372748"/>
            <a:ext cx="2650950" cy="1069731"/>
          </a:xfrm>
          <a:prstGeom prst="bentConnector4">
            <a:avLst>
              <a:gd name="adj1" fmla="val 12798"/>
              <a:gd name="adj2" fmla="val 12137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73162236-88EB-7397-A4EC-7649224595B3}"/>
              </a:ext>
            </a:extLst>
          </p:cNvPr>
          <p:cNvCxnSpPr>
            <a:cxnSpLocks/>
            <a:stCxn id="6" idx="2"/>
            <a:endCxn id="23" idx="3"/>
          </p:cNvCxnSpPr>
          <p:nvPr/>
        </p:nvCxnSpPr>
        <p:spPr>
          <a:xfrm rot="16200000" flipH="1">
            <a:off x="7194272" y="1170275"/>
            <a:ext cx="2650950" cy="5474676"/>
          </a:xfrm>
          <a:prstGeom prst="bentConnector4">
            <a:avLst>
              <a:gd name="adj1" fmla="val 12577"/>
              <a:gd name="adj2" fmla="val 10417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DAAB840-4ADD-DFB1-0A60-51D927F953EB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5782409" y="2582138"/>
            <a:ext cx="0" cy="6733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60B203F-029B-7AC2-A30A-D4D383C19B71}"/>
              </a:ext>
            </a:extLst>
          </p:cNvPr>
          <p:cNvCxnSpPr>
            <a:stCxn id="14" idx="3"/>
            <a:endCxn id="11" idx="1"/>
          </p:cNvCxnSpPr>
          <p:nvPr/>
        </p:nvCxnSpPr>
        <p:spPr>
          <a:xfrm>
            <a:off x="3358663" y="3692135"/>
            <a:ext cx="1354015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FC13680-CC6C-8BBC-DAD5-F9B006CFC672}"/>
              </a:ext>
            </a:extLst>
          </p:cNvPr>
          <p:cNvCxnSpPr>
            <a:cxnSpLocks/>
            <a:stCxn id="17" idx="1"/>
            <a:endCxn id="11" idx="3"/>
          </p:cNvCxnSpPr>
          <p:nvPr/>
        </p:nvCxnSpPr>
        <p:spPr>
          <a:xfrm flipH="1">
            <a:off x="6852140" y="3692135"/>
            <a:ext cx="1354015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A0C133E-9CFC-A935-57EE-23011BC7A9D7}"/>
              </a:ext>
            </a:extLst>
          </p:cNvPr>
          <p:cNvCxnSpPr>
            <a:cxnSpLocks/>
            <a:stCxn id="11" idx="2"/>
            <a:endCxn id="20" idx="0"/>
          </p:cNvCxnSpPr>
          <p:nvPr/>
        </p:nvCxnSpPr>
        <p:spPr>
          <a:xfrm>
            <a:off x="5782409" y="4128820"/>
            <a:ext cx="0" cy="667583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FEB60B5D-D137-7BC1-A969-2A92321D9B44}"/>
              </a:ext>
            </a:extLst>
          </p:cNvPr>
          <p:cNvCxnSpPr>
            <a:stCxn id="17" idx="1"/>
            <a:endCxn id="20" idx="3"/>
          </p:cNvCxnSpPr>
          <p:nvPr/>
        </p:nvCxnSpPr>
        <p:spPr>
          <a:xfrm rot="10800000" flipV="1">
            <a:off x="6852141" y="3692134"/>
            <a:ext cx="1354015" cy="1540953"/>
          </a:xfrm>
          <a:prstGeom prst="bentConnector3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F49A6DFC-9E8F-D4EC-D88F-D8DB8F4BA00F}"/>
              </a:ext>
            </a:extLst>
          </p:cNvPr>
          <p:cNvCxnSpPr>
            <a:stCxn id="14" idx="2"/>
            <a:endCxn id="23" idx="2"/>
          </p:cNvCxnSpPr>
          <p:nvPr/>
        </p:nvCxnSpPr>
        <p:spPr>
          <a:xfrm rot="16200000" flipH="1">
            <a:off x="5467667" y="950085"/>
            <a:ext cx="1540953" cy="7898422"/>
          </a:xfrm>
          <a:prstGeom prst="bentConnector3">
            <a:avLst>
              <a:gd name="adj1" fmla="val 114835"/>
            </a:avLst>
          </a:prstGeom>
          <a:ln w="28575"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E334A801-30FA-4367-20FF-0537B0B794F0}"/>
              </a:ext>
            </a:extLst>
          </p:cNvPr>
          <p:cNvCxnSpPr>
            <a:cxnSpLocks/>
            <a:stCxn id="20" idx="2"/>
            <a:endCxn id="23" idx="2"/>
          </p:cNvCxnSpPr>
          <p:nvPr/>
        </p:nvCxnSpPr>
        <p:spPr>
          <a:xfrm rot="16200000" flipH="1">
            <a:off x="7984881" y="3467300"/>
            <a:ext cx="12700" cy="4404945"/>
          </a:xfrm>
          <a:prstGeom prst="bentConnector3">
            <a:avLst>
              <a:gd name="adj1" fmla="val 1800000"/>
            </a:avLst>
          </a:prstGeom>
          <a:ln w="28575"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9033EF6C-3C8E-B652-151C-2FB409C31A84}"/>
              </a:ext>
            </a:extLst>
          </p:cNvPr>
          <p:cNvCxnSpPr>
            <a:cxnSpLocks/>
            <a:stCxn id="11" idx="2"/>
            <a:endCxn id="23" idx="0"/>
          </p:cNvCxnSpPr>
          <p:nvPr/>
        </p:nvCxnSpPr>
        <p:spPr>
          <a:xfrm rot="16200000" flipH="1">
            <a:off x="7651090" y="2260138"/>
            <a:ext cx="667583" cy="4404945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3BF0C6E-465B-CE6C-990A-578A925545D8}"/>
              </a:ext>
            </a:extLst>
          </p:cNvPr>
          <p:cNvCxnSpPr>
            <a:cxnSpLocks/>
          </p:cNvCxnSpPr>
          <p:nvPr/>
        </p:nvCxnSpPr>
        <p:spPr>
          <a:xfrm>
            <a:off x="10187354" y="4128818"/>
            <a:ext cx="0" cy="667584"/>
          </a:xfrm>
          <a:prstGeom prst="straightConnector1">
            <a:avLst/>
          </a:prstGeom>
          <a:ln w="28575"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8A14ECA0-31CE-FE4B-B4D8-C81A34E4C9D4}"/>
              </a:ext>
            </a:extLst>
          </p:cNvPr>
          <p:cNvCxnSpPr>
            <a:cxnSpLocks/>
          </p:cNvCxnSpPr>
          <p:nvPr/>
        </p:nvCxnSpPr>
        <p:spPr>
          <a:xfrm flipV="1">
            <a:off x="6845790" y="4128818"/>
            <a:ext cx="1892056" cy="1394998"/>
          </a:xfrm>
          <a:prstGeom prst="bentConnector3">
            <a:avLst>
              <a:gd name="adj1" fmla="val 100187"/>
            </a:avLst>
          </a:prstGeom>
          <a:ln w="28575"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4BDAD62B-11E8-3592-032D-D79AA874752E}"/>
              </a:ext>
            </a:extLst>
          </p:cNvPr>
          <p:cNvSpPr txBox="1"/>
          <p:nvPr/>
        </p:nvSpPr>
        <p:spPr>
          <a:xfrm>
            <a:off x="1219201" y="3250639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b="1" dirty="0"/>
              <a:t>[L]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3883627-8622-CE40-3443-9DFE992E2D7F}"/>
              </a:ext>
            </a:extLst>
          </p:cNvPr>
          <p:cNvSpPr txBox="1"/>
          <p:nvPr/>
        </p:nvSpPr>
        <p:spPr>
          <a:xfrm>
            <a:off x="4712678" y="3250640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b="1" dirty="0"/>
              <a:t>[L]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09BFDCE-8733-1662-F614-146A185A8ED4}"/>
              </a:ext>
            </a:extLst>
          </p:cNvPr>
          <p:cNvSpPr txBox="1"/>
          <p:nvPr/>
        </p:nvSpPr>
        <p:spPr>
          <a:xfrm>
            <a:off x="4712678" y="1705880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b="1" dirty="0"/>
              <a:t>[L]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DBC9092-FAE4-E6DE-AC84-174C656102FF}"/>
              </a:ext>
            </a:extLst>
          </p:cNvPr>
          <p:cNvSpPr txBox="1"/>
          <p:nvPr/>
        </p:nvSpPr>
        <p:spPr>
          <a:xfrm>
            <a:off x="4712678" y="4793470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b="1" dirty="0"/>
              <a:t>[L]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3BBA958-7285-0F3C-C8D9-E4A0A39BE1C2}"/>
              </a:ext>
            </a:extLst>
          </p:cNvPr>
          <p:cNvSpPr txBox="1"/>
          <p:nvPr/>
        </p:nvSpPr>
        <p:spPr>
          <a:xfrm>
            <a:off x="8206155" y="3250639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b="1" dirty="0"/>
              <a:t>[K]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E14CBAA-A945-B54B-BF9D-2DB9AA77C08D}"/>
              </a:ext>
            </a:extLst>
          </p:cNvPr>
          <p:cNvSpPr txBox="1"/>
          <p:nvPr/>
        </p:nvSpPr>
        <p:spPr>
          <a:xfrm>
            <a:off x="9117623" y="4793470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b="1" dirty="0"/>
              <a:t>[K]</a:t>
            </a:r>
          </a:p>
        </p:txBody>
      </p:sp>
    </p:spTree>
    <p:extLst>
      <p:ext uri="{BB962C8B-B14F-4D97-AF65-F5344CB8AC3E}">
        <p14:creationId xmlns:p14="http://schemas.microsoft.com/office/powerpoint/2010/main" val="2661472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B6552-F705-7E3B-DFFA-CD25D3B74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March 12, 2024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9218E5-44AA-9AB6-6720-38056B11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21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764ED7-2333-47C3-FEAE-3980D9798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Savings Goal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ADC210-7C6A-6A8A-85C7-DA298F43D3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3"/>
          <a:stretch/>
        </p:blipFill>
        <p:spPr>
          <a:xfrm>
            <a:off x="3458679" y="1304621"/>
            <a:ext cx="5274641" cy="471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107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B6552-F705-7E3B-DFFA-CD25D3B74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March 12, 2024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9218E5-44AA-9AB6-6720-38056B11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22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764ED7-2333-47C3-FEAE-3980D9798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Savings Goal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ADC210-7C6A-6A8A-85C7-DA298F43D3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3"/>
          <a:stretch/>
        </p:blipFill>
        <p:spPr>
          <a:xfrm>
            <a:off x="505578" y="1995051"/>
            <a:ext cx="3914224" cy="350232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437F2A-12E5-BDFD-C015-F73AB4BB08A9}"/>
              </a:ext>
            </a:extLst>
          </p:cNvPr>
          <p:cNvSpPr/>
          <p:nvPr/>
        </p:nvSpPr>
        <p:spPr>
          <a:xfrm>
            <a:off x="1753085" y="1758910"/>
            <a:ext cx="1986055" cy="8445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B540E2-0618-01EA-4E3B-26098CEE62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935" y="1492672"/>
            <a:ext cx="5157592" cy="450708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805620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B6552-F705-7E3B-DFFA-CD25D3B74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March 12, 2024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9218E5-44AA-9AB6-6720-38056B11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23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764ED7-2333-47C3-FEAE-3980D9798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Savings Goal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ADC210-7C6A-6A8A-85C7-DA298F43D3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3"/>
          <a:stretch/>
        </p:blipFill>
        <p:spPr>
          <a:xfrm>
            <a:off x="505578" y="1995051"/>
            <a:ext cx="3914224" cy="350232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437F2A-12E5-BDFD-C015-F73AB4BB08A9}"/>
              </a:ext>
            </a:extLst>
          </p:cNvPr>
          <p:cNvSpPr/>
          <p:nvPr/>
        </p:nvSpPr>
        <p:spPr>
          <a:xfrm>
            <a:off x="1753085" y="1758910"/>
            <a:ext cx="1986055" cy="8445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745216-BE94-6136-AD59-B1FEC65409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647" y="1758910"/>
            <a:ext cx="6003738" cy="354252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73392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B6552-F705-7E3B-DFFA-CD25D3B74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March 12, 2024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9218E5-44AA-9AB6-6720-38056B11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24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764ED7-2333-47C3-FEAE-3980D9798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Savings Goal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ADC210-7C6A-6A8A-85C7-DA298F43D3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3"/>
          <a:stretch/>
        </p:blipFill>
        <p:spPr>
          <a:xfrm>
            <a:off x="505578" y="1995051"/>
            <a:ext cx="3914224" cy="350232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437F2A-12E5-BDFD-C015-F73AB4BB08A9}"/>
              </a:ext>
            </a:extLst>
          </p:cNvPr>
          <p:cNvSpPr/>
          <p:nvPr/>
        </p:nvSpPr>
        <p:spPr>
          <a:xfrm>
            <a:off x="1753085" y="1758910"/>
            <a:ext cx="1986055" cy="8445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F6A54F-4DA5-9F41-7F3D-E99AB13EEB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174" y="2054805"/>
            <a:ext cx="4351617" cy="274839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6844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B6552-F705-7E3B-DFFA-CD25D3B74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March 12, 2024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9218E5-44AA-9AB6-6720-38056B11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25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764ED7-2333-47C3-FEAE-3980D9798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Savings Goal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ADC210-7C6A-6A8A-85C7-DA298F43D3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3"/>
          <a:stretch/>
        </p:blipFill>
        <p:spPr>
          <a:xfrm>
            <a:off x="505578" y="1995051"/>
            <a:ext cx="3914224" cy="350232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437F2A-12E5-BDFD-C015-F73AB4BB08A9}"/>
              </a:ext>
            </a:extLst>
          </p:cNvPr>
          <p:cNvSpPr/>
          <p:nvPr/>
        </p:nvSpPr>
        <p:spPr>
          <a:xfrm>
            <a:off x="1753085" y="1758910"/>
            <a:ext cx="1986055" cy="8445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45ED80-FF57-BB6B-EEDE-F22BD4A573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518" y="2006799"/>
            <a:ext cx="6599573" cy="284440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4288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B6552-F705-7E3B-DFFA-CD25D3B74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March 12, 2024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9218E5-44AA-9AB6-6720-38056B11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26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764ED7-2333-47C3-FEAE-3980D9798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Savings Goal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ADC210-7C6A-6A8A-85C7-DA298F43D3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3"/>
          <a:stretch/>
        </p:blipFill>
        <p:spPr>
          <a:xfrm>
            <a:off x="505578" y="1995051"/>
            <a:ext cx="3914224" cy="350232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437F2A-12E5-BDFD-C015-F73AB4BB08A9}"/>
              </a:ext>
            </a:extLst>
          </p:cNvPr>
          <p:cNvSpPr/>
          <p:nvPr/>
        </p:nvSpPr>
        <p:spPr>
          <a:xfrm>
            <a:off x="1776046" y="2584491"/>
            <a:ext cx="1518139" cy="914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7B4570-B8D1-8B57-CB79-5E8568D5DF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651" y="1731067"/>
            <a:ext cx="4836355" cy="403029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330783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B6552-F705-7E3B-DFFA-CD25D3B74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March 12, 2024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9218E5-44AA-9AB6-6720-38056B11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27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764ED7-2333-47C3-FEAE-3980D9798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Savings Goal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ADC210-7C6A-6A8A-85C7-DA298F43D3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3"/>
          <a:stretch/>
        </p:blipFill>
        <p:spPr>
          <a:xfrm>
            <a:off x="505578" y="1995051"/>
            <a:ext cx="3914224" cy="350232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437F2A-12E5-BDFD-C015-F73AB4BB08A9}"/>
              </a:ext>
            </a:extLst>
          </p:cNvPr>
          <p:cNvSpPr/>
          <p:nvPr/>
        </p:nvSpPr>
        <p:spPr>
          <a:xfrm>
            <a:off x="1735015" y="3997121"/>
            <a:ext cx="1957754" cy="16416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F60A5E-2C13-3784-F631-E534FB5CC2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731" y="2259623"/>
            <a:ext cx="5546984" cy="297318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7086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B6552-F705-7E3B-DFFA-CD25D3B74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March 12, 2024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9218E5-44AA-9AB6-6720-38056B11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28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764ED7-2333-47C3-FEAE-3980D9798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Savings Goal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ADC210-7C6A-6A8A-85C7-DA298F43D3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3"/>
          <a:stretch/>
        </p:blipFill>
        <p:spPr>
          <a:xfrm>
            <a:off x="505578" y="1995051"/>
            <a:ext cx="3914224" cy="350232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437F2A-12E5-BDFD-C015-F73AB4BB08A9}"/>
              </a:ext>
            </a:extLst>
          </p:cNvPr>
          <p:cNvSpPr/>
          <p:nvPr/>
        </p:nvSpPr>
        <p:spPr>
          <a:xfrm>
            <a:off x="1735015" y="3997121"/>
            <a:ext cx="1957754" cy="16416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088E76-14AC-2DFF-CA76-7DC29AD1B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63" y="1726706"/>
            <a:ext cx="4642499" cy="403901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526247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B6552-F705-7E3B-DFFA-CD25D3B74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March 12, 2024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9218E5-44AA-9AB6-6720-38056B11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29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764ED7-2333-47C3-FEAE-3980D9798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Savings Goal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ADC210-7C6A-6A8A-85C7-DA298F43D3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3"/>
          <a:stretch/>
        </p:blipFill>
        <p:spPr>
          <a:xfrm>
            <a:off x="505578" y="1995051"/>
            <a:ext cx="3914224" cy="350232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437F2A-12E5-BDFD-C015-F73AB4BB08A9}"/>
              </a:ext>
            </a:extLst>
          </p:cNvPr>
          <p:cNvSpPr/>
          <p:nvPr/>
        </p:nvSpPr>
        <p:spPr>
          <a:xfrm>
            <a:off x="505578" y="3006969"/>
            <a:ext cx="1336431" cy="8850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51292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A8DFA1D-1E67-ED4F-853D-A810F491A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D90B-27A7-49E8-9856-FB81265ECD30}" type="datetime4">
              <a:rPr lang="en-US" noProof="0" smtClean="0"/>
              <a:t>March 12, 2024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129646-DAB2-7B4D-8450-A969602B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3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8E15B8B-7C43-A64A-B8B9-EB7D076B6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Story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E0F8765-4024-A910-4EE4-9DDB1D3CA69D}"/>
              </a:ext>
            </a:extLst>
          </p:cNvPr>
          <p:cNvGrpSpPr/>
          <p:nvPr/>
        </p:nvGrpSpPr>
        <p:grpSpPr>
          <a:xfrm>
            <a:off x="5830798" y="778745"/>
            <a:ext cx="606659" cy="951719"/>
            <a:chOff x="5656325" y="2585003"/>
            <a:chExt cx="606659" cy="951719"/>
          </a:xfrm>
        </p:grpSpPr>
        <p:pic>
          <p:nvPicPr>
            <p:cNvPr id="6" name="Graphic 29">
              <a:extLst>
                <a:ext uri="{FF2B5EF4-FFF2-40B4-BE49-F238E27FC236}">
                  <a16:creationId xmlns:a16="http://schemas.microsoft.com/office/drawing/2014/main" id="{D3B765D9-D7AE-A5EE-AA81-C7C80AD30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56325" y="2585003"/>
              <a:ext cx="606659" cy="606661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23B74A2-5C2B-5AB4-5346-545582FD915F}"/>
                </a:ext>
              </a:extLst>
            </p:cNvPr>
            <p:cNvSpPr txBox="1"/>
            <p:nvPr/>
          </p:nvSpPr>
          <p:spPr>
            <a:xfrm>
              <a:off x="5693394" y="3228945"/>
              <a:ext cx="5325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400" dirty="0"/>
                <a:t>Lars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61332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356EE0-062F-DB1F-BFB8-BF035B40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March 12, 2024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09E72-587F-4047-8FEC-33438314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30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087405A-C4DB-2882-AE5F-06C6C152C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Continuous Integration</a:t>
            </a:r>
          </a:p>
        </p:txBody>
      </p:sp>
    </p:spTree>
    <p:extLst>
      <p:ext uri="{BB962C8B-B14F-4D97-AF65-F5344CB8AC3E}">
        <p14:creationId xmlns:p14="http://schemas.microsoft.com/office/powerpoint/2010/main" val="28823112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356EE0-062F-DB1F-BFB8-BF035B40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March 12, 2024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09E72-587F-4047-8FEC-33438314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31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087405A-C4DB-2882-AE5F-06C6C152C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5320287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356EE0-062F-DB1F-BFB8-BF035B40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March 12, 2024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09E72-587F-4047-8FEC-33438314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32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087405A-C4DB-2882-AE5F-06C6C152C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Local Deployment</a:t>
            </a:r>
          </a:p>
        </p:txBody>
      </p:sp>
    </p:spTree>
    <p:extLst>
      <p:ext uri="{BB962C8B-B14F-4D97-AF65-F5344CB8AC3E}">
        <p14:creationId xmlns:p14="http://schemas.microsoft.com/office/powerpoint/2010/main" val="16043298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356EE0-062F-DB1F-BFB8-BF035B40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March 12, 2024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09E72-587F-4047-8FEC-33438314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33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087405A-C4DB-2882-AE5F-06C6C152C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Mainline Scenario (Sequence Diagram)</a:t>
            </a:r>
          </a:p>
        </p:txBody>
      </p:sp>
    </p:spTree>
    <p:extLst>
      <p:ext uri="{BB962C8B-B14F-4D97-AF65-F5344CB8AC3E}">
        <p14:creationId xmlns:p14="http://schemas.microsoft.com/office/powerpoint/2010/main" val="2774444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356EE0-062F-DB1F-BFB8-BF035B40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March 12, 2024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09E72-587F-4047-8FEC-33438314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34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087405A-C4DB-2882-AE5F-06C6C152C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01025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A8DFA1D-1E67-ED4F-853D-A810F491A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D90B-27A7-49E8-9856-FB81265ECD30}" type="datetime4">
              <a:rPr lang="en-US" noProof="0" smtClean="0"/>
              <a:t>March 12, 2024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129646-DAB2-7B4D-8450-A969602B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4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8E15B8B-7C43-A64A-B8B9-EB7D076B6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Story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E0F8765-4024-A910-4EE4-9DDB1D3CA69D}"/>
              </a:ext>
            </a:extLst>
          </p:cNvPr>
          <p:cNvGrpSpPr/>
          <p:nvPr/>
        </p:nvGrpSpPr>
        <p:grpSpPr>
          <a:xfrm>
            <a:off x="5830798" y="778745"/>
            <a:ext cx="606659" cy="951719"/>
            <a:chOff x="5656325" y="2585003"/>
            <a:chExt cx="606659" cy="951719"/>
          </a:xfrm>
        </p:grpSpPr>
        <p:pic>
          <p:nvPicPr>
            <p:cNvPr id="6" name="Graphic 29">
              <a:extLst>
                <a:ext uri="{FF2B5EF4-FFF2-40B4-BE49-F238E27FC236}">
                  <a16:creationId xmlns:a16="http://schemas.microsoft.com/office/drawing/2014/main" id="{D3B765D9-D7AE-A5EE-AA81-C7C80AD30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56325" y="2585003"/>
              <a:ext cx="606659" cy="606661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23B74A2-5C2B-5AB4-5346-545582FD915F}"/>
                </a:ext>
              </a:extLst>
            </p:cNvPr>
            <p:cNvSpPr txBox="1"/>
            <p:nvPr/>
          </p:nvSpPr>
          <p:spPr>
            <a:xfrm>
              <a:off x="5693394" y="3228945"/>
              <a:ext cx="5325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400" dirty="0"/>
                <a:t>Lars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2E000B3-D900-9888-EB1D-9DCA104177B9}"/>
              </a:ext>
            </a:extLst>
          </p:cNvPr>
          <p:cNvGrpSpPr/>
          <p:nvPr/>
        </p:nvGrpSpPr>
        <p:grpSpPr>
          <a:xfrm>
            <a:off x="5493693" y="3905891"/>
            <a:ext cx="1280863" cy="951718"/>
            <a:chOff x="5319222" y="2585004"/>
            <a:chExt cx="1280863" cy="951718"/>
          </a:xfrm>
        </p:grpSpPr>
        <p:pic>
          <p:nvPicPr>
            <p:cNvPr id="12" name="Graphic 29" descr="Bank outline">
              <a:extLst>
                <a:ext uri="{FF2B5EF4-FFF2-40B4-BE49-F238E27FC236}">
                  <a16:creationId xmlns:a16="http://schemas.microsoft.com/office/drawing/2014/main" id="{CC317416-ACA2-05CB-4D9F-2E99F12C0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5656325" y="2585004"/>
              <a:ext cx="606659" cy="60665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46204BD-C86C-052F-D00A-33434E37D908}"/>
                </a:ext>
              </a:extLst>
            </p:cNvPr>
            <p:cNvSpPr txBox="1"/>
            <p:nvPr/>
          </p:nvSpPr>
          <p:spPr>
            <a:xfrm>
              <a:off x="5319222" y="3228945"/>
              <a:ext cx="12808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400" dirty="0"/>
                <a:t>Bank Account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F4C80E-9F48-3EAB-44F8-6DA68C3ECA2E}"/>
              </a:ext>
            </a:extLst>
          </p:cNvPr>
          <p:cNvCxnSpPr>
            <a:stCxn id="7" idx="2"/>
          </p:cNvCxnSpPr>
          <p:nvPr/>
        </p:nvCxnSpPr>
        <p:spPr>
          <a:xfrm flipH="1">
            <a:off x="6134124" y="1730464"/>
            <a:ext cx="2" cy="21754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799BEF1-1A5B-C571-1705-EE901D81B739}"/>
              </a:ext>
            </a:extLst>
          </p:cNvPr>
          <p:cNvSpPr txBox="1"/>
          <p:nvPr/>
        </p:nvSpPr>
        <p:spPr>
          <a:xfrm>
            <a:off x="6169329" y="2662833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/>
              <a:t>owns</a:t>
            </a:r>
          </a:p>
        </p:txBody>
      </p:sp>
    </p:spTree>
    <p:extLst>
      <p:ext uri="{BB962C8B-B14F-4D97-AF65-F5344CB8AC3E}">
        <p14:creationId xmlns:p14="http://schemas.microsoft.com/office/powerpoint/2010/main" val="2984600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A8DFA1D-1E67-ED4F-853D-A810F491A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D90B-27A7-49E8-9856-FB81265ECD30}" type="datetime4">
              <a:rPr lang="en-US" noProof="0" smtClean="0"/>
              <a:t>March 12, 2024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129646-DAB2-7B4D-8450-A969602B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5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8E15B8B-7C43-A64A-B8B9-EB7D076B6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Story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E0F8765-4024-A910-4EE4-9DDB1D3CA69D}"/>
              </a:ext>
            </a:extLst>
          </p:cNvPr>
          <p:cNvGrpSpPr/>
          <p:nvPr/>
        </p:nvGrpSpPr>
        <p:grpSpPr>
          <a:xfrm>
            <a:off x="5830798" y="778745"/>
            <a:ext cx="606659" cy="951719"/>
            <a:chOff x="5656325" y="2585003"/>
            <a:chExt cx="606659" cy="951719"/>
          </a:xfrm>
        </p:grpSpPr>
        <p:pic>
          <p:nvPicPr>
            <p:cNvPr id="6" name="Graphic 29">
              <a:extLst>
                <a:ext uri="{FF2B5EF4-FFF2-40B4-BE49-F238E27FC236}">
                  <a16:creationId xmlns:a16="http://schemas.microsoft.com/office/drawing/2014/main" id="{D3B765D9-D7AE-A5EE-AA81-C7C80AD30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56325" y="2585003"/>
              <a:ext cx="606659" cy="606661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23B74A2-5C2B-5AB4-5346-545582FD915F}"/>
                </a:ext>
              </a:extLst>
            </p:cNvPr>
            <p:cNvSpPr txBox="1"/>
            <p:nvPr/>
          </p:nvSpPr>
          <p:spPr>
            <a:xfrm>
              <a:off x="5693394" y="3228945"/>
              <a:ext cx="5325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400" dirty="0"/>
                <a:t>Lars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2E000B3-D900-9888-EB1D-9DCA104177B9}"/>
              </a:ext>
            </a:extLst>
          </p:cNvPr>
          <p:cNvGrpSpPr/>
          <p:nvPr/>
        </p:nvGrpSpPr>
        <p:grpSpPr>
          <a:xfrm>
            <a:off x="5493693" y="3905891"/>
            <a:ext cx="1280863" cy="951718"/>
            <a:chOff x="5319222" y="2585004"/>
            <a:chExt cx="1280863" cy="951718"/>
          </a:xfrm>
        </p:grpSpPr>
        <p:pic>
          <p:nvPicPr>
            <p:cNvPr id="12" name="Graphic 29" descr="Bank outline">
              <a:extLst>
                <a:ext uri="{FF2B5EF4-FFF2-40B4-BE49-F238E27FC236}">
                  <a16:creationId xmlns:a16="http://schemas.microsoft.com/office/drawing/2014/main" id="{CC317416-ACA2-05CB-4D9F-2E99F12C0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5656325" y="2585004"/>
              <a:ext cx="606659" cy="60665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46204BD-C86C-052F-D00A-33434E37D908}"/>
                </a:ext>
              </a:extLst>
            </p:cNvPr>
            <p:cNvSpPr txBox="1"/>
            <p:nvPr/>
          </p:nvSpPr>
          <p:spPr>
            <a:xfrm>
              <a:off x="5319222" y="3228945"/>
              <a:ext cx="12808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400" dirty="0"/>
                <a:t>Bank Account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F4C80E-9F48-3EAB-44F8-6DA68C3ECA2E}"/>
              </a:ext>
            </a:extLst>
          </p:cNvPr>
          <p:cNvCxnSpPr>
            <a:stCxn id="7" idx="2"/>
          </p:cNvCxnSpPr>
          <p:nvPr/>
        </p:nvCxnSpPr>
        <p:spPr>
          <a:xfrm flipH="1">
            <a:off x="6134124" y="1730464"/>
            <a:ext cx="2" cy="21754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799BEF1-1A5B-C571-1705-EE901D81B739}"/>
              </a:ext>
            </a:extLst>
          </p:cNvPr>
          <p:cNvSpPr txBox="1"/>
          <p:nvPr/>
        </p:nvSpPr>
        <p:spPr>
          <a:xfrm>
            <a:off x="6169329" y="2662833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/>
              <a:t>owns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DFC124B-2764-506F-CDAC-D96249E50EF2}"/>
              </a:ext>
            </a:extLst>
          </p:cNvPr>
          <p:cNvGrpSpPr/>
          <p:nvPr/>
        </p:nvGrpSpPr>
        <p:grpSpPr>
          <a:xfrm>
            <a:off x="2707299" y="1576575"/>
            <a:ext cx="1688283" cy="951718"/>
            <a:chOff x="5115516" y="2585004"/>
            <a:chExt cx="1688283" cy="951718"/>
          </a:xfrm>
        </p:grpSpPr>
        <p:pic>
          <p:nvPicPr>
            <p:cNvPr id="20" name="Graphic 29" descr="Money outline">
              <a:extLst>
                <a:ext uri="{FF2B5EF4-FFF2-40B4-BE49-F238E27FC236}">
                  <a16:creationId xmlns:a16="http://schemas.microsoft.com/office/drawing/2014/main" id="{8000B414-E00D-CDA9-7CA3-92D45B5F6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656325" y="2585004"/>
              <a:ext cx="606659" cy="60665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FE3FD22-67D2-DB9A-C998-03F56D3AA285}"/>
                </a:ext>
              </a:extLst>
            </p:cNvPr>
            <p:cNvSpPr txBox="1"/>
            <p:nvPr/>
          </p:nvSpPr>
          <p:spPr>
            <a:xfrm>
              <a:off x="5115516" y="3228945"/>
              <a:ext cx="16882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400" dirty="0"/>
                <a:t>Income &amp; Expense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6EA5A2D-1E5F-428F-C99B-566C551A9C38}"/>
              </a:ext>
            </a:extLst>
          </p:cNvPr>
          <p:cNvCxnSpPr>
            <a:cxnSpLocks/>
          </p:cNvCxnSpPr>
          <p:nvPr/>
        </p:nvCxnSpPr>
        <p:spPr>
          <a:xfrm flipH="1">
            <a:off x="3981115" y="1082075"/>
            <a:ext cx="1832079" cy="6483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39F0A86-A23B-123D-BE48-9B9833E1BEFB}"/>
              </a:ext>
            </a:extLst>
          </p:cNvPr>
          <p:cNvSpPr txBox="1"/>
          <p:nvPr/>
        </p:nvSpPr>
        <p:spPr>
          <a:xfrm>
            <a:off x="4423948" y="1077402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/>
              <a:t>has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9A05810-189F-80B9-A4A3-0B0DD0164453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3551441" y="2528293"/>
            <a:ext cx="2261753" cy="15978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45A5051-0A14-A6AF-98F6-6C3D928F38AE}"/>
              </a:ext>
            </a:extLst>
          </p:cNvPr>
          <p:cNvSpPr txBox="1"/>
          <p:nvPr/>
        </p:nvSpPr>
        <p:spPr>
          <a:xfrm>
            <a:off x="3409798" y="3365554"/>
            <a:ext cx="1327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t</a:t>
            </a:r>
            <a:r>
              <a:rPr lang="en-DE" sz="1400" dirty="0"/>
              <a:t>ransferred via</a:t>
            </a:r>
          </a:p>
        </p:txBody>
      </p:sp>
    </p:spTree>
    <p:extLst>
      <p:ext uri="{BB962C8B-B14F-4D97-AF65-F5344CB8AC3E}">
        <p14:creationId xmlns:p14="http://schemas.microsoft.com/office/powerpoint/2010/main" val="3875904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A8DFA1D-1E67-ED4F-853D-A810F491A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D90B-27A7-49E8-9856-FB81265ECD30}" type="datetime4">
              <a:rPr lang="en-US" noProof="0" smtClean="0"/>
              <a:t>March 12, 2024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129646-DAB2-7B4D-8450-A969602B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6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8E15B8B-7C43-A64A-B8B9-EB7D076B6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Story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E0F8765-4024-A910-4EE4-9DDB1D3CA69D}"/>
              </a:ext>
            </a:extLst>
          </p:cNvPr>
          <p:cNvGrpSpPr/>
          <p:nvPr/>
        </p:nvGrpSpPr>
        <p:grpSpPr>
          <a:xfrm>
            <a:off x="5830798" y="778745"/>
            <a:ext cx="606659" cy="951719"/>
            <a:chOff x="5656325" y="2585003"/>
            <a:chExt cx="606659" cy="951719"/>
          </a:xfrm>
        </p:grpSpPr>
        <p:pic>
          <p:nvPicPr>
            <p:cNvPr id="6" name="Graphic 29">
              <a:extLst>
                <a:ext uri="{FF2B5EF4-FFF2-40B4-BE49-F238E27FC236}">
                  <a16:creationId xmlns:a16="http://schemas.microsoft.com/office/drawing/2014/main" id="{D3B765D9-D7AE-A5EE-AA81-C7C80AD30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56325" y="2585003"/>
              <a:ext cx="606659" cy="606661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23B74A2-5C2B-5AB4-5346-545582FD915F}"/>
                </a:ext>
              </a:extLst>
            </p:cNvPr>
            <p:cNvSpPr txBox="1"/>
            <p:nvPr/>
          </p:nvSpPr>
          <p:spPr>
            <a:xfrm>
              <a:off x="5693394" y="3228945"/>
              <a:ext cx="5325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400" dirty="0"/>
                <a:t>Lars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2E000B3-D900-9888-EB1D-9DCA104177B9}"/>
              </a:ext>
            </a:extLst>
          </p:cNvPr>
          <p:cNvGrpSpPr/>
          <p:nvPr/>
        </p:nvGrpSpPr>
        <p:grpSpPr>
          <a:xfrm>
            <a:off x="5493693" y="3905891"/>
            <a:ext cx="1280863" cy="951718"/>
            <a:chOff x="5319222" y="2585004"/>
            <a:chExt cx="1280863" cy="951718"/>
          </a:xfrm>
        </p:grpSpPr>
        <p:pic>
          <p:nvPicPr>
            <p:cNvPr id="12" name="Graphic 29" descr="Bank outline">
              <a:extLst>
                <a:ext uri="{FF2B5EF4-FFF2-40B4-BE49-F238E27FC236}">
                  <a16:creationId xmlns:a16="http://schemas.microsoft.com/office/drawing/2014/main" id="{CC317416-ACA2-05CB-4D9F-2E99F12C0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5656325" y="2585004"/>
              <a:ext cx="606659" cy="60665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46204BD-C86C-052F-D00A-33434E37D908}"/>
                </a:ext>
              </a:extLst>
            </p:cNvPr>
            <p:cNvSpPr txBox="1"/>
            <p:nvPr/>
          </p:nvSpPr>
          <p:spPr>
            <a:xfrm>
              <a:off x="5319222" y="3228945"/>
              <a:ext cx="12808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400" dirty="0"/>
                <a:t>Bank Account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F4C80E-9F48-3EAB-44F8-6DA68C3ECA2E}"/>
              </a:ext>
            </a:extLst>
          </p:cNvPr>
          <p:cNvCxnSpPr>
            <a:stCxn id="7" idx="2"/>
          </p:cNvCxnSpPr>
          <p:nvPr/>
        </p:nvCxnSpPr>
        <p:spPr>
          <a:xfrm flipH="1">
            <a:off x="6134124" y="1730464"/>
            <a:ext cx="2" cy="21754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799BEF1-1A5B-C571-1705-EE901D81B739}"/>
              </a:ext>
            </a:extLst>
          </p:cNvPr>
          <p:cNvSpPr txBox="1"/>
          <p:nvPr/>
        </p:nvSpPr>
        <p:spPr>
          <a:xfrm>
            <a:off x="6169329" y="2662833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/>
              <a:t>owns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DFC124B-2764-506F-CDAC-D96249E50EF2}"/>
              </a:ext>
            </a:extLst>
          </p:cNvPr>
          <p:cNvGrpSpPr/>
          <p:nvPr/>
        </p:nvGrpSpPr>
        <p:grpSpPr>
          <a:xfrm>
            <a:off x="2707299" y="1576575"/>
            <a:ext cx="1688283" cy="951718"/>
            <a:chOff x="5115516" y="2585004"/>
            <a:chExt cx="1688283" cy="951718"/>
          </a:xfrm>
        </p:grpSpPr>
        <p:pic>
          <p:nvPicPr>
            <p:cNvPr id="20" name="Graphic 29" descr="Money outline">
              <a:extLst>
                <a:ext uri="{FF2B5EF4-FFF2-40B4-BE49-F238E27FC236}">
                  <a16:creationId xmlns:a16="http://schemas.microsoft.com/office/drawing/2014/main" id="{8000B414-E00D-CDA9-7CA3-92D45B5F6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656325" y="2585004"/>
              <a:ext cx="606659" cy="60665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FE3FD22-67D2-DB9A-C998-03F56D3AA285}"/>
                </a:ext>
              </a:extLst>
            </p:cNvPr>
            <p:cNvSpPr txBox="1"/>
            <p:nvPr/>
          </p:nvSpPr>
          <p:spPr>
            <a:xfrm>
              <a:off x="5115516" y="3228945"/>
              <a:ext cx="16882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400" dirty="0"/>
                <a:t>Income &amp; Expense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6EA5A2D-1E5F-428F-C99B-566C551A9C38}"/>
              </a:ext>
            </a:extLst>
          </p:cNvPr>
          <p:cNvCxnSpPr>
            <a:cxnSpLocks/>
          </p:cNvCxnSpPr>
          <p:nvPr/>
        </p:nvCxnSpPr>
        <p:spPr>
          <a:xfrm flipH="1">
            <a:off x="3981115" y="1082075"/>
            <a:ext cx="1832079" cy="6483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39F0A86-A23B-123D-BE48-9B9833E1BEFB}"/>
              </a:ext>
            </a:extLst>
          </p:cNvPr>
          <p:cNvSpPr txBox="1"/>
          <p:nvPr/>
        </p:nvSpPr>
        <p:spPr>
          <a:xfrm>
            <a:off x="4423948" y="1077402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/>
              <a:t>has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45D0EB4-3B7F-472B-1A61-1B27F0BDAD2A}"/>
              </a:ext>
            </a:extLst>
          </p:cNvPr>
          <p:cNvGrpSpPr/>
          <p:nvPr/>
        </p:nvGrpSpPr>
        <p:grpSpPr>
          <a:xfrm>
            <a:off x="806170" y="3384341"/>
            <a:ext cx="801823" cy="951718"/>
            <a:chOff x="5558742" y="2585004"/>
            <a:chExt cx="801823" cy="951718"/>
          </a:xfrm>
        </p:grpSpPr>
        <p:pic>
          <p:nvPicPr>
            <p:cNvPr id="27" name="Graphic 29" descr="Grocery bag outline">
              <a:extLst>
                <a:ext uri="{FF2B5EF4-FFF2-40B4-BE49-F238E27FC236}">
                  <a16:creationId xmlns:a16="http://schemas.microsoft.com/office/drawing/2014/main" id="{3A3C2EBD-6939-7C11-62DF-EED8368E4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5656325" y="2585004"/>
              <a:ext cx="606659" cy="606659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8363686-87E2-A6A6-C4F0-0FDDCB350C22}"/>
                </a:ext>
              </a:extLst>
            </p:cNvPr>
            <p:cNvSpPr txBox="1"/>
            <p:nvPr/>
          </p:nvSpPr>
          <p:spPr>
            <a:xfrm>
              <a:off x="5558742" y="3228945"/>
              <a:ext cx="8018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400" dirty="0"/>
                <a:t>Product</a:t>
              </a: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9A05810-189F-80B9-A4A3-0B0DD0164453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3551441" y="2528293"/>
            <a:ext cx="2261753" cy="15978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45A5051-0A14-A6AF-98F6-6C3D928F38AE}"/>
              </a:ext>
            </a:extLst>
          </p:cNvPr>
          <p:cNvSpPr txBox="1"/>
          <p:nvPr/>
        </p:nvSpPr>
        <p:spPr>
          <a:xfrm>
            <a:off x="3409798" y="3365554"/>
            <a:ext cx="1327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t</a:t>
            </a:r>
            <a:r>
              <a:rPr lang="en-DE" sz="1400" dirty="0"/>
              <a:t>ransferred via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81DC4E0-76E0-F862-7C4C-EF8594139F31}"/>
              </a:ext>
            </a:extLst>
          </p:cNvPr>
          <p:cNvCxnSpPr>
            <a:cxnSpLocks/>
          </p:cNvCxnSpPr>
          <p:nvPr/>
        </p:nvCxnSpPr>
        <p:spPr>
          <a:xfrm flipV="1">
            <a:off x="1510412" y="2544030"/>
            <a:ext cx="1457292" cy="910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63FD984-CEBB-D6C2-096B-3C2ED4FB517F}"/>
              </a:ext>
            </a:extLst>
          </p:cNvPr>
          <p:cNvSpPr txBox="1"/>
          <p:nvPr/>
        </p:nvSpPr>
        <p:spPr>
          <a:xfrm>
            <a:off x="1307269" y="2847403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p</a:t>
            </a:r>
            <a:r>
              <a:rPr lang="en-DE" sz="1400" dirty="0"/>
              <a:t>art of</a:t>
            </a:r>
          </a:p>
        </p:txBody>
      </p:sp>
    </p:spTree>
    <p:extLst>
      <p:ext uri="{BB962C8B-B14F-4D97-AF65-F5344CB8AC3E}">
        <p14:creationId xmlns:p14="http://schemas.microsoft.com/office/powerpoint/2010/main" val="2760756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A8DFA1D-1E67-ED4F-853D-A810F491A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D90B-27A7-49E8-9856-FB81265ECD30}" type="datetime4">
              <a:rPr lang="en-US" noProof="0" smtClean="0"/>
              <a:t>March 12, 2024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129646-DAB2-7B4D-8450-A969602B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7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8E15B8B-7C43-A64A-B8B9-EB7D076B6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Story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E0F8765-4024-A910-4EE4-9DDB1D3CA69D}"/>
              </a:ext>
            </a:extLst>
          </p:cNvPr>
          <p:cNvGrpSpPr/>
          <p:nvPr/>
        </p:nvGrpSpPr>
        <p:grpSpPr>
          <a:xfrm>
            <a:off x="5830798" y="778745"/>
            <a:ext cx="606659" cy="951719"/>
            <a:chOff x="5656325" y="2585003"/>
            <a:chExt cx="606659" cy="951719"/>
          </a:xfrm>
        </p:grpSpPr>
        <p:pic>
          <p:nvPicPr>
            <p:cNvPr id="6" name="Graphic 29">
              <a:extLst>
                <a:ext uri="{FF2B5EF4-FFF2-40B4-BE49-F238E27FC236}">
                  <a16:creationId xmlns:a16="http://schemas.microsoft.com/office/drawing/2014/main" id="{D3B765D9-D7AE-A5EE-AA81-C7C80AD30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56325" y="2585003"/>
              <a:ext cx="606659" cy="606661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23B74A2-5C2B-5AB4-5346-545582FD915F}"/>
                </a:ext>
              </a:extLst>
            </p:cNvPr>
            <p:cNvSpPr txBox="1"/>
            <p:nvPr/>
          </p:nvSpPr>
          <p:spPr>
            <a:xfrm>
              <a:off x="5693394" y="3228945"/>
              <a:ext cx="5325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400" dirty="0"/>
                <a:t>Lars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2E000B3-D900-9888-EB1D-9DCA104177B9}"/>
              </a:ext>
            </a:extLst>
          </p:cNvPr>
          <p:cNvGrpSpPr/>
          <p:nvPr/>
        </p:nvGrpSpPr>
        <p:grpSpPr>
          <a:xfrm>
            <a:off x="5493693" y="3905891"/>
            <a:ext cx="1280863" cy="951718"/>
            <a:chOff x="5319222" y="2585004"/>
            <a:chExt cx="1280863" cy="951718"/>
          </a:xfrm>
        </p:grpSpPr>
        <p:pic>
          <p:nvPicPr>
            <p:cNvPr id="12" name="Graphic 29" descr="Bank outline">
              <a:extLst>
                <a:ext uri="{FF2B5EF4-FFF2-40B4-BE49-F238E27FC236}">
                  <a16:creationId xmlns:a16="http://schemas.microsoft.com/office/drawing/2014/main" id="{CC317416-ACA2-05CB-4D9F-2E99F12C0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5656325" y="2585004"/>
              <a:ext cx="606659" cy="60665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46204BD-C86C-052F-D00A-33434E37D908}"/>
                </a:ext>
              </a:extLst>
            </p:cNvPr>
            <p:cNvSpPr txBox="1"/>
            <p:nvPr/>
          </p:nvSpPr>
          <p:spPr>
            <a:xfrm>
              <a:off x="5319222" y="3228945"/>
              <a:ext cx="12808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400" dirty="0"/>
                <a:t>Bank Account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F4C80E-9F48-3EAB-44F8-6DA68C3ECA2E}"/>
              </a:ext>
            </a:extLst>
          </p:cNvPr>
          <p:cNvCxnSpPr>
            <a:stCxn id="7" idx="2"/>
          </p:cNvCxnSpPr>
          <p:nvPr/>
        </p:nvCxnSpPr>
        <p:spPr>
          <a:xfrm flipH="1">
            <a:off x="6134124" y="1730464"/>
            <a:ext cx="2" cy="21754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799BEF1-1A5B-C571-1705-EE901D81B739}"/>
              </a:ext>
            </a:extLst>
          </p:cNvPr>
          <p:cNvSpPr txBox="1"/>
          <p:nvPr/>
        </p:nvSpPr>
        <p:spPr>
          <a:xfrm>
            <a:off x="6169329" y="2662833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/>
              <a:t>owns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DFC124B-2764-506F-CDAC-D96249E50EF2}"/>
              </a:ext>
            </a:extLst>
          </p:cNvPr>
          <p:cNvGrpSpPr/>
          <p:nvPr/>
        </p:nvGrpSpPr>
        <p:grpSpPr>
          <a:xfrm>
            <a:off x="2707299" y="1576575"/>
            <a:ext cx="1688283" cy="951718"/>
            <a:chOff x="5115516" y="2585004"/>
            <a:chExt cx="1688283" cy="951718"/>
          </a:xfrm>
        </p:grpSpPr>
        <p:pic>
          <p:nvPicPr>
            <p:cNvPr id="20" name="Graphic 29" descr="Money outline">
              <a:extLst>
                <a:ext uri="{FF2B5EF4-FFF2-40B4-BE49-F238E27FC236}">
                  <a16:creationId xmlns:a16="http://schemas.microsoft.com/office/drawing/2014/main" id="{8000B414-E00D-CDA9-7CA3-92D45B5F6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656325" y="2585004"/>
              <a:ext cx="606659" cy="60665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FE3FD22-67D2-DB9A-C998-03F56D3AA285}"/>
                </a:ext>
              </a:extLst>
            </p:cNvPr>
            <p:cNvSpPr txBox="1"/>
            <p:nvPr/>
          </p:nvSpPr>
          <p:spPr>
            <a:xfrm>
              <a:off x="5115516" y="3228945"/>
              <a:ext cx="16882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400" dirty="0"/>
                <a:t>Income &amp; Expense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6EA5A2D-1E5F-428F-C99B-566C551A9C38}"/>
              </a:ext>
            </a:extLst>
          </p:cNvPr>
          <p:cNvCxnSpPr>
            <a:cxnSpLocks/>
          </p:cNvCxnSpPr>
          <p:nvPr/>
        </p:nvCxnSpPr>
        <p:spPr>
          <a:xfrm flipH="1">
            <a:off x="3981115" y="1082075"/>
            <a:ext cx="1832079" cy="6483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39F0A86-A23B-123D-BE48-9B9833E1BEFB}"/>
              </a:ext>
            </a:extLst>
          </p:cNvPr>
          <p:cNvSpPr txBox="1"/>
          <p:nvPr/>
        </p:nvSpPr>
        <p:spPr>
          <a:xfrm>
            <a:off x="4423948" y="1077402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/>
              <a:t>has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45D0EB4-3B7F-472B-1A61-1B27F0BDAD2A}"/>
              </a:ext>
            </a:extLst>
          </p:cNvPr>
          <p:cNvGrpSpPr/>
          <p:nvPr/>
        </p:nvGrpSpPr>
        <p:grpSpPr>
          <a:xfrm>
            <a:off x="806170" y="3384341"/>
            <a:ext cx="801823" cy="951718"/>
            <a:chOff x="5558742" y="2585004"/>
            <a:chExt cx="801823" cy="951718"/>
          </a:xfrm>
        </p:grpSpPr>
        <p:pic>
          <p:nvPicPr>
            <p:cNvPr id="27" name="Graphic 29" descr="Grocery bag outline">
              <a:extLst>
                <a:ext uri="{FF2B5EF4-FFF2-40B4-BE49-F238E27FC236}">
                  <a16:creationId xmlns:a16="http://schemas.microsoft.com/office/drawing/2014/main" id="{3A3C2EBD-6939-7C11-62DF-EED8368E4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5656325" y="2585004"/>
              <a:ext cx="606659" cy="606659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8363686-87E2-A6A6-C4F0-0FDDCB350C22}"/>
                </a:ext>
              </a:extLst>
            </p:cNvPr>
            <p:cNvSpPr txBox="1"/>
            <p:nvPr/>
          </p:nvSpPr>
          <p:spPr>
            <a:xfrm>
              <a:off x="5558742" y="3228945"/>
              <a:ext cx="8018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400" dirty="0"/>
                <a:t>Product</a:t>
              </a: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9A05810-189F-80B9-A4A3-0B0DD0164453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3551441" y="2528293"/>
            <a:ext cx="2261753" cy="15978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45A5051-0A14-A6AF-98F6-6C3D928F38AE}"/>
              </a:ext>
            </a:extLst>
          </p:cNvPr>
          <p:cNvSpPr txBox="1"/>
          <p:nvPr/>
        </p:nvSpPr>
        <p:spPr>
          <a:xfrm>
            <a:off x="3409798" y="3365554"/>
            <a:ext cx="1327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t</a:t>
            </a:r>
            <a:r>
              <a:rPr lang="en-DE" sz="1400" dirty="0"/>
              <a:t>ransferred via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81DC4E0-76E0-F862-7C4C-EF8594139F31}"/>
              </a:ext>
            </a:extLst>
          </p:cNvPr>
          <p:cNvCxnSpPr>
            <a:cxnSpLocks/>
          </p:cNvCxnSpPr>
          <p:nvPr/>
        </p:nvCxnSpPr>
        <p:spPr>
          <a:xfrm flipV="1">
            <a:off x="1510412" y="2544030"/>
            <a:ext cx="1457292" cy="910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63FD984-CEBB-D6C2-096B-3C2ED4FB517F}"/>
              </a:ext>
            </a:extLst>
          </p:cNvPr>
          <p:cNvSpPr txBox="1"/>
          <p:nvPr/>
        </p:nvSpPr>
        <p:spPr>
          <a:xfrm>
            <a:off x="1307269" y="2847403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p</a:t>
            </a:r>
            <a:r>
              <a:rPr lang="en-DE" sz="1400" dirty="0"/>
              <a:t>art of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5C21C4C-6206-EA31-06A9-F2B2A83F1537}"/>
              </a:ext>
            </a:extLst>
          </p:cNvPr>
          <p:cNvGrpSpPr/>
          <p:nvPr/>
        </p:nvGrpSpPr>
        <p:grpSpPr>
          <a:xfrm>
            <a:off x="8187228" y="1576575"/>
            <a:ext cx="1250663" cy="951718"/>
            <a:chOff x="5334328" y="2585004"/>
            <a:chExt cx="1250663" cy="951718"/>
          </a:xfrm>
        </p:grpSpPr>
        <p:pic>
          <p:nvPicPr>
            <p:cNvPr id="40" name="Graphic 29" descr="Piggy Bank outline">
              <a:extLst>
                <a:ext uri="{FF2B5EF4-FFF2-40B4-BE49-F238E27FC236}">
                  <a16:creationId xmlns:a16="http://schemas.microsoft.com/office/drawing/2014/main" id="{A8CC782A-824E-65F7-F367-FBEC0FF491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5656325" y="2585004"/>
              <a:ext cx="606659" cy="606659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E2CE736-315E-A4BC-7598-50F221208CF6}"/>
                </a:ext>
              </a:extLst>
            </p:cNvPr>
            <p:cNvSpPr txBox="1"/>
            <p:nvPr/>
          </p:nvSpPr>
          <p:spPr>
            <a:xfrm>
              <a:off x="5334328" y="3228945"/>
              <a:ext cx="12506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400" dirty="0"/>
                <a:t>Savings Goal</a:t>
              </a:r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C22A816-4017-B87A-264C-30955EE98A01}"/>
              </a:ext>
            </a:extLst>
          </p:cNvPr>
          <p:cNvCxnSpPr>
            <a:cxnSpLocks/>
          </p:cNvCxnSpPr>
          <p:nvPr/>
        </p:nvCxnSpPr>
        <p:spPr>
          <a:xfrm>
            <a:off x="6400383" y="1061665"/>
            <a:ext cx="1966357" cy="706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351B8F4-3592-F90D-723E-5756526CE953}"/>
              </a:ext>
            </a:extLst>
          </p:cNvPr>
          <p:cNvSpPr txBox="1"/>
          <p:nvPr/>
        </p:nvSpPr>
        <p:spPr>
          <a:xfrm>
            <a:off x="7367047" y="1077401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/>
              <a:t>has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999E56A-658B-50B4-436D-F0CAB9C4CAB8}"/>
              </a:ext>
            </a:extLst>
          </p:cNvPr>
          <p:cNvGrpSpPr/>
          <p:nvPr/>
        </p:nvGrpSpPr>
        <p:grpSpPr>
          <a:xfrm>
            <a:off x="10562078" y="1576575"/>
            <a:ext cx="868636" cy="951718"/>
            <a:chOff x="5525344" y="2585004"/>
            <a:chExt cx="868636" cy="951718"/>
          </a:xfrm>
        </p:grpSpPr>
        <p:pic>
          <p:nvPicPr>
            <p:cNvPr id="48" name="Graphic 29" descr="Palm tree outline">
              <a:extLst>
                <a:ext uri="{FF2B5EF4-FFF2-40B4-BE49-F238E27FC236}">
                  <a16:creationId xmlns:a16="http://schemas.microsoft.com/office/drawing/2014/main" id="{900349C1-D7A1-ADED-6165-412B60C56F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5656325" y="2585004"/>
              <a:ext cx="606659" cy="606659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7B7ABF4-45F1-D778-B7F8-26BDAA423734}"/>
                </a:ext>
              </a:extLst>
            </p:cNvPr>
            <p:cNvSpPr txBox="1"/>
            <p:nvPr/>
          </p:nvSpPr>
          <p:spPr>
            <a:xfrm>
              <a:off x="5525344" y="3228945"/>
              <a:ext cx="8686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400" dirty="0"/>
                <a:t>Vacation</a:t>
              </a:r>
            </a:p>
          </p:txBody>
        </p: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5973A6-1195-CF17-F3FD-112F14DD9A4A}"/>
              </a:ext>
            </a:extLst>
          </p:cNvPr>
          <p:cNvCxnSpPr>
            <a:cxnSpLocks/>
          </p:cNvCxnSpPr>
          <p:nvPr/>
        </p:nvCxnSpPr>
        <p:spPr>
          <a:xfrm>
            <a:off x="9222898" y="1879905"/>
            <a:ext cx="147016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3771E56-9D2D-C5A1-DB89-B75B40912C4F}"/>
              </a:ext>
            </a:extLst>
          </p:cNvPr>
          <p:cNvSpPr txBox="1"/>
          <p:nvPr/>
        </p:nvSpPr>
        <p:spPr>
          <a:xfrm>
            <a:off x="9493942" y="1523217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t</a:t>
            </a:r>
            <a:r>
              <a:rPr lang="en-DE" sz="1400" dirty="0"/>
              <a:t>o make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2077D27-D2EB-DF1F-16B3-06A5F7F9EF19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6431840" y="2528293"/>
            <a:ext cx="2380720" cy="15792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991EDA7-2EA2-10EA-93E8-47347A1B5BD8}"/>
              </a:ext>
            </a:extLst>
          </p:cNvPr>
          <p:cNvSpPr txBox="1"/>
          <p:nvPr/>
        </p:nvSpPr>
        <p:spPr>
          <a:xfrm>
            <a:off x="7609474" y="336555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on</a:t>
            </a:r>
            <a:endParaRPr lang="en-DE" sz="1400" dirty="0"/>
          </a:p>
        </p:txBody>
      </p:sp>
    </p:spTree>
    <p:extLst>
      <p:ext uri="{BB962C8B-B14F-4D97-AF65-F5344CB8AC3E}">
        <p14:creationId xmlns:p14="http://schemas.microsoft.com/office/powerpoint/2010/main" val="3877022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A8DFA1D-1E67-ED4F-853D-A810F491A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D90B-27A7-49E8-9856-FB81265ECD30}" type="datetime4">
              <a:rPr lang="en-US" noProof="0" smtClean="0"/>
              <a:t>March 12, 2024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129646-DAB2-7B4D-8450-A969602B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8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8E15B8B-7C43-A64A-B8B9-EB7D076B6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Story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E6059B2-CB1C-9395-080B-BDC5CCF62F20}"/>
              </a:ext>
            </a:extLst>
          </p:cNvPr>
          <p:cNvGrpSpPr/>
          <p:nvPr/>
        </p:nvGrpSpPr>
        <p:grpSpPr>
          <a:xfrm>
            <a:off x="806170" y="778745"/>
            <a:ext cx="10624544" cy="5330250"/>
            <a:chOff x="663206" y="781064"/>
            <a:chExt cx="10624544" cy="533025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E0F8765-4024-A910-4EE4-9DDB1D3CA69D}"/>
                </a:ext>
              </a:extLst>
            </p:cNvPr>
            <p:cNvGrpSpPr/>
            <p:nvPr/>
          </p:nvGrpSpPr>
          <p:grpSpPr>
            <a:xfrm>
              <a:off x="5687834" y="781064"/>
              <a:ext cx="606659" cy="951719"/>
              <a:chOff x="5656325" y="2585003"/>
              <a:chExt cx="606659" cy="951719"/>
            </a:xfrm>
          </p:grpSpPr>
          <p:pic>
            <p:nvPicPr>
              <p:cNvPr id="6" name="Graphic 29">
                <a:extLst>
                  <a:ext uri="{FF2B5EF4-FFF2-40B4-BE49-F238E27FC236}">
                    <a16:creationId xmlns:a16="http://schemas.microsoft.com/office/drawing/2014/main" id="{D3B765D9-D7AE-A5EE-AA81-C7C80AD303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656325" y="2585003"/>
                <a:ext cx="606659" cy="606661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3B74A2-5C2B-5AB4-5346-545582FD915F}"/>
                  </a:ext>
                </a:extLst>
              </p:cNvPr>
              <p:cNvSpPr txBox="1"/>
              <p:nvPr/>
            </p:nvSpPr>
            <p:spPr>
              <a:xfrm>
                <a:off x="5693394" y="3228945"/>
                <a:ext cx="5325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DE" sz="1400" dirty="0"/>
                  <a:t>Lars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2E000B3-D900-9888-EB1D-9DCA104177B9}"/>
                </a:ext>
              </a:extLst>
            </p:cNvPr>
            <p:cNvGrpSpPr/>
            <p:nvPr/>
          </p:nvGrpSpPr>
          <p:grpSpPr>
            <a:xfrm>
              <a:off x="5350729" y="3908210"/>
              <a:ext cx="1280863" cy="951718"/>
              <a:chOff x="5319222" y="2585004"/>
              <a:chExt cx="1280863" cy="951718"/>
            </a:xfrm>
          </p:grpSpPr>
          <p:pic>
            <p:nvPicPr>
              <p:cNvPr id="12" name="Graphic 29" descr="Bank outline">
                <a:extLst>
                  <a:ext uri="{FF2B5EF4-FFF2-40B4-BE49-F238E27FC236}">
                    <a16:creationId xmlns:a16="http://schemas.microsoft.com/office/drawing/2014/main" id="{CC317416-ACA2-05CB-4D9F-2E99F12C05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5656325" y="2585004"/>
                <a:ext cx="606659" cy="606659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46204BD-C86C-052F-D00A-33434E37D908}"/>
                  </a:ext>
                </a:extLst>
              </p:cNvPr>
              <p:cNvSpPr txBox="1"/>
              <p:nvPr/>
            </p:nvSpPr>
            <p:spPr>
              <a:xfrm>
                <a:off x="5319222" y="3228945"/>
                <a:ext cx="12808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DE" sz="1400" dirty="0"/>
                  <a:t>Bank Account</a:t>
                </a:r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6F4C80E-9F48-3EAB-44F8-6DA68C3ECA2E}"/>
                </a:ext>
              </a:extLst>
            </p:cNvPr>
            <p:cNvCxnSpPr>
              <a:stCxn id="7" idx="2"/>
            </p:cNvCxnSpPr>
            <p:nvPr/>
          </p:nvCxnSpPr>
          <p:spPr>
            <a:xfrm flipH="1">
              <a:off x="5991160" y="1732783"/>
              <a:ext cx="2" cy="217542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799BEF1-1A5B-C571-1705-EE901D81B739}"/>
                </a:ext>
              </a:extLst>
            </p:cNvPr>
            <p:cNvSpPr txBox="1"/>
            <p:nvPr/>
          </p:nvSpPr>
          <p:spPr>
            <a:xfrm>
              <a:off x="6026365" y="2665152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sz="1400" dirty="0"/>
                <a:t>owns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DFC124B-2764-506F-CDAC-D96249E50EF2}"/>
                </a:ext>
              </a:extLst>
            </p:cNvPr>
            <p:cNvGrpSpPr/>
            <p:nvPr/>
          </p:nvGrpSpPr>
          <p:grpSpPr>
            <a:xfrm>
              <a:off x="2564335" y="1578894"/>
              <a:ext cx="1688283" cy="951718"/>
              <a:chOff x="5115516" y="2585004"/>
              <a:chExt cx="1688283" cy="951718"/>
            </a:xfrm>
          </p:grpSpPr>
          <p:pic>
            <p:nvPicPr>
              <p:cNvPr id="20" name="Graphic 29" descr="Money outline">
                <a:extLst>
                  <a:ext uri="{FF2B5EF4-FFF2-40B4-BE49-F238E27FC236}">
                    <a16:creationId xmlns:a16="http://schemas.microsoft.com/office/drawing/2014/main" id="{8000B414-E00D-CDA9-7CA3-92D45B5F6B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/>
            </p:blipFill>
            <p:spPr>
              <a:xfrm>
                <a:off x="5656325" y="2585004"/>
                <a:ext cx="606659" cy="606659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FE3FD22-67D2-DB9A-C998-03F56D3AA285}"/>
                  </a:ext>
                </a:extLst>
              </p:cNvPr>
              <p:cNvSpPr txBox="1"/>
              <p:nvPr/>
            </p:nvSpPr>
            <p:spPr>
              <a:xfrm>
                <a:off x="5115516" y="3228945"/>
                <a:ext cx="16882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DE" sz="1400" dirty="0"/>
                  <a:t>Income &amp; Expense</a:t>
                </a:r>
              </a:p>
            </p:txBody>
          </p:sp>
        </p:grp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6EA5A2D-1E5F-428F-C99B-566C551A9C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8151" y="1084394"/>
              <a:ext cx="1832079" cy="6483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39F0A86-A23B-123D-BE48-9B9833E1BEFB}"/>
                </a:ext>
              </a:extLst>
            </p:cNvPr>
            <p:cNvSpPr txBox="1"/>
            <p:nvPr/>
          </p:nvSpPr>
          <p:spPr>
            <a:xfrm>
              <a:off x="4280984" y="1079721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sz="1400" dirty="0"/>
                <a:t>has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45D0EB4-3B7F-472B-1A61-1B27F0BDAD2A}"/>
                </a:ext>
              </a:extLst>
            </p:cNvPr>
            <p:cNvGrpSpPr/>
            <p:nvPr/>
          </p:nvGrpSpPr>
          <p:grpSpPr>
            <a:xfrm>
              <a:off x="663206" y="3386660"/>
              <a:ext cx="801823" cy="951718"/>
              <a:chOff x="5558742" y="2585004"/>
              <a:chExt cx="801823" cy="951718"/>
            </a:xfrm>
          </p:grpSpPr>
          <p:pic>
            <p:nvPicPr>
              <p:cNvPr id="27" name="Graphic 29" descr="Grocery bag outline">
                <a:extLst>
                  <a:ext uri="{FF2B5EF4-FFF2-40B4-BE49-F238E27FC236}">
                    <a16:creationId xmlns:a16="http://schemas.microsoft.com/office/drawing/2014/main" id="{3A3C2EBD-6939-7C11-62DF-EED8368E49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/>
            </p:blipFill>
            <p:spPr>
              <a:xfrm>
                <a:off x="5656325" y="2585004"/>
                <a:ext cx="606659" cy="606659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8363686-87E2-A6A6-C4F0-0FDDCB350C22}"/>
                  </a:ext>
                </a:extLst>
              </p:cNvPr>
              <p:cNvSpPr txBox="1"/>
              <p:nvPr/>
            </p:nvSpPr>
            <p:spPr>
              <a:xfrm>
                <a:off x="5558742" y="3228945"/>
                <a:ext cx="8018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DE" sz="1400" dirty="0"/>
                  <a:t>Product</a:t>
                </a:r>
              </a:p>
            </p:txBody>
          </p: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9A05810-189F-80B9-A4A3-0B0DD0164453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>
              <a:off x="3408477" y="2530612"/>
              <a:ext cx="2261753" cy="15978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45A5051-0A14-A6AF-98F6-6C3D928F38AE}"/>
                </a:ext>
              </a:extLst>
            </p:cNvPr>
            <p:cNvSpPr txBox="1"/>
            <p:nvPr/>
          </p:nvSpPr>
          <p:spPr>
            <a:xfrm>
              <a:off x="3266834" y="3367873"/>
              <a:ext cx="13276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t</a:t>
              </a:r>
              <a:r>
                <a:rPr lang="en-DE" sz="1400" dirty="0"/>
                <a:t>ransferred via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81DC4E0-76E0-F862-7C4C-EF8594139F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7448" y="2546349"/>
              <a:ext cx="1457292" cy="9100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63FD984-CEBB-D6C2-096B-3C2ED4FB517F}"/>
                </a:ext>
              </a:extLst>
            </p:cNvPr>
            <p:cNvSpPr txBox="1"/>
            <p:nvPr/>
          </p:nvSpPr>
          <p:spPr>
            <a:xfrm>
              <a:off x="1164305" y="2849722"/>
              <a:ext cx="6912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p</a:t>
              </a:r>
              <a:r>
                <a:rPr lang="en-DE" sz="1400" dirty="0"/>
                <a:t>art of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5C21C4C-6206-EA31-06A9-F2B2A83F1537}"/>
                </a:ext>
              </a:extLst>
            </p:cNvPr>
            <p:cNvGrpSpPr/>
            <p:nvPr/>
          </p:nvGrpSpPr>
          <p:grpSpPr>
            <a:xfrm>
              <a:off x="8044264" y="1578894"/>
              <a:ext cx="1250663" cy="951718"/>
              <a:chOff x="5334328" y="2585004"/>
              <a:chExt cx="1250663" cy="951718"/>
            </a:xfrm>
          </p:grpSpPr>
          <p:pic>
            <p:nvPicPr>
              <p:cNvPr id="40" name="Graphic 29" descr="Piggy Bank outline">
                <a:extLst>
                  <a:ext uri="{FF2B5EF4-FFF2-40B4-BE49-F238E27FC236}">
                    <a16:creationId xmlns:a16="http://schemas.microsoft.com/office/drawing/2014/main" id="{A8CC782A-824E-65F7-F367-FBEC0FF491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rcRect/>
              <a:stretch/>
            </p:blipFill>
            <p:spPr>
              <a:xfrm>
                <a:off x="5656325" y="2585004"/>
                <a:ext cx="606659" cy="606659"/>
              </a:xfrm>
              <a:prstGeom prst="rect">
                <a:avLst/>
              </a:prstGeom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E2CE736-315E-A4BC-7598-50F221208CF6}"/>
                  </a:ext>
                </a:extLst>
              </p:cNvPr>
              <p:cNvSpPr txBox="1"/>
              <p:nvPr/>
            </p:nvSpPr>
            <p:spPr>
              <a:xfrm>
                <a:off x="5334328" y="3228945"/>
                <a:ext cx="12506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DE" sz="1400" dirty="0"/>
                  <a:t>Savings Goal</a:t>
                </a:r>
              </a:p>
            </p:txBody>
          </p: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C22A816-4017-B87A-264C-30955EE98A01}"/>
                </a:ext>
              </a:extLst>
            </p:cNvPr>
            <p:cNvCxnSpPr>
              <a:cxnSpLocks/>
            </p:cNvCxnSpPr>
            <p:nvPr/>
          </p:nvCxnSpPr>
          <p:spPr>
            <a:xfrm>
              <a:off x="6257419" y="1063984"/>
              <a:ext cx="1966357" cy="7060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351B8F4-3592-F90D-723E-5756526CE953}"/>
                </a:ext>
              </a:extLst>
            </p:cNvPr>
            <p:cNvSpPr txBox="1"/>
            <p:nvPr/>
          </p:nvSpPr>
          <p:spPr>
            <a:xfrm>
              <a:off x="7224083" y="1079720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sz="1400" dirty="0"/>
                <a:t>has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F999E56A-658B-50B4-436D-F0CAB9C4CAB8}"/>
                </a:ext>
              </a:extLst>
            </p:cNvPr>
            <p:cNvGrpSpPr/>
            <p:nvPr/>
          </p:nvGrpSpPr>
          <p:grpSpPr>
            <a:xfrm>
              <a:off x="10419114" y="1578894"/>
              <a:ext cx="868636" cy="951718"/>
              <a:chOff x="5525344" y="2585004"/>
              <a:chExt cx="868636" cy="951718"/>
            </a:xfrm>
          </p:grpSpPr>
          <p:pic>
            <p:nvPicPr>
              <p:cNvPr id="48" name="Graphic 29" descr="Palm tree outline">
                <a:extLst>
                  <a:ext uri="{FF2B5EF4-FFF2-40B4-BE49-F238E27FC236}">
                    <a16:creationId xmlns:a16="http://schemas.microsoft.com/office/drawing/2014/main" id="{900349C1-D7A1-ADED-6165-412B60C56F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rcRect/>
              <a:stretch/>
            </p:blipFill>
            <p:spPr>
              <a:xfrm>
                <a:off x="5656325" y="2585004"/>
                <a:ext cx="606659" cy="606659"/>
              </a:xfrm>
              <a:prstGeom prst="rect">
                <a:avLst/>
              </a:prstGeom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7B7ABF4-45F1-D778-B7F8-26BDAA423734}"/>
                  </a:ext>
                </a:extLst>
              </p:cNvPr>
              <p:cNvSpPr txBox="1"/>
              <p:nvPr/>
            </p:nvSpPr>
            <p:spPr>
              <a:xfrm>
                <a:off x="5525344" y="3228945"/>
                <a:ext cx="8686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DE" sz="1400" dirty="0"/>
                  <a:t>Vacation</a:t>
                </a:r>
              </a:p>
            </p:txBody>
          </p:sp>
        </p:grp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305973A6-1195-CF17-F3FD-112F14DD9A4A}"/>
                </a:ext>
              </a:extLst>
            </p:cNvPr>
            <p:cNvCxnSpPr>
              <a:cxnSpLocks/>
            </p:cNvCxnSpPr>
            <p:nvPr/>
          </p:nvCxnSpPr>
          <p:spPr>
            <a:xfrm>
              <a:off x="9079934" y="1882224"/>
              <a:ext cx="147016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3771E56-9D2D-C5A1-DB89-B75B40912C4F}"/>
                </a:ext>
              </a:extLst>
            </p:cNvPr>
            <p:cNvSpPr txBox="1"/>
            <p:nvPr/>
          </p:nvSpPr>
          <p:spPr>
            <a:xfrm>
              <a:off x="9350978" y="1525536"/>
              <a:ext cx="8210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t</a:t>
              </a:r>
              <a:r>
                <a:rPr lang="en-DE" sz="1400" dirty="0"/>
                <a:t>o make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2077D27-D2EB-DF1F-16B3-06A5F7F9EF19}"/>
                </a:ext>
              </a:extLst>
            </p:cNvPr>
            <p:cNvCxnSpPr>
              <a:cxnSpLocks/>
              <a:stCxn id="41" idx="2"/>
            </p:cNvCxnSpPr>
            <p:nvPr/>
          </p:nvCxnSpPr>
          <p:spPr>
            <a:xfrm flipH="1">
              <a:off x="6288876" y="2530612"/>
              <a:ext cx="2380720" cy="15792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991EDA7-2EA2-10EA-93E8-47347A1B5BD8}"/>
                </a:ext>
              </a:extLst>
            </p:cNvPr>
            <p:cNvSpPr txBox="1"/>
            <p:nvPr/>
          </p:nvSpPr>
          <p:spPr>
            <a:xfrm>
              <a:off x="7466510" y="3367872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on</a:t>
              </a:r>
              <a:endParaRPr lang="en-DE" sz="1400" dirty="0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C69A1A0-4C22-5685-65CC-539532F2E09B}"/>
                </a:ext>
              </a:extLst>
            </p:cNvPr>
            <p:cNvGrpSpPr/>
            <p:nvPr/>
          </p:nvGrpSpPr>
          <p:grpSpPr>
            <a:xfrm>
              <a:off x="5539754" y="5159596"/>
              <a:ext cx="902811" cy="951718"/>
              <a:chOff x="5508249" y="2585004"/>
              <a:chExt cx="902811" cy="951718"/>
            </a:xfrm>
          </p:grpSpPr>
          <p:pic>
            <p:nvPicPr>
              <p:cNvPr id="66" name="Graphic 29" descr="Bar chart outline">
                <a:extLst>
                  <a:ext uri="{FF2B5EF4-FFF2-40B4-BE49-F238E27FC236}">
                    <a16:creationId xmlns:a16="http://schemas.microsoft.com/office/drawing/2014/main" id="{7CE37ADF-CC87-0080-AB38-CAEBF4EC39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rcRect/>
              <a:stretch/>
            </p:blipFill>
            <p:spPr>
              <a:xfrm>
                <a:off x="5656325" y="2585004"/>
                <a:ext cx="606659" cy="606659"/>
              </a:xfrm>
              <a:prstGeom prst="rect">
                <a:avLst/>
              </a:prstGeom>
            </p:spPr>
          </p:pic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07683DB-04F0-9908-5ECD-B47350E15EF0}"/>
                  </a:ext>
                </a:extLst>
              </p:cNvPr>
              <p:cNvSpPr txBox="1"/>
              <p:nvPr/>
            </p:nvSpPr>
            <p:spPr>
              <a:xfrm>
                <a:off x="5508249" y="3228945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DE" sz="1400" dirty="0"/>
                  <a:t>Analytics</a:t>
                </a:r>
              </a:p>
            </p:txBody>
          </p:sp>
        </p:grp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CDCA615E-4ADE-CAF5-DC4C-33930FE3D4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13304" y="4222480"/>
              <a:ext cx="3860815" cy="13687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7BA86C9-520F-C685-EBEC-DC0A86F0FE63}"/>
                </a:ext>
              </a:extLst>
            </p:cNvPr>
            <p:cNvSpPr txBox="1"/>
            <p:nvPr/>
          </p:nvSpPr>
          <p:spPr>
            <a:xfrm>
              <a:off x="3266834" y="4985519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diet</a:t>
              </a:r>
              <a:endParaRPr lang="en-DE" sz="1400" dirty="0"/>
            </a:p>
          </p:txBody>
        </p:sp>
        <p:cxnSp>
          <p:nvCxnSpPr>
            <p:cNvPr id="81" name="Elbow Connector 80">
              <a:extLst>
                <a:ext uri="{FF2B5EF4-FFF2-40B4-BE49-F238E27FC236}">
                  <a16:creationId xmlns:a16="http://schemas.microsoft.com/office/drawing/2014/main" id="{6A9870D5-076D-C11E-88EE-E8C148E74BB4}"/>
                </a:ext>
              </a:extLst>
            </p:cNvPr>
            <p:cNvCxnSpPr>
              <a:endCxn id="12" idx="3"/>
            </p:cNvCxnSpPr>
            <p:nvPr/>
          </p:nvCxnSpPr>
          <p:spPr>
            <a:xfrm rot="5400000" flipH="1" flipV="1">
              <a:off x="5650263" y="4818697"/>
              <a:ext cx="1251385" cy="37072"/>
            </a:xfrm>
            <a:prstGeom prst="bentConnector4">
              <a:avLst>
                <a:gd name="adj1" fmla="val -286"/>
                <a:gd name="adj2" fmla="val 2696164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CC1D18B-4FAB-DE1B-04F0-F1F4E7660869}"/>
                </a:ext>
              </a:extLst>
            </p:cNvPr>
            <p:cNvSpPr txBox="1"/>
            <p:nvPr/>
          </p:nvSpPr>
          <p:spPr>
            <a:xfrm>
              <a:off x="7292330" y="4716493"/>
              <a:ext cx="15872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budget &amp; forecast</a:t>
              </a:r>
              <a:endParaRPr lang="en-D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26136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A8DFA1D-1E67-ED4F-853D-A810F491A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D90B-27A7-49E8-9856-FB81265ECD30}" type="datetime4">
              <a:rPr lang="en-US" noProof="0" smtClean="0"/>
              <a:t>March 12, 2024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129646-DAB2-7B4D-8450-A969602B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9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8E15B8B-7C43-A64A-B8B9-EB7D076B6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Story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E0F8765-4024-A910-4EE4-9DDB1D3CA69D}"/>
              </a:ext>
            </a:extLst>
          </p:cNvPr>
          <p:cNvGrpSpPr/>
          <p:nvPr/>
        </p:nvGrpSpPr>
        <p:grpSpPr>
          <a:xfrm>
            <a:off x="5830798" y="778745"/>
            <a:ext cx="606659" cy="951719"/>
            <a:chOff x="5656325" y="2585003"/>
            <a:chExt cx="606659" cy="951719"/>
          </a:xfrm>
        </p:grpSpPr>
        <p:pic>
          <p:nvPicPr>
            <p:cNvPr id="6" name="Graphic 29">
              <a:extLst>
                <a:ext uri="{FF2B5EF4-FFF2-40B4-BE49-F238E27FC236}">
                  <a16:creationId xmlns:a16="http://schemas.microsoft.com/office/drawing/2014/main" id="{D3B765D9-D7AE-A5EE-AA81-C7C80AD30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56325" y="2585003"/>
              <a:ext cx="606659" cy="606661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23B74A2-5C2B-5AB4-5346-545582FD915F}"/>
                </a:ext>
              </a:extLst>
            </p:cNvPr>
            <p:cNvSpPr txBox="1"/>
            <p:nvPr/>
          </p:nvSpPr>
          <p:spPr>
            <a:xfrm>
              <a:off x="5693394" y="3228945"/>
              <a:ext cx="5325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400" dirty="0">
                  <a:solidFill>
                    <a:schemeClr val="bg2"/>
                  </a:solidFill>
                </a:rPr>
                <a:t>Lars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2E000B3-D900-9888-EB1D-9DCA104177B9}"/>
              </a:ext>
            </a:extLst>
          </p:cNvPr>
          <p:cNvGrpSpPr/>
          <p:nvPr/>
        </p:nvGrpSpPr>
        <p:grpSpPr>
          <a:xfrm>
            <a:off x="5493693" y="3905891"/>
            <a:ext cx="1280863" cy="951718"/>
            <a:chOff x="5319222" y="2585004"/>
            <a:chExt cx="1280863" cy="951718"/>
          </a:xfrm>
        </p:grpSpPr>
        <p:pic>
          <p:nvPicPr>
            <p:cNvPr id="12" name="Graphic 29" descr="Bank outline">
              <a:extLst>
                <a:ext uri="{FF2B5EF4-FFF2-40B4-BE49-F238E27FC236}">
                  <a16:creationId xmlns:a16="http://schemas.microsoft.com/office/drawing/2014/main" id="{CC317416-ACA2-05CB-4D9F-2E99F12C0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5656325" y="2585004"/>
              <a:ext cx="606659" cy="60665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46204BD-C86C-052F-D00A-33434E37D908}"/>
                </a:ext>
              </a:extLst>
            </p:cNvPr>
            <p:cNvSpPr txBox="1"/>
            <p:nvPr/>
          </p:nvSpPr>
          <p:spPr>
            <a:xfrm>
              <a:off x="5319222" y="3228945"/>
              <a:ext cx="12808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400" dirty="0"/>
                <a:t>Bank Account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F4C80E-9F48-3EAB-44F8-6DA68C3ECA2E}"/>
              </a:ext>
            </a:extLst>
          </p:cNvPr>
          <p:cNvCxnSpPr>
            <a:stCxn id="7" idx="2"/>
          </p:cNvCxnSpPr>
          <p:nvPr/>
        </p:nvCxnSpPr>
        <p:spPr>
          <a:xfrm flipH="1">
            <a:off x="6134124" y="1730464"/>
            <a:ext cx="2" cy="2175427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799BEF1-1A5B-C571-1705-EE901D81B739}"/>
              </a:ext>
            </a:extLst>
          </p:cNvPr>
          <p:cNvSpPr txBox="1"/>
          <p:nvPr/>
        </p:nvSpPr>
        <p:spPr>
          <a:xfrm>
            <a:off x="6169329" y="2662833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>
                <a:solidFill>
                  <a:schemeClr val="bg2"/>
                </a:solidFill>
              </a:rPr>
              <a:t>owns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DFC124B-2764-506F-CDAC-D96249E50EF2}"/>
              </a:ext>
            </a:extLst>
          </p:cNvPr>
          <p:cNvGrpSpPr/>
          <p:nvPr/>
        </p:nvGrpSpPr>
        <p:grpSpPr>
          <a:xfrm>
            <a:off x="2707299" y="1576575"/>
            <a:ext cx="1688283" cy="951718"/>
            <a:chOff x="5115516" y="2585004"/>
            <a:chExt cx="1688283" cy="951718"/>
          </a:xfrm>
        </p:grpSpPr>
        <p:pic>
          <p:nvPicPr>
            <p:cNvPr id="20" name="Graphic 29" descr="Money outline">
              <a:extLst>
                <a:ext uri="{FF2B5EF4-FFF2-40B4-BE49-F238E27FC236}">
                  <a16:creationId xmlns:a16="http://schemas.microsoft.com/office/drawing/2014/main" id="{8000B414-E00D-CDA9-7CA3-92D45B5F6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656325" y="2585004"/>
              <a:ext cx="606659" cy="60665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FE3FD22-67D2-DB9A-C998-03F56D3AA285}"/>
                </a:ext>
              </a:extLst>
            </p:cNvPr>
            <p:cNvSpPr txBox="1"/>
            <p:nvPr/>
          </p:nvSpPr>
          <p:spPr>
            <a:xfrm>
              <a:off x="5115516" y="3228945"/>
              <a:ext cx="16882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400" dirty="0"/>
                <a:t>Income &amp; Expense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6EA5A2D-1E5F-428F-C99B-566C551A9C38}"/>
              </a:ext>
            </a:extLst>
          </p:cNvPr>
          <p:cNvCxnSpPr>
            <a:cxnSpLocks/>
          </p:cNvCxnSpPr>
          <p:nvPr/>
        </p:nvCxnSpPr>
        <p:spPr>
          <a:xfrm flipH="1">
            <a:off x="3981115" y="1082075"/>
            <a:ext cx="1832079" cy="648389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39F0A86-A23B-123D-BE48-9B9833E1BEFB}"/>
              </a:ext>
            </a:extLst>
          </p:cNvPr>
          <p:cNvSpPr txBox="1"/>
          <p:nvPr/>
        </p:nvSpPr>
        <p:spPr>
          <a:xfrm>
            <a:off x="4423948" y="1077402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>
                <a:solidFill>
                  <a:schemeClr val="bg2"/>
                </a:solidFill>
              </a:rPr>
              <a:t>has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45D0EB4-3B7F-472B-1A61-1B27F0BDAD2A}"/>
              </a:ext>
            </a:extLst>
          </p:cNvPr>
          <p:cNvGrpSpPr/>
          <p:nvPr/>
        </p:nvGrpSpPr>
        <p:grpSpPr>
          <a:xfrm>
            <a:off x="806170" y="3384341"/>
            <a:ext cx="801823" cy="951718"/>
            <a:chOff x="5558742" y="2585004"/>
            <a:chExt cx="801823" cy="951718"/>
          </a:xfrm>
        </p:grpSpPr>
        <p:pic>
          <p:nvPicPr>
            <p:cNvPr id="27" name="Graphic 29" descr="Grocery bag outline">
              <a:extLst>
                <a:ext uri="{FF2B5EF4-FFF2-40B4-BE49-F238E27FC236}">
                  <a16:creationId xmlns:a16="http://schemas.microsoft.com/office/drawing/2014/main" id="{3A3C2EBD-6939-7C11-62DF-EED8368E4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5656325" y="2585004"/>
              <a:ext cx="606659" cy="606659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8363686-87E2-A6A6-C4F0-0FDDCB350C22}"/>
                </a:ext>
              </a:extLst>
            </p:cNvPr>
            <p:cNvSpPr txBox="1"/>
            <p:nvPr/>
          </p:nvSpPr>
          <p:spPr>
            <a:xfrm>
              <a:off x="5558742" y="3228945"/>
              <a:ext cx="8018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400" dirty="0"/>
                <a:t>Product</a:t>
              </a: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9A05810-189F-80B9-A4A3-0B0DD0164453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3551441" y="2528293"/>
            <a:ext cx="2261753" cy="1597808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45A5051-0A14-A6AF-98F6-6C3D928F38AE}"/>
              </a:ext>
            </a:extLst>
          </p:cNvPr>
          <p:cNvSpPr txBox="1"/>
          <p:nvPr/>
        </p:nvSpPr>
        <p:spPr>
          <a:xfrm>
            <a:off x="3409798" y="3365554"/>
            <a:ext cx="1327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2"/>
                </a:solidFill>
              </a:rPr>
              <a:t>t</a:t>
            </a:r>
            <a:r>
              <a:rPr lang="en-DE" sz="1400" dirty="0">
                <a:solidFill>
                  <a:schemeClr val="bg2"/>
                </a:solidFill>
              </a:rPr>
              <a:t>ransferred via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81DC4E0-76E0-F862-7C4C-EF8594139F31}"/>
              </a:ext>
            </a:extLst>
          </p:cNvPr>
          <p:cNvCxnSpPr>
            <a:cxnSpLocks/>
          </p:cNvCxnSpPr>
          <p:nvPr/>
        </p:nvCxnSpPr>
        <p:spPr>
          <a:xfrm flipV="1">
            <a:off x="1510412" y="2544030"/>
            <a:ext cx="1457292" cy="910032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63FD984-CEBB-D6C2-096B-3C2ED4FB517F}"/>
              </a:ext>
            </a:extLst>
          </p:cNvPr>
          <p:cNvSpPr txBox="1"/>
          <p:nvPr/>
        </p:nvSpPr>
        <p:spPr>
          <a:xfrm>
            <a:off x="1307269" y="2847403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2"/>
                </a:solidFill>
              </a:rPr>
              <a:t>p</a:t>
            </a:r>
            <a:r>
              <a:rPr lang="en-DE" sz="1400" dirty="0">
                <a:solidFill>
                  <a:schemeClr val="bg2"/>
                </a:solidFill>
              </a:rPr>
              <a:t>art of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5C21C4C-6206-EA31-06A9-F2B2A83F1537}"/>
              </a:ext>
            </a:extLst>
          </p:cNvPr>
          <p:cNvGrpSpPr/>
          <p:nvPr/>
        </p:nvGrpSpPr>
        <p:grpSpPr>
          <a:xfrm>
            <a:off x="8187228" y="1576575"/>
            <a:ext cx="1250663" cy="951718"/>
            <a:chOff x="5334328" y="2585004"/>
            <a:chExt cx="1250663" cy="951718"/>
          </a:xfrm>
        </p:grpSpPr>
        <p:pic>
          <p:nvPicPr>
            <p:cNvPr id="40" name="Graphic 29" descr="Piggy Bank outline">
              <a:extLst>
                <a:ext uri="{FF2B5EF4-FFF2-40B4-BE49-F238E27FC236}">
                  <a16:creationId xmlns:a16="http://schemas.microsoft.com/office/drawing/2014/main" id="{A8CC782A-824E-65F7-F367-FBEC0FF491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5656325" y="2585004"/>
              <a:ext cx="606659" cy="606659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E2CE736-315E-A4BC-7598-50F221208CF6}"/>
                </a:ext>
              </a:extLst>
            </p:cNvPr>
            <p:cNvSpPr txBox="1"/>
            <p:nvPr/>
          </p:nvSpPr>
          <p:spPr>
            <a:xfrm>
              <a:off x="5334328" y="3228945"/>
              <a:ext cx="12506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400" dirty="0"/>
                <a:t>Savings Goal</a:t>
              </a:r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C22A816-4017-B87A-264C-30955EE98A01}"/>
              </a:ext>
            </a:extLst>
          </p:cNvPr>
          <p:cNvCxnSpPr>
            <a:cxnSpLocks/>
          </p:cNvCxnSpPr>
          <p:nvPr/>
        </p:nvCxnSpPr>
        <p:spPr>
          <a:xfrm>
            <a:off x="6400383" y="1061665"/>
            <a:ext cx="1966357" cy="706080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351B8F4-3592-F90D-723E-5756526CE953}"/>
              </a:ext>
            </a:extLst>
          </p:cNvPr>
          <p:cNvSpPr txBox="1"/>
          <p:nvPr/>
        </p:nvSpPr>
        <p:spPr>
          <a:xfrm>
            <a:off x="7367047" y="1077401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>
                <a:solidFill>
                  <a:schemeClr val="bg2"/>
                </a:solidFill>
              </a:rPr>
              <a:t>has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999E56A-658B-50B4-436D-F0CAB9C4CAB8}"/>
              </a:ext>
            </a:extLst>
          </p:cNvPr>
          <p:cNvGrpSpPr/>
          <p:nvPr/>
        </p:nvGrpSpPr>
        <p:grpSpPr>
          <a:xfrm>
            <a:off x="10562078" y="1576575"/>
            <a:ext cx="868636" cy="951718"/>
            <a:chOff x="5525344" y="2585004"/>
            <a:chExt cx="868636" cy="951718"/>
          </a:xfrm>
        </p:grpSpPr>
        <p:pic>
          <p:nvPicPr>
            <p:cNvPr id="48" name="Graphic 29" descr="Palm tree outline">
              <a:extLst>
                <a:ext uri="{FF2B5EF4-FFF2-40B4-BE49-F238E27FC236}">
                  <a16:creationId xmlns:a16="http://schemas.microsoft.com/office/drawing/2014/main" id="{900349C1-D7A1-ADED-6165-412B60C56F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5656325" y="2585004"/>
              <a:ext cx="606659" cy="606659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7B7ABF4-45F1-D778-B7F8-26BDAA423734}"/>
                </a:ext>
              </a:extLst>
            </p:cNvPr>
            <p:cNvSpPr txBox="1"/>
            <p:nvPr/>
          </p:nvSpPr>
          <p:spPr>
            <a:xfrm>
              <a:off x="5525344" y="3228945"/>
              <a:ext cx="8686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400" dirty="0">
                  <a:solidFill>
                    <a:schemeClr val="bg2"/>
                  </a:solidFill>
                </a:rPr>
                <a:t>Vacation</a:t>
              </a:r>
            </a:p>
          </p:txBody>
        </p: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5973A6-1195-CF17-F3FD-112F14DD9A4A}"/>
              </a:ext>
            </a:extLst>
          </p:cNvPr>
          <p:cNvCxnSpPr>
            <a:cxnSpLocks/>
          </p:cNvCxnSpPr>
          <p:nvPr/>
        </p:nvCxnSpPr>
        <p:spPr>
          <a:xfrm>
            <a:off x="9222898" y="1879905"/>
            <a:ext cx="1470161" cy="0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3771E56-9D2D-C5A1-DB89-B75B40912C4F}"/>
              </a:ext>
            </a:extLst>
          </p:cNvPr>
          <p:cNvSpPr txBox="1"/>
          <p:nvPr/>
        </p:nvSpPr>
        <p:spPr>
          <a:xfrm>
            <a:off x="9493942" y="1523217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2"/>
                </a:solidFill>
              </a:rPr>
              <a:t>t</a:t>
            </a:r>
            <a:r>
              <a:rPr lang="en-DE" sz="1400" dirty="0">
                <a:solidFill>
                  <a:schemeClr val="bg2"/>
                </a:solidFill>
              </a:rPr>
              <a:t>o make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2077D27-D2EB-DF1F-16B3-06A5F7F9EF19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6431840" y="2528293"/>
            <a:ext cx="2380720" cy="1579222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991EDA7-2EA2-10EA-93E8-47347A1B5BD8}"/>
              </a:ext>
            </a:extLst>
          </p:cNvPr>
          <p:cNvSpPr txBox="1"/>
          <p:nvPr/>
        </p:nvSpPr>
        <p:spPr>
          <a:xfrm>
            <a:off x="7609474" y="336555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2"/>
                </a:solidFill>
              </a:rPr>
              <a:t>on</a:t>
            </a:r>
            <a:endParaRPr lang="en-DE" sz="1400" dirty="0">
              <a:solidFill>
                <a:schemeClr val="bg2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C69A1A0-4C22-5685-65CC-539532F2E09B}"/>
              </a:ext>
            </a:extLst>
          </p:cNvPr>
          <p:cNvGrpSpPr/>
          <p:nvPr/>
        </p:nvGrpSpPr>
        <p:grpSpPr>
          <a:xfrm>
            <a:off x="5682718" y="5157277"/>
            <a:ext cx="902811" cy="951718"/>
            <a:chOff x="5508249" y="2585004"/>
            <a:chExt cx="902811" cy="951718"/>
          </a:xfrm>
        </p:grpSpPr>
        <p:pic>
          <p:nvPicPr>
            <p:cNvPr id="66" name="Graphic 29" descr="Bar chart outline">
              <a:extLst>
                <a:ext uri="{FF2B5EF4-FFF2-40B4-BE49-F238E27FC236}">
                  <a16:creationId xmlns:a16="http://schemas.microsoft.com/office/drawing/2014/main" id="{7CE37ADF-CC87-0080-AB38-CAEBF4EC39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>
            <a:xfrm>
              <a:off x="5656325" y="2585004"/>
              <a:ext cx="606659" cy="606659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07683DB-04F0-9908-5ECD-B47350E15EF0}"/>
                </a:ext>
              </a:extLst>
            </p:cNvPr>
            <p:cNvSpPr txBox="1"/>
            <p:nvPr/>
          </p:nvSpPr>
          <p:spPr>
            <a:xfrm>
              <a:off x="5508249" y="3228945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400" dirty="0"/>
                <a:t>Analytics</a:t>
              </a:r>
            </a:p>
          </p:txBody>
        </p: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DCA615E-4ADE-CAF5-DC4C-33930FE3D428}"/>
              </a:ext>
            </a:extLst>
          </p:cNvPr>
          <p:cNvCxnSpPr>
            <a:cxnSpLocks/>
          </p:cNvCxnSpPr>
          <p:nvPr/>
        </p:nvCxnSpPr>
        <p:spPr>
          <a:xfrm flipH="1" flipV="1">
            <a:off x="1756268" y="4220161"/>
            <a:ext cx="3860815" cy="1368756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7BA86C9-520F-C685-EBEC-DC0A86F0FE63}"/>
              </a:ext>
            </a:extLst>
          </p:cNvPr>
          <p:cNvSpPr txBox="1"/>
          <p:nvPr/>
        </p:nvSpPr>
        <p:spPr>
          <a:xfrm>
            <a:off x="3409798" y="4983200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2"/>
                </a:solidFill>
              </a:rPr>
              <a:t>diet</a:t>
            </a:r>
            <a:endParaRPr lang="en-DE" sz="1400" dirty="0">
              <a:solidFill>
                <a:schemeClr val="bg2"/>
              </a:solidFill>
            </a:endParaRPr>
          </a:p>
        </p:txBody>
      </p: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6A9870D5-076D-C11E-88EE-E8C148E74BB4}"/>
              </a:ext>
            </a:extLst>
          </p:cNvPr>
          <p:cNvCxnSpPr>
            <a:endCxn id="12" idx="3"/>
          </p:cNvCxnSpPr>
          <p:nvPr/>
        </p:nvCxnSpPr>
        <p:spPr>
          <a:xfrm rot="5400000" flipH="1" flipV="1">
            <a:off x="5793227" y="4816378"/>
            <a:ext cx="1251385" cy="37072"/>
          </a:xfrm>
          <a:prstGeom prst="bentConnector4">
            <a:avLst>
              <a:gd name="adj1" fmla="val -286"/>
              <a:gd name="adj2" fmla="val 2696164"/>
            </a:avLst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5CC1D18B-4FAB-DE1B-04F0-F1F4E7660869}"/>
              </a:ext>
            </a:extLst>
          </p:cNvPr>
          <p:cNvSpPr txBox="1"/>
          <p:nvPr/>
        </p:nvSpPr>
        <p:spPr>
          <a:xfrm>
            <a:off x="7435294" y="4714174"/>
            <a:ext cx="1587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2"/>
                </a:solidFill>
              </a:rPr>
              <a:t>budget &amp; forecast</a:t>
            </a:r>
            <a:endParaRPr lang="en-DE" sz="1400" dirty="0">
              <a:solidFill>
                <a:schemeClr val="bg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D22E5-F46A-7DC5-BDA2-307A35D9FCDA}"/>
              </a:ext>
            </a:extLst>
          </p:cNvPr>
          <p:cNvSpPr/>
          <p:nvPr/>
        </p:nvSpPr>
        <p:spPr>
          <a:xfrm>
            <a:off x="434625" y="3290676"/>
            <a:ext cx="1549570" cy="10949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7CD148-9FB6-F625-3B33-3F0C23A0C333}"/>
              </a:ext>
            </a:extLst>
          </p:cNvPr>
          <p:cNvSpPr/>
          <p:nvPr/>
        </p:nvSpPr>
        <p:spPr>
          <a:xfrm>
            <a:off x="5321215" y="5098948"/>
            <a:ext cx="1549570" cy="10949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B7CF63-CACF-208E-50ED-9B23A19E6F77}"/>
              </a:ext>
            </a:extLst>
          </p:cNvPr>
          <p:cNvSpPr/>
          <p:nvPr/>
        </p:nvSpPr>
        <p:spPr>
          <a:xfrm>
            <a:off x="8092550" y="1510055"/>
            <a:ext cx="1422453" cy="10949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526365-DB70-412B-1001-94FF1CB004E8}"/>
              </a:ext>
            </a:extLst>
          </p:cNvPr>
          <p:cNvSpPr/>
          <p:nvPr/>
        </p:nvSpPr>
        <p:spPr>
          <a:xfrm>
            <a:off x="5321215" y="3828980"/>
            <a:ext cx="1549570" cy="10949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04CE10-792C-DAA7-E45C-C16321E5B443}"/>
              </a:ext>
            </a:extLst>
          </p:cNvPr>
          <p:cNvSpPr/>
          <p:nvPr/>
        </p:nvSpPr>
        <p:spPr>
          <a:xfrm>
            <a:off x="2599931" y="1523217"/>
            <a:ext cx="1935015" cy="11908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69789105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master_Fächer">
  <a:themeElements>
    <a:clrScheme name="KIT FARBEN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4664AA"/>
      </a:accent1>
      <a:accent2>
        <a:srgbClr val="23A1E0"/>
      </a:accent2>
      <a:accent3>
        <a:srgbClr val="8CB63C"/>
      </a:accent3>
      <a:accent4>
        <a:srgbClr val="A3107C"/>
      </a:accent4>
      <a:accent5>
        <a:srgbClr val="DF9B1B"/>
      </a:accent5>
      <a:accent6>
        <a:srgbClr val="FCE500"/>
      </a:accent6>
      <a:hlink>
        <a:srgbClr val="4664AA"/>
      </a:hlink>
      <a:folHlink>
        <a:srgbClr val="A22223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D385F135-4BB1-4144-883F-BD663B3FA4BF}" vid="{9BD07EEE-6672-4655-8F7E-3FE0E154673F}"/>
    </a:ext>
  </a:extLst>
</a:theme>
</file>

<file path=ppt/theme/theme2.xml><?xml version="1.0" encoding="utf-8"?>
<a:theme xmlns:a="http://schemas.openxmlformats.org/drawingml/2006/main" name="Folienmaster_Form">
  <a:themeElements>
    <a:clrScheme name="KIT FARBEN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4664AA"/>
      </a:accent1>
      <a:accent2>
        <a:srgbClr val="23A1E0"/>
      </a:accent2>
      <a:accent3>
        <a:srgbClr val="8CB63C"/>
      </a:accent3>
      <a:accent4>
        <a:srgbClr val="A3107C"/>
      </a:accent4>
      <a:accent5>
        <a:srgbClr val="DF9B1B"/>
      </a:accent5>
      <a:accent6>
        <a:srgbClr val="FCE500"/>
      </a:accent6>
      <a:hlink>
        <a:srgbClr val="4664AA"/>
      </a:hlink>
      <a:folHlink>
        <a:srgbClr val="A22223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D385F135-4BB1-4144-883F-BD663B3FA4BF}" vid="{9BD07EEE-6672-4655-8F7E-3FE0E154673F}"/>
    </a:ext>
  </a:extLst>
</a:theme>
</file>

<file path=ppt/theme/theme3.xml><?xml version="1.0" encoding="utf-8"?>
<a:theme xmlns:a="http://schemas.openxmlformats.org/drawingml/2006/main" name="Folienmaster_Punkte">
  <a:themeElements>
    <a:clrScheme name="KIT FARBEN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4664AA"/>
      </a:accent1>
      <a:accent2>
        <a:srgbClr val="23A1E0"/>
      </a:accent2>
      <a:accent3>
        <a:srgbClr val="8CB63C"/>
      </a:accent3>
      <a:accent4>
        <a:srgbClr val="A3107C"/>
      </a:accent4>
      <a:accent5>
        <a:srgbClr val="DF9B1B"/>
      </a:accent5>
      <a:accent6>
        <a:srgbClr val="FCE500"/>
      </a:accent6>
      <a:hlink>
        <a:srgbClr val="4664AA"/>
      </a:hlink>
      <a:folHlink>
        <a:srgbClr val="A22223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D385F135-4BB1-4144-883F-BD663B3FA4BF}" vid="{9BD07EEE-6672-4655-8F7E-3FE0E154673F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753</TotalTime>
  <Words>497</Words>
  <Application>Microsoft Macintosh PowerPoint</Application>
  <PresentationFormat>Widescreen</PresentationFormat>
  <Paragraphs>289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Folienmaster_Fächer</vt:lpstr>
      <vt:lpstr>Folienmaster_Form</vt:lpstr>
      <vt:lpstr>Folienmaster_Punkte</vt:lpstr>
      <vt:lpstr>PowerPoint Presentation</vt:lpstr>
      <vt:lpstr>Task</vt:lpstr>
      <vt:lpstr>Story</vt:lpstr>
      <vt:lpstr>Story</vt:lpstr>
      <vt:lpstr>Story</vt:lpstr>
      <vt:lpstr>Story</vt:lpstr>
      <vt:lpstr>Story</vt:lpstr>
      <vt:lpstr>Story</vt:lpstr>
      <vt:lpstr>Story</vt:lpstr>
      <vt:lpstr>Bank Account</vt:lpstr>
      <vt:lpstr>Transaction: Income &amp; Expense</vt:lpstr>
      <vt:lpstr>Product</vt:lpstr>
      <vt:lpstr>Savings Goal</vt:lpstr>
      <vt:lpstr>Analytics</vt:lpstr>
      <vt:lpstr>Software Architecture</vt:lpstr>
      <vt:lpstr>Software Architecture</vt:lpstr>
      <vt:lpstr>Software Architecture</vt:lpstr>
      <vt:lpstr>Software Architecture</vt:lpstr>
      <vt:lpstr>Software Architecture</vt:lpstr>
      <vt:lpstr>Software Architecture</vt:lpstr>
      <vt:lpstr>Savings Goal</vt:lpstr>
      <vt:lpstr>Savings Goal</vt:lpstr>
      <vt:lpstr>Savings Goal</vt:lpstr>
      <vt:lpstr>Savings Goal</vt:lpstr>
      <vt:lpstr>Savings Goal</vt:lpstr>
      <vt:lpstr>Savings Goal</vt:lpstr>
      <vt:lpstr>Savings Goal</vt:lpstr>
      <vt:lpstr>Savings Goal</vt:lpstr>
      <vt:lpstr>Savings Goal</vt:lpstr>
      <vt:lpstr>Continuous Integration</vt:lpstr>
      <vt:lpstr>Testing</vt:lpstr>
      <vt:lpstr>Local Deployment</vt:lpstr>
      <vt:lpstr>Mainline Scenario (Sequence Diagram)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Franzi</dc:creator>
  <cp:lastModifiedBy>Lachenicht, Tim</cp:lastModifiedBy>
  <cp:revision>128</cp:revision>
  <dcterms:created xsi:type="dcterms:W3CDTF">2017-12-07T14:50:50Z</dcterms:created>
  <dcterms:modified xsi:type="dcterms:W3CDTF">2024-03-12T09:43:30Z</dcterms:modified>
</cp:coreProperties>
</file>