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62" r:id="rId5"/>
    <p:sldId id="264" r:id="rId6"/>
    <p:sldId id="259" r:id="rId7"/>
    <p:sldId id="265" r:id="rId8"/>
    <p:sldId id="260" r:id="rId9"/>
    <p:sldId id="261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3" r:id="rId24"/>
    <p:sldId id="284" r:id="rId25"/>
    <p:sldId id="286" r:id="rId26"/>
    <p:sldId id="288" r:id="rId27"/>
    <p:sldId id="287" r:id="rId28"/>
    <p:sldId id="285" r:id="rId29"/>
    <p:sldId id="289" r:id="rId30"/>
    <p:sldId id="290" r:id="rId31"/>
    <p:sldId id="291" r:id="rId32"/>
    <p:sldId id="293" r:id="rId33"/>
    <p:sldId id="294" r:id="rId34"/>
    <p:sldId id="295" r:id="rId35"/>
    <p:sldId id="281" r:id="rId36"/>
    <p:sldId id="282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0492" autoAdjust="0"/>
  </p:normalViewPr>
  <p:slideViewPr>
    <p:cSldViewPr snapToGrid="0">
      <p:cViewPr varScale="1">
        <p:scale>
          <a:sx n="60" d="100"/>
          <a:sy n="60" d="100"/>
        </p:scale>
        <p:origin x="15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B77F3-CFFC-4BC3-8646-9D4753F340AF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19B8A-7D12-4A83-AC89-F4CB15C31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66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719B8A-7D12-4A83-AC89-F4CB15C3162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893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случае </a:t>
            </a:r>
            <a:r>
              <a:rPr lang="ru-RU" dirty="0" err="1"/>
              <a:t>катадиоптрии</a:t>
            </a:r>
            <a:r>
              <a:rPr lang="ru-RU" dirty="0"/>
              <a:t> это выдвигается предположению, что зеркало идеально симметрично относительно своей оси.</a:t>
            </a:r>
          </a:p>
          <a:p>
            <a:r>
              <a:rPr lang="ru-RU" dirty="0"/>
              <a:t>Функция </a:t>
            </a:r>
            <a:r>
              <a:rPr lang="en-US" dirty="0"/>
              <a:t>f </a:t>
            </a:r>
            <a:r>
              <a:rPr lang="ru-RU" dirty="0"/>
              <a:t>может иметь различные формы, связанные с конструкцией зеркала или линзы.</a:t>
            </a:r>
          </a:p>
          <a:p>
            <a:r>
              <a:rPr lang="ru-RU" dirty="0"/>
              <a:t>Мы хотим применить обобщенную параметрическую модель </a:t>
            </a:r>
            <a:r>
              <a:rPr lang="en-US" dirty="0"/>
              <a:t>f</a:t>
            </a:r>
            <a:r>
              <a:rPr lang="ru-RU" dirty="0"/>
              <a:t>, которая подходит для различных типов сенсоров.</a:t>
            </a:r>
          </a:p>
          <a:p>
            <a:r>
              <a:rPr lang="ru-RU" dirty="0"/>
              <a:t>Более того, мы хотим, чтобы эта модель компенсировала любое несовпадение фокуса</a:t>
            </a:r>
          </a:p>
          <a:p>
            <a:r>
              <a:rPr lang="ru-RU" dirty="0"/>
              <a:t>Между точкой фокусировки зеркала (или линзы «рыбий глаз») и оптическим центром камеры.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719B8A-7D12-4A83-AC89-F4CB15C3162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271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P`` - </a:t>
            </a:r>
            <a:r>
              <a:rPr lang="ru-RU" dirty="0"/>
              <a:t>расстояние от оси датчика.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719B8A-7D12-4A83-AC89-F4CB15C3162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029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этом коэффициент альфа может быть интегрирован в коэффициент глубины лямбда.</a:t>
            </a:r>
          </a:p>
          <a:p>
            <a:r>
              <a:rPr lang="ru-RU" dirty="0"/>
              <a:t>Таким образом, необходимо оценить </a:t>
            </a:r>
            <a:r>
              <a:rPr lang="en-US" dirty="0"/>
              <a:t>N+1</a:t>
            </a:r>
            <a:r>
              <a:rPr lang="ru-RU" dirty="0"/>
              <a:t>(</a:t>
            </a:r>
            <a:r>
              <a:rPr lang="en-US" dirty="0"/>
              <a:t>a0,a1…an) </a:t>
            </a:r>
            <a:r>
              <a:rPr lang="ru-RU" dirty="0"/>
              <a:t>параметров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719B8A-7D12-4A83-AC89-F4CB15C3162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348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Следовательно, чтобы произвести калибровку камеры, внешние параметры должны быть определены для каждой позы калибровочного шаблона.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719B8A-7D12-4A83-AC89-F4CB15C3162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179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Известные величины </a:t>
            </a:r>
            <a:r>
              <a:rPr lang="en-US" dirty="0" err="1"/>
              <a:t>Xj,Yj</a:t>
            </a:r>
            <a:r>
              <a:rPr lang="en-US" dirty="0"/>
              <a:t>, </a:t>
            </a:r>
            <a:r>
              <a:rPr lang="en-US" dirty="0" err="1"/>
              <a:t>Zj</a:t>
            </a:r>
            <a:r>
              <a:rPr lang="en-US" dirty="0"/>
              <a:t>, </a:t>
            </a:r>
            <a:r>
              <a:rPr lang="ru-RU" dirty="0"/>
              <a:t>а так же </a:t>
            </a:r>
            <a:r>
              <a:rPr lang="en-US" dirty="0" err="1"/>
              <a:t>uj</a:t>
            </a:r>
            <a:r>
              <a:rPr lang="en-US" dirty="0"/>
              <a:t>, </a:t>
            </a:r>
            <a:r>
              <a:rPr lang="en-US" dirty="0" err="1"/>
              <a:t>vj</a:t>
            </a:r>
            <a:r>
              <a:rPr lang="en-US" dirty="0"/>
              <a:t>.</a:t>
            </a:r>
          </a:p>
          <a:p>
            <a:r>
              <a:rPr lang="ru-RU" dirty="0"/>
              <a:t>Только 8.3 уравнение линейно относительно неизвестного </a:t>
            </a:r>
            <a:r>
              <a:rPr lang="en-US" dirty="0"/>
              <a:t>r11,r12,r21,r22,t1,t2.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719B8A-7D12-4A83-AC89-F4CB15C3162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459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Решение уравнения (9) известно с точностью до масштабного коэффициента, который может быть определен однозначно, поскольку векторы </a:t>
            </a:r>
            <a:r>
              <a:rPr lang="en-US" dirty="0"/>
              <a:t>r1, r2 </a:t>
            </a:r>
            <a:r>
              <a:rPr lang="ru-RU" dirty="0"/>
              <a:t>ортонормированы.</a:t>
            </a:r>
          </a:p>
          <a:p>
            <a:r>
              <a:rPr lang="ru-RU" dirty="0"/>
              <a:t>Из-за </a:t>
            </a:r>
            <a:r>
              <a:rPr lang="ru-RU" dirty="0" err="1"/>
              <a:t>ортонормированности</a:t>
            </a:r>
            <a:r>
              <a:rPr lang="ru-RU" dirty="0"/>
              <a:t>, неизвестные величины </a:t>
            </a:r>
            <a:r>
              <a:rPr lang="en-US" dirty="0"/>
              <a:t>r31,r32 </a:t>
            </a:r>
            <a:r>
              <a:rPr lang="ru-RU" dirty="0"/>
              <a:t>могут быть вычислены однозначно.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719B8A-7D12-4A83-AC89-F4CB15C3162B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019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T3 – </a:t>
            </a:r>
            <a:r>
              <a:rPr lang="ru-RU" dirty="0"/>
              <a:t>трансляционный параметр.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719B8A-7D12-4A83-AC89-F4CB15C3162B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3478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Теперь подставим оценочные значения в уравнения 8.1 и 8.2 и находим внутренние параметры камеры, которые описывают форму функции проецирования изображения </a:t>
            </a:r>
            <a:r>
              <a:rPr lang="en-US" dirty="0"/>
              <a:t>g.</a:t>
            </a:r>
          </a:p>
          <a:p>
            <a:r>
              <a:rPr lang="ru-RU" dirty="0"/>
              <a:t>При этом вычисляем неизвестный параметр </a:t>
            </a:r>
            <a:r>
              <a:rPr lang="en-US" dirty="0"/>
              <a:t>t3.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719B8A-7D12-4A83-AC89-F4CB15C3162B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488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Складываем все неизвестные элементы 8.1 и 8.2 в вектор и перепишем уравнение в виде системы линейных уравнений.</a:t>
            </a:r>
          </a:p>
          <a:p>
            <a:r>
              <a:rPr lang="ru-RU" dirty="0"/>
              <a:t>При этом мы включаем все К наблюдений калибровочного стенда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719B8A-7D12-4A83-AC89-F4CB15C3162B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4455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719B8A-7D12-4A83-AC89-F4CB15C3162B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096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Рисунок 1</a:t>
            </a:r>
          </a:p>
          <a:p>
            <a:r>
              <a:rPr lang="ru-RU" dirty="0"/>
              <a:t>1 камера – диоптрийная камера ( к примеру, рыбий глаз</a:t>
            </a:r>
          </a:p>
          <a:p>
            <a:r>
              <a:rPr lang="ru-RU" dirty="0"/>
              <a:t>2 камера – катадиоптрическая камера</a:t>
            </a:r>
          </a:p>
          <a:p>
            <a:r>
              <a:rPr lang="ru-RU" dirty="0"/>
              <a:t>3 камера – </a:t>
            </a:r>
            <a:r>
              <a:rPr lang="ru-RU" dirty="0" err="1"/>
              <a:t>полидиоптрическая</a:t>
            </a:r>
            <a:r>
              <a:rPr lang="ru-RU" dirty="0"/>
              <a:t> камера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Диоптрийных камерах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 камера) используется комбинация линз различной формы (линзы типа «рыбий глаз» ), и они могут достигать поля зрения даже больше 180 градусов (то есть чуть больше полусферы).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Катадиоптрические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камеры (2 камера с гиперболическим зеркалом) сочетают в себе стандартную камеру с зеркалом определенной формы - например, параболическое, гиперболическое или эллиптическое зеркало - и обеспечивают поле обзора 360 градусов в горизонтальной плоскости и более 100 градусов по высоте.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Полидиоптрические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камеры используют несколько камер с перекрывающимся полем зрения и пока являются единственными камерами, которые обеспечивают реальное всенаправленное (сферическое) поле зрения (телесный угол составляет 4π стерадиан).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719B8A-7D12-4A83-AC89-F4CB15C3162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8834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 изображений калибровочного шаблона, сделанные под разной ориентацией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719B8A-7D12-4A83-AC89-F4CB15C3162B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5999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этом эксперименте исследуется эффективность техники по отношению к количеству изображений плоского узора для данной степени полинома. </a:t>
            </a:r>
          </a:p>
          <a:p>
            <a:r>
              <a:rPr lang="ru-RU" dirty="0"/>
              <a:t>Мы меняем количество снимков от 2 до 11, для каждого набора проводим калибровку.</a:t>
            </a:r>
          </a:p>
          <a:p>
            <a:r>
              <a:rPr lang="ru-RU" dirty="0"/>
              <a:t>Оценивая внешние параметры, мы </a:t>
            </a:r>
            <a:r>
              <a:rPr lang="ru-RU" dirty="0" err="1"/>
              <a:t>перепроецируем</a:t>
            </a:r>
            <a:r>
              <a:rPr lang="ru-RU" dirty="0"/>
              <a:t> точки калибровки 3д на изображение.</a:t>
            </a:r>
          </a:p>
          <a:p>
            <a:r>
              <a:rPr lang="ru-RU" dirty="0"/>
              <a:t>Вычисляем среднеквадратичную ошибку </a:t>
            </a:r>
            <a:r>
              <a:rPr lang="en-US" dirty="0"/>
              <a:t>RMS.</a:t>
            </a:r>
          </a:p>
          <a:p>
            <a:r>
              <a:rPr lang="ru-RU" dirty="0"/>
              <a:t>На рисунке график среднеквадратичной ошибки в пикселях</a:t>
            </a:r>
            <a:r>
              <a:rPr lang="en-US" dirty="0"/>
              <a:t> </a:t>
            </a:r>
            <a:r>
              <a:rPr lang="ru-RU" dirty="0"/>
              <a:t>в зависимости от количества используемых шаблонов для разных полиномов</a:t>
            </a:r>
            <a:r>
              <a:rPr lang="en-US" dirty="0"/>
              <a:t>: </a:t>
            </a:r>
            <a:endParaRPr lang="ru-RU" dirty="0"/>
          </a:p>
          <a:p>
            <a:r>
              <a:rPr lang="ru-RU" dirty="0"/>
              <a:t>2 степени – черный</a:t>
            </a:r>
          </a:p>
          <a:p>
            <a:r>
              <a:rPr lang="ru-RU" dirty="0"/>
              <a:t>3 степени – синий</a:t>
            </a:r>
          </a:p>
          <a:p>
            <a:r>
              <a:rPr lang="ru-RU" dirty="0"/>
              <a:t>4 степени - красный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719B8A-7D12-4A83-AC89-F4CB15C3162B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4038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719B8A-7D12-4A83-AC89-F4CB15C3162B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1769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Угловые точки, используемые для калибровки (красные крестики)</a:t>
            </a:r>
          </a:p>
          <a:p>
            <a:r>
              <a:rPr lang="ru-RU" dirty="0"/>
              <a:t>И перепроектированные (желтые круги) после калибровки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719B8A-7D12-4A83-AC89-F4CB15C3162B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7422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719B8A-7D12-4A83-AC89-F4CB15C3162B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928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Рисунок 2</a:t>
            </a:r>
          </a:p>
          <a:p>
            <a:r>
              <a:rPr lang="ru-RU" dirty="0"/>
              <a:t>Пример центральных камер</a:t>
            </a:r>
          </a:p>
          <a:p>
            <a:r>
              <a:rPr lang="ru-RU" dirty="0" err="1"/>
              <a:t>а,б</a:t>
            </a:r>
            <a:r>
              <a:rPr lang="ru-RU" dirty="0"/>
              <a:t> – перспективная проекция и катадиоптрическая проекция через гиперболическое зеркало</a:t>
            </a:r>
          </a:p>
          <a:p>
            <a:r>
              <a:rPr lang="ru-RU" dirty="0"/>
              <a:t>Пример нецентральных камер </a:t>
            </a:r>
          </a:p>
          <a:p>
            <a:r>
              <a:rPr lang="ru-RU" dirty="0"/>
              <a:t>С, д – огибающие оптические лучи, образующие образует каустику (</a:t>
            </a:r>
            <a:r>
              <a:rPr lang="ru-RU" dirty="0" err="1"/>
              <a:t>т.е</a:t>
            </a:r>
            <a:r>
              <a:rPr lang="ru-RU" dirty="0"/>
              <a:t> </a:t>
            </a:r>
            <a:r>
              <a:rPr lang="ru-RU" dirty="0" err="1"/>
              <a:t>несхождение</a:t>
            </a:r>
            <a:r>
              <a:rPr lang="ru-RU" dirty="0"/>
              <a:t> лучей в точке)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719B8A-7D12-4A83-AC89-F4CB15C3162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618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случае гиперболических и эллиптических зеркал свойство единой точки обзора достигается за счет того, что центр камеры (то есть точечное отверстие или центр линзы) совпадает с одним из фокусов гиперболы (эллипса) (рисунок 3)</a:t>
            </a:r>
          </a:p>
          <a:p>
            <a:pPr marL="0" indent="0">
              <a:buNone/>
            </a:pPr>
            <a:r>
              <a:rPr lang="ru-RU" dirty="0"/>
              <a:t>В случае параболических зеркал между камерой и зеркалом должна быть установлена ортогональная линза, это позволяет параллельным лучам, отраженным параболическим зеркалом, сходиться к центру камеры (рисунок 3).</a:t>
            </a:r>
            <a:endParaRPr lang="en-US" dirty="0"/>
          </a:p>
          <a:p>
            <a:r>
              <a:rPr lang="ru-RU" dirty="0"/>
              <a:t>Рисунок 3</a:t>
            </a:r>
            <a:br>
              <a:rPr lang="ru-RU" dirty="0"/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Центральные катадиоптрические камеры могут быть построены с использованием гиперболических и параболические зеркала. Параболическое зеркало требует использования ортогональной линзы.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719B8A-7D12-4A83-AC89-F4CB15C3162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571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Причина, по которой единственная эффективная точка обзора так желательна, заключается в том, что она позволяет пользователю генерировать геометрически правильные перспективные изображения из изображений, снятых всенаправленной камерой (рис. 4). Это возможно, потому что при ограничении одной точки обзора каждый пиксель в воспринимаемом изображении измеряет яркость света, проходящего через точку обзора в одном конкретном направлении.</a:t>
            </a:r>
          </a:p>
          <a:p>
            <a:endParaRPr lang="ru-RU" dirty="0"/>
          </a:p>
          <a:p>
            <a:r>
              <a:rPr lang="ru-RU" dirty="0"/>
              <a:t>Рисунок 4</a:t>
            </a:r>
          </a:p>
          <a:p>
            <a:r>
              <a:rPr lang="ru-RU" dirty="0"/>
              <a:t>Центральные камеры позволяют пользователю преобразовывать области всенаправленного изображения в перспективное изображение. Это можно сделать напрямую, пересекая оптические лучи с плоскостью, произвольно заданной пользователем (а). По очевидным причинам мы не можем спроецировать на плоскость все всенаправленное изображение, а только его части (б). Другой альтернативой является проекция на сферу (c). В этом случае все всенаправленное изображение можно переназначить на сферу.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719B8A-7D12-4A83-AC89-F4CB15C3162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664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диоптрийном случае знак u’</a:t>
            </a:r>
            <a:r>
              <a:rPr lang="en-US" dirty="0"/>
              <a:t>’ </a:t>
            </a:r>
            <a:r>
              <a:rPr lang="ru-RU" dirty="0"/>
              <a:t>был бы перевернут из-за отсутствия отражающей поверхности.</a:t>
            </a:r>
          </a:p>
          <a:p>
            <a:r>
              <a:rPr lang="ru-RU" dirty="0"/>
              <a:t>Все координаты будут выражены в системе координат, имеющее начало в точке О, ось </a:t>
            </a:r>
            <a:r>
              <a:rPr lang="en-US" dirty="0"/>
              <a:t>z </a:t>
            </a:r>
            <a:r>
              <a:rPr lang="ru-RU" dirty="0"/>
              <a:t>будет выровнена с осью датчика.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719B8A-7D12-4A83-AC89-F4CB15C3162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256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Две данные системы связаны аффинным преобразованием, которое включает процесс оцифровки и небольшие перекосы осей (рисунок на слайде)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719B8A-7D12-4A83-AC89-F4CB15C3162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373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 выражается в однородных координатах</a:t>
            </a:r>
          </a:p>
          <a:p>
            <a:r>
              <a:rPr lang="en-US" dirty="0"/>
              <a:t>P – </a:t>
            </a:r>
            <a:r>
              <a:rPr lang="ru-RU" dirty="0"/>
              <a:t>матрица перспективной проекции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719B8A-7D12-4A83-AC89-F4CB15C3162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451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719B8A-7D12-4A83-AC89-F4CB15C3162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958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FA127-11F5-4886-B633-113F8472F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D88251A-46C2-4B1A-8C8C-A856A73BF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6F17B2-61CE-40F1-8276-C4EF3EBAB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DEE03-1EEA-4F94-BADD-BDE6A145D9B7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ADCB18-4847-4C0E-AAB7-BB9D2FB99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319301-AE22-4AA7-B324-3BFA072AE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2810-5246-4147-B693-031F8BB26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24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1EFF9-EBD4-41F8-8751-4459DDB56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4DAD3BF-1D2A-48DC-A5B0-40C64F4F7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AF8399-A39C-4203-B60F-80CCFC2B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DEE03-1EEA-4F94-BADD-BDE6A145D9B7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DFFAC4-E753-4B0F-BCCD-3D0C616A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771DDC-0D5D-49AF-AFCC-B89AD6F2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2810-5246-4147-B693-031F8BB26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31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04D47B3-6F38-4B21-9F63-F15BA6E2D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234BBD1-8627-4F77-ADFA-9E5EBA952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621D42-2084-4A75-AEF1-6BEB37432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DEE03-1EEA-4F94-BADD-BDE6A145D9B7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AC1110-DDC7-4A05-B824-8727F2EB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5596BF-5F23-4F83-82DE-3C8CDDC9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2810-5246-4147-B693-031F8BB26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13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E4073-269E-4ECE-82C9-40BCAB0E9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A9D476-AFCA-4EE9-A3AA-AED9F6A4C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915CFF-3787-4F45-B769-A6C99002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DEE03-1EEA-4F94-BADD-BDE6A145D9B7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92737E-9244-43F3-93C1-C0C61A73A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46E1FE-A37D-4012-B86C-1C26DD28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2810-5246-4147-B693-031F8BB26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3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8AA2BB-4E3E-4FCC-8BD6-20BDAD057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1AF248-A1DB-4A83-BD90-F76D38EE3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97C92B-9AD1-40C2-8C2F-040CC234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DEE03-1EEA-4F94-BADD-BDE6A145D9B7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BF086E-A606-43E6-BB59-F6CB41AC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C7B0BE-3B91-4BBE-A526-36623DD8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2810-5246-4147-B693-031F8BB26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80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84AFC-7E27-4125-A9E0-4875BB15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3A5A8C-E487-4883-B122-EB21B7A68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430258-94CF-48FA-A26B-7696305AA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62F298-90D0-4F21-B0DE-51A122B8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DEE03-1EEA-4F94-BADD-BDE6A145D9B7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6795D5-D4CD-4964-96B1-6C7928BCE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B5DDF6-726A-434C-8DEA-E5577751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2810-5246-4147-B693-031F8BB26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550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137B36-7CDA-4E61-B8F2-F77A7B1F9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013B61-1756-4E34-A687-AC6417092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190C51-5EBF-4D8C-83F9-09425743C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B675207-B2F2-4E3B-B4B5-A2586D340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7D5EE2-6380-4166-BAC7-E07DF1511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AC46EBE-0AB8-437C-9688-4FA4ABFE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DEE03-1EEA-4F94-BADD-BDE6A145D9B7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B9FFBA7-B780-43CE-9212-6AF202043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679A575-14FB-45AC-9EE3-6D3CD82B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2810-5246-4147-B693-031F8BB26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19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7ABEB-2D0F-46A7-AEAA-F4F274D9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4EC57F-4A51-40E9-A9AD-AA200517E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DEE03-1EEA-4F94-BADD-BDE6A145D9B7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91F3C9F-BEE8-428E-95D9-0C4A49954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EA1791-195E-49BC-A595-EF13EDF3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2810-5246-4147-B693-031F8BB26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81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70947EF-B7DE-4D36-BCF4-F19EE4D9A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DEE03-1EEA-4F94-BADD-BDE6A145D9B7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8C8ED74-2619-4CE1-A10B-0EC66B10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0AD687-69B6-42D5-9EFF-C4F95B426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2810-5246-4147-B693-031F8BB26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14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5A4E6E-34F1-4647-B979-6CE55B76B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338CB-4D08-404B-BE82-D6A533507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034A9B2-77AB-46AB-B090-77E0622F1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99DD33-6EDE-406B-9CC4-432329C6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DEE03-1EEA-4F94-BADD-BDE6A145D9B7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784E32-57AB-484F-8AE0-4EFA2B398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FFB035-F8E1-4268-9B53-840749551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2810-5246-4147-B693-031F8BB26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36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A6A90-502B-485E-AAF7-CF7CC5AC4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685122D-DCB6-464F-B080-15994EE22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D7A6E8-C29F-4AC6-BCEC-85F022A96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D051FA-526C-4F92-87AC-B8E25E6C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DEE03-1EEA-4F94-BADD-BDE6A145D9B7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27A415-87BD-40A9-8774-FDC57A30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3D026C-BBFE-42A5-89B4-F45A3968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2810-5246-4147-B693-031F8BB26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35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7E589-8FF2-425C-82AF-B28557FEC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61C6AF-8CDD-4A04-A9E2-DE634E823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747B6A-CD6A-488F-AB8B-35FBE1C4F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DEE03-1EEA-4F94-BADD-BDE6A145D9B7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2BDBF1-4283-4DFA-85C2-BB423DA2D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54917A-22DA-4BDB-834E-5013127DA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32810-5246-4147-B693-031F8BB26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10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rpg.ifi.uzh.ch/docs/scaramuzza_phd_thesis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8C8D07-5EB1-445C-841B-B12C9075F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589" y="0"/>
            <a:ext cx="10218821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Модель по Дэвиду </a:t>
            </a:r>
            <a:r>
              <a:rPr lang="ru-RU" dirty="0" err="1"/>
              <a:t>Скарамуцци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всенаправленной камеры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9F51B4-C8D1-4C34-8F38-9602EE200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6337300"/>
            <a:ext cx="9144000" cy="520700"/>
          </a:xfrm>
        </p:spPr>
        <p:txBody>
          <a:bodyPr/>
          <a:lstStyle/>
          <a:p>
            <a:r>
              <a:rPr lang="ru-RU" dirty="0"/>
              <a:t>Подготовил</a:t>
            </a:r>
            <a:r>
              <a:rPr lang="en-US" dirty="0"/>
              <a:t>: </a:t>
            </a:r>
            <a:r>
              <a:rPr lang="ru-RU" dirty="0"/>
              <a:t>студент гр. 3331506/70401 Кондратченко Олег</a:t>
            </a:r>
          </a:p>
        </p:txBody>
      </p:sp>
    </p:spTree>
    <p:extLst>
      <p:ext uri="{BB962C8B-B14F-4D97-AF65-F5344CB8AC3E}">
        <p14:creationId xmlns:p14="http://schemas.microsoft.com/office/powerpoint/2010/main" val="1886351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8D234-B49F-4245-BA2C-1C97F785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E10E77-3D64-4DC4-92D1-C2DC6EA49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02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Когда геометрия всенаправленной камеры известна, то есть когда камера откалибрована, можно предварительно вычислить это направление для каждого пикселя.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Следовательно, значение освещенности, измеренное каждым пикселем, может быть отображено на плоскости на любом расстоянии от точки обзора для формирования плоского перспективного изображения. </a:t>
            </a:r>
          </a:p>
          <a:p>
            <a:pPr marL="0" indent="0">
              <a:buNone/>
            </a:pPr>
            <a:r>
              <a:rPr lang="ru-RU" dirty="0"/>
              <a:t>	Изображение может быть наложено на сферу с центром в единственной точке обзора, то есть на сферическую проекцию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17B124-2A17-4203-9AED-40943EB4A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800" y="1825625"/>
            <a:ext cx="2906796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02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B65664-BB30-4D01-A9A2-017B96426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по Дэвиду </a:t>
            </a:r>
            <a:r>
              <a:rPr lang="ru-RU" dirty="0" err="1"/>
              <a:t>Скарамуцци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16EEC8-5B9A-4CFD-85C5-000053254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34587" cy="3038475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Данная модель зовется как модель Тейлора ввиду того, что они описываются полиномом Тейлора.</a:t>
            </a:r>
          </a:p>
          <a:p>
            <a:pPr marL="0" indent="0" algn="just">
              <a:buNone/>
            </a:pPr>
            <a:r>
              <a:rPr lang="ru-RU" dirty="0"/>
              <a:t>	Была разработана в 2006 году, которая объединяет как центральные катадиоптрические камеры, так и камеры </a:t>
            </a:r>
            <a:r>
              <a:rPr lang="en-US" dirty="0"/>
              <a:t>“</a:t>
            </a:r>
            <a:r>
              <a:rPr lang="ru-RU" dirty="0"/>
              <a:t>рыбий глаз</a:t>
            </a:r>
            <a:r>
              <a:rPr lang="en-US" dirty="0"/>
              <a:t>”</a:t>
            </a:r>
            <a:r>
              <a:rPr lang="ru-RU" dirty="0"/>
              <a:t> в рамках общей модели.</a:t>
            </a:r>
          </a:p>
        </p:txBody>
      </p:sp>
      <p:pic>
        <p:nvPicPr>
          <p:cNvPr id="5" name="Рисунок 4" descr="Изображение выглядит как человек, мужчина, галстук, костюм&#10;&#10;Автоматически созданное описание">
            <a:extLst>
              <a:ext uri="{FF2B5EF4-FFF2-40B4-BE49-F238E27FC236}">
                <a16:creationId xmlns:a16="http://schemas.microsoft.com/office/drawing/2014/main" id="{61AD5BA7-3DB7-44A3-8CA2-5ADF08EC8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887" y="365125"/>
            <a:ext cx="2812404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23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63F1AC-43E0-4168-B369-FD6C781B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Тейлора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17BC6-02ED-4F54-96A3-2324526E4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946" y="1712997"/>
            <a:ext cx="11511754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В общей модели всенаправленной камеры мы выделяем плоскость изображения камеры </a:t>
            </a:r>
            <a:r>
              <a:rPr lang="en-US" dirty="0"/>
              <a:t>(</a:t>
            </a:r>
            <a:r>
              <a:rPr lang="en-US" dirty="0" err="1"/>
              <a:t>u`,v</a:t>
            </a:r>
            <a:r>
              <a:rPr lang="en-US" dirty="0"/>
              <a:t>`) </a:t>
            </a:r>
            <a:r>
              <a:rPr lang="ru-RU" dirty="0"/>
              <a:t>и сенсорную плоскость </a:t>
            </a:r>
            <a:r>
              <a:rPr lang="en-US" dirty="0"/>
              <a:t>(</a:t>
            </a:r>
            <a:r>
              <a:rPr lang="en-US" dirty="0" err="1"/>
              <a:t>u``,v</a:t>
            </a:r>
            <a:r>
              <a:rPr lang="en-US" dirty="0"/>
              <a:t>``). </a:t>
            </a:r>
            <a:endParaRPr lang="ru-RU" dirty="0"/>
          </a:p>
          <a:p>
            <a:pPr marL="0" indent="0" algn="just">
              <a:buNone/>
            </a:pPr>
            <a:r>
              <a:rPr lang="ru-RU" dirty="0"/>
              <a:t>	Данные опорные плоскости показаны на примере катадиоптрической системы.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C5ECAA9-B959-4740-86B6-509E7BA7F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3455497" cy="300535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7250D0-FFF1-4242-9626-F2F657484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2718" y="3743920"/>
            <a:ext cx="6144482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43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FE817C-2407-403E-863B-C1B1756D5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B387C1-48C9-4626-9B1F-4E528C381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Пусть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ru-RU" dirty="0"/>
              <a:t>– точка изображения.</a:t>
            </a:r>
          </a:p>
          <a:p>
            <a:r>
              <a:rPr lang="ru-RU" dirty="0"/>
              <a:t>Предположим, что </a:t>
            </a:r>
            <a:r>
              <a:rPr lang="en-US" i="1" dirty="0"/>
              <a:t>u’’=[</a:t>
            </a:r>
            <a:r>
              <a:rPr lang="en-US" i="1" dirty="0" err="1"/>
              <a:t>u”,v</a:t>
            </a:r>
            <a:r>
              <a:rPr lang="en-US" i="1" dirty="0"/>
              <a:t>”] </a:t>
            </a:r>
            <a:r>
              <a:rPr lang="ru-RU" dirty="0"/>
              <a:t>является проекция точки </a:t>
            </a:r>
            <a:r>
              <a:rPr lang="en-US" dirty="0"/>
              <a:t>X </a:t>
            </a:r>
            <a:r>
              <a:rPr lang="ru-RU" dirty="0"/>
              <a:t>на сенсорную плоскость </a:t>
            </a:r>
          </a:p>
          <a:p>
            <a:r>
              <a:rPr lang="en-US" i="1" dirty="0"/>
              <a:t>u`=[</a:t>
            </a:r>
            <a:r>
              <a:rPr lang="en-US" i="1" dirty="0" err="1"/>
              <a:t>u’,v</a:t>
            </a:r>
            <a:r>
              <a:rPr lang="en-US" i="1" dirty="0"/>
              <a:t>’] </a:t>
            </a:r>
            <a:r>
              <a:rPr lang="ru-RU" dirty="0"/>
              <a:t>– изображение в плоскости камеры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934EB04-3428-4016-8E7C-4D3845A60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318" y="4001294"/>
            <a:ext cx="6144482" cy="25054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8406CB-5B98-4512-88BA-74E8B87B2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509" y="4001294"/>
            <a:ext cx="2984500" cy="259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40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9A5E4-26A1-4E66-AC3E-A25E3C043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A82A4C-4A90-4370-9B12-AE26AB9AB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56500" cy="4351338"/>
          </a:xfrm>
        </p:spPr>
        <p:txBody>
          <a:bodyPr/>
          <a:lstStyle/>
          <a:p>
            <a:r>
              <a:rPr lang="ru-RU" dirty="0"/>
              <a:t>Представим функцию проекции изображения </a:t>
            </a:r>
            <a:r>
              <a:rPr lang="en-US" b="1" i="1" dirty="0"/>
              <a:t>g</a:t>
            </a:r>
            <a:r>
              <a:rPr lang="en-US" dirty="0"/>
              <a:t>, </a:t>
            </a:r>
            <a:r>
              <a:rPr lang="ru-RU" dirty="0"/>
              <a:t>которая учитывает взаимосвязь между точкой </a:t>
            </a:r>
            <a:r>
              <a:rPr lang="en-US" b="1" dirty="0"/>
              <a:t>u</a:t>
            </a:r>
            <a:r>
              <a:rPr lang="en-US" dirty="0"/>
              <a:t> </a:t>
            </a:r>
            <a:r>
              <a:rPr lang="ru-RU" dirty="0"/>
              <a:t>в плоскости сенсора и вектором </a:t>
            </a:r>
            <a:r>
              <a:rPr lang="en-US" b="1" dirty="0"/>
              <a:t>p</a:t>
            </a:r>
            <a:r>
              <a:rPr lang="ru-RU" dirty="0"/>
              <a:t>, которая исходит с точки обзора О в область </a:t>
            </a:r>
            <a:r>
              <a:rPr lang="en-US" b="1" dirty="0"/>
              <a:t>X</a:t>
            </a:r>
            <a:r>
              <a:rPr lang="en-US" dirty="0"/>
              <a:t>.</a:t>
            </a:r>
          </a:p>
          <a:p>
            <a:r>
              <a:rPr lang="ru-RU" dirty="0"/>
              <a:t>Таким образом, полная модель всенаправленной камеры описывается характеристическим уравнением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0DBE19-FF04-46AB-A554-D4C761E93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180" y="1690688"/>
            <a:ext cx="3304520" cy="287404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7AF65AC-B2EC-45AB-9D7B-00ECB7453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681" y="4985310"/>
            <a:ext cx="8273957" cy="75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68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CBE988-1B62-47C3-BDF9-DE82B79C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D45D6A-33E7-4E04-A06D-BFF9B9EBF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Под калибровкой всенаправленной камеры подразумевается оценка матрица </a:t>
            </a:r>
            <a:r>
              <a:rPr lang="ru-RU" b="1" dirty="0"/>
              <a:t>А</a:t>
            </a:r>
            <a:r>
              <a:rPr lang="ru-RU" dirty="0"/>
              <a:t> и </a:t>
            </a:r>
            <a:r>
              <a:rPr lang="en-US" b="1" dirty="0"/>
              <a:t>t</a:t>
            </a:r>
            <a:r>
              <a:rPr lang="ru-RU" dirty="0"/>
              <a:t>, и нелинейной функции </a:t>
            </a:r>
            <a:r>
              <a:rPr lang="en-US" b="1" dirty="0"/>
              <a:t>g</a:t>
            </a:r>
            <a:r>
              <a:rPr lang="ru-RU" dirty="0"/>
              <a:t> так, что все векторы </a:t>
            </a:r>
            <a:r>
              <a:rPr lang="en-US" b="1" dirty="0"/>
              <a:t>g(</a:t>
            </a:r>
            <a:r>
              <a:rPr lang="en-US" b="1" dirty="0" err="1"/>
              <a:t>Au`+t</a:t>
            </a:r>
            <a:r>
              <a:rPr lang="en-US" b="1" dirty="0"/>
              <a:t>) </a:t>
            </a:r>
            <a:r>
              <a:rPr lang="ru-RU" dirty="0"/>
              <a:t>удовлетворяют уравнению проекции (1).</a:t>
            </a:r>
          </a:p>
          <a:p>
            <a:pPr marL="0" indent="0">
              <a:buNone/>
            </a:pPr>
            <a:r>
              <a:rPr lang="ru-RU" dirty="0"/>
              <a:t>	Это означает, что когда всенаправленная камера откалибрована, мы можем восстановить по каждому пикселю направление соответствующей точки сцены в реальном мире.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5433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EBB32B-ECC2-43C0-AAC4-178F5ECEF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E691D1-B2F2-457F-ABF4-A1ED954BF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Предположим в качестве </a:t>
            </a:r>
            <a:r>
              <a:rPr lang="en-US" b="1" dirty="0"/>
              <a:t>g</a:t>
            </a:r>
            <a:r>
              <a:rPr lang="en-US" dirty="0"/>
              <a:t> </a:t>
            </a:r>
            <a:r>
              <a:rPr lang="ru-RU" dirty="0"/>
              <a:t>следующее выражение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Где </a:t>
            </a:r>
            <a:r>
              <a:rPr lang="en-US" b="1" dirty="0"/>
              <a:t>f</a:t>
            </a:r>
            <a:r>
              <a:rPr lang="en-US" dirty="0"/>
              <a:t> – </a:t>
            </a:r>
            <a:r>
              <a:rPr lang="ru-RU" dirty="0"/>
              <a:t>вращательно-симметричная величина относительно оси датчика.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62967A-2A13-4447-B13E-1365666D6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707" y="2584262"/>
            <a:ext cx="5570585" cy="51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06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CBCFA-3791-448F-9B6E-DAE9E6EF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68409C-31C8-4AE0-BF53-13743EC11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Предложим следующую полиномиальную форму для функции </a:t>
            </a:r>
            <a:r>
              <a:rPr lang="en-US" b="1" i="1" dirty="0"/>
              <a:t>f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Уравнение (1) может быть перезаписана как 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4D3A1A-14C3-4686-8D4C-2CD029BA4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626" y="2483462"/>
            <a:ext cx="7144747" cy="60015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D0F86B-96E1-403F-9A86-234B371AE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678" y="4145673"/>
            <a:ext cx="7668695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638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954D9-A8FD-4E85-A178-2FC27489E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Калибровка камеры. Оценка внешних параметров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CB5BE5-E0BE-402D-ADCE-E6ABB7865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88422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Под калибровкой всенаправленной камеры мы понимаем оценку параметров </a:t>
            </a:r>
            <a:r>
              <a:rPr lang="en-US" dirty="0"/>
              <a:t>[A,t,a</a:t>
            </a:r>
            <a:r>
              <a:rPr lang="en-US" baseline="-25000" dirty="0"/>
              <a:t>0</a:t>
            </a:r>
            <a:r>
              <a:rPr lang="en-US" dirty="0"/>
              <a:t>,a</a:t>
            </a:r>
            <a:r>
              <a:rPr lang="en-US" baseline="-25000" dirty="0"/>
              <a:t>1</a:t>
            </a:r>
            <a:r>
              <a:rPr lang="en-US" dirty="0"/>
              <a:t>..a</a:t>
            </a:r>
            <a:r>
              <a:rPr lang="en-US" baseline="-25000" dirty="0"/>
              <a:t>n</a:t>
            </a:r>
            <a:r>
              <a:rPr lang="en-US" dirty="0"/>
              <a:t>]</a:t>
            </a:r>
            <a:r>
              <a:rPr lang="ru-RU" dirty="0"/>
              <a:t>, так что все векторы </a:t>
            </a:r>
            <a:r>
              <a:rPr lang="en-US" dirty="0"/>
              <a:t>g(</a:t>
            </a:r>
            <a:r>
              <a:rPr lang="en-US" dirty="0" err="1"/>
              <a:t>Au’+t</a:t>
            </a:r>
            <a:r>
              <a:rPr lang="en-US" dirty="0"/>
              <a:t>)</a:t>
            </a:r>
            <a:r>
              <a:rPr lang="ru-RU" dirty="0"/>
              <a:t>, удовлетворяет уравнению (4).</a:t>
            </a:r>
          </a:p>
          <a:p>
            <a:pPr algn="just"/>
            <a:r>
              <a:rPr lang="ru-RU" dirty="0"/>
              <a:t>Чтобы уменьшить количество оцениваемых параметров, вычисляем матрицы </a:t>
            </a:r>
            <a:r>
              <a:rPr lang="ru-RU" b="1" i="1" dirty="0"/>
              <a:t>А</a:t>
            </a:r>
            <a:r>
              <a:rPr lang="ru-RU" dirty="0"/>
              <a:t> и </a:t>
            </a:r>
            <a:r>
              <a:rPr lang="en-US" b="1" i="1" dirty="0"/>
              <a:t>t</a:t>
            </a:r>
            <a:r>
              <a:rPr lang="en-US" dirty="0"/>
              <a:t> </a:t>
            </a:r>
            <a:r>
              <a:rPr lang="ru-RU" dirty="0"/>
              <a:t>с точностью до масштабного коэффициента </a:t>
            </a:r>
            <a:r>
              <a:rPr lang="el-GR" dirty="0"/>
              <a:t>α</a:t>
            </a:r>
            <a:r>
              <a:rPr lang="ru-RU" dirty="0"/>
              <a:t> путем преобразования поля зрения эллипса в круг, расположенный в центре эллипса.</a:t>
            </a:r>
          </a:p>
        </p:txBody>
      </p:sp>
    </p:spTree>
    <p:extLst>
      <p:ext uri="{BB962C8B-B14F-4D97-AF65-F5344CB8AC3E}">
        <p14:creationId xmlns:p14="http://schemas.microsoft.com/office/powerpoint/2010/main" val="2252859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6C0756-2A86-4360-B605-D97EB2575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E8518F-36FC-4A35-98A7-01F58BE86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Это преобразование рассчитывается автоматически с помощью детектора эллипса, если на изображении видна круглая внешняя граница сенсора.</a:t>
            </a:r>
          </a:p>
          <a:p>
            <a:pPr algn="just"/>
            <a:r>
              <a:rPr lang="ru-RU" dirty="0"/>
              <a:t>После выполнения аффинного преобразования точка изображения </a:t>
            </a:r>
            <a:r>
              <a:rPr lang="en-US" dirty="0"/>
              <a:t>u’ </a:t>
            </a:r>
            <a:r>
              <a:rPr lang="ru-RU" dirty="0"/>
              <a:t>связана с соответствующей точкой на плоскости датчика </a:t>
            </a:r>
            <a:r>
              <a:rPr lang="en-US" dirty="0"/>
              <a:t>u’’ </a:t>
            </a:r>
            <a:r>
              <a:rPr lang="ru-RU" dirty="0"/>
              <a:t>посредством выражения </a:t>
            </a:r>
            <a:r>
              <a:rPr lang="en-US" dirty="0"/>
              <a:t>u’’=</a:t>
            </a:r>
            <a:r>
              <a:rPr lang="el-GR" dirty="0"/>
              <a:t>α</a:t>
            </a:r>
            <a:r>
              <a:rPr lang="ru-RU" dirty="0"/>
              <a:t> </a:t>
            </a:r>
            <a:r>
              <a:rPr lang="en-US" dirty="0"/>
              <a:t>u`.</a:t>
            </a:r>
          </a:p>
        </p:txBody>
      </p:sp>
    </p:spTree>
    <p:extLst>
      <p:ext uri="{BB962C8B-B14F-4D97-AF65-F5344CB8AC3E}">
        <p14:creationId xmlns:p14="http://schemas.microsoft.com/office/powerpoint/2010/main" val="1353452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CAD3B-08B1-4075-B3F0-4E12500E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7A9FDC-4AD2-48B4-B4EC-8DE1336E5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3413"/>
            <a:ext cx="10515600" cy="427355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ru-RU" u="sng" dirty="0"/>
              <a:t>Всенаправленная камера </a:t>
            </a:r>
            <a:r>
              <a:rPr lang="ru-RU" dirty="0"/>
              <a:t>(англ. </a:t>
            </a:r>
            <a:r>
              <a:rPr lang="en-US" dirty="0"/>
              <a:t>Omnidirectional camera) – </a:t>
            </a:r>
            <a:r>
              <a:rPr lang="ru-RU" dirty="0"/>
              <a:t>это камера с угловым обзором в 360° в горизонтальной плоскости или камера с полем зрения, которое покрывает полусферу или всю сферу.</a:t>
            </a:r>
          </a:p>
        </p:txBody>
      </p:sp>
    </p:spTree>
    <p:extLst>
      <p:ext uri="{BB962C8B-B14F-4D97-AF65-F5344CB8AC3E}">
        <p14:creationId xmlns:p14="http://schemas.microsoft.com/office/powerpoint/2010/main" val="2635716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18A4D-F865-49BD-B082-B15C3CBF7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6F909C-2D0E-49BB-8351-5114FC9BC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Подставив выражение (3) и (4), получим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Где </a:t>
            </a:r>
            <a:r>
              <a:rPr lang="en-US" dirty="0"/>
              <a:t>u` </a:t>
            </a:r>
            <a:r>
              <a:rPr lang="ru-RU" dirty="0"/>
              <a:t>и </a:t>
            </a:r>
            <a:r>
              <a:rPr lang="en-US" dirty="0"/>
              <a:t>v` </a:t>
            </a:r>
            <a:r>
              <a:rPr lang="ru-RU" dirty="0"/>
              <a:t>- пиксельные координаты точки изображения относительно центра круга</a:t>
            </a:r>
          </a:p>
          <a:p>
            <a:r>
              <a:rPr lang="en-US" dirty="0"/>
              <a:t>P`-</a:t>
            </a:r>
            <a:r>
              <a:rPr lang="ru-RU" dirty="0"/>
              <a:t> евклидово расстояние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B527EC-25FF-45B8-A12D-AD3F97B63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616" y="2514430"/>
            <a:ext cx="6935168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87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76014-6959-430C-9E55-46623A8F5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AF4A4C-E73A-49A7-BD83-D58A0122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 время процедуры калибровки плоский образец известной геометрии отображается в разных неизвестных положениях, которые связаны с системой координат датчика </a:t>
            </a:r>
            <a:r>
              <a:rPr lang="en-US" dirty="0"/>
              <a:t>R=[r</a:t>
            </a:r>
            <a:r>
              <a:rPr lang="en-US" baseline="-25000" dirty="0"/>
              <a:t>1</a:t>
            </a:r>
            <a:r>
              <a:rPr lang="en-US" dirty="0"/>
              <a:t>,r</a:t>
            </a:r>
            <a:r>
              <a:rPr lang="en-US" baseline="-25000" dirty="0"/>
              <a:t>2</a:t>
            </a:r>
            <a:r>
              <a:rPr lang="en-US" dirty="0"/>
              <a:t>,r</a:t>
            </a:r>
            <a:r>
              <a:rPr lang="en-US" baseline="-25000" dirty="0"/>
              <a:t>3</a:t>
            </a:r>
            <a:r>
              <a:rPr lang="en-US" dirty="0"/>
              <a:t>] </a:t>
            </a:r>
            <a:r>
              <a:rPr lang="ru-RU" dirty="0"/>
              <a:t>и </a:t>
            </a:r>
            <a:r>
              <a:rPr lang="ru-RU" dirty="0" err="1"/>
              <a:t>экстрентричным</a:t>
            </a:r>
            <a:r>
              <a:rPr lang="ru-RU" dirty="0"/>
              <a:t> параметром </a:t>
            </a:r>
            <a:r>
              <a:rPr lang="en-US" dirty="0"/>
              <a:t>t.</a:t>
            </a:r>
          </a:p>
          <a:p>
            <a:r>
              <a:rPr lang="ru-RU" dirty="0"/>
              <a:t>Пусть </a:t>
            </a:r>
            <a:r>
              <a:rPr lang="en-US" dirty="0"/>
              <a:t>I – </a:t>
            </a:r>
            <a:r>
              <a:rPr lang="ru-RU" dirty="0"/>
              <a:t>наблюдаемое изображение калибровочного шаблона</a:t>
            </a:r>
          </a:p>
          <a:p>
            <a:r>
              <a:rPr lang="en-US" dirty="0" err="1"/>
              <a:t>M</a:t>
            </a:r>
            <a:r>
              <a:rPr lang="en-US" baseline="-25000" dirty="0" err="1"/>
              <a:t>ij</a:t>
            </a:r>
            <a:r>
              <a:rPr lang="en-US" dirty="0"/>
              <a:t>=[</a:t>
            </a:r>
            <a:r>
              <a:rPr lang="en-US" dirty="0" err="1"/>
              <a:t>X</a:t>
            </a:r>
            <a:r>
              <a:rPr lang="en-US" baseline="-25000" dirty="0" err="1"/>
              <a:t>ij</a:t>
            </a:r>
            <a:r>
              <a:rPr lang="en-US" dirty="0" err="1"/>
              <a:t>,Y</a:t>
            </a:r>
            <a:r>
              <a:rPr lang="en-US" baseline="-25000" dirty="0" err="1"/>
              <a:t>ij</a:t>
            </a:r>
            <a:r>
              <a:rPr lang="en-US" dirty="0" err="1"/>
              <a:t>,Z</a:t>
            </a:r>
            <a:r>
              <a:rPr lang="en-US" baseline="-25000" dirty="0" err="1"/>
              <a:t>ij</a:t>
            </a:r>
            <a:r>
              <a:rPr lang="en-US" dirty="0"/>
              <a:t>] – </a:t>
            </a:r>
            <a:r>
              <a:rPr lang="ru-RU" dirty="0"/>
              <a:t>3</a:t>
            </a:r>
            <a:r>
              <a:rPr lang="en-US" dirty="0"/>
              <a:t>D </a:t>
            </a:r>
            <a:r>
              <a:rPr lang="ru-RU" dirty="0"/>
              <a:t>координата его точек в системе координат шаблона</a:t>
            </a:r>
          </a:p>
          <a:p>
            <a:r>
              <a:rPr lang="en-US" dirty="0" err="1"/>
              <a:t>m</a:t>
            </a:r>
            <a:r>
              <a:rPr lang="en-US" baseline="-25000" dirty="0" err="1"/>
              <a:t>ij</a:t>
            </a:r>
            <a:r>
              <a:rPr lang="en-US" dirty="0"/>
              <a:t>=[</a:t>
            </a:r>
            <a:r>
              <a:rPr lang="en-US" dirty="0" err="1"/>
              <a:t>u</a:t>
            </a:r>
            <a:r>
              <a:rPr lang="en-US" baseline="-25000" dirty="0" err="1"/>
              <a:t>ij</a:t>
            </a:r>
            <a:r>
              <a:rPr lang="en-US" dirty="0" err="1"/>
              <a:t>,v</a:t>
            </a:r>
            <a:r>
              <a:rPr lang="en-US" baseline="-25000" dirty="0" err="1"/>
              <a:t>ij</a:t>
            </a:r>
            <a:r>
              <a:rPr lang="en-US" dirty="0"/>
              <a:t>] </a:t>
            </a:r>
            <a:r>
              <a:rPr lang="ru-RU" dirty="0"/>
              <a:t>– соответствующие пиксельные координаты в плоскости изображения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510780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3EB65-F584-4B9C-BB1B-891DDCD1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D31253-90F5-4C76-A211-2807DA5CB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Поскольку мы предположили, что узор плоский, имеем </a:t>
            </a:r>
            <a:r>
              <a:rPr lang="en-US" dirty="0"/>
              <a:t>Z</a:t>
            </a:r>
            <a:r>
              <a:rPr lang="en-US" baseline="-25000" dirty="0"/>
              <a:t> </a:t>
            </a:r>
            <a:r>
              <a:rPr lang="en-US" baseline="-25000" dirty="0" err="1"/>
              <a:t>ij</a:t>
            </a:r>
            <a:r>
              <a:rPr lang="en-US" baseline="-25000" dirty="0"/>
              <a:t> </a:t>
            </a:r>
            <a:r>
              <a:rPr lang="en-US" dirty="0"/>
              <a:t>=0.</a:t>
            </a:r>
          </a:p>
          <a:p>
            <a:r>
              <a:rPr lang="ru-RU" dirty="0"/>
              <a:t>Тогда уравнение имеет вид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BB7450-1EC2-46FA-8DEA-5BF09D0BC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775" y="2867001"/>
            <a:ext cx="5098450" cy="344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10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051701-2B96-4947-81BC-8B0260436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E1E461-F53A-4BDD-BD7C-D84627C6F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Прежде чем описывать, как определять внешние параметры, устраним зависимость от шкала глубины </a:t>
            </a:r>
            <a:r>
              <a:rPr lang="el-GR" dirty="0"/>
              <a:t>λ</a:t>
            </a:r>
            <a:r>
              <a:rPr lang="en-US" baseline="-25000" dirty="0"/>
              <a:t> </a:t>
            </a:r>
            <a:r>
              <a:rPr lang="en-US" baseline="-25000" dirty="0" err="1"/>
              <a:t>ij</a:t>
            </a:r>
            <a:r>
              <a:rPr lang="en-US" baseline="-25000" dirty="0"/>
              <a:t> </a:t>
            </a:r>
            <a:endParaRPr lang="en-US" dirty="0"/>
          </a:p>
          <a:p>
            <a:r>
              <a:rPr lang="ru-RU" dirty="0"/>
              <a:t>Умножим обе части уравнения (6) на вектор </a:t>
            </a:r>
            <a:r>
              <a:rPr lang="en-US" dirty="0"/>
              <a:t>p</a:t>
            </a:r>
            <a:r>
              <a:rPr lang="en-US" baseline="-25000" dirty="0"/>
              <a:t> </a:t>
            </a:r>
            <a:r>
              <a:rPr lang="en-US" baseline="-25000" dirty="0" err="1"/>
              <a:t>ij</a:t>
            </a:r>
            <a:r>
              <a:rPr lang="en-US" baseline="-25000" dirty="0"/>
              <a:t> </a:t>
            </a:r>
            <a:r>
              <a:rPr lang="en-US" dirty="0"/>
              <a:t>: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29FE39-E687-40B9-8C04-ABA3D7D51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641" y="3240861"/>
            <a:ext cx="7582718" cy="361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13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F38C8-6564-471A-8132-D260D664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BB6D14-C805-4151-8044-B720AB5A3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 уравнения (7) следует, что каждая точка </a:t>
            </a:r>
            <a:r>
              <a:rPr lang="en-US" dirty="0" err="1"/>
              <a:t>pj</a:t>
            </a:r>
            <a:r>
              <a:rPr lang="en-US" dirty="0"/>
              <a:t> </a:t>
            </a:r>
            <a:r>
              <a:rPr lang="ru-RU" dirty="0"/>
              <a:t>на шаблоне дает 3 однородных уравнений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A8A5E18-4FBB-478F-B089-D367EAC61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594" y="3029740"/>
            <a:ext cx="8690811" cy="282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69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27243B-D338-4C08-8B3A-08321CD61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8D4201-BA16-49A8-AB8A-3F0D753C4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Сложив все неизвестные элементы (8.3) в вектор, перепишем уравнение в вектор для </a:t>
            </a:r>
            <a:r>
              <a:rPr lang="en-US" dirty="0"/>
              <a:t>L </a:t>
            </a:r>
            <a:r>
              <a:rPr lang="ru-RU" dirty="0"/>
              <a:t>точек калибровочного шаблона в виде системы линейных уравнений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1FF3B7-6FF9-4D69-902B-F8FCFCB8C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687" y="3063875"/>
            <a:ext cx="742662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2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166EAF-B813-45E9-BB8F-4F3D683F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972A95-CB66-4C46-B130-A4B0C0477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Первый шаг калибровки позволяет найти внешние параметры </a:t>
            </a:r>
            <a:r>
              <a:rPr lang="en-US" dirty="0"/>
              <a:t>r</a:t>
            </a:r>
            <a:r>
              <a:rPr lang="en-US" baseline="-25000" dirty="0"/>
              <a:t>11</a:t>
            </a:r>
            <a:r>
              <a:rPr lang="en-US" dirty="0"/>
              <a:t>,r</a:t>
            </a:r>
            <a:r>
              <a:rPr lang="en-US" baseline="-25000" dirty="0"/>
              <a:t>12</a:t>
            </a:r>
            <a:r>
              <a:rPr lang="en-US" dirty="0"/>
              <a:t>…r</a:t>
            </a:r>
            <a:r>
              <a:rPr lang="en-US" baseline="-25000" dirty="0"/>
              <a:t>32</a:t>
            </a:r>
            <a:r>
              <a:rPr lang="en-US" dirty="0"/>
              <a:t>, t</a:t>
            </a:r>
            <a:r>
              <a:rPr lang="en-US" baseline="-25000" dirty="0"/>
              <a:t>1</a:t>
            </a:r>
            <a:r>
              <a:rPr lang="en-US" dirty="0"/>
              <a:t>,t</a:t>
            </a:r>
            <a:r>
              <a:rPr lang="en-US" baseline="-25000" dirty="0"/>
              <a:t>2</a:t>
            </a:r>
            <a:r>
              <a:rPr lang="ru-RU" baseline="-25000" dirty="0"/>
              <a:t> </a:t>
            </a:r>
            <a:r>
              <a:rPr lang="ru-RU" dirty="0"/>
              <a:t>для каждой позиции калибровочного шаблона, кроме параметра </a:t>
            </a:r>
            <a:r>
              <a:rPr lang="en-US" dirty="0"/>
              <a:t>t</a:t>
            </a:r>
            <a:r>
              <a:rPr lang="ru-RU" baseline="-25000" dirty="0"/>
              <a:t>3</a:t>
            </a:r>
            <a:r>
              <a:rPr lang="ru-RU" dirty="0"/>
              <a:t>, который вычисляется при оценки функции проецирования изображения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2251039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F8DCEB-7709-41A7-B4A5-425941AC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внутренних параметров камеры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B14875-B3CE-4C23-9B22-0A5439A6F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/>
          <a:lstStyle/>
          <a:p>
            <a:r>
              <a:rPr lang="ru-RU" dirty="0"/>
              <a:t>На предыдущем шаге мы использовали уравнение 8.3 для нахождения внешних параметров.</a:t>
            </a:r>
          </a:p>
          <a:p>
            <a:r>
              <a:rPr lang="ru-RU" dirty="0"/>
              <a:t>Теперь подставим оценочные значения в уравнения 8.1 и 8.2 и находим внутренние параметры камеры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90BA8A-831D-437F-89E4-6E5A4DF16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594" y="3668001"/>
            <a:ext cx="8690811" cy="282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70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34043E-0CB7-4435-9795-F6ADF506F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2AC140-118C-433E-999D-49DA2B218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Получим уравнение</a:t>
            </a:r>
            <a:r>
              <a:rPr lang="en-US" dirty="0"/>
              <a:t>: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5B36BC-EC02-4EB3-9F56-EB792505D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979" y="2184049"/>
            <a:ext cx="6118042" cy="248990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BEBFA9-A89E-4B4F-9191-6318524B6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323" y="4673950"/>
            <a:ext cx="6373354" cy="150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000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F3BB18-9BC7-4421-BAB7-C0B475C5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75C3B8-50C9-4DEA-A5BC-13518FCAA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Решение переопределенной системы методом наименьших квадратов получается с использованием </a:t>
            </a:r>
            <a:r>
              <a:rPr lang="ru-RU" dirty="0" err="1"/>
              <a:t>псевдообратной</a:t>
            </a:r>
            <a:r>
              <a:rPr lang="ru-RU" dirty="0"/>
              <a:t> матрицы.</a:t>
            </a:r>
          </a:p>
          <a:p>
            <a:r>
              <a:rPr lang="ru-RU" dirty="0"/>
              <a:t>Таким образом, параметры становятся известными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a</a:t>
            </a:r>
            <a:r>
              <a:rPr lang="en-US" baseline="-25000" dirty="0"/>
              <a:t>0</a:t>
            </a:r>
            <a:r>
              <a:rPr lang="en-US" dirty="0"/>
              <a:t>,a</a:t>
            </a:r>
            <a:r>
              <a:rPr lang="en-US" baseline="-25000" dirty="0"/>
              <a:t>1</a:t>
            </a:r>
            <a:r>
              <a:rPr lang="en-US" dirty="0"/>
              <a:t>,a</a:t>
            </a:r>
            <a:r>
              <a:rPr lang="en-US" baseline="-25000" dirty="0"/>
              <a:t>2</a:t>
            </a:r>
            <a:r>
              <a:rPr lang="en-US" dirty="0"/>
              <a:t>…a</a:t>
            </a:r>
            <a:r>
              <a:rPr lang="en-US" baseline="-25000" dirty="0"/>
              <a:t>n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Чтобы вычислить наилучшую степень полинома N, мы фактически начинаем с N = 2. Затем мы увеличиваем N на единицу и вычисляем среднее значение погрешности </a:t>
            </a:r>
            <a:r>
              <a:rPr lang="ru-RU" dirty="0" err="1"/>
              <a:t>перепроецирования</a:t>
            </a:r>
            <a:r>
              <a:rPr lang="ru-RU" dirty="0"/>
              <a:t> всех точек калибровки. </a:t>
            </a:r>
          </a:p>
        </p:txBody>
      </p:sp>
    </p:spTree>
    <p:extLst>
      <p:ext uri="{BB962C8B-B14F-4D97-AF65-F5344CB8AC3E}">
        <p14:creationId xmlns:p14="http://schemas.microsoft.com/office/powerpoint/2010/main" val="156255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03984-1744-494E-A603-DB5A320FC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1F92A6-7A49-4261-BA64-1930F1A48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	Большинство коммерческих камер можно охарактеризовать как камеры-обскуры, которые моделируются с помощью перспективной проекции. </a:t>
            </a:r>
          </a:p>
          <a:p>
            <a:pPr marL="0" indent="0" algn="just">
              <a:buNone/>
            </a:pPr>
            <a:r>
              <a:rPr lang="ru-RU" dirty="0"/>
              <a:t>	Однако существуют проекционные системы, геометрия которых не может быть описана с помощью традиционной модели камеры обскура из-за очень сильного искажения, получаемого устройством. </a:t>
            </a:r>
          </a:p>
          <a:p>
            <a:pPr marL="0" indent="0" algn="just">
              <a:buNone/>
            </a:pPr>
            <a:r>
              <a:rPr lang="ru-RU" dirty="0"/>
              <a:t>	Некоторые из этих систем представляют собой всенаправленные камеры.</a:t>
            </a:r>
          </a:p>
          <a:p>
            <a:pPr marL="0" indent="0" algn="just">
              <a:buNone/>
            </a:pPr>
            <a:r>
              <a:rPr lang="ru-RU" dirty="0"/>
              <a:t>	Существует несколько способов создать всенаправленные камеры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7672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FD9FCF-ECA4-47B7-BCAA-1A18DB909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3618CF-76CF-456B-B88F-88813FC6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0B8F62-91E5-4F8E-9C00-EA38E35A8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61" y="912812"/>
            <a:ext cx="11451078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751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E408E23-E083-40A6-97DB-8E34C01EB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7601" r="1" b="1"/>
          <a:stretch/>
        </p:blipFill>
        <p:spPr>
          <a:xfrm>
            <a:off x="643467" y="643467"/>
            <a:ext cx="10905066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56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0B2BE3-C180-4883-8695-F6ECF034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F1AE4A-95D5-4707-BE5A-9C3F61D94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В результате среднеквадратичная ошибка всех </a:t>
            </a:r>
            <a:r>
              <a:rPr lang="ru-RU" dirty="0" err="1"/>
              <a:t>перепроецированных</a:t>
            </a:r>
            <a:r>
              <a:rPr lang="ru-RU" dirty="0"/>
              <a:t> точек калибровки составляет 1,2 пикселя.</a:t>
            </a:r>
          </a:p>
          <a:p>
            <a:pPr marL="0" indent="0">
              <a:buNone/>
            </a:pPr>
            <a:r>
              <a:rPr lang="ru-RU" dirty="0"/>
              <a:t>	Данное значение является хорошим, если учесть, что изображение 900х1200 и угловое определение менее точное на всенаправленных камерах, чем на обычных перспективных изображениях.</a:t>
            </a:r>
          </a:p>
        </p:txBody>
      </p:sp>
    </p:spTree>
    <p:extLst>
      <p:ext uri="{BB962C8B-B14F-4D97-AF65-F5344CB8AC3E}">
        <p14:creationId xmlns:p14="http://schemas.microsoft.com/office/powerpoint/2010/main" val="33167580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BC345-F2AF-4582-9BB7-F2957F87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B53445-9909-4B96-9902-322D097A7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2B7678-5123-4A16-8BE1-06F2A92F5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122" y="557603"/>
            <a:ext cx="7723756" cy="574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430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CA6E9E-AC6E-4314-90F7-FC6A6063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415385-FEB5-48B0-BB11-3E4AB26ED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Данный метод Тейлора требует лишь плоские рисунки, которые демонстрируются в нескольких различных ориентациях. Нет необходимости в знании конкретной модели всенаправленной камеры, априорных знаний о движении изображения.</a:t>
            </a:r>
          </a:p>
          <a:p>
            <a:r>
              <a:rPr lang="ru-RU" dirty="0"/>
              <a:t>Единственное предположение – функция проекции изображения может быть описана разложением в ряд Тейлора, коэффициенты которого оцениваются путем решения двухэтапной задачи линейной минимизации методом наименьших квадратов.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82736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72DA5-33FF-48F3-9548-C10C50C5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0F0C04-1573-4023-8D0C-718BC81AE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numCol="1"/>
          <a:lstStyle/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6776620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AFF8A7-94BE-4247-8D3D-A7125C4F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BB3565-6D34-40A5-9B66-F9CDF9F3E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http://rpg.ifi.uzh.ch/docs/scaramuzza_phd_thesis.pdf</a:t>
            </a:r>
            <a:endParaRPr lang="ru-RU" dirty="0"/>
          </a:p>
          <a:p>
            <a:r>
              <a:rPr lang="en-US" dirty="0"/>
              <a:t>http://rpg.ifi.uzh.ch/docs/omnidirectional_camera.pdf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3426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680F1-05DD-4D31-832D-41EFAC83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0D239-204E-4F8C-A05C-C5B0D87AE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FF9E3A-483B-4A62-B96B-11565C8BA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53" y="17102"/>
            <a:ext cx="10828693" cy="682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2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5B9E03-A2A5-4558-9368-C222A8D4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Центральная всенаправленная камера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B6D496-D1B4-4937-80F5-CFA3F9D8C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u="sng" dirty="0"/>
              <a:t>Свойство единственной эффективной точки обзора</a:t>
            </a:r>
            <a:r>
              <a:rPr lang="en-US" u="sng" dirty="0"/>
              <a:t>:</a:t>
            </a:r>
          </a:p>
          <a:p>
            <a:pPr marL="0" indent="0" algn="just">
              <a:buNone/>
            </a:pPr>
            <a:r>
              <a:rPr lang="en-US" dirty="0"/>
              <a:t>	“</a:t>
            </a:r>
            <a:r>
              <a:rPr lang="ru-RU" dirty="0"/>
              <a:t>Система обзора считается </a:t>
            </a:r>
            <a:r>
              <a:rPr lang="ru-RU" b="1" dirty="0"/>
              <a:t>центральной</a:t>
            </a:r>
            <a:r>
              <a:rPr lang="ru-RU" dirty="0"/>
              <a:t>, когда оптические лучи, идущие от наблюдаемых объектов, пересекаются в одной точке в трехмерном пространстве.</a:t>
            </a:r>
            <a:r>
              <a:rPr lang="en-US" dirty="0"/>
              <a:t>”</a:t>
            </a:r>
            <a:endParaRPr lang="ru-RU" dirty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ru-RU" dirty="0"/>
              <a:t>Данная точка называется центром проекции или единственной эффективной точкой обзора.</a:t>
            </a:r>
          </a:p>
        </p:txBody>
      </p:sp>
    </p:spTree>
    <p:extLst>
      <p:ext uri="{BB962C8B-B14F-4D97-AF65-F5344CB8AC3E}">
        <p14:creationId xmlns:p14="http://schemas.microsoft.com/office/powerpoint/2010/main" val="3389386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434898-910A-4913-AE2A-088A6F2F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39503C-1BB7-4B5F-BDB3-0DC9B09431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12269" b="46758"/>
          <a:stretch/>
        </p:blipFill>
        <p:spPr>
          <a:xfrm>
            <a:off x="102543" y="1690688"/>
            <a:ext cx="5993457" cy="3651333"/>
          </a:xfrm>
          <a:prstGeom prst="rect">
            <a:avLst/>
          </a:prstGeom>
        </p:spPr>
      </p:pic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0C7455E7-5DDA-49E8-AF21-F7EF48F37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51372" r="8427"/>
          <a:stretch/>
        </p:blipFill>
        <p:spPr>
          <a:xfrm>
            <a:off x="6096000" y="1690688"/>
            <a:ext cx="6096000" cy="324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4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C74009-7C7A-4152-A1B1-BE3E540A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4481C7-B704-4004-97CD-3B4ED89F8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ru-RU" dirty="0"/>
              <a:t>Все современные камеры типа «рыбий глаз» являются центральными и, следовательно, удовлетворяют единственному свойству эффективной точки обзора. </a:t>
            </a:r>
          </a:p>
          <a:p>
            <a:pPr marL="0" indent="0" algn="just">
              <a:buNone/>
            </a:pPr>
            <a:r>
              <a:rPr lang="ru-RU" dirty="0"/>
              <a:t>	Центральные катадиоптрические камеры, наоборот, можно построить только удачно выбрав форму зеркала и расстояние между камерой и зеркалом. </a:t>
            </a:r>
          </a:p>
          <a:p>
            <a:pPr marL="0" indent="0" algn="just">
              <a:buNone/>
            </a:pPr>
            <a:r>
              <a:rPr lang="ru-RU" dirty="0"/>
              <a:t>Как доказано господином Бейкером и </a:t>
            </a:r>
            <a:r>
              <a:rPr lang="ru-RU" dirty="0" err="1"/>
              <a:t>Найяром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r>
              <a:rPr lang="en-US" i="1" dirty="0"/>
              <a:t>	“</a:t>
            </a:r>
            <a:r>
              <a:rPr lang="ru-RU" i="1" dirty="0"/>
              <a:t>Семейство зеркал, которые удовлетворяют свойству единственной точки обзора, представляет собой класс повернутых (стреловидных) конических секций, то есть гиперболических, параболических и эллиптических зеркал.</a:t>
            </a:r>
            <a:r>
              <a:rPr lang="en-US" i="1" dirty="0"/>
              <a:t>“</a:t>
            </a:r>
            <a:endParaRPr lang="ru-RU" i="1" dirty="0"/>
          </a:p>
          <a:p>
            <a:pPr marL="0" indent="0" algn="just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6971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2838C-035E-494C-A704-8A16B613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DAAA2F-9477-4D58-88BE-F12DBBE9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Изображение выглядит как объект, антенна, фотография, лодка&#10;&#10;Автоматически созданное описание">
            <a:extLst>
              <a:ext uri="{FF2B5EF4-FFF2-40B4-BE49-F238E27FC236}">
                <a16:creationId xmlns:a16="http://schemas.microsoft.com/office/drawing/2014/main" id="{859F6BC3-7D3E-488A-AA0B-40364D56B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352" y="649932"/>
            <a:ext cx="9313296" cy="555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14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9F5925-CC7F-4F08-AC2A-EF25D336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E0D0ED-671F-463A-87F3-D9E44AA9D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ACEDFBA-664E-4634-88AD-F0CB77A35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96" y="172452"/>
            <a:ext cx="11799808" cy="651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539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1980</Words>
  <Application>Microsoft Office PowerPoint</Application>
  <PresentationFormat>Широкоэкранный</PresentationFormat>
  <Paragraphs>165</Paragraphs>
  <Slides>36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Тема Office</vt:lpstr>
      <vt:lpstr>Модель по Дэвиду Скарамуцци  всенаправленной камеры </vt:lpstr>
      <vt:lpstr>Определение</vt:lpstr>
      <vt:lpstr>Презентация PowerPoint</vt:lpstr>
      <vt:lpstr>Презентация PowerPoint</vt:lpstr>
      <vt:lpstr>Центральная всенаправленная камера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Модель по Дэвиду Скарамуцци </vt:lpstr>
      <vt:lpstr>Модель Тейлора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Калибровка камеры. Оценка внешних параметров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  <vt:lpstr>Оценка внутренних параметров камеры</vt:lpstr>
      <vt:lpstr>Презентация PowerPoint</vt:lpstr>
      <vt:lpstr>Заключение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Итог</vt:lpstr>
      <vt:lpstr>Презентация PowerPoint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калибровки камеры по модели Дэвида Скарамузза</dc:title>
  <dc:creator>Олег Кондратченко</dc:creator>
  <cp:lastModifiedBy>Олег Кондратченко</cp:lastModifiedBy>
  <cp:revision>9</cp:revision>
  <dcterms:created xsi:type="dcterms:W3CDTF">2020-11-24T10:06:34Z</dcterms:created>
  <dcterms:modified xsi:type="dcterms:W3CDTF">2020-11-24T12:53:57Z</dcterms:modified>
</cp:coreProperties>
</file>