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79" r:id="rId24"/>
    <p:sldId id="282" r:id="rId25"/>
    <p:sldId id="283" r:id="rId26"/>
    <p:sldId id="281" r:id="rId27"/>
    <p:sldId id="284" r:id="rId28"/>
    <p:sldId id="27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BA2"/>
    <a:srgbClr val="92EED8"/>
    <a:srgbClr val="67E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5BB65D-5C72-407D-A3B3-11618C550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EF5B41-F5E8-45F6-BECA-959E8DF8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08221-64E1-4229-AC9B-9967768013AF}" type="datetime1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5D1E1-1FAC-4F62-ABC9-014D39982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872512-B22A-4CDF-BF56-C41E48A131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AC2F-BC7C-4B9D-99D3-86B7A7CB1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40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B65B6-1A50-4E03-BD6A-3854F9A2DC48}" type="datetime1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68B6-A659-40A9-9A56-C1437375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07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90B48-B901-4A94-813D-4B257F211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F3099-8883-4367-912B-C096250E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D07EE-6C3B-408B-8FC2-0989EDA5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714-F398-4B0A-9351-44FFCF367AA5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98EE7-B557-4C30-A12C-3C285CA1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8A59-11D8-4F71-9FDE-C1CCAD0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589FA-8F7A-4F53-838D-2A4634DC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CDBF00-DE22-46B4-9924-477B4D4CA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7C331-4636-4A9B-A6BE-CDD1C9BB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0899-E191-47BB-81B8-0D8CAD933981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94AAE-9F9D-4167-8DC5-298FEB0E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96DBE-812F-43C9-B3CF-B2924194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5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CFDA85-A36D-4671-B96C-D5081CD84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C8DFF9-3B82-4539-9F15-21E2892A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AA941-71CA-43B2-A511-C244BE54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7B06-38CF-4B53-9A20-3AE4117E195B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A2FF7-AE3D-464C-806B-72491D17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BA7EA-668A-4E05-B70A-73C9D9FE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1955-4F4C-4BB5-AAAB-28198696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B9AD1-352B-4D2F-99BC-8AB0C294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5B2BB-13E5-447A-92AF-CDF814D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8C18-578F-44EC-9D1F-387F092B44F2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DAB3B-F7B3-444B-8D7C-FB0F122D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F320D-D07C-424B-A468-0EA7AE1E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8E492-477D-47BE-99A7-4AFCC860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E9EDF-C75B-4C4F-8135-FCDE1A20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BEE1C-79AC-45D8-A3F2-5BB2D75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BE5-D8B6-4D50-B30D-CB9128DB1947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BB431-2BFC-40F9-9E3D-E0609BFE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C7BDB-F0A3-4092-A370-7BDCDC5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F1158-2B1F-424D-8858-C371CB0D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1327-CE62-4559-9AE9-6ED7BFAD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C7C932-439D-429B-AD3E-8254B41B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9C746-C05D-4E72-A60B-979292AA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B07C-6CAC-4C64-9FB3-2EF2C062AC19}" type="datetime1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3790C-57C3-4939-B70C-A947AE4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4E19A1-E1EC-4531-9571-4778218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69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80A7-DA1E-47A9-A878-E9938C87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3DDD8-19E7-4948-A8F1-1F24DD5E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B1F08B-E3C2-4152-B1E8-9C5E197B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E9F258-E73C-4EE9-BDB0-1D2537A37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10DF45-2C29-45EB-A083-5CD4630EF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EA0DB3-80C6-4ECA-BD2C-5AE6491A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C29B-9727-4B39-929C-32B2FEADA1D3}" type="datetime1">
              <a:rPr lang="ru-RU" smtClean="0"/>
              <a:t>08.12.2020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DBE942-E21C-4944-A058-CACBDE6F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C271FD-2687-41E7-AFE9-EC082AD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5BECC-75C1-4714-8C29-596B09E2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604421-EB0B-4886-A244-623FA387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C72E-64E9-4FF3-A193-DEF5E3DB2C3F}" type="datetime1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F68A9B-61E5-45CC-8E9E-57FDAC75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C665C3-122C-42A8-8822-A395934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535CAC-1660-4A6B-BD17-0CEF5EE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2CE-FA59-45FD-9C3B-8068715AC764}" type="datetime1">
              <a:rPr lang="ru-RU" smtClean="0"/>
              <a:t>08.12.2020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4701B1-96A7-4949-801E-1901B4D3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319458-78F2-4156-9FFE-924FE676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0624A-B60E-482D-91F1-16AE6E4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E0BCC-0971-4C53-A92B-79947D47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FF3E0-997E-403A-8755-6CE78A69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D0EA9-AE66-4071-8453-B3C69378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CF6-4CAE-42FC-A37F-4DF7504B13A5}" type="datetime1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B4C3C-9419-4E87-BE58-9BF132DE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D7557-A563-4AE6-AF6F-0BB2B645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ACA8D-F7F0-4750-85BE-E1572FF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E95EA8-1963-4DA8-AC67-FB4E5BFBA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48B0D6-1995-469B-9269-D4377BDB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B93CA-9BB1-49C4-8564-01BB2FDF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2539-8578-4912-92F4-23EB2B041548}" type="datetime1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B3D3B6-0B23-4316-B3F9-7085961C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39382-900F-4035-88E2-7C10ACC8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3BB98-0EFF-4FB7-A5D3-1A152082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148FC-18BB-49E0-9AAD-AB29269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6896A-1731-4299-B31E-CC0F34D1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9B8D-7B8A-4010-893B-154BE1F1C708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90FC9-B494-4B74-918B-2E5054AF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EAA25-89C8-442A-B043-5B773F6E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7E31-7FBF-40DF-AF22-CD1BCB654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56CC88B-BD07-43D5-8FB7-6C226835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3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0F51A-442C-461F-BCF7-A3AAA582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87" y="3957146"/>
            <a:ext cx="9265771" cy="622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b="1" dirty="0" err="1">
                <a:latin typeface="Georgia" panose="02040502050405020303" pitchFamily="18" charset="0"/>
              </a:rPr>
              <a:t>Виртуальная</a:t>
            </a:r>
            <a:r>
              <a:rPr lang="en-US" sz="4400" b="1" dirty="0">
                <a:latin typeface="Georgia" panose="02040502050405020303" pitchFamily="18" charset="0"/>
              </a:rPr>
              <a:t> </a:t>
            </a:r>
            <a:r>
              <a:rPr lang="en-US" sz="4400" b="1" dirty="0" err="1">
                <a:latin typeface="Georgia" panose="02040502050405020303" pitchFamily="18" charset="0"/>
              </a:rPr>
              <a:t>реальность</a:t>
            </a:r>
            <a:endParaRPr lang="en-US" sz="4400" b="1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F57B35-CCD9-43C7-A83A-40D702BF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87" y="4529390"/>
            <a:ext cx="11096550" cy="204270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зрение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3331506/70401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Коновалов В.А.</a:t>
            </a:r>
          </a:p>
          <a:p>
            <a:pPr algn="l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Варлашин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</p:spTree>
    <p:extLst>
      <p:ext uri="{BB962C8B-B14F-4D97-AF65-F5344CB8AC3E}">
        <p14:creationId xmlns:p14="http://schemas.microsoft.com/office/powerpoint/2010/main" val="78526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D7909C-B636-45CE-AD8E-31FFF1C8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(тренировка медицинского персонала в VR)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A60B2E-140D-4FC1-8D4F-79BB4729F03F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FF8E92-FB87-43F2-A32D-E58CA0110997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человек, внутренний, мужчина, кухня&#10;&#10;Автоматически созданное описание">
            <a:extLst>
              <a:ext uri="{FF2B5EF4-FFF2-40B4-BE49-F238E27FC236}">
                <a16:creationId xmlns:a16="http://schemas.microsoft.com/office/drawing/2014/main" id="{E93F590B-68CE-4046-9CBC-D8B05365B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1" y="1565758"/>
            <a:ext cx="5612296" cy="3946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21978-FC9E-43AB-8A5D-7EE76EBD5C73}"/>
              </a:ext>
            </a:extLst>
          </p:cNvPr>
          <p:cNvSpPr txBox="1"/>
          <p:nvPr/>
        </p:nvSpPr>
        <p:spPr>
          <a:xfrm>
            <a:off x="3074504" y="5807265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Применение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медицинском образовании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14772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1D25F-590E-4815-A080-142CF25B2548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17E007-F61D-4991-936D-FB8E2AA819A0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4FA27A3-6771-4D27-B769-2D6EE1AE0FEB}"/>
              </a:ext>
            </a:extLst>
          </p:cNvPr>
          <p:cNvSpPr txBox="1">
            <a:spLocks/>
          </p:cNvSpPr>
          <p:nvPr/>
        </p:nvSpPr>
        <p:spPr>
          <a:xfrm>
            <a:off x="838200" y="9409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человек, мужчина, держит, передний&#10;&#10;Автоматически созданное описание">
            <a:extLst>
              <a:ext uri="{FF2B5EF4-FFF2-40B4-BE49-F238E27FC236}">
                <a16:creationId xmlns:a16="http://schemas.microsoft.com/office/drawing/2014/main" id="{A7114037-6515-4ACF-A495-F448D2B0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64" y="1647480"/>
            <a:ext cx="6481271" cy="364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7E843-7541-4CEC-BEC7-B28C7F635B90}"/>
              </a:ext>
            </a:extLst>
          </p:cNvPr>
          <p:cNvSpPr txBox="1"/>
          <p:nvPr/>
        </p:nvSpPr>
        <p:spPr>
          <a:xfrm>
            <a:off x="3074504" y="5807265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STRIVR Labs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тренировка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NLF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8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FA09F0-6F08-49AE-9FC3-4B29A7B6F5D9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B67034-9BF7-43D2-8BFD-BFFA12542492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BDF50CB-4D8C-46EB-B0F8-3029582817A1}"/>
              </a:ext>
            </a:extLst>
          </p:cNvPr>
          <p:cNvSpPr txBox="1">
            <a:spLocks/>
          </p:cNvSpPr>
          <p:nvPr/>
        </p:nvSpPr>
        <p:spPr>
          <a:xfrm>
            <a:off x="838200" y="9409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Военная сфера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человек, мужчина, сиди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DE3D5AC4-EE19-4341-A48C-309ADCB7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5" y="1436859"/>
            <a:ext cx="4934423" cy="37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86F4C-955C-47B4-B48B-9518F6D1F948}"/>
              </a:ext>
            </a:extLst>
          </p:cNvPr>
          <p:cNvSpPr txBox="1"/>
          <p:nvPr/>
        </p:nvSpPr>
        <p:spPr>
          <a:xfrm>
            <a:off x="2001077" y="5292241"/>
            <a:ext cx="8719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Лейтенант Воздушных Сил Великобритании демонстрирует точную виртуальную копию кабины самолета в программе тренировки пилотов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Pilot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Training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9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840872-E37F-4FFB-BDB1-41DCC26F6AC7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6D5BC4-C973-47E2-913E-5CE9A84C4BC6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0D3B775-4312-4AD3-BB6B-C89DBA6FB65B}"/>
              </a:ext>
            </a:extLst>
          </p:cNvPr>
          <p:cNvSpPr txBox="1">
            <a:spLocks/>
          </p:cNvSpPr>
          <p:nvPr/>
        </p:nvSpPr>
        <p:spPr>
          <a:xfrm>
            <a:off x="838200" y="9409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Космонавтика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внутренний, человек, стол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1C0D83C-E785-4DB1-99C6-0CC12E60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67" y="1565758"/>
            <a:ext cx="6439232" cy="368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4DCA7-FF6C-4B66-B2D5-39FD6DB7FD47}"/>
              </a:ext>
            </a:extLst>
          </p:cNvPr>
          <p:cNvSpPr txBox="1"/>
          <p:nvPr/>
        </p:nvSpPr>
        <p:spPr>
          <a:xfrm>
            <a:off x="1869218" y="5575220"/>
            <a:ext cx="871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стронавт на борту МКС использует очки виртуальной реальности для тренировок с установкой для перемещения и маневрирования в открытом космосе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4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D867D-417E-4F4C-9F62-89BD84E6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8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Достоинства и недостатки виртуальной реальности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5F1A-5FA4-46A4-B990-54301FD2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визуализации различных объектов и физических явлений;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полностью окунуться в интерактивное измерение;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новых эмоций и профилактика стресса;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электронных информационных и обучающих ресурсов и проведение конференций;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объектов культурного наследия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для каждого перейти на новый уровень развлечений.</a:t>
            </a:r>
          </a:p>
          <a:p>
            <a:pPr marL="0" indent="45000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 устройств;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Психологическое воздействие на человека – погружение в виртуальный мир иногда влечет за собой проблемы в различных сферах жизни.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F7608E-AE0C-4647-B704-125439525015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B61576-A8F7-48B5-BEA6-53D135D1075F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6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975AD1-791B-43A8-9E46-11074D0BDC79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5E4F5-FA66-4D3C-B099-49C22A981775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6DEE23-E4BD-4EE7-AAE3-6866D31D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" y="551848"/>
            <a:ext cx="112610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Обзор методов и технологий отслеживания положения для виртуальной реальности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7075DA-FB38-48C4-A76A-847183BC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8" y="2062077"/>
            <a:ext cx="902208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F463A-B0F5-4D2C-86A1-77ED00EB0987}"/>
              </a:ext>
            </a:extLst>
          </p:cNvPr>
          <p:cNvSpPr txBox="1"/>
          <p:nvPr/>
        </p:nvSpPr>
        <p:spPr>
          <a:xfrm>
            <a:off x="2710068" y="5852564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Отслеживание 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0883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1A6CAE-C383-471E-96C1-35D1C284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10"/>
            <a:ext cx="10515600" cy="3692180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методов и подходов к решению данной задачи можно поделить на несколько групп: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Радиочастотные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Инерциальные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A7A867-FBAB-4760-B8C0-F945B0654BB2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564102-6DD2-457E-9129-EE297EB2F515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35CB-48FA-4D5F-A57C-BE55B492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Оптические методы отслеживания положения для виртуальной реальности</a:t>
            </a:r>
          </a:p>
        </p:txBody>
      </p:sp>
      <p:pic>
        <p:nvPicPr>
          <p:cNvPr id="7" name="Объект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973935E-9434-4285-B46C-68132A30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40" y="2223044"/>
            <a:ext cx="8464517" cy="287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37A5E7-EC0E-4E6E-B0E4-3ADB4068A4C0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D0CC48-E6A4-48FD-9010-BDFB61B4C2C7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45087-01D2-4B67-AFC2-B5317462F90F}"/>
              </a:ext>
            </a:extLst>
          </p:cNvPr>
          <p:cNvSpPr txBox="1"/>
          <p:nvPr/>
        </p:nvSpPr>
        <p:spPr>
          <a:xfrm>
            <a:off x="2710069" y="5575565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Два подхода отслеживания положения: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outside-in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(слева)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inside-out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справа)</a:t>
            </a:r>
          </a:p>
        </p:txBody>
      </p:sp>
    </p:spTree>
    <p:extLst>
      <p:ext uri="{BB962C8B-B14F-4D97-AF65-F5344CB8AC3E}">
        <p14:creationId xmlns:p14="http://schemas.microsoft.com/office/powerpoint/2010/main" val="259260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E6672E-8062-49CC-ACAB-CE5AEB3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53"/>
            <a:ext cx="10515600" cy="4351338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зависимости от наличия специальных оптических маркеров выделяют отдельно: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Безмаркерный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трекинг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 строится на сложных алгоритмах с использованием двух и более камер, либо стерео камер с сенсорами глубины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с использованием маркеров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заранее заданную модель объекта, которую можно отслеживать даже с одной камерой. Маркерами обычно служат источники инфракрасного излучения (как активные, так и пассивные), а также видимые маркеры наподобие QR-кодов. Такой вид трекинга возможен только в пределах прямой видимости маркера.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B1D7AA-45E3-4755-BB15-5D2933BC4DA9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5E5999-35FA-4305-9865-528F65059953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7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5D3CB-0E40-4215-B1B7-76D92851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Задача </a:t>
            </a:r>
            <a:r>
              <a:rPr lang="en-US" dirty="0">
                <a:latin typeface="Georgia" panose="02040502050405020303" pitchFamily="18" charset="0"/>
              </a:rPr>
              <a:t>Perspective-n-Point (PnP)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BEB744-0C72-405D-A613-CEE280EA120F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E30939-5DAC-4C7A-A613-42537145CFF4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39463EB-2DF8-4CD2-96AF-7897B1DCFAC7}"/>
              </a:ext>
            </a:extLst>
          </p:cNvPr>
          <p:cNvGrpSpPr/>
          <p:nvPr/>
        </p:nvGrpSpPr>
        <p:grpSpPr>
          <a:xfrm>
            <a:off x="2039487" y="2343604"/>
            <a:ext cx="8113024" cy="2781300"/>
            <a:chOff x="1735344" y="2312090"/>
            <a:chExt cx="8113024" cy="27813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878E696-344D-4BF3-BD8B-B6A0591B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344" y="2647950"/>
              <a:ext cx="4360656" cy="210958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AC01ED8F-4E30-4C73-BFC7-CF3665EE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868" y="2312090"/>
              <a:ext cx="3238500" cy="27813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A05F56-8275-4FB3-9179-67568CC11FF1}"/>
              </a:ext>
            </a:extLst>
          </p:cNvPr>
          <p:cNvSpPr txBox="1"/>
          <p:nvPr/>
        </p:nvSpPr>
        <p:spPr>
          <a:xfrm>
            <a:off x="2710069" y="5785357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Задача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Perspective-n-Point (PnP)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A0D0F87-6920-4772-8C83-95EC86942749}"/>
              </a:ext>
            </a:extLst>
          </p:cNvPr>
          <p:cNvSpPr/>
          <p:nvPr/>
        </p:nvSpPr>
        <p:spPr>
          <a:xfrm>
            <a:off x="4563717" y="1073426"/>
            <a:ext cx="3064565" cy="1239078"/>
          </a:xfrm>
          <a:prstGeom prst="roundRect">
            <a:avLst/>
          </a:prstGeom>
          <a:ln w="28575">
            <a:solidFill>
              <a:srgbClr val="1FCB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«Виртуальная реальность»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Расширенная реальность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reality)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35D1AC5-E7BC-4689-B9A0-8EB6396C41EE}"/>
              </a:ext>
            </a:extLst>
          </p:cNvPr>
          <p:cNvSpPr/>
          <p:nvPr/>
        </p:nvSpPr>
        <p:spPr>
          <a:xfrm>
            <a:off x="594691" y="3823252"/>
            <a:ext cx="3064565" cy="1239078"/>
          </a:xfrm>
          <a:prstGeom prst="roundRect">
            <a:avLst/>
          </a:prstGeom>
          <a:ln w="28575">
            <a:solidFill>
              <a:srgbClr val="1FCB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реальность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(virtual reality, VR)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7307463-1267-4B52-BEA1-74987FE466F6}"/>
              </a:ext>
            </a:extLst>
          </p:cNvPr>
          <p:cNvSpPr/>
          <p:nvPr/>
        </p:nvSpPr>
        <p:spPr>
          <a:xfrm>
            <a:off x="4563716" y="3823251"/>
            <a:ext cx="3064565" cy="1239078"/>
          </a:xfrm>
          <a:prstGeom prst="roundRect">
            <a:avLst/>
          </a:prstGeom>
          <a:ln w="28575">
            <a:solidFill>
              <a:srgbClr val="1FCB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Дополненная реальность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(augmented reality, AR)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E2AE07-5F38-4E4A-9776-16BF582256BE}"/>
              </a:ext>
            </a:extLst>
          </p:cNvPr>
          <p:cNvSpPr/>
          <p:nvPr/>
        </p:nvSpPr>
        <p:spPr>
          <a:xfrm>
            <a:off x="8532741" y="3823251"/>
            <a:ext cx="3064565" cy="1239078"/>
          </a:xfrm>
          <a:prstGeom prst="roundRect">
            <a:avLst/>
          </a:prstGeom>
          <a:ln w="28575">
            <a:solidFill>
              <a:srgbClr val="1FCB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Смешанная реальность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reality, MR)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46545CE-009C-48E4-8488-345B7D850C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26974" y="2312504"/>
            <a:ext cx="3969026" cy="1510748"/>
          </a:xfrm>
          <a:prstGeom prst="straightConnector1">
            <a:avLst/>
          </a:prstGeom>
          <a:ln w="25400">
            <a:solidFill>
              <a:srgbClr val="1FCBA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D95273-F972-4B27-8F6E-8248FF6542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95999" y="2312504"/>
            <a:ext cx="1" cy="1510747"/>
          </a:xfrm>
          <a:prstGeom prst="straightConnector1">
            <a:avLst/>
          </a:prstGeom>
          <a:ln w="25400">
            <a:solidFill>
              <a:srgbClr val="1FCBA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FAB09D-AB49-4B4D-B221-1971C5F787F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2312504"/>
            <a:ext cx="3969024" cy="1510747"/>
          </a:xfrm>
          <a:prstGeom prst="straightConnector1">
            <a:avLst/>
          </a:prstGeom>
          <a:ln w="25400">
            <a:solidFill>
              <a:srgbClr val="1FCBA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76D4139-902B-41C9-BF2F-507CA9AA9B1F}"/>
              </a:ext>
            </a:extLst>
          </p:cNvPr>
          <p:cNvSpPr/>
          <p:nvPr/>
        </p:nvSpPr>
        <p:spPr>
          <a:xfrm>
            <a:off x="-2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34C3E3B-A2E4-45D7-8F2C-75069ED2EF28}"/>
              </a:ext>
            </a:extLst>
          </p:cNvPr>
          <p:cNvSpPr/>
          <p:nvPr/>
        </p:nvSpPr>
        <p:spPr>
          <a:xfrm>
            <a:off x="-2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75AA7C-1FE6-4A27-A6C7-7AFB3A447460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BC8852-9E79-4D12-A579-BF1B04DF6ED7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AA511FE-D9FA-4C44-9E0C-81B49170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8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Метод одновременной локализации и построения карты (SLAM)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37AFF3-3D6C-42DB-9A90-F9FBC99F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67" y="2337152"/>
            <a:ext cx="5406263" cy="3004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C43745-F7BA-4087-BEDD-E12D694BFC60}"/>
              </a:ext>
            </a:extLst>
          </p:cNvPr>
          <p:cNvSpPr txBox="1"/>
          <p:nvPr/>
        </p:nvSpPr>
        <p:spPr>
          <a:xfrm>
            <a:off x="2710069" y="5785357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Способ позиционирования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2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A9B1D3-6A90-4E2C-B837-F73CD038C7B3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CDB405-A962-4A0E-8E7F-CACC768224B2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92381-1D74-445B-B102-5478552A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67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ORB-SLAM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A58262-A977-4539-8C1C-C6F6B8ED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19" y="2206351"/>
            <a:ext cx="6563157" cy="270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D05A8-E65B-4A33-B42E-F5D7A91A5787}"/>
              </a:ext>
            </a:extLst>
          </p:cNvPr>
          <p:cNvSpPr txBox="1"/>
          <p:nvPr/>
        </p:nvSpPr>
        <p:spPr>
          <a:xfrm>
            <a:off x="2710066" y="5759799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Основные компоненты ORB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315095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50153A-8624-42C0-A5B3-EF2FF7E07D1F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2E9AE1-99D6-4A6B-8E5B-9624AEF77183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внутренний, пластмассовый&#10;&#10;Автоматически созданное описание">
            <a:extLst>
              <a:ext uri="{FF2B5EF4-FFF2-40B4-BE49-F238E27FC236}">
                <a16:creationId xmlns:a16="http://schemas.microsoft.com/office/drawing/2014/main" id="{0972CAD4-79E5-4A8A-A897-A7BEC928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28" y="1256057"/>
            <a:ext cx="5267740" cy="4345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07EA8-89A6-4EA1-92C3-5D85BF150FD7}"/>
              </a:ext>
            </a:extLst>
          </p:cNvPr>
          <p:cNvSpPr txBox="1"/>
          <p:nvPr/>
        </p:nvSpPr>
        <p:spPr>
          <a:xfrm>
            <a:off x="2710067" y="5852564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Запуск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AE3F46-289A-4065-A7CC-D4A9A76A3F7C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E4EDCC-8861-4FA7-A9C8-B206FAC3B65E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898E699-3B37-4CF8-B9D3-B3981972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67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LSD-SLAM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FD73AA-170E-4940-8283-8B77CE44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19" y="2142274"/>
            <a:ext cx="7191756" cy="2759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AEC7A-42BF-4507-B192-44D71D397B59}"/>
              </a:ext>
            </a:extLst>
          </p:cNvPr>
          <p:cNvSpPr txBox="1"/>
          <p:nvPr/>
        </p:nvSpPr>
        <p:spPr>
          <a:xfrm>
            <a:off x="2710066" y="5575565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Визуальное представление трех основных компонентов LSD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197057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7AD521-7582-4AE0-A556-633B5B2A2389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65EAA3-320A-4C73-B316-E2546D9C007D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внутренний, телевидение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68A424CF-C6A5-4D2D-A7A0-07CBBE09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8" y="1841781"/>
            <a:ext cx="10335003" cy="317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5040D-3486-4340-9793-0A9B35BB28D6}"/>
              </a:ext>
            </a:extLst>
          </p:cNvPr>
          <p:cNvSpPr txBox="1"/>
          <p:nvPr/>
        </p:nvSpPr>
        <p:spPr>
          <a:xfrm>
            <a:off x="2710067" y="5852564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Запуск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LSD-SLAM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5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0157CA-EEA0-4949-9DA8-CE4291C53460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0E1C49-8E4A-4BFB-8DC3-2F058FF3DFBB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DEB49C-1A36-4966-A60E-B72B874F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85" y="1251971"/>
            <a:ext cx="5366630" cy="4354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BB0D8-86F0-4BCF-884C-97928F4DF6DC}"/>
              </a:ext>
            </a:extLst>
          </p:cNvPr>
          <p:cNvSpPr txBox="1"/>
          <p:nvPr/>
        </p:nvSpPr>
        <p:spPr>
          <a:xfrm>
            <a:off x="2710069" y="5852564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Просмотрщик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облаков точек из поставки LSD-SLAM</a:t>
            </a:r>
          </a:p>
        </p:txBody>
      </p:sp>
    </p:spTree>
    <p:extLst>
      <p:ext uri="{BB962C8B-B14F-4D97-AF65-F5344CB8AC3E}">
        <p14:creationId xmlns:p14="http://schemas.microsoft.com/office/powerpoint/2010/main" val="216334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726B0D95-175B-49E7-8588-79845EDC8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94078"/>
              </p:ext>
            </p:extLst>
          </p:nvPr>
        </p:nvGraphicFramePr>
        <p:xfrm>
          <a:off x="824944" y="2563343"/>
          <a:ext cx="10515597" cy="30644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0391">
                  <a:extLst>
                    <a:ext uri="{9D8B030D-6E8A-4147-A177-3AD203B41FA5}">
                      <a16:colId xmlns:a16="http://schemas.microsoft.com/office/drawing/2014/main" val="1657847362"/>
                    </a:ext>
                  </a:extLst>
                </a:gridCol>
                <a:gridCol w="3829879">
                  <a:extLst>
                    <a:ext uri="{9D8B030D-6E8A-4147-A177-3AD203B41FA5}">
                      <a16:colId xmlns:a16="http://schemas.microsoft.com/office/drawing/2014/main" val="2054028084"/>
                    </a:ext>
                  </a:extLst>
                </a:gridCol>
                <a:gridCol w="2395327">
                  <a:extLst>
                    <a:ext uri="{9D8B030D-6E8A-4147-A177-3AD203B41FA5}">
                      <a16:colId xmlns:a16="http://schemas.microsoft.com/office/drawing/2014/main" val="2073833100"/>
                    </a:ext>
                  </a:extLst>
                </a:gridCol>
              </a:tblGrid>
              <a:tr h="510738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C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ORB-SLAM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C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LSD-SLAM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C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39533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Open-Source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09818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Интеграция с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60393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Поддерживаемые типы сенсоров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Monocular, Stereo, RGB-D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Monocular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44925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Ресурсоёмкость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062089"/>
                  </a:ext>
                </a:extLst>
              </a:tr>
              <a:tr h="510738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Карта окружающей среды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разреженная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46614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88AE8C-9053-4664-8262-BD10ED6D970C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199EA7-B176-4798-94E4-12533F27386C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2DD9CD-E193-4644-99F3-FCAB3AC2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1" y="63610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Сравнение алгоритмов</a:t>
            </a:r>
            <a:r>
              <a:rPr lang="en-US" dirty="0">
                <a:latin typeface="Georgia" panose="02040502050405020303" pitchFamily="18" charset="0"/>
              </a:rPr>
              <a:t> ORB-SLAM</a:t>
            </a:r>
            <a:r>
              <a:rPr lang="ru-RU" dirty="0">
                <a:latin typeface="Georgia" panose="02040502050405020303" pitchFamily="18" charset="0"/>
              </a:rPr>
              <a:t> и </a:t>
            </a:r>
            <a:r>
              <a:rPr lang="en-US" dirty="0">
                <a:latin typeface="Georgia" panose="02040502050405020303" pitchFamily="18" charset="0"/>
              </a:rPr>
              <a:t>LSD-SLAM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4E11B-A784-43DB-8B9A-9FF6A7B065AA}"/>
              </a:ext>
            </a:extLst>
          </p:cNvPr>
          <p:cNvSpPr txBox="1"/>
          <p:nvPr/>
        </p:nvSpPr>
        <p:spPr>
          <a:xfrm>
            <a:off x="824941" y="2146983"/>
            <a:ext cx="65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– Сравнение алгоритмов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ORB-SLAM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LSD-SLAM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7927911-EB9D-4C27-A32C-5CDB772F3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92631"/>
              </p:ext>
            </p:extLst>
          </p:nvPr>
        </p:nvGraphicFramePr>
        <p:xfrm>
          <a:off x="838200" y="2249242"/>
          <a:ext cx="10515600" cy="3929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935138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1911849"/>
                    </a:ext>
                  </a:extLst>
                </a:gridCol>
              </a:tblGrid>
              <a:tr h="46256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Feature-based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C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1FC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32138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 только фичи (например, углы)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 полное изображение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451525124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Быстрее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Медленнее (но хорошо распараллеливаются)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502113473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Легко удалять шум (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outliers)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так просто удалить шум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919665121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Устойчивы к 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rolling shutter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Неустойчивы к </a:t>
                      </a:r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rolling shutter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915491321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 малую часть информации из изображений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 более полную информацию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083805449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требуют сложной инициализации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Требуют хорошей инициализации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245287525"/>
                  </a:ext>
                </a:extLst>
              </a:tr>
              <a:tr h="462567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20 лет интенсивной разработки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4-х лет исследований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57345604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8D260B-3273-476C-BB2A-1800340D1C97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AD4E8F-9C45-44D4-AA0A-6D20937C18A5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18E7BDC-ED3D-4810-9D60-53622D45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5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Сравнение алгоритмов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монокулярного </a:t>
            </a:r>
            <a:r>
              <a:rPr lang="en-US" dirty="0">
                <a:latin typeface="Georgia" panose="02040502050405020303" pitchFamily="18" charset="0"/>
              </a:rPr>
              <a:t>SLAM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66FE6-BD74-494C-AFC1-4500371861EF}"/>
              </a:ext>
            </a:extLst>
          </p:cNvPr>
          <p:cNvSpPr txBox="1"/>
          <p:nvPr/>
        </p:nvSpPr>
        <p:spPr>
          <a:xfrm>
            <a:off x="838200" y="1879910"/>
            <a:ext cx="6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Сравнение алгоритмов монокулярного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393E1-C886-4DCC-A27A-AC73645D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eorgia" panose="02040502050405020303" pitchFamily="18" charset="0"/>
              </a:rPr>
              <a:t>Инерциальный трекинг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70F49E1-C410-49F7-821B-00ADD8C9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00" y="2340245"/>
            <a:ext cx="7556397" cy="2565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D0C083-B55A-42DB-98CE-6B12C94B4E34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74AB8A-8FA2-4125-AD20-749599F046ED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3094-4E86-4FC1-B770-A8030B8E602B}"/>
              </a:ext>
            </a:extLst>
          </p:cNvPr>
          <p:cNvSpPr txBox="1"/>
          <p:nvPr/>
        </p:nvSpPr>
        <p:spPr>
          <a:xfrm>
            <a:off x="2710069" y="5785357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Инерциальная измерительная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3830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17924-6FC1-40BC-94B2-EFD4EC7F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9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4000" b="1" u="none" strike="noStrike" baseline="0" dirty="0" err="1">
                <a:solidFill>
                  <a:srgbClr val="000000"/>
                </a:solidFill>
                <a:latin typeface="Georgia" panose="02040502050405020303" pitchFamily="18" charset="0"/>
              </a:rPr>
              <a:t>Virtual</a:t>
            </a:r>
            <a:r>
              <a:rPr lang="ru-RU" sz="4000" b="1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4000" b="1" u="none" strike="noStrike" baseline="0" dirty="0" err="1">
                <a:solidFill>
                  <a:srgbClr val="000000"/>
                </a:solidFill>
                <a:latin typeface="Georgia" panose="02040502050405020303" pitchFamily="18" charset="0"/>
              </a:rPr>
              <a:t>Reality</a:t>
            </a:r>
            <a:r>
              <a:rPr lang="ru-RU" sz="4000" b="1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 (VR) — виртуальная реальность 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 descr="Изображение выглядит как фотография, лодка, вода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F9747719-9489-4FF5-8C6C-E89293C29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53" y="2224684"/>
            <a:ext cx="4726302" cy="2658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BB2B7-C123-4C1A-B5F9-39CB039B9CA5}"/>
              </a:ext>
            </a:extLst>
          </p:cNvPr>
          <p:cNvSpPr txBox="1"/>
          <p:nvPr/>
        </p:nvSpPr>
        <p:spPr>
          <a:xfrm>
            <a:off x="7219235" y="5074225"/>
            <a:ext cx="493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Изображение из шлема виртуальной реальности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Oculus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видеоигра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Rift Coaster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A4CAD4-CC7B-40CF-893C-BD38848DA709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78BC84-AE4C-489F-9F66-26DB30DBE877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136C5-1714-413C-9FAC-35B90B83C991}"/>
              </a:ext>
            </a:extLst>
          </p:cNvPr>
          <p:cNvSpPr txBox="1"/>
          <p:nvPr/>
        </p:nvSpPr>
        <p:spPr>
          <a:xfrm>
            <a:off x="143645" y="2116615"/>
            <a:ext cx="67718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 делает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виртуальная реальность основана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компьютерных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 и изображений. Она полностью отделяет пользователя от реальной реальности (RR) c помощью VR-шлема, наушников, джойстиков и заменяет её симуляцией. Термин «виртуальный» происходит от лат.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возможный.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5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9C15E4-1BF0-49B8-AEC8-F50F7238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54"/>
            <a:ext cx="10515600" cy="5172622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Примеры реализаций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Oculus Rift, NASA Hybrid Reality Lab, Pilot Training Next. </a:t>
            </a:r>
          </a:p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реальность (ВР, англ.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VR, искусственная реальность) — созданный техническими средствами мир, передаваемый человеку через его ощущения: зрение, слух, осязание и другие. Виртуальная 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следует путать виртуальную реальность с дополненной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Их коренное различие в том, что виртуальная конструирует новый искусственный мир, а дополненная реальность лишь вносит отдельные искусственные элементы в восприятие мира реального.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8C56AA-E420-4F2B-811E-617B1CEC20C7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D7500D-659B-461E-A558-58176DCF8CA0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4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D77044-A05F-491E-BB2F-13DE55BD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4971"/>
            <a:ext cx="10515600" cy="5604669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Технические задачи, которые решаются при обеспечении погружения в виртуальную реальность: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изображения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Шлемы виртуальной реальности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MotionParallax3D-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ретинальный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монитор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звука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тактильных ощущений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Motion;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Перчатки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Ультразвуковой.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человек, ноутбук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2386AD7A-C26E-4561-81F3-564070D5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88" y="1560916"/>
            <a:ext cx="4794812" cy="411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0999F-E6F3-492E-B823-DE23277D83FD}"/>
              </a:ext>
            </a:extLst>
          </p:cNvPr>
          <p:cNvSpPr txBox="1"/>
          <p:nvPr/>
        </p:nvSpPr>
        <p:spPr>
          <a:xfrm>
            <a:off x="6958782" y="5826091"/>
            <a:ext cx="399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Motion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41CD158-3AC7-4661-837C-B87C517D31FE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F06D2A-5429-411D-B4BE-71BEDDD6A6E5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98F51A-CB89-430F-94B8-CB1CD6BD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" y="1735429"/>
            <a:ext cx="11052313" cy="338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BF137-9204-499E-B542-4B6298BF1947}"/>
              </a:ext>
            </a:extLst>
          </p:cNvPr>
          <p:cNvSpPr txBox="1"/>
          <p:nvPr/>
        </p:nvSpPr>
        <p:spPr>
          <a:xfrm>
            <a:off x="3823252" y="5749714"/>
            <a:ext cx="454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Эволюция и структуризация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54D676-BEC9-4CA3-B085-900454AB9877}"/>
              </a:ext>
            </a:extLst>
          </p:cNvPr>
          <p:cNvSpPr/>
          <p:nvPr/>
        </p:nvSpPr>
        <p:spPr>
          <a:xfrm>
            <a:off x="-1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D36529D-A5EE-44B4-AC36-38D6A596863D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D49F9E-849D-4C22-9468-E12EA635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963"/>
            <a:ext cx="10515600" cy="5198027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наличие классификации для определения конкретного типа «реальности», также существует и классификация по типам внутри понятия виртуальной реальности: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Пассивная виртуальная реальность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Обследуемая виртуальная реальность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Интерактивная виртуальная реальность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в виртуальной реальности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особая технология, лежащая в основе взаимодействия человека с виртуальным миром. Она направлена на точное определение координат и позиции реального объекта (например, руки, головы или устройства) в виртуальной среде с помощью трех координат (x, y, z) его расположения и трех углов (a, b, g), задающих его ориентацию в пространстве.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02C97C-29A7-4BF2-8102-C375296198F3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7814BF-8536-43CB-9094-9F4599DBE9D0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E7510-5112-440F-B15C-69C0E2C6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083"/>
            <a:ext cx="10515600" cy="1325563"/>
          </a:xfrm>
        </p:spPr>
        <p:txBody>
          <a:bodyPr/>
          <a:lstStyle/>
          <a:p>
            <a:pPr algn="ctr"/>
            <a:r>
              <a:rPr lang="ru-RU" sz="4400" b="1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Области применения виртуальной реальности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A689D-1D14-4BF0-8283-A4ACA07C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7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Развлекательная сфера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(игры, аудио- и видеоматериалы развлекательного характера)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55B7B2-2D28-4F6B-A7A0-546D8E1A673C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EA8161-A857-4193-BB39-DFEFB71325AC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внутренний, человек, стои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5B97A15F-8D78-4FFB-A899-9ABDA160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78" y="2688241"/>
            <a:ext cx="4869439" cy="273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99B2F-F524-4094-B794-8ACCD87F7FE2}"/>
              </a:ext>
            </a:extLst>
          </p:cNvPr>
          <p:cNvSpPr txBox="1"/>
          <p:nvPr/>
        </p:nvSpPr>
        <p:spPr>
          <a:xfrm>
            <a:off x="3572196" y="5616057"/>
            <a:ext cx="50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 для командного виртуального шутера</a:t>
            </a:r>
          </a:p>
        </p:txBody>
      </p:sp>
    </p:spTree>
    <p:extLst>
      <p:ext uri="{BB962C8B-B14F-4D97-AF65-F5344CB8AC3E}">
        <p14:creationId xmlns:p14="http://schemas.microsoft.com/office/powerpoint/2010/main" val="27699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C4584E-F953-4CDC-B08E-CF7D4019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636104"/>
            <a:ext cx="5907157" cy="5380383"/>
          </a:xfrm>
        </p:spPr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необходимого уровня погружения необходимо обеспечить: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крупное пустое закрытое пространство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Автономный комплекс, состоящий из компьютера с беспроводным сетевым адаптером, шлема виртуальной реальности, наушников, контроллеров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Клиент-серверное приложение (видеоигра), адаптированное для подключения нескольких участников и работы с виртуальной реальностью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инфраструктура для синхронизации погружения участников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обслуживающий данные, получаемые с клиентов, установленных на автономных комплексах (о перемещениях контроллеров участников, их позиций, взаимодействия с игровым окружением)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BFA133-39AA-42A1-A77F-29699F1E85C1}"/>
              </a:ext>
            </a:extLst>
          </p:cNvPr>
          <p:cNvSpPr/>
          <p:nvPr/>
        </p:nvSpPr>
        <p:spPr>
          <a:xfrm>
            <a:off x="0" y="0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F6F050-9B81-4584-82A9-07145C8DD0DD}"/>
              </a:ext>
            </a:extLst>
          </p:cNvPr>
          <p:cNvSpPr/>
          <p:nvPr/>
        </p:nvSpPr>
        <p:spPr>
          <a:xfrm>
            <a:off x="0" y="6221896"/>
            <a:ext cx="12192000" cy="636104"/>
          </a:xfrm>
          <a:prstGeom prst="rect">
            <a:avLst/>
          </a:prstGeom>
          <a:solidFill>
            <a:srgbClr val="1FCB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человек, дорога, мужч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54E2CDCF-9903-4008-AA68-9380A14B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82" y="1431560"/>
            <a:ext cx="562927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F3A34-08CC-4890-BE44-40AEC9F18C28}"/>
              </a:ext>
            </a:extLst>
          </p:cNvPr>
          <p:cNvSpPr txBox="1"/>
          <p:nvPr/>
        </p:nvSpPr>
        <p:spPr>
          <a:xfrm>
            <a:off x="6506610" y="5149695"/>
            <a:ext cx="536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Автономный комплекс для погружения в виртуальную реальность на игровом полигоне</a:t>
            </a:r>
          </a:p>
        </p:txBody>
      </p:sp>
    </p:spTree>
    <p:extLst>
      <p:ext uri="{BB962C8B-B14F-4D97-AF65-F5344CB8AC3E}">
        <p14:creationId xmlns:p14="http://schemas.microsoft.com/office/powerpoint/2010/main" val="2340882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396</TotalTime>
  <Words>1038</Words>
  <Application>Microsoft Office PowerPoint</Application>
  <PresentationFormat>Широкоэкранный</PresentationFormat>
  <Paragraphs>134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Georgia</vt:lpstr>
      <vt:lpstr>Times New Roman</vt:lpstr>
      <vt:lpstr>Тема Office</vt:lpstr>
      <vt:lpstr>Виртуальная реальность</vt:lpstr>
      <vt:lpstr>Презентация PowerPoint</vt:lpstr>
      <vt:lpstr> Virtual Reality (VR) — виртуальная реальность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Области применения виртуальной реальности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Достоинства и недостатки виртуальной реальности</vt:lpstr>
      <vt:lpstr>Обзор методов и технологий отслеживания положения для виртуальной реальности</vt:lpstr>
      <vt:lpstr>Презентация PowerPoint</vt:lpstr>
      <vt:lpstr>Оптические методы отслеживания положения для виртуальной реальности</vt:lpstr>
      <vt:lpstr>Презентация PowerPoint</vt:lpstr>
      <vt:lpstr>Задача Perspective-n-Point (PnP)</vt:lpstr>
      <vt:lpstr>Метод одновременной локализации и построения карты (SLAM)</vt:lpstr>
      <vt:lpstr>ORB-SLAM</vt:lpstr>
      <vt:lpstr>Презентация PowerPoint</vt:lpstr>
      <vt:lpstr>LSD-SLAM</vt:lpstr>
      <vt:lpstr>Презентация PowerPoint</vt:lpstr>
      <vt:lpstr>Презентация PowerPoint</vt:lpstr>
      <vt:lpstr>Сравнение алгоритмов ORB-SLAM и LSD-SLAM</vt:lpstr>
      <vt:lpstr>Сравнение алгоритмов монокулярного SLAM</vt:lpstr>
      <vt:lpstr>Инерциальный трекинг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реальность</dc:title>
  <dc:creator>Коновалов Владислав Андреевич</dc:creator>
  <cp:lastModifiedBy>Коновалов Владислав Андреевич</cp:lastModifiedBy>
  <cp:revision>35</cp:revision>
  <dcterms:created xsi:type="dcterms:W3CDTF">2020-12-07T13:21:43Z</dcterms:created>
  <dcterms:modified xsi:type="dcterms:W3CDTF">2020-12-08T09:00:59Z</dcterms:modified>
</cp:coreProperties>
</file>