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7" r:id="rId4"/>
    <p:sldId id="263" r:id="rId5"/>
    <p:sldId id="264" r:id="rId6"/>
    <p:sldId id="265" r:id="rId7"/>
    <p:sldId id="258" r:id="rId8"/>
    <p:sldId id="259" r:id="rId9"/>
    <p:sldId id="260" r:id="rId10"/>
    <p:sldId id="261" r:id="rId11"/>
    <p:sldId id="262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A13A-6D3B-4839-BA91-4BADAAA965A8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BE4-C868-4BFC-9E40-69812B598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34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A13A-6D3B-4839-BA91-4BADAAA965A8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BE4-C868-4BFC-9E40-69812B598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61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A13A-6D3B-4839-BA91-4BADAAA965A8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BE4-C868-4BFC-9E40-69812B598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A13A-6D3B-4839-BA91-4BADAAA965A8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BE4-C868-4BFC-9E40-69812B598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36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A13A-6D3B-4839-BA91-4BADAAA965A8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BE4-C868-4BFC-9E40-69812B598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46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A13A-6D3B-4839-BA91-4BADAAA965A8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BE4-C868-4BFC-9E40-69812B598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91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A13A-6D3B-4839-BA91-4BADAAA965A8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BE4-C868-4BFC-9E40-69812B59821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A13A-6D3B-4839-BA91-4BADAAA965A8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BE4-C868-4BFC-9E40-69812B598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16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A13A-6D3B-4839-BA91-4BADAAA965A8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BE4-C868-4BFC-9E40-69812B598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94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A13A-6D3B-4839-BA91-4BADAAA965A8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BE4-C868-4BFC-9E40-69812B598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14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EE5A13A-6D3B-4839-BA91-4BADAAA965A8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BE4-C868-4BFC-9E40-69812B598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49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EE5A13A-6D3B-4839-BA91-4BADAAA965A8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882CBE4-C868-4BFC-9E40-69812B598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93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4EB31-1E31-4AEE-A181-5008E5FE3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735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Метод калибровки всенаправленных камер Кристофера </a:t>
            </a:r>
            <a:r>
              <a:rPr lang="ru-RU" dirty="0" err="1"/>
              <a:t>Мэя</a:t>
            </a:r>
            <a:r>
              <a:rPr lang="ru-RU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AE60ED-3120-4AD5-9A3F-34FE10B57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58" y="4765820"/>
            <a:ext cx="3724894" cy="1655762"/>
          </a:xfrm>
        </p:spPr>
        <p:txBody>
          <a:bodyPr/>
          <a:lstStyle/>
          <a:p>
            <a:pPr algn="l"/>
            <a:r>
              <a:rPr lang="ru-RU" dirty="0"/>
              <a:t>Презентацию подготовил</a:t>
            </a:r>
          </a:p>
          <a:p>
            <a:pPr algn="l"/>
            <a:r>
              <a:rPr lang="ru-RU" dirty="0"/>
              <a:t>студент группы  3331506/70401</a:t>
            </a:r>
          </a:p>
          <a:p>
            <a:pPr algn="l"/>
            <a:r>
              <a:rPr lang="ru-RU" dirty="0"/>
              <a:t>Водорезов Глеб</a:t>
            </a:r>
          </a:p>
        </p:txBody>
      </p:sp>
    </p:spTree>
    <p:extLst>
      <p:ext uri="{BB962C8B-B14F-4D97-AF65-F5344CB8AC3E}">
        <p14:creationId xmlns:p14="http://schemas.microsoft.com/office/powerpoint/2010/main" val="15004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56F42-1028-4D8B-87D8-E241587E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114" y="523613"/>
            <a:ext cx="7729728" cy="1188720"/>
          </a:xfrm>
        </p:spPr>
        <p:txBody>
          <a:bodyPr/>
          <a:lstStyle/>
          <a:p>
            <a:r>
              <a:rPr lang="ru-RU" dirty="0"/>
              <a:t>Параметры системы. Параметры камеры.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53D2C16-3A3E-4455-80DF-BA647188F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В данном методе используется стандартная модель описания камеры – модель камеры-обскура. Преобразование </a:t>
                </a:r>
                <a:r>
                  <a:rPr lang="ru-RU" sz="2400" i="1" dirty="0"/>
                  <a:t>Р</a:t>
                </a:r>
                <a:r>
                  <a:rPr lang="ru-RU" sz="2400" dirty="0"/>
                  <a:t>:</a:t>
                </a:r>
              </a:p>
              <a:p>
                <a:pPr marL="0" indent="0" algn="ctr">
                  <a:buNone/>
                </a:pP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X, V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4)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4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l-GR" sz="24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γ</m:t>
                            </m:r>
                            <m:r>
                              <m:rPr>
                                <m:nor/>
                              </m:rPr>
                              <a:rPr lang="el-GR" sz="240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1(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+ </m:t>
                            </m:r>
                            <m:r>
                              <m:rPr>
                                <m:nor/>
                              </m:rPr>
                              <a:rPr lang="el-GR" sz="24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) + 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sz="240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0 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l-GR" sz="2400" i="1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γ</m:t>
                            </m:r>
                            <m:r>
                              <m:rPr>
                                <m:nor/>
                              </m:rPr>
                              <a:rPr lang="el-GR" sz="240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+ 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2400" dirty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0 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l-PL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pl-PL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4 = [</a:t>
                </a:r>
                <a:r>
                  <a:rPr lang="pl-PL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pl-PL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γ</a:t>
                </a:r>
                <a:r>
                  <a:rPr lang="pl-PL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pl-PL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l-PL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γ</a:t>
                </a:r>
                <a:r>
                  <a:rPr lang="pl-PL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pl-PL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l-PL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pl-PL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pl-PL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l-PL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pl-PL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0]</a:t>
                </a:r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53D2C16-3A3E-4455-80DF-BA647188F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5" t="-1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94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82C24-BC7F-454F-9345-E563423F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622" y="523613"/>
            <a:ext cx="7729728" cy="1188720"/>
          </a:xfrm>
        </p:spPr>
        <p:txBody>
          <a:bodyPr/>
          <a:lstStyle/>
          <a:p>
            <a:r>
              <a:rPr lang="ru-RU" dirty="0"/>
              <a:t>Окончательное уравнение.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3BBC1-6917-495B-8821-32D9C831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622" y="2033135"/>
            <a:ext cx="7729728" cy="310198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G – </a:t>
            </a:r>
            <a:r>
              <a:rPr lang="ru-RU" sz="2400" dirty="0"/>
              <a:t>композиция различных проекций и </a:t>
            </a:r>
            <a:r>
              <a:rPr lang="en-US" sz="2400" dirty="0"/>
              <a:t>V – </a:t>
            </a:r>
            <a:r>
              <a:rPr lang="ru-RU" sz="2400" dirty="0"/>
              <a:t>18 </a:t>
            </a:r>
            <a:r>
              <a:rPr lang="ru-RU" sz="2400" dirty="0" err="1"/>
              <a:t>параметрв</a:t>
            </a:r>
            <a:endParaRPr lang="ru-RU" sz="2400" dirty="0"/>
          </a:p>
          <a:p>
            <a:pPr marL="0" indent="0" algn="ctr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 ◦ D ◦ H ◦ W, </a:t>
            </a:r>
            <a:endParaRPr lang="ru-R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[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4]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/>
              <a:t>Если сетка состоит из </a:t>
            </a:r>
            <a:r>
              <a:rPr lang="ru-RU" sz="2400" i="1" dirty="0"/>
              <a:t>m</a:t>
            </a:r>
            <a:r>
              <a:rPr lang="ru-RU" sz="2400" dirty="0"/>
              <a:t> точек </a:t>
            </a:r>
            <a:r>
              <a:rPr lang="ru-RU" sz="2400" i="1" dirty="0" err="1"/>
              <a:t>gi</a:t>
            </a:r>
            <a:r>
              <a:rPr lang="ru-RU" sz="2400" dirty="0"/>
              <a:t>, с соответствующими значения изображения </a:t>
            </a:r>
            <a:r>
              <a:rPr lang="ru-RU" sz="2400" i="1" dirty="0" err="1"/>
              <a:t>ei</a:t>
            </a:r>
            <a:r>
              <a:rPr lang="ru-RU" sz="2400" dirty="0"/>
              <a:t>, решение задачи калибровки может быть получен путем минимизации следующей функции: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653706-0B05-4DA2-9970-4BB57EB12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0060" y="4712388"/>
            <a:ext cx="4491880" cy="1003505"/>
          </a:xfrm>
          <a:prstGeom prst="rect">
            <a:avLst/>
          </a:prstGeom>
          <a:solidFill>
            <a:srgbClr val="F2F2F2"/>
          </a:solidFill>
        </p:spPr>
      </p:pic>
    </p:spTree>
    <p:extLst>
      <p:ext uri="{BB962C8B-B14F-4D97-AF65-F5344CB8AC3E}">
        <p14:creationId xmlns:p14="http://schemas.microsoft.com/office/powerpoint/2010/main" val="94104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2BC6A-F603-4FBD-8AE7-234E397B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Калибровка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ABA14-9E4F-4350-8F46-473D8A064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86" y="1343817"/>
            <a:ext cx="11612158" cy="2167027"/>
          </a:xfrm>
        </p:spPr>
        <p:txBody>
          <a:bodyPr>
            <a:normAutofit/>
          </a:bodyPr>
          <a:lstStyle/>
          <a:p>
            <a:r>
              <a:rPr lang="ru-RU" sz="2400" dirty="0"/>
              <a:t>Данные шаги нужны для инициализации неизвестных переменных, создание связей между точками сетки и их проекциями на изображение и запуска алгоритма минимизации.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C606EB-BFD1-4223-9169-C6BD7641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26" y="2796537"/>
            <a:ext cx="4956395" cy="325729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24D40C8-3F21-43BA-93C6-F153EF86D880}"/>
              </a:ext>
            </a:extLst>
          </p:cNvPr>
          <p:cNvSpPr/>
          <p:nvPr/>
        </p:nvSpPr>
        <p:spPr>
          <a:xfrm>
            <a:off x="553156" y="265950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1. (Опциональный) пользователь выбирает центр зеркала и точку на его краю. Затем значения</a:t>
            </a:r>
            <a:r>
              <a:rPr lang="en-US" sz="2400" dirty="0"/>
              <a:t> </a:t>
            </a:r>
            <a:r>
              <a:rPr lang="ru-RU" sz="2400" dirty="0"/>
              <a:t>переоцениваются чтобы получить центр круга, который является оценкой главная точка (u0, v0) Иначе используется центр изображения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599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9A163-06E3-43CC-AD1E-DDF39319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2" y="88970"/>
            <a:ext cx="10515600" cy="1325563"/>
          </a:xfrm>
        </p:spPr>
        <p:txBody>
          <a:bodyPr/>
          <a:lstStyle/>
          <a:p>
            <a:r>
              <a:rPr lang="ru-RU" dirty="0"/>
              <a:t>Калибровка.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C6F1D-A0EC-4CF9-A53E-24C0E098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92" y="14145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2. Пользователь выбирает не менее </a:t>
            </a:r>
            <a:r>
              <a:rPr lang="en-US" sz="2400" dirty="0"/>
              <a:t>4</a:t>
            </a:r>
            <a:r>
              <a:rPr lang="ru-RU" sz="2400" dirty="0"/>
              <a:t> точек лежащих на одной прямой, отсюда находится фокальное расстояние </a:t>
            </a:r>
            <a:r>
              <a:rPr lang="el-GR" sz="2400" i="1" dirty="0"/>
              <a:t>γ</a:t>
            </a:r>
            <a:r>
              <a:rPr lang="ru-RU" sz="2400" i="1" dirty="0"/>
              <a:t>.</a:t>
            </a:r>
          </a:p>
          <a:p>
            <a:pPr marL="0" indent="0">
              <a:buNone/>
            </a:pPr>
            <a:r>
              <a:rPr lang="ru-RU" sz="2400" dirty="0"/>
              <a:t>3. Для каждого изображения пользователем выбирается 4 угла шахматной сетки</a:t>
            </a:r>
            <a:r>
              <a:rPr lang="en-US" sz="2400" dirty="0"/>
              <a:t> </a:t>
            </a:r>
            <a:r>
              <a:rPr lang="ru-RU" sz="2400" dirty="0"/>
              <a:t>и указывается ее размер. Отсюда находятся внешние параметры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92B1C3-7863-4C6D-BFB9-0DE39082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4" y="3429000"/>
            <a:ext cx="3954683" cy="30345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E03716-89D3-4A8E-8B24-AA1FD9AB2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00" y="3263172"/>
            <a:ext cx="58864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1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920BF-A0D5-4827-885F-7B580A80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56" y="18255"/>
            <a:ext cx="10515600" cy="1325563"/>
          </a:xfrm>
        </p:spPr>
        <p:txBody>
          <a:bodyPr/>
          <a:lstStyle/>
          <a:p>
            <a:r>
              <a:rPr lang="ru-RU" dirty="0"/>
              <a:t>Калибровка.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EF3FE-2F30-4B01-BD28-E24A9E31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574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4. Автоматическое определение остальных ключевых точек сетки с точностью до пикселя и запуск алгоритма калибровки.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6F5376-C5F1-4D3F-A50D-ADE0C74C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18" y="2403657"/>
            <a:ext cx="7718619" cy="37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38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0EE60-EDF6-4131-B3CF-3C85A39E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3803"/>
            <a:ext cx="7729728" cy="1188720"/>
          </a:xfrm>
        </p:spPr>
        <p:txBody>
          <a:bodyPr/>
          <a:lstStyle/>
          <a:p>
            <a:r>
              <a:rPr lang="ru-RU" dirty="0"/>
              <a:t>Результат калибровки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0430B8-4871-474D-960A-ED20FDC53C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/>
                  <a:t>Данный алгоритм позволяет найти следующие параметры:</a:t>
                </a:r>
              </a:p>
              <a:p>
                <a:pPr marL="0" indent="0">
                  <a:buNone/>
                </a:pPr>
                <a:r>
                  <a:rPr lang="ru-RU" sz="2400" dirty="0"/>
                  <a:t>- Фокальное расстояние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 dirty="0" smtClean="0"/>
                      <m:t>γ</m:t>
                    </m:r>
                    <m:r>
                      <m:rPr>
                        <m:nor/>
                      </m:rPr>
                      <a:rPr lang="el-GR" sz="2400" dirty="0" smtClean="0"/>
                      <m:t>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 dirty="0" smtClean="0"/>
                      <m:t>γ</m:t>
                    </m:r>
                    <m:r>
                      <m:rPr>
                        <m:nor/>
                      </m:rPr>
                      <a:rPr lang="ru-RU" sz="2400" b="0" i="0" dirty="0" smtClean="0"/>
                      <m:t>2</m:t>
                    </m:r>
                    <m:r>
                      <m:rPr>
                        <m:nor/>
                      </m:rPr>
                      <a:rPr lang="en-US" sz="2400" b="0" i="0" dirty="0" smtClean="0"/>
                      <m:t>)</m:t>
                    </m:r>
                  </m:oMath>
                </a14:m>
                <a:endParaRPr lang="ru-RU" sz="2400" dirty="0"/>
              </a:p>
              <a:p>
                <a:pPr>
                  <a:buFontTx/>
                  <a:buChar char="-"/>
                </a:pPr>
                <a:r>
                  <a:rPr lang="ru-RU" sz="2400" dirty="0"/>
                  <a:t>Центр зеркала </a:t>
                </a:r>
                <a:r>
                  <a:rPr lang="ru-RU" sz="2400" i="1" dirty="0"/>
                  <a:t>(</a:t>
                </a:r>
                <a:r>
                  <a:rPr lang="en-US" sz="2400" i="1" dirty="0"/>
                  <a:t>u0, v0)</a:t>
                </a:r>
                <a:endParaRPr lang="ru-RU" sz="2400" i="1" dirty="0"/>
              </a:p>
              <a:p>
                <a:pPr>
                  <a:buFontTx/>
                  <a:buChar char="-"/>
                </a:pPr>
                <a:r>
                  <a:rPr lang="ru-RU" sz="2400" dirty="0"/>
                  <a:t>Перекос пикселей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i="1" dirty="0" smtClean="0"/>
                      <m:t>α</m:t>
                    </m:r>
                  </m:oMath>
                </a14:m>
                <a:r>
                  <a:rPr lang="en-US" sz="2400" dirty="0"/>
                  <a:t>)</a:t>
                </a:r>
                <a:endParaRPr lang="ru-RU" sz="2400" dirty="0"/>
              </a:p>
              <a:p>
                <a:pPr>
                  <a:buFontTx/>
                  <a:buChar char="-"/>
                </a:pPr>
                <a:r>
                  <a:rPr lang="ru-RU" sz="2400" dirty="0"/>
                  <a:t>Дисторсию</a:t>
                </a:r>
                <a:r>
                  <a:rPr lang="en-US" sz="2400" dirty="0"/>
                  <a:t> (</a:t>
                </a:r>
                <a:r>
                  <a:rPr lang="nn-NO" sz="2400" i="1" dirty="0"/>
                  <a:t>k1, k2, k3, k4, k5)</a:t>
                </a:r>
                <a:endParaRPr lang="ru-RU" sz="2400" dirty="0"/>
              </a:p>
              <a:p>
                <a:pPr>
                  <a:buFontTx/>
                  <a:buChar char="-"/>
                </a:pPr>
                <a:endParaRPr lang="ru-RU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A0430B8-4871-474D-960A-ED20FDC53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40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B7B08-5033-47C3-A689-03F0E1A7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28598-5D7E-4ED0-97E9-BEB0BDF0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7103"/>
            <a:ext cx="7729728" cy="3101983"/>
          </a:xfrm>
        </p:spPr>
        <p:txBody>
          <a:bodyPr>
            <a:normAutofit/>
          </a:bodyPr>
          <a:lstStyle/>
          <a:p>
            <a:r>
              <a:rPr lang="ru-RU" sz="2400" dirty="0"/>
              <a:t>Данный метод хорошо подходит и позволяет довольно просто произвести калибровку всенаправленных камер с </a:t>
            </a:r>
            <a:r>
              <a:rPr lang="ru-RU" sz="2400" dirty="0" err="1"/>
              <a:t>сферичискими</a:t>
            </a:r>
            <a:r>
              <a:rPr lang="ru-RU" sz="2400" dirty="0"/>
              <a:t> и широкоугольными датчиками.</a:t>
            </a:r>
          </a:p>
          <a:p>
            <a:r>
              <a:rPr lang="ru-RU" sz="2400" dirty="0"/>
              <a:t>Данный метод калибровки используется в </a:t>
            </a:r>
            <a:r>
              <a:rPr lang="en-US" sz="2400" dirty="0"/>
              <a:t>OpenCV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98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E7A8D-9160-49BF-BF86-31D22D2C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AD08-9D7D-48BE-854A-F0343CA1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483" y="2510723"/>
            <a:ext cx="8741664" cy="3101983"/>
          </a:xfrm>
        </p:spPr>
        <p:txBody>
          <a:bodyPr>
            <a:normAutofit/>
          </a:bodyPr>
          <a:lstStyle/>
          <a:p>
            <a:r>
              <a:rPr lang="en-US" sz="2400" i="1" dirty="0"/>
              <a:t>C. Mei and P. Rives, Single view point omnidirectional camera calibration from planar grids, in ICRA 2007.</a:t>
            </a:r>
            <a:endParaRPr lang="ru-RU" sz="2400" i="1" dirty="0"/>
          </a:p>
          <a:p>
            <a:r>
              <a:rPr lang="en-US" sz="2400" dirty="0"/>
              <a:t>https://en.wikipedia.org/wiki/Omnidirectional_(360-degree)_camera</a:t>
            </a:r>
            <a:r>
              <a:rPr lang="ru-RU" sz="2400" dirty="0"/>
              <a:t> </a:t>
            </a:r>
          </a:p>
          <a:p>
            <a:pPr algn="just"/>
            <a:r>
              <a:rPr lang="en-US" sz="2400" dirty="0"/>
              <a:t>https://www_sop.inria.fr/icare/personnel/Christopher.Mei/ChristopherMeiPhDStudentToolbox.html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449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E0AD-7925-47EE-9F99-D7178A6B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2808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всенаправленная камера?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Omnidirectional</a:t>
            </a:r>
            <a:r>
              <a:rPr lang="ru-RU" dirty="0"/>
              <a:t> </a:t>
            </a:r>
            <a:r>
              <a:rPr lang="en-US" dirty="0"/>
              <a:t>Camera</a:t>
            </a:r>
            <a:r>
              <a:rPr lang="ru-RU" dirty="0"/>
              <a:t>, </a:t>
            </a:r>
            <a:br>
              <a:rPr lang="ru-RU" dirty="0"/>
            </a:br>
            <a:r>
              <a:rPr lang="en-US" dirty="0"/>
              <a:t> 360-degree camera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7F0B5E-C3FB-498F-8BD1-ED37E6F9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50" y="1851706"/>
            <a:ext cx="10551289" cy="3197789"/>
          </a:xfrm>
        </p:spPr>
        <p:txBody>
          <a:bodyPr>
            <a:normAutofit/>
          </a:bodyPr>
          <a:lstStyle/>
          <a:p>
            <a:r>
              <a:rPr lang="ru-RU" sz="2400" dirty="0"/>
              <a:t>Всенаправленная камера – камера, имеющее поле зрения , что охватывает приблизительно вся сфера или , по крайней мере , полный круг в горизонтальной плоскости. Используются для получения панорамных изображений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EF30352-11EF-4529-9CAE-E85F3F95E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65" y="3279961"/>
            <a:ext cx="6933235" cy="324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31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68A19-1F4F-4772-B642-DF045423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631" y="148341"/>
            <a:ext cx="5551025" cy="1174308"/>
          </a:xfrm>
        </p:spPr>
        <p:txBody>
          <a:bodyPr/>
          <a:lstStyle/>
          <a:p>
            <a:r>
              <a:rPr lang="ru-RU" dirty="0"/>
              <a:t>Какие они бывают?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4BF0D7-8262-4456-BA82-45225D6A6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212" y="832897"/>
            <a:ext cx="5099613" cy="509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93E73-1952-403F-B423-64AABEB4B833}"/>
              </a:ext>
            </a:extLst>
          </p:cNvPr>
          <p:cNvSpPr txBox="1"/>
          <p:nvPr/>
        </p:nvSpPr>
        <p:spPr>
          <a:xfrm>
            <a:off x="799699" y="6048339"/>
            <a:ext cx="3188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Камеры с двумя объективами </a:t>
            </a:r>
          </a:p>
          <a:p>
            <a:r>
              <a:rPr lang="ru-RU" dirty="0"/>
              <a:t>(</a:t>
            </a:r>
            <a:r>
              <a:rPr lang="ru-RU" dirty="0" err="1"/>
              <a:t>Dual</a:t>
            </a:r>
            <a:r>
              <a:rPr lang="ru-RU" dirty="0"/>
              <a:t> </a:t>
            </a:r>
            <a:r>
              <a:rPr lang="ru-RU" dirty="0" err="1"/>
              <a:t>Fisheye</a:t>
            </a:r>
            <a:r>
              <a:rPr lang="ru-RU" dirty="0"/>
              <a:t>)</a:t>
            </a:r>
          </a:p>
        </p:txBody>
      </p:sp>
      <p:pic>
        <p:nvPicPr>
          <p:cNvPr id="4104" name="Picture 8" descr="Omnidirectional Sensor">
            <a:extLst>
              <a:ext uri="{FF2B5EF4-FFF2-40B4-BE49-F238E27FC236}">
                <a16:creationId xmlns:a16="http://schemas.microsoft.com/office/drawing/2014/main" id="{FF351EE7-03AD-4106-9161-A2F5064A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01" y="1581300"/>
            <a:ext cx="4927199" cy="36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71E38FA-E20B-4D0A-BE33-8B229F45E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01" y="1469273"/>
            <a:ext cx="3729459" cy="372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7C28EC-8D47-42AC-A149-B420C4833099}"/>
              </a:ext>
            </a:extLst>
          </p:cNvPr>
          <p:cNvSpPr/>
          <p:nvPr/>
        </p:nvSpPr>
        <p:spPr>
          <a:xfrm>
            <a:off x="4479700" y="5846751"/>
            <a:ext cx="323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Камеры на основе мозаики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F0E4B7-D92A-4D9B-B80D-8795D390D88C}"/>
              </a:ext>
            </a:extLst>
          </p:cNvPr>
          <p:cNvSpPr/>
          <p:nvPr/>
        </p:nvSpPr>
        <p:spPr>
          <a:xfrm>
            <a:off x="8954040" y="5840437"/>
            <a:ext cx="323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Камеры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с зеркалом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74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E9678-D04E-4288-A6FE-813A9F77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5332"/>
            <a:ext cx="7729728" cy="1188720"/>
          </a:xfrm>
        </p:spPr>
        <p:txBody>
          <a:bodyPr/>
          <a:lstStyle/>
          <a:p>
            <a:r>
              <a:rPr lang="ru-RU" dirty="0"/>
              <a:t>Как они работают?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882FFF-D18E-4528-BCC5-CF2FEA4E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236" y="1690274"/>
            <a:ext cx="3407292" cy="47423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957CF0-C53D-42F1-AB05-05DD123E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373" y="2030608"/>
            <a:ext cx="3655587" cy="372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ickStarter Campaign For New 360-Degree Camera Mirror Lens Under Way -  DeeperBlue.com">
            <a:extLst>
              <a:ext uri="{FF2B5EF4-FFF2-40B4-BE49-F238E27FC236}">
                <a16:creationId xmlns:a16="http://schemas.microsoft.com/office/drawing/2014/main" id="{D907FE2E-D9BB-4D86-A80A-BB44C1C5C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0" y="1814068"/>
            <a:ext cx="4131353" cy="415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19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4F5CC-DA1F-4E5E-87DE-B4177A89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747" y="168355"/>
            <a:ext cx="3629628" cy="827067"/>
          </a:xfrm>
        </p:spPr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179E4-50EC-4D57-95F6-2BD50B21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66" y="995422"/>
            <a:ext cx="6708494" cy="195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робототехнике : для визуальной </a:t>
            </a:r>
            <a:r>
              <a:rPr lang="ru-RU" sz="2400" dirty="0" err="1"/>
              <a:t>одометрии</a:t>
            </a:r>
            <a:r>
              <a:rPr lang="ru-RU" sz="2400" dirty="0"/>
              <a:t> и для визуального решения задач одновременной локализации и картирования (SLAM).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ADD45F-F302-4D0E-8B0D-50B8CC10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856" y="661202"/>
            <a:ext cx="3993266" cy="532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ying robot and omnidirectional camera view. Fig. 1(a) shows the... |  Download Scientific Diagram">
            <a:extLst>
              <a:ext uri="{FF2B5EF4-FFF2-40B4-BE49-F238E27FC236}">
                <a16:creationId xmlns:a16="http://schemas.microsoft.com/office/drawing/2014/main" id="{AB5E8CAE-9735-4A53-A076-501E0E37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7" y="3565003"/>
            <a:ext cx="6526245" cy="241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55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F83B0-E6E7-4385-8AEA-38C2C5E8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980"/>
            <a:ext cx="7729728" cy="1188720"/>
          </a:xfrm>
        </p:spPr>
        <p:txBody>
          <a:bodyPr/>
          <a:lstStyle/>
          <a:p>
            <a:r>
              <a:rPr lang="ru-RU" dirty="0"/>
              <a:t>Метод калибровки Кристофера </a:t>
            </a:r>
            <a:r>
              <a:rPr lang="ru-RU" dirty="0" err="1"/>
              <a:t>Мэя</a:t>
            </a:r>
            <a:r>
              <a:rPr lang="ru-RU" dirty="0"/>
              <a:t> с помощью шахматной сетки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A7FC4-E905-440D-BC92-4C06A2C8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Преимущества данного метода перед остальными: использует более точную модель камеры, которая учитывает такие важные факторы как несоосность и дисторсию объектива, а так же не имеет избыточной параметризации.</a:t>
            </a:r>
          </a:p>
          <a:p>
            <a:pPr marL="0" indent="0">
              <a:buNone/>
            </a:pPr>
            <a:r>
              <a:rPr lang="ru-RU" sz="2400" dirty="0"/>
              <a:t>Данный метод подходит для калибровки камер с параболическим, гиперболическим</a:t>
            </a:r>
            <a:r>
              <a:rPr lang="en-US" sz="2400" dirty="0"/>
              <a:t> </a:t>
            </a:r>
            <a:r>
              <a:rPr lang="ru-RU" sz="2400" dirty="0"/>
              <a:t>и плоскими зеркалами, для широкоугольных и сферических датчиков. </a:t>
            </a:r>
          </a:p>
        </p:txBody>
      </p:sp>
    </p:spTree>
    <p:extLst>
      <p:ext uri="{BB962C8B-B14F-4D97-AF65-F5344CB8AC3E}">
        <p14:creationId xmlns:p14="http://schemas.microsoft.com/office/powerpoint/2010/main" val="266270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3CAFE-5DD7-4DAA-8918-63A74E1A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80" y="273164"/>
            <a:ext cx="7729728" cy="1188720"/>
          </a:xfrm>
        </p:spPr>
        <p:txBody>
          <a:bodyPr/>
          <a:lstStyle/>
          <a:p>
            <a:r>
              <a:rPr lang="ru-RU" dirty="0"/>
              <a:t>Параметры системы. Внешние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719922-D859-4F0D-B7E8-3F69758F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9" y="2506662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Внешние параметры описывают преобразование между рамкой шахматной сетки и рамкой камеры.</a:t>
            </a:r>
          </a:p>
          <a:p>
            <a:pPr marL="0" indent="0">
              <a:buNone/>
            </a:pPr>
            <a:r>
              <a:rPr lang="ru-RU" sz="2400" dirty="0"/>
              <a:t>Назовем переменные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= [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qw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qw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qw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qw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/>
              <a:t>и </a:t>
            </a:r>
            <a:r>
              <a:rPr lang="en-US" sz="2400" dirty="0"/>
              <a:t>  W – </a:t>
            </a:r>
            <a:r>
              <a:rPr lang="ru-RU" sz="2400" dirty="0"/>
              <a:t>само преобразование.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D76A30-5FBC-4236-A187-61A3D00F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65"/>
          <a:stretch/>
        </p:blipFill>
        <p:spPr>
          <a:xfrm>
            <a:off x="7882361" y="1692716"/>
            <a:ext cx="305992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2550F-D07A-4AA7-BF87-5C4CDF04A5A7}"/>
              </a:ext>
            </a:extLst>
          </p:cNvPr>
          <p:cNvSpPr txBox="1"/>
          <p:nvPr/>
        </p:nvSpPr>
        <p:spPr>
          <a:xfrm>
            <a:off x="8288761" y="6042318"/>
            <a:ext cx="282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Модель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51789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454A3-228D-4B96-939E-C7F40026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7215"/>
            <a:ext cx="7729728" cy="1188720"/>
          </a:xfrm>
        </p:spPr>
        <p:txBody>
          <a:bodyPr/>
          <a:lstStyle/>
          <a:p>
            <a:r>
              <a:rPr lang="ru-RU" dirty="0"/>
              <a:t>Параметры системы. Параметры зеркала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607FBA-99F2-4303-8B15-83FD992A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046" y="1770822"/>
            <a:ext cx="8809397" cy="3101983"/>
          </a:xfrm>
        </p:spPr>
        <p:txBody>
          <a:bodyPr>
            <a:normAutofit/>
          </a:bodyPr>
          <a:lstStyle/>
          <a:p>
            <a:r>
              <a:rPr lang="ru-RU" sz="2400" dirty="0"/>
              <a:t>Различные типы зеркал описывается единственным параметром </a:t>
            </a:r>
            <a:r>
              <a:rPr lang="en-US" sz="2400" i="1" dirty="0"/>
              <a:t>V2</a:t>
            </a:r>
            <a:r>
              <a:rPr lang="en-US" sz="2400" dirty="0"/>
              <a:t> = </a:t>
            </a:r>
            <a:r>
              <a:rPr lang="el-GR" sz="2400" dirty="0"/>
              <a:t>[</a:t>
            </a:r>
            <a:r>
              <a:rPr lang="el-GR" sz="2400" i="1" dirty="0"/>
              <a:t>ξ</a:t>
            </a:r>
            <a:r>
              <a:rPr lang="el-GR" sz="2400" dirty="0"/>
              <a:t>]</a:t>
            </a:r>
            <a:r>
              <a:rPr lang="ru-RU" sz="2400" dirty="0"/>
              <a:t>, который можно рассчитать по следующим формулам: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D7B4E1-1DE0-40ED-A549-84CA31B52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83" y="2947758"/>
            <a:ext cx="6012167" cy="33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47BD0-2084-4F36-A70B-E8EFB679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670" y="264781"/>
            <a:ext cx="7729728" cy="1188720"/>
          </a:xfrm>
        </p:spPr>
        <p:txBody>
          <a:bodyPr/>
          <a:lstStyle/>
          <a:p>
            <a:r>
              <a:rPr lang="ru-RU" dirty="0"/>
              <a:t>Параметры системы. Дисторсия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DBCC654-D49C-4F60-ACA3-9042871A4F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712" y="1643577"/>
                <a:ext cx="10419644" cy="357084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Данные параметры возникают из-за искажения формы линз, радиальных искажений и не совершенность сборки объектива (включает несоосность оптических осей и осей вращения линз)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/>
                  <a:t>Радиальная дисторсия описывается следующим уравнением:</a:t>
                </a:r>
              </a:p>
              <a:p>
                <a:pPr marL="0" indent="0" algn="ctr">
                  <a:buNone/>
                </a:pPr>
                <a:r>
                  <a:rPr lang="en-US" sz="2400" i="1" dirty="0"/>
                  <a:t>L</a:t>
                </a:r>
                <a:r>
                  <a:rPr lang="en-US" sz="2400" dirty="0"/>
                  <a:t>(</a:t>
                </a:r>
                <a:r>
                  <a:rPr lang="el-GR" sz="2400" i="1" dirty="0"/>
                  <a:t>ρ</a:t>
                </a:r>
                <a:r>
                  <a:rPr lang="el-GR" sz="2400" dirty="0"/>
                  <a:t>) = 1+</a:t>
                </a:r>
                <a:r>
                  <a:rPr lang="en-US" sz="2400" b="1" i="1" dirty="0"/>
                  <a:t>k</a:t>
                </a:r>
                <a:r>
                  <a:rPr lang="en-US" sz="2400" b="1" dirty="0"/>
                  <a:t>1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i="1" dirty="0" smtClean="0"/>
                          <m:t>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2400" dirty="0"/>
                  <a:t> + </a:t>
                </a:r>
                <a:r>
                  <a:rPr lang="en-US" sz="2400" b="1" i="1" dirty="0"/>
                  <a:t>k</a:t>
                </a:r>
                <a:r>
                  <a:rPr lang="en-US" sz="2400" b="1" dirty="0"/>
                  <a:t>2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i="1" dirty="0" smtClean="0"/>
                          <m:t>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l-GR" sz="2400" dirty="0"/>
                  <a:t> + </a:t>
                </a:r>
                <a:r>
                  <a:rPr lang="en-US" sz="2400" b="1" i="1" dirty="0"/>
                  <a:t>k</a:t>
                </a:r>
                <a:r>
                  <a:rPr lang="en-US" sz="2400" b="1" dirty="0"/>
                  <a:t>5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i="1" dirty="0" smtClean="0"/>
                          <m:t>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:r>
                  <a:rPr lang="ru-RU" sz="2400" dirty="0"/>
                  <a:t>где </a:t>
                </a:r>
                <a:r>
                  <a:rPr lang="el-GR" sz="2400" i="1" dirty="0"/>
                  <a:t>ρ</a:t>
                </a:r>
                <a:r>
                  <a:rPr lang="ru-RU" sz="2400" i="1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Тангенциальная дисторсия:</a:t>
                </a:r>
              </a:p>
              <a:p>
                <a:pPr algn="ctr"/>
                <a:r>
                  <a:rPr lang="en-US" sz="2400" i="1" dirty="0"/>
                  <a:t>dx 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b="1" i="1" dirty="0" smtClean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2400" b="1" dirty="0" smtClean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/>
                              <m:t>xy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 smtClean="0"/>
                              <m:t>+ </m:t>
                            </m:r>
                            <m:r>
                              <m:rPr>
                                <m:nor/>
                              </m:rPr>
                              <a:rPr lang="en-US" sz="2400" b="1" i="1" dirty="0" smtClean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2400" b="1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2400" dirty="0" smtClean="0"/>
                              <m:t>(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/>
                                  <m:t>ρ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l-GR" sz="2400" dirty="0" smtClean="0"/>
                              <m:t>+ 2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400" dirty="0" smtClean="0"/>
                              <m:t>)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1" i="1" dirty="0" smtClean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2400" b="1" dirty="0" smtClean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400" dirty="0" smtClean="0"/>
                              <m:t>(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l-GR" sz="2400" i="1" dirty="0" smtClean="0"/>
                                  <m:t>ρ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l-GR" sz="2400" dirty="0" smtClean="0"/>
                              <m:t>+ 2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400" dirty="0" smtClean="0"/>
                              <m:t>) + 2</m:t>
                            </m:r>
                            <m:r>
                              <m:rPr>
                                <m:nor/>
                              </m:rPr>
                              <a:rPr lang="en-US" sz="2400" b="1" i="1" dirty="0" smtClean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2400" b="1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/>
                              <m:t>xy</m:t>
                            </m:r>
                            <m:r>
                              <m:rPr>
                                <m:nor/>
                              </m:rPr>
                              <a:rPr lang="en-US" sz="2400" i="1" dirty="0" smtClean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ru-RU" sz="2400" dirty="0"/>
              </a:p>
              <a:p>
                <a:r>
                  <a:rPr lang="ru-RU" sz="2400" dirty="0"/>
                  <a:t>Назовем данное преобразование </a:t>
                </a:r>
                <a:r>
                  <a:rPr lang="en-US" sz="2400" i="1" dirty="0"/>
                  <a:t>D </a:t>
                </a:r>
                <a:r>
                  <a:rPr lang="ru-RU" sz="2400" dirty="0"/>
                  <a:t>и параметры </a:t>
                </a:r>
              </a:p>
              <a:p>
                <a:pPr marL="0" indent="0" algn="ctr">
                  <a:buNone/>
                </a:pPr>
                <a:r>
                  <a:rPr lang="en-US" sz="2400" i="1" dirty="0"/>
                  <a:t>V</a:t>
                </a:r>
                <a:r>
                  <a:rPr lang="en-US" sz="2400" dirty="0"/>
                  <a:t>3 =</a:t>
                </a:r>
                <a:r>
                  <a:rPr lang="nn-NO" sz="2400" dirty="0"/>
                  <a:t>[</a:t>
                </a:r>
                <a:r>
                  <a:rPr lang="nn-NO" sz="2400" i="1" dirty="0"/>
                  <a:t>k1, k2, k3, k4, k5</a:t>
                </a:r>
                <a:r>
                  <a:rPr lang="nn-NO" sz="2400" dirty="0"/>
                  <a:t>]</a:t>
                </a:r>
                <a:endParaRPr lang="ru-RU" sz="2400" dirty="0"/>
              </a:p>
              <a:p>
                <a:endParaRPr lang="ru-RU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DBCC654-D49C-4F60-ACA3-9042871A4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712" y="1643577"/>
                <a:ext cx="10419644" cy="3570845"/>
              </a:xfrm>
              <a:blipFill>
                <a:blip r:embed="rId2"/>
                <a:stretch>
                  <a:fillRect l="-878" t="-1368" b="-347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69011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402</TotalTime>
  <Words>657</Words>
  <Application>Microsoft Office PowerPoint</Application>
  <PresentationFormat>Широкоэкранный</PresentationFormat>
  <Paragraphs>60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Corbel</vt:lpstr>
      <vt:lpstr>Gill Sans MT</vt:lpstr>
      <vt:lpstr>Посылка</vt:lpstr>
      <vt:lpstr>Метод калибровки всенаправленных камер Кристофера Мэя.</vt:lpstr>
      <vt:lpstr>Что такое всенаправленная камера? (Omnidirectional Camera,   360-degree camera)</vt:lpstr>
      <vt:lpstr>Какие они бывают?</vt:lpstr>
      <vt:lpstr>Как они работают?</vt:lpstr>
      <vt:lpstr>Применение</vt:lpstr>
      <vt:lpstr>Метод калибровки Кристофера Мэя с помощью шахматной сетки</vt:lpstr>
      <vt:lpstr>Параметры системы. Внешние параметры</vt:lpstr>
      <vt:lpstr>Параметры системы. Параметры зеркала</vt:lpstr>
      <vt:lpstr>Параметры системы. Дисторсия</vt:lpstr>
      <vt:lpstr>Параметры системы. Параметры камеры.</vt:lpstr>
      <vt:lpstr>Окончательное уравнение.</vt:lpstr>
      <vt:lpstr>Калибровка</vt:lpstr>
      <vt:lpstr>Калибровка.</vt:lpstr>
      <vt:lpstr>Калибровка.</vt:lpstr>
      <vt:lpstr>Результат калибровки</vt:lpstr>
      <vt:lpstr>Вывод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калибровки всенаправленных камер Кристофера Мэя</dc:title>
  <dc:creator>Глеб Водорезов</dc:creator>
  <cp:lastModifiedBy>Глеб Водорезов</cp:lastModifiedBy>
  <cp:revision>27</cp:revision>
  <dcterms:created xsi:type="dcterms:W3CDTF">2020-11-23T11:15:26Z</dcterms:created>
  <dcterms:modified xsi:type="dcterms:W3CDTF">2020-11-23T18:01:54Z</dcterms:modified>
</cp:coreProperties>
</file>