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5E1E6-F14A-4D2D-AEA0-D7D894C58B06}" v="25" dt="2020-09-22T01:11:11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Сомов" userId="c647e48a222fd465" providerId="LiveId" clId="{CD85E1E6-F14A-4D2D-AEA0-D7D894C58B06}"/>
    <pc:docChg chg="undo custSel mod addSld delSld modSld">
      <pc:chgData name="Александр Сомов" userId="c647e48a222fd465" providerId="LiveId" clId="{CD85E1E6-F14A-4D2D-AEA0-D7D894C58B06}" dt="2020-09-22T00:36:23.353" v="531"/>
      <pc:docMkLst>
        <pc:docMk/>
      </pc:docMkLst>
      <pc:sldChg chg="addSp delSp modSp mod setBg delDesignElem">
        <pc:chgData name="Александр Сомов" userId="c647e48a222fd465" providerId="LiveId" clId="{CD85E1E6-F14A-4D2D-AEA0-D7D894C58B06}" dt="2020-09-22T00:33:08.880" v="504" actId="1076"/>
        <pc:sldMkLst>
          <pc:docMk/>
          <pc:sldMk cId="601669842" sldId="256"/>
        </pc:sldMkLst>
        <pc:spChg chg="mod">
          <ac:chgData name="Александр Сомов" userId="c647e48a222fd465" providerId="LiveId" clId="{CD85E1E6-F14A-4D2D-AEA0-D7D894C58B06}" dt="2020-09-22T00:32:07.040" v="495" actId="14100"/>
          <ac:spMkLst>
            <pc:docMk/>
            <pc:sldMk cId="601669842" sldId="256"/>
            <ac:spMk id="2" creationId="{3EF00BEF-DCB9-4CA0-A4B6-1B48AFDA238C}"/>
          </ac:spMkLst>
        </pc:spChg>
        <pc:spChg chg="mod">
          <ac:chgData name="Александр Сомов" userId="c647e48a222fd465" providerId="LiveId" clId="{CD85E1E6-F14A-4D2D-AEA0-D7D894C58B06}" dt="2020-09-22T00:33:02.433" v="502" actId="255"/>
          <ac:spMkLst>
            <pc:docMk/>
            <pc:sldMk cId="601669842" sldId="256"/>
            <ac:spMk id="3" creationId="{75DC3F82-27A1-43D3-864D-547BED51CB39}"/>
          </ac:spMkLst>
        </pc:spChg>
        <pc:spChg chg="add mod">
          <ac:chgData name="Александр Сомов" userId="c647e48a222fd465" providerId="LiveId" clId="{CD85E1E6-F14A-4D2D-AEA0-D7D894C58B06}" dt="2020-09-22T00:33:08.880" v="504" actId="1076"/>
          <ac:spMkLst>
            <pc:docMk/>
            <pc:sldMk cId="601669842" sldId="256"/>
            <ac:spMk id="7" creationId="{EE11EB36-1EE3-4587-BE38-96A821DA8DB3}"/>
          </ac:spMkLst>
        </pc:spChg>
        <pc:spChg chg="add del">
          <ac:chgData name="Александр Сомов" userId="c647e48a222fd465" providerId="LiveId" clId="{CD85E1E6-F14A-4D2D-AEA0-D7D894C58B06}" dt="2020-09-22T00:03:26.724" v="207"/>
          <ac:spMkLst>
            <pc:docMk/>
            <pc:sldMk cId="601669842" sldId="256"/>
            <ac:spMk id="9" creationId="{87CC2527-562A-4F69-B487-4371E5B243E7}"/>
          </ac:spMkLst>
        </pc:spChg>
        <pc:picChg chg="add mod">
          <ac:chgData name="Александр Сомов" userId="c647e48a222fd465" providerId="LiveId" clId="{CD85E1E6-F14A-4D2D-AEA0-D7D894C58B06}" dt="2020-09-22T00:33:04.035" v="503" actId="1076"/>
          <ac:picMkLst>
            <pc:docMk/>
            <pc:sldMk cId="601669842" sldId="256"/>
            <ac:picMk id="5" creationId="{CE45D7E7-D81B-4F7B-8D68-D215954E59AB}"/>
          </ac:picMkLst>
        </pc:picChg>
        <pc:cxnChg chg="add del">
          <ac:chgData name="Александр Сомов" userId="c647e48a222fd465" providerId="LiveId" clId="{CD85E1E6-F14A-4D2D-AEA0-D7D894C58B06}" dt="2020-09-22T00:03:26.724" v="207"/>
          <ac:cxnSpMkLst>
            <pc:docMk/>
            <pc:sldMk cId="601669842" sldId="256"/>
            <ac:cxnSpMk id="11" creationId="{BCDAEC91-5BCE-4B55-9CC0-43EF94CB734B}"/>
          </ac:cxnSpMkLst>
        </pc:cxnChg>
      </pc:sldChg>
      <pc:sldChg chg="delSp new del mod">
        <pc:chgData name="Александр Сомов" userId="c647e48a222fd465" providerId="LiveId" clId="{CD85E1E6-F14A-4D2D-AEA0-D7D894C58B06}" dt="2020-09-22T00:03:41.585" v="210" actId="47"/>
        <pc:sldMkLst>
          <pc:docMk/>
          <pc:sldMk cId="1043120050" sldId="257"/>
        </pc:sldMkLst>
        <pc:spChg chg="del">
          <ac:chgData name="Александр Сомов" userId="c647e48a222fd465" providerId="LiveId" clId="{CD85E1E6-F14A-4D2D-AEA0-D7D894C58B06}" dt="2020-09-21T23:46:02.484" v="3" actId="478"/>
          <ac:spMkLst>
            <pc:docMk/>
            <pc:sldMk cId="1043120050" sldId="257"/>
            <ac:spMk id="2" creationId="{025E46CE-68A6-4D93-A21D-A23B66F33EF5}"/>
          </ac:spMkLst>
        </pc:spChg>
        <pc:spChg chg="del">
          <ac:chgData name="Александр Сомов" userId="c647e48a222fd465" providerId="LiveId" clId="{CD85E1E6-F14A-4D2D-AEA0-D7D894C58B06}" dt="2020-09-21T23:46:02.484" v="3" actId="478"/>
          <ac:spMkLst>
            <pc:docMk/>
            <pc:sldMk cId="1043120050" sldId="257"/>
            <ac:spMk id="3" creationId="{A843EBA1-BA3C-472A-A1D2-C3E93949625E}"/>
          </ac:spMkLst>
        </pc:spChg>
      </pc:sldChg>
      <pc:sldChg chg="addSp modSp new mod">
        <pc:chgData name="Александр Сомов" userId="c647e48a222fd465" providerId="LiveId" clId="{CD85E1E6-F14A-4D2D-AEA0-D7D894C58B06}" dt="2020-09-22T00:11:32.508" v="320" actId="113"/>
        <pc:sldMkLst>
          <pc:docMk/>
          <pc:sldMk cId="3974798763" sldId="258"/>
        </pc:sldMkLst>
        <pc:spChg chg="mod">
          <ac:chgData name="Александр Сомов" userId="c647e48a222fd465" providerId="LiveId" clId="{CD85E1E6-F14A-4D2D-AEA0-D7D894C58B06}" dt="2020-09-22T00:05:35.405" v="278" actId="122"/>
          <ac:spMkLst>
            <pc:docMk/>
            <pc:sldMk cId="3974798763" sldId="258"/>
            <ac:spMk id="2" creationId="{7044DBB3-7BD8-4AB6-8933-B0C2DE99DF5D}"/>
          </ac:spMkLst>
        </pc:spChg>
        <pc:spChg chg="mod">
          <ac:chgData name="Александр Сомов" userId="c647e48a222fd465" providerId="LiveId" clId="{CD85E1E6-F14A-4D2D-AEA0-D7D894C58B06}" dt="2020-09-22T00:11:32.508" v="320" actId="113"/>
          <ac:spMkLst>
            <pc:docMk/>
            <pc:sldMk cId="3974798763" sldId="258"/>
            <ac:spMk id="3" creationId="{9FB78A78-3E65-4458-8536-BA017075F326}"/>
          </ac:spMkLst>
        </pc:spChg>
        <pc:picChg chg="add mod">
          <ac:chgData name="Александр Сомов" userId="c647e48a222fd465" providerId="LiveId" clId="{CD85E1E6-F14A-4D2D-AEA0-D7D894C58B06}" dt="2020-09-22T00:11:17.514" v="318" actId="14100"/>
          <ac:picMkLst>
            <pc:docMk/>
            <pc:sldMk cId="3974798763" sldId="258"/>
            <ac:picMk id="1026" creationId="{26FC4ABE-D940-4C2F-B22D-AACC26673BF4}"/>
          </ac:picMkLst>
        </pc:picChg>
      </pc:sldChg>
      <pc:sldChg chg="modSp new mod">
        <pc:chgData name="Александр Сомов" userId="c647e48a222fd465" providerId="LiveId" clId="{CD85E1E6-F14A-4D2D-AEA0-D7D894C58B06}" dt="2020-09-22T00:21:06.066" v="425" actId="1076"/>
        <pc:sldMkLst>
          <pc:docMk/>
          <pc:sldMk cId="1939055818" sldId="259"/>
        </pc:sldMkLst>
        <pc:spChg chg="mod">
          <ac:chgData name="Александр Сомов" userId="c647e48a222fd465" providerId="LiveId" clId="{CD85E1E6-F14A-4D2D-AEA0-D7D894C58B06}" dt="2020-09-22T00:14:36.093" v="420" actId="20577"/>
          <ac:spMkLst>
            <pc:docMk/>
            <pc:sldMk cId="1939055818" sldId="259"/>
            <ac:spMk id="2" creationId="{AF4C1BE0-1840-448C-BA19-619D451138FB}"/>
          </ac:spMkLst>
        </pc:spChg>
        <pc:spChg chg="mod">
          <ac:chgData name="Александр Сомов" userId="c647e48a222fd465" providerId="LiveId" clId="{CD85E1E6-F14A-4D2D-AEA0-D7D894C58B06}" dt="2020-09-22T00:21:06.066" v="425" actId="1076"/>
          <ac:spMkLst>
            <pc:docMk/>
            <pc:sldMk cId="1939055818" sldId="259"/>
            <ac:spMk id="3" creationId="{655AAD3D-8FEE-4798-B81D-7E7CDDAC797B}"/>
          </ac:spMkLst>
        </pc:spChg>
      </pc:sldChg>
      <pc:sldChg chg="addSp modSp new mod">
        <pc:chgData name="Александр Сомов" userId="c647e48a222fd465" providerId="LiveId" clId="{CD85E1E6-F14A-4D2D-AEA0-D7D894C58B06}" dt="2020-09-22T00:25:07.913" v="455" actId="1076"/>
        <pc:sldMkLst>
          <pc:docMk/>
          <pc:sldMk cId="2818517883" sldId="260"/>
        </pc:sldMkLst>
        <pc:spChg chg="mod">
          <ac:chgData name="Александр Сомов" userId="c647e48a222fd465" providerId="LiveId" clId="{CD85E1E6-F14A-4D2D-AEA0-D7D894C58B06}" dt="2020-09-22T00:21:17.017" v="441" actId="20577"/>
          <ac:spMkLst>
            <pc:docMk/>
            <pc:sldMk cId="2818517883" sldId="260"/>
            <ac:spMk id="2" creationId="{362F877E-1264-4335-A901-648C1A71BDDE}"/>
          </ac:spMkLst>
        </pc:spChg>
        <pc:spChg chg="mod">
          <ac:chgData name="Александр Сомов" userId="c647e48a222fd465" providerId="LiveId" clId="{CD85E1E6-F14A-4D2D-AEA0-D7D894C58B06}" dt="2020-09-22T00:25:07.913" v="455" actId="1076"/>
          <ac:spMkLst>
            <pc:docMk/>
            <pc:sldMk cId="2818517883" sldId="260"/>
            <ac:spMk id="3" creationId="{8C54DA61-A3A7-45A0-92A1-520211D6366C}"/>
          </ac:spMkLst>
        </pc:spChg>
        <pc:picChg chg="add mod">
          <ac:chgData name="Александр Сомов" userId="c647e48a222fd465" providerId="LiveId" clId="{CD85E1E6-F14A-4D2D-AEA0-D7D894C58B06}" dt="2020-09-22T00:25:04.835" v="454" actId="1076"/>
          <ac:picMkLst>
            <pc:docMk/>
            <pc:sldMk cId="2818517883" sldId="260"/>
            <ac:picMk id="5" creationId="{D7852401-2EAE-47EC-A8B0-AA7C7B80BAD1}"/>
          </ac:picMkLst>
        </pc:picChg>
      </pc:sldChg>
      <pc:sldChg chg="addSp delSp modSp new mod">
        <pc:chgData name="Александр Сомов" userId="c647e48a222fd465" providerId="LiveId" clId="{CD85E1E6-F14A-4D2D-AEA0-D7D894C58B06}" dt="2020-09-22T00:35:00.768" v="511" actId="1076"/>
        <pc:sldMkLst>
          <pc:docMk/>
          <pc:sldMk cId="2977555332" sldId="261"/>
        </pc:sldMkLst>
        <pc:spChg chg="mod">
          <ac:chgData name="Александр Сомов" userId="c647e48a222fd465" providerId="LiveId" clId="{CD85E1E6-F14A-4D2D-AEA0-D7D894C58B06}" dt="2020-09-22T00:26:38.607" v="477" actId="20577"/>
          <ac:spMkLst>
            <pc:docMk/>
            <pc:sldMk cId="2977555332" sldId="261"/>
            <ac:spMk id="2" creationId="{4030183A-C6FC-472F-B766-26CD3788D0C1}"/>
          </ac:spMkLst>
        </pc:spChg>
        <pc:spChg chg="mod">
          <ac:chgData name="Александр Сомов" userId="c647e48a222fd465" providerId="LiveId" clId="{CD85E1E6-F14A-4D2D-AEA0-D7D894C58B06}" dt="2020-09-22T00:27:07.636" v="488" actId="14100"/>
          <ac:spMkLst>
            <pc:docMk/>
            <pc:sldMk cId="2977555332" sldId="261"/>
            <ac:spMk id="3" creationId="{FD382D00-2FD8-42B0-A36E-A82B0E0C1058}"/>
          </ac:spMkLst>
        </pc:spChg>
        <pc:picChg chg="add del mod">
          <ac:chgData name="Александр Сомов" userId="c647e48a222fd465" providerId="LiveId" clId="{CD85E1E6-F14A-4D2D-AEA0-D7D894C58B06}" dt="2020-09-22T00:34:08.531" v="505" actId="478"/>
          <ac:picMkLst>
            <pc:docMk/>
            <pc:sldMk cId="2977555332" sldId="261"/>
            <ac:picMk id="5" creationId="{EC82C7F1-85B4-4BEA-8C76-2DE5CD04A85C}"/>
          </ac:picMkLst>
        </pc:picChg>
        <pc:picChg chg="add mod">
          <ac:chgData name="Александр Сомов" userId="c647e48a222fd465" providerId="LiveId" clId="{CD85E1E6-F14A-4D2D-AEA0-D7D894C58B06}" dt="2020-09-22T00:35:00.768" v="511" actId="1076"/>
          <ac:picMkLst>
            <pc:docMk/>
            <pc:sldMk cId="2977555332" sldId="261"/>
            <ac:picMk id="2050" creationId="{9B8E22C0-5093-4710-9A21-A8C39AF92B39}"/>
          </ac:picMkLst>
        </pc:picChg>
      </pc:sldChg>
      <pc:sldChg chg="modSp new mod">
        <pc:chgData name="Александр Сомов" userId="c647e48a222fd465" providerId="LiveId" clId="{CD85E1E6-F14A-4D2D-AEA0-D7D894C58B06}" dt="2020-09-22T00:36:23.353" v="531"/>
        <pc:sldMkLst>
          <pc:docMk/>
          <pc:sldMk cId="4177472256" sldId="262"/>
        </pc:sldMkLst>
        <pc:spChg chg="mod">
          <ac:chgData name="Александр Сомов" userId="c647e48a222fd465" providerId="LiveId" clId="{CD85E1E6-F14A-4D2D-AEA0-D7D894C58B06}" dt="2020-09-22T00:35:33.931" v="514" actId="207"/>
          <ac:spMkLst>
            <pc:docMk/>
            <pc:sldMk cId="4177472256" sldId="262"/>
            <ac:spMk id="2" creationId="{A2F097AB-3C2D-4202-B2CD-C4260267038F}"/>
          </ac:spMkLst>
        </pc:spChg>
        <pc:spChg chg="mod">
          <ac:chgData name="Александр Сомов" userId="c647e48a222fd465" providerId="LiveId" clId="{CD85E1E6-F14A-4D2D-AEA0-D7D894C58B06}" dt="2020-09-22T00:36:23.353" v="531"/>
          <ac:spMkLst>
            <pc:docMk/>
            <pc:sldMk cId="4177472256" sldId="262"/>
            <ac:spMk id="3" creationId="{011BF5A0-4C88-49ED-B7F0-BD0FFFBDF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0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81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4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95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17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8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1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1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3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E577-0574-484C-B508-9DA0E6DFB2C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D5685A-736C-411C-B12C-1F4F69E0E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8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ELAB_color_spa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ommission_on_Illumination" TargetMode="External"/><Relationship Id="rId2" Type="http://schemas.openxmlformats.org/officeDocument/2006/relationships/hyperlink" Target="https://en.wikipedia.org/wiki/Color_sp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nd_modes" TargetMode="External"/><Relationship Id="rId2" Type="http://schemas.openxmlformats.org/officeDocument/2006/relationships/hyperlink" Target="https://en.wikipedia.org/wiki/Curve_(tonality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ylindrical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Изображение выглядит как занавеска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CE45D7E7-D81B-4F7B-8D68-D215954E5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0BEF-DCB9-4CA0-A4B6-1B48AFDA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113" y="229716"/>
            <a:ext cx="9379051" cy="1834056"/>
          </a:xfrm>
        </p:spPr>
        <p:txBody>
          <a:bodyPr>
            <a:normAutofit/>
          </a:bodyPr>
          <a:lstStyle/>
          <a:p>
            <a:r>
              <a:rPr lang="ru-RU" sz="4000" dirty="0"/>
              <a:t>Цветовые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C3F82-27A1-43D3-864D-547BED51C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100" y="2134500"/>
            <a:ext cx="4330262" cy="683284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</a:rPr>
              <a:t>Panton, RAL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E11EB36-1EE3-4587-BE38-96A821DA8DB3}"/>
              </a:ext>
            </a:extLst>
          </p:cNvPr>
          <p:cNvSpPr txBox="1">
            <a:spLocks/>
          </p:cNvSpPr>
          <p:nvPr/>
        </p:nvSpPr>
        <p:spPr>
          <a:xfrm>
            <a:off x="7711615" y="5600700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Автор: студент группы 3331506\70401</a:t>
            </a:r>
          </a:p>
          <a:p>
            <a:r>
              <a:rPr lang="ru-RU" sz="2000" dirty="0"/>
              <a:t>Сомов А. С.</a:t>
            </a:r>
          </a:p>
        </p:txBody>
      </p:sp>
    </p:spTree>
    <p:extLst>
      <p:ext uri="{BB962C8B-B14F-4D97-AF65-F5344CB8AC3E}">
        <p14:creationId xmlns:p14="http://schemas.microsoft.com/office/powerpoint/2010/main" val="60166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0183A-C6FC-472F-B766-26CD3788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 в таблице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82D00-2FD8-42B0-A36E-A82B0E0C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71" y="1418865"/>
            <a:ext cx="6292513" cy="3880773"/>
          </a:xfrm>
        </p:spPr>
        <p:txBody>
          <a:bodyPr/>
          <a:lstStyle/>
          <a:p>
            <a:r>
              <a:rPr lang="ru-RU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Каждый цвет PMS имеет свой собственный числовой индекс с латинской буквой C, U или M. Эти литеры указывают на сорт бумаги примерника: </a:t>
            </a:r>
          </a:p>
          <a:p>
            <a:r>
              <a:rPr lang="ru-RU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Coated – мелованная</a:t>
            </a:r>
          </a:p>
          <a:p>
            <a:r>
              <a:rPr lang="ru-RU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Uncoated – немелованная</a:t>
            </a:r>
          </a:p>
          <a:p>
            <a:r>
              <a:rPr lang="ru-RU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Matte — матовая.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E22C0-5093-4710-9A21-A8C39AF9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466" y="2834990"/>
            <a:ext cx="5954429" cy="209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5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97AB-3C2D-4202-B2CD-C4260267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b="1" i="0">
                <a:effectLst/>
                <a:latin typeface="Arial" panose="020B0604020202020204" pitchFamily="34" charset="0"/>
              </a:rPr>
              <a:t>Использование красок Pantone </a:t>
            </a:r>
            <a:r>
              <a:rPr lang="ru-RU" sz="3100" b="0" i="0">
                <a:effectLst/>
                <a:latin typeface="Arial" panose="020B0604020202020204" pitchFamily="34" charset="0"/>
              </a:rPr>
              <a:t>наиболее целесообразно в следующих случаях:</a:t>
            </a:r>
            <a:endParaRPr lang="ru-RU" sz="3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BF5A0-4C88-49ED-B7F0-BD0FFFBD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необходимость точного воспроизведения фирменного цвета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в одно-, двух- или трехкрасочной печати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прокрашивание ровных плашек в 4-красочной печати</a:t>
            </a:r>
            <a:endParaRPr lang="ru-RU" dirty="0"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невозможность передать требуемый заказчиком точный оттенок CMYKом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4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688A0-01A2-4DB9-9674-B21477F1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Цветовая модель </a:t>
            </a:r>
            <a:r>
              <a:rPr lang="en-US" dirty="0"/>
              <a:t>RAL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5DEB5-167A-4CF4-BA50-D62B458B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</a:rPr>
              <a:t>RAL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 немецкий </a:t>
            </a:r>
            <a:r>
              <a:rPr lang="ru-RU" dirty="0">
                <a:latin typeface="Arial" panose="020B0604020202020204" pitchFamily="34" charset="0"/>
              </a:rPr>
              <a:t>цветовой стандарт</a:t>
            </a:r>
            <a:r>
              <a:rPr lang="ru-RU" b="0" i="0" dirty="0">
                <a:effectLst/>
                <a:latin typeface="Arial" panose="020B0604020202020204" pitchFamily="34" charset="0"/>
              </a:rPr>
              <a:t>, разработанный в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1927 году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Государственным комитетом по условиям поставок.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dirty="0"/>
              <a:t>В отличие от других систем, RAL не имеет названий, а его нумерация следует схеме, основанной на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Цветовое пространство CIELAB"/>
              </a:rPr>
              <a:t>цветовом пространстве CIELAB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6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E3C26-9C0D-4783-A3A8-4DF89A0A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Цветовое пространство </a:t>
            </a:r>
            <a:r>
              <a:rPr lang="en-US" dirty="0"/>
              <a:t>CIELAB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D0E88-B4A5-4F78-BC8B-7D4B2722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Цветовое </a:t>
            </a:r>
            <a:r>
              <a:rPr lang="ru-RU" b="1" i="0">
                <a:effectLst/>
                <a:latin typeface="Arial" panose="020B0604020202020204" pitchFamily="34" charset="0"/>
              </a:rPr>
              <a:t>пространство CIELAB</a:t>
            </a:r>
            <a:r>
              <a:rPr lang="ru-RU" dirty="0"/>
              <a:t> (также известное как </a:t>
            </a:r>
            <a:r>
              <a:rPr lang="ru-RU" b="1" i="0">
                <a:effectLst/>
                <a:latin typeface="Arial" panose="020B0604020202020204" pitchFamily="34" charset="0"/>
              </a:rPr>
              <a:t>CIE L*a*b*</a:t>
            </a:r>
            <a:r>
              <a:rPr lang="ru-RU" dirty="0"/>
              <a:t> или иногда неправильно сокращенное как просто "лабораторное" цветовое пространство) - это </a:t>
            </a:r>
            <a:r>
              <a:rPr lang="ru-RU" b="0" i="0" u="none" strike="noStrike">
                <a:effectLst/>
                <a:latin typeface="Arial" panose="020B0604020202020204" pitchFamily="34" charset="0"/>
                <a:hlinkClick r:id="rId2" tooltip="Цветовое пространство"/>
              </a:rPr>
              <a:t>цветовое пространство</a:t>
            </a:r>
            <a:r>
              <a:rPr lang="ru-RU" dirty="0"/>
              <a:t>, определенное </a:t>
            </a:r>
            <a:r>
              <a:rPr lang="ru-RU" b="0" i="0" u="none" strike="noStrike">
                <a:effectLst/>
                <a:latin typeface="Arial" panose="020B0604020202020204" pitchFamily="34" charset="0"/>
                <a:hlinkClick r:id="rId3" tooltip="Международная комиссия по освещению"/>
              </a:rPr>
              <a:t>международной комиссией по освещению</a:t>
            </a:r>
            <a:r>
              <a:rPr lang="ru-RU" dirty="0"/>
              <a:t> (CIE) в 1976 году. Он выражает цвет в виде трех значений: </a:t>
            </a:r>
            <a:r>
              <a:rPr lang="ru-RU" b="0" i="1">
                <a:effectLst/>
                <a:latin typeface="Arial" panose="020B0604020202020204" pitchFamily="34" charset="0"/>
              </a:rPr>
              <a:t>L*</a:t>
            </a:r>
            <a:r>
              <a:rPr lang="ru-RU" dirty="0"/>
              <a:t> для светлоты от черного (0) до белого (100), </a:t>
            </a:r>
            <a:r>
              <a:rPr lang="ru-RU" b="0" i="1">
                <a:effectLst/>
                <a:latin typeface="Arial" panose="020B0604020202020204" pitchFamily="34" charset="0"/>
              </a:rPr>
              <a:t>a*</a:t>
            </a:r>
            <a:r>
              <a:rPr lang="ru-RU" dirty="0"/>
              <a:t> от зеленого ( − ) до красного ( + ) и </a:t>
            </a:r>
            <a:r>
              <a:rPr lang="ru-RU" b="0" i="1">
                <a:effectLst/>
                <a:latin typeface="Arial" panose="020B0604020202020204" pitchFamily="34" charset="0"/>
              </a:rPr>
              <a:t>b*</a:t>
            </a:r>
            <a:r>
              <a:rPr lang="ru-RU" dirty="0"/>
              <a:t> от синего ( − ) до желтого (+). CIELAB был разработан таким образом, что одинаковое количество численных изменений в этих значениях соответствует примерно такому же количеству визуально воспринимаемых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98069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FBB87-0806-4074-8021-98E2F4D9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Цветовое пространство CIELAB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B56B0D-EC23-4B91-9D2B-4A18AE787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6"/>
          <a:stretch/>
        </p:blipFill>
        <p:spPr bwMode="auto">
          <a:xfrm>
            <a:off x="20" y="3"/>
            <a:ext cx="6050260" cy="40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B67F5D-C8F6-477D-A1A1-C41516226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2" b="17997"/>
          <a:stretch/>
        </p:blipFill>
        <p:spPr bwMode="auto">
          <a:xfrm>
            <a:off x="6141719" y="-683"/>
            <a:ext cx="6050280" cy="40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0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77334-FE5E-4740-8E19-D2090BDF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Преимущества </a:t>
            </a:r>
            <a:r>
              <a:rPr lang="en-US">
                <a:solidFill>
                  <a:schemeClr val="bg1"/>
                </a:solidFill>
              </a:rPr>
              <a:t>CIELAB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A8F02-10DD-4CBB-9F7F-489AC12C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 dirty="0">
                <a:solidFill>
                  <a:schemeClr val="bg1"/>
                </a:solidFill>
              </a:rPr>
              <a:t>В отличие от цветовых моделей RGB и CMYK, </a:t>
            </a:r>
            <a:r>
              <a:rPr lang="ru-RU" sz="13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CIELAB</a:t>
            </a:r>
            <a:r>
              <a:rPr lang="ru-RU" sz="1300" dirty="0">
                <a:solidFill>
                  <a:schemeClr val="bg1"/>
                </a:solidFill>
              </a:rPr>
              <a:t> предназначено для аппроксимации человеческого зрения. Оно стремится к перцептивной однородности, и его </a:t>
            </a:r>
            <a:r>
              <a:rPr lang="ru-RU" sz="13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ru-RU" sz="1300" dirty="0">
                <a:solidFill>
                  <a:schemeClr val="bg1"/>
                </a:solidFill>
              </a:rPr>
              <a:t>–компонент близко соответствует человеческому восприятию освещённости. Таким образом, оно может быть использовано для точной коррекции цветового баланса путем изменения выходных </a:t>
            </a:r>
            <a:r>
              <a:rPr lang="ru-RU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Кривая (тональность)"/>
              </a:rPr>
              <a:t>кривых</a:t>
            </a:r>
            <a:r>
              <a:rPr lang="ru-RU" sz="1300" dirty="0">
                <a:solidFill>
                  <a:schemeClr val="bg1"/>
                </a:solidFill>
              </a:rPr>
              <a:t> в компонентах </a:t>
            </a:r>
            <a:r>
              <a:rPr lang="ru-RU" sz="13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a*</a:t>
            </a:r>
            <a:r>
              <a:rPr lang="ru-RU" sz="1300" dirty="0">
                <a:solidFill>
                  <a:schemeClr val="bg1"/>
                </a:solidFill>
              </a:rPr>
              <a:t> и </a:t>
            </a:r>
            <a:r>
              <a:rPr lang="ru-RU" sz="13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b*</a:t>
            </a:r>
            <a:r>
              <a:rPr lang="ru-RU" sz="1300" dirty="0">
                <a:solidFill>
                  <a:schemeClr val="bg1"/>
                </a:solidFill>
              </a:rPr>
              <a:t> или для регулировки контраста яркости с помощью </a:t>
            </a:r>
            <a:r>
              <a:rPr lang="ru-RU" sz="13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L*</a:t>
            </a:r>
            <a:r>
              <a:rPr lang="ru-RU" sz="1300" dirty="0">
                <a:solidFill>
                  <a:schemeClr val="bg1"/>
                </a:solidFill>
              </a:rPr>
              <a:t> компонент. В пространствах RGB или CMYK, которые моделируют выход физических устройств, а не зрительное восприятие человека, эти преобразования могут быть выполнены только с помощью соответствующих </a:t>
            </a:r>
            <a:r>
              <a:rPr lang="ru-RU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Режимы смешивания"/>
              </a:rPr>
              <a:t>режимов смешивания</a:t>
            </a:r>
            <a:r>
              <a:rPr lang="ru-RU" sz="1300" dirty="0">
                <a:solidFill>
                  <a:schemeClr val="bg1"/>
                </a:solidFill>
              </a:rPr>
              <a:t> в приложении редактирования.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E1A13E-57A8-4956-8888-69DDB33D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1039" y="972608"/>
            <a:ext cx="1633423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6EEBE-6351-4183-87B1-776448B5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Цветовое пространство </a:t>
            </a:r>
            <a:r>
              <a:rPr lang="en-US" dirty="0"/>
              <a:t>CIELAB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C7FE9-65D5-435F-8DB8-47D11167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13" y="1372846"/>
            <a:ext cx="8596668" cy="3880773"/>
          </a:xfrm>
        </p:spPr>
        <p:txBody>
          <a:bodyPr/>
          <a:lstStyle/>
          <a:p>
            <a:r>
              <a:rPr lang="ru-RU" dirty="0"/>
              <a:t>Также возможно цилиндрическое представление </a:t>
            </a:r>
            <a:r>
              <a:rPr lang="en-US" dirty="0" err="1"/>
              <a:t>CIELCh</a:t>
            </a:r>
            <a:br>
              <a:rPr lang="en-US" dirty="0"/>
            </a:br>
            <a:r>
              <a:rPr lang="ru-RU" dirty="0"/>
              <a:t>Цветовое пространство </a:t>
            </a:r>
            <a:r>
              <a:rPr lang="ru-RU" dirty="0" err="1"/>
              <a:t>CIELCh</a:t>
            </a:r>
            <a:r>
              <a:rPr lang="ru-RU" dirty="0"/>
              <a:t> - это цветовое пространство Куба </a:t>
            </a:r>
            <a:r>
              <a:rPr lang="ru-RU" dirty="0" err="1"/>
              <a:t>CIELab</a:t>
            </a:r>
            <a:r>
              <a:rPr lang="ru-RU" dirty="0"/>
              <a:t>, где вместо 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</a:rPr>
              <a:t>Декартовых координата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i="1" dirty="0">
                <a:solidFill>
                  <a:srgbClr val="202122"/>
                </a:solidFill>
                <a:latin typeface="Arial" panose="020B0604020202020204" pitchFamily="34" charset="0"/>
              </a:rPr>
              <a:t>а</a:t>
            </a:r>
            <a:r>
              <a:rPr lang="ru-RU" dirty="0"/>
              <a:t>*,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</a:t>
            </a:r>
            <a:r>
              <a:rPr lang="ru-RU" dirty="0"/>
              <a:t>*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Цилиндрические координаты"/>
              </a:rPr>
              <a:t>цилиндрические координаты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</a:t>
            </a:r>
            <a:r>
              <a:rPr lang="ru-RU" dirty="0"/>
              <a:t>* (цветность, относительная насыщенность) и </a:t>
            </a:r>
            <a:r>
              <a:rPr lang="en-US" dirty="0"/>
              <a:t>h</a:t>
            </a:r>
            <a:r>
              <a:rPr lang="ru-RU" dirty="0"/>
              <a:t>° (угол оттенка, угол оттенка в цветовом круге </a:t>
            </a:r>
            <a:r>
              <a:rPr lang="ru-RU" dirty="0" err="1"/>
              <a:t>CIELab</a:t>
            </a:r>
            <a:r>
              <a:rPr lang="ru-RU" dirty="0"/>
              <a:t>) задаются. </a:t>
            </a:r>
            <a:r>
              <a:rPr lang="ru-RU" dirty="0" err="1"/>
              <a:t>Cielab</a:t>
            </a:r>
            <a:r>
              <a:rPr lang="ru-RU" dirty="0"/>
              <a:t> </a:t>
            </a:r>
            <a:r>
              <a:rPr lang="ru-RU" dirty="0" err="1"/>
              <a:t>lightness</a:t>
            </a:r>
            <a:r>
              <a:rPr lang="ru-RU" dirty="0"/>
              <a:t> L* остается неизменным.</a:t>
            </a:r>
            <a:endParaRPr lang="en-US" dirty="0"/>
          </a:p>
          <a:p>
            <a:r>
              <a:rPr lang="ru-RU" dirty="0"/>
              <a:t>Преобразование </a:t>
            </a:r>
            <a:r>
              <a:rPr lang="ru-RU" i="1" dirty="0">
                <a:solidFill>
                  <a:srgbClr val="202122"/>
                </a:solidFill>
                <a:latin typeface="Arial" panose="020B0604020202020204" pitchFamily="34" charset="0"/>
              </a:rPr>
              <a:t>а</a:t>
            </a:r>
            <a:r>
              <a:rPr lang="ru-RU" dirty="0"/>
              <a:t>* и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</a:t>
            </a:r>
            <a:r>
              <a:rPr lang="ru-RU" dirty="0"/>
              <a:t>* к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</a:t>
            </a:r>
            <a:r>
              <a:rPr lang="ru-RU" dirty="0"/>
              <a:t>* и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h</a:t>
            </a:r>
            <a:r>
              <a:rPr lang="ru-RU" dirty="0"/>
              <a:t>° выполняется по следующим формулам:</a:t>
            </a:r>
            <a:endParaRPr lang="en-US" dirty="0"/>
          </a:p>
          <a:p>
            <a:endParaRPr lang="en-US" dirty="0"/>
          </a:p>
          <a:p>
            <a:r>
              <a:rPr lang="ru-RU" dirty="0"/>
              <a:t>И наоборот </a:t>
            </a:r>
            <a:endParaRPr lang="en-US" dirty="0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C6D5B3-CF26-4ECB-9612-F0C843730A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0086" y="3629802"/>
            <a:ext cx="2971800" cy="304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BDE840-0FDE-4EC2-A4E8-2C75B6D79A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89125" y="4269104"/>
            <a:ext cx="3156394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2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FC4ABE-D940-4C2F-B22D-AACC26673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7429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4DBB3-7BD8-4AB6-8933-B0C2DE99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300"/>
              <a:t>Цветовая модель </a:t>
            </a:r>
            <a:r>
              <a:rPr lang="en-US" sz="2300"/>
              <a:t>Pantone </a:t>
            </a:r>
            <a:br>
              <a:rPr lang="en-US" sz="2300"/>
            </a:br>
            <a:r>
              <a:rPr lang="en-US" sz="2300"/>
              <a:t>(Pantone Matching System)</a:t>
            </a:r>
            <a:endParaRPr lang="ru-RU" sz="23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78A78-3E65-4458-8536-BA017075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</a:rPr>
              <a:t>C</a:t>
            </a:r>
            <a:r>
              <a:rPr lang="ru-RU" b="1" i="0">
                <a:effectLst/>
                <a:latin typeface="Arial" panose="020B0604020202020204" pitchFamily="34" charset="0"/>
              </a:rPr>
              <a:t>тандартизованная система подбора цвета</a:t>
            </a:r>
            <a:r>
              <a:rPr lang="ru-RU" b="0" i="0">
                <a:effectLst/>
                <a:latin typeface="Arial" panose="020B0604020202020204" pitchFamily="34" charset="0"/>
              </a:rPr>
              <a:t>, разработанная американской фирмой Pantone Inc в середине XX века. Использует цифровую идентификацию цветов изображения для </a:t>
            </a:r>
            <a:r>
              <a:rPr lang="ru-RU">
                <a:latin typeface="Arial" panose="020B0604020202020204" pitchFamily="34" charset="0"/>
              </a:rPr>
              <a:t>полиграфии</a:t>
            </a:r>
            <a:r>
              <a:rPr lang="ru-RU" b="0" i="0">
                <a:effectLst/>
                <a:latin typeface="Arial" panose="020B0604020202020204" pitchFamily="34" charset="0"/>
              </a:rPr>
              <a:t> как смесевыми, так и триадными красками.</a:t>
            </a:r>
            <a:endParaRPr lang="ru-RU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79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C1BE0-1840-448C-BA19-619D4511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такая цветовая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AAD3D-8FEE-4798-B81D-7E7CDDAC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23" y="1646485"/>
            <a:ext cx="5971259" cy="3880773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Иногда желаемую точность оттенка цвета, требуемую заказчиком полиграфической продукции, бывает  невозможно правильно отобразить триадными красками С, М, Y и К (их смесевым соотношением). В таком случае на помощь приходят дополнительные 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смесевые краски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0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F877E-1264-4335-A901-648C1A71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Смесевые краски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852401-2EAE-47EC-A8B0-AA7C7B80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552645"/>
            <a:ext cx="3856774" cy="184160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DA61-A3A7-45A0-92A1-520211D6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ru-RU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В основе красок  </a:t>
            </a:r>
            <a:r>
              <a:rPr lang="ru-RU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Pantone </a:t>
            </a:r>
            <a:r>
              <a:rPr lang="ru-RU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лежат восемь цветных красок (включая триадные цветные), белая и черная.</a:t>
            </a:r>
            <a:br>
              <a:rPr lang="ru-RU">
                <a:solidFill>
                  <a:srgbClr val="FFFFFF"/>
                </a:solidFill>
              </a:rPr>
            </a:br>
            <a:r>
              <a:rPr lang="ru-RU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Отличие смесевых (составных) красок от триадных (C, M, Y и К) заключается в том, что составные краски смешиваются вне печатной машины и имеют точный, тщательно вымеренный и подобранный оттенок того или иного цвета. 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178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573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Аспект</vt:lpstr>
      <vt:lpstr>Цветовые модели</vt:lpstr>
      <vt:lpstr>Цветовая модель RAL</vt:lpstr>
      <vt:lpstr>Цветовое пространство CIELAB</vt:lpstr>
      <vt:lpstr>Цветовое пространство CIELAB</vt:lpstr>
      <vt:lpstr>Преимущества CIELAB</vt:lpstr>
      <vt:lpstr>Цветовое пространство CIELAB</vt:lpstr>
      <vt:lpstr>Цветовая модель Pantone  (Pantone Matching System)</vt:lpstr>
      <vt:lpstr>Зачем нужна такая цветовая модель</vt:lpstr>
      <vt:lpstr>Смесевые краски</vt:lpstr>
      <vt:lpstr>Обозначения в таблице</vt:lpstr>
      <vt:lpstr>Использование красок Pantone наиболее целесообразно в следующих случаях: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Цветовые модели</dc:title>
  <dc:creator>Сомов Александр Сергеевич</dc:creator>
  <cp:lastModifiedBy>Сомов Александр Сергеевич</cp:lastModifiedBy>
  <cp:revision>5</cp:revision>
  <dcterms:created xsi:type="dcterms:W3CDTF">2020-09-22T06:50:46Z</dcterms:created>
  <dcterms:modified xsi:type="dcterms:W3CDTF">2020-09-22T08:01:12Z</dcterms:modified>
</cp:coreProperties>
</file>