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8FA59-2AE1-4F06-8FB1-285E8E75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E04824-6886-4B50-9E76-6D311241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08434-5BAD-4F8E-B894-66577A2E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54C1B-0F81-4095-8D5E-C9E0E587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8CDC-B2F5-47A4-AC79-31CBC5B5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3C146-3E38-48FA-A68E-326C1B6C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3885E-FA92-402C-93FD-E3B18249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AB2A5-B8EB-475E-8D16-AB9F2C31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A07A6-F9C4-41F8-A3B0-3D9F2B91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D62AC-A2BB-4534-80C4-BA865735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70C530-7478-4F52-BC25-EF540A8BF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B94C7C-D82C-4419-8FB0-D63841802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EBD55-0D7B-46E2-9B8A-A0D6A376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0269C-C8E4-44BC-93AC-15CB881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CD059-E222-4468-AAC1-709D0FB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1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5232D-A576-44B1-A9C5-520A62A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B174EF-444D-417B-8032-CD232B7A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6A92E-A80A-4FAB-A570-4E86FD5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BA4AF-7087-480B-AF9A-C6F66D5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FFF59-C31F-4B6E-AC1A-BA3616FE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3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C3252-5F10-48FE-A0EB-A156675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6C2E0-C7EA-4834-80D1-13294F0F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96783-53E9-4FF9-8DF3-521AAC5D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72C68-0E35-40B2-B16F-07E29722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B6049-0ECB-4C4C-9BD6-B040670D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E41B-714D-4230-9A53-4568C35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A2DEE-9490-4E7E-939C-5F0E2CAC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217FDD-D961-459B-BB50-C7308498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8CDCAF-2B98-4C03-A87A-B3CF5E8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34067-96B0-48F8-A191-5BB70A8F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DCF0-4FF6-4B20-9255-F3F4E54C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5F73-0557-4585-957C-47EFCFA6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92BD7E-35FB-4749-ADC2-51A48BFD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B0247-3EE7-4361-B447-6770F0A6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7A005A-EACF-4C6B-8BAD-A2E746D29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CB7D62-D44C-4E9F-A591-EC206BE75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C0B303-A26D-4CF7-9FCF-84FAD57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E89749-CAEA-4D27-AAB8-3FBE4E6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E68063-2309-42CD-9E72-20F448C1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5CAE-8CD6-4E0C-B95F-170319BF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842E42-B80E-40C9-B718-DC2C29A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346504-2087-4C83-B07D-91CC398E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DAE109-E864-4C9A-9CDF-4D0C00B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BE0923-6C51-44EF-B3D1-E68BD136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34D0D9-7211-4FBC-8814-3F4F4E32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AF4F1-4AAE-419A-9FBB-D4BFDF4B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7617-4FAA-463E-BB39-1BD450DB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5A236-22CA-4933-956D-B51D2102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005807-7945-49ED-AA6D-CE5EB28C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96D3-0AB5-4F0E-B68C-528581A2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26E176-E9D9-4314-B3F3-69E2F4AC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8C7C96-4000-4CD9-A10B-05ACFE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E4569-D916-4D56-9482-E3F56AF2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79B21A-201B-479B-B61D-9FA5DDB51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8AEB2C-D5BE-4D16-B965-D542E917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6E79B-1159-4B74-9124-0336FACF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0FCD6-5C41-422C-88C2-95EA32AC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4EED2B-50C0-4AA9-A9DC-3A160BC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1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69704-B081-42AC-83ED-1BEB457B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34E93-E0EC-46E7-B3FE-4F95DEDC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0FF52-4518-4BBF-A047-C8F80D194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89AB-84D5-4DD0-8B85-320CD56F6D16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7197B-334F-43B5-AC7F-D5486004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BAD06-E3A2-45DE-B097-B04041F7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8.w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e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hyperlink" Target="https://e-maxx.ru/algo/fft_multip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0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1A12A-5CC0-40E3-80B7-9CAF7D02B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61101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6940E-CD8D-4A24-A73E-3EEF1070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029" y="4986779"/>
            <a:ext cx="4725971" cy="187122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Докладчик:</a:t>
            </a:r>
          </a:p>
          <a:p>
            <a:pPr algn="l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студент группы 3331506/70401</a:t>
            </a:r>
          </a:p>
          <a:p>
            <a:pPr algn="l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Паньков И.С.</a:t>
            </a:r>
          </a:p>
          <a:p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A093C-02D0-4DDC-9BBC-32979EED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" y="110470"/>
            <a:ext cx="3333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9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55CB3C-B665-47FC-AC6B-39392F2E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517715"/>
            <a:ext cx="11340446" cy="51281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Итак, мы получили простые формулы: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Но что делать, если мы ещё не вычислили Фурье-образы для многочленов          и         ?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Но как?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если и они неизвестны? 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Это известная парадигма «Разделяй и властвуй». Как правило, такие алгоритмы имеют временную сложность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         .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5EA7B-6463-4FFF-8CE5-89E870E927A0}"/>
              </a:ext>
            </a:extLst>
          </p:cNvPr>
          <p:cNvSpPr txBox="1"/>
          <p:nvPr/>
        </p:nvSpPr>
        <p:spPr>
          <a:xfrm>
            <a:off x="414779" y="3896711"/>
            <a:ext cx="10244343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PT Sans" panose="020B0503020203020204" pitchFamily="34" charset="-52"/>
                <a:ea typeface="PT Sans" panose="020B0503020203020204" pitchFamily="34" charset="-52"/>
              </a:rPr>
              <a:t>          </a:t>
            </a: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    — Разбить каждый многочлен на ещё два многочлена и </a:t>
            </a:r>
            <a:endParaRPr lang="en-US"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>
              <a:lnSpc>
                <a:spcPct val="90000"/>
              </a:lnSpc>
            </a:pP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использовать их Фурье-образы!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167FB-DA42-4E8C-91EA-3226879E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3B3CAEE-1EE4-476E-9469-31D0AA899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1868"/>
              </p:ext>
            </p:extLst>
          </p:nvPr>
        </p:nvGraphicFramePr>
        <p:xfrm>
          <a:off x="3632200" y="1982804"/>
          <a:ext cx="492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27320" imgH="1041120" progId="Equation.DSMT4">
                  <p:embed/>
                </p:oleObj>
              </mc:Choice>
              <mc:Fallback>
                <p:oleObj name="Equation" r:id="rId2" imgW="492732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2200" y="1982804"/>
                        <a:ext cx="4927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C6AF58B-5C02-4D85-859C-6C26FB550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85589"/>
              </p:ext>
            </p:extLst>
          </p:nvPr>
        </p:nvGraphicFramePr>
        <p:xfrm>
          <a:off x="2575482" y="3466037"/>
          <a:ext cx="838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503" imgH="433096" progId="Equation.DSMT4">
                  <p:embed/>
                </p:oleObj>
              </mc:Choice>
              <mc:Fallback>
                <p:oleObj name="Equation" r:id="rId4" imgW="838503" imgH="4330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5482" y="3466037"/>
                        <a:ext cx="8382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A8F380-18BB-41AE-81D7-F2E2DCA6B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2513"/>
              </p:ext>
            </p:extLst>
          </p:nvPr>
        </p:nvGraphicFramePr>
        <p:xfrm>
          <a:off x="3766531" y="3466037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81" imgH="431295" progId="Equation.DSMT4">
                  <p:embed/>
                </p:oleObj>
              </mc:Choice>
              <mc:Fallback>
                <p:oleObj name="Equation" r:id="rId6" imgW="812581" imgH="4312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6531" y="3466037"/>
                        <a:ext cx="812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3FC23A0-5003-48F3-AA09-2F6E905BD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67015"/>
              </p:ext>
            </p:extLst>
          </p:nvPr>
        </p:nvGraphicFramePr>
        <p:xfrm>
          <a:off x="6907360" y="5802656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393480" progId="Equation.DSMT4">
                  <p:embed/>
                </p:oleObj>
              </mc:Choice>
              <mc:Fallback>
                <p:oleObj name="Equation" r:id="rId8" imgW="1498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07360" y="5802656"/>
                        <a:ext cx="149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393421-CF1B-43B5-BE9B-2525EF376686}"/>
              </a:ext>
            </a:extLst>
          </p:cNvPr>
          <p:cNvSpPr txBox="1"/>
          <p:nvPr/>
        </p:nvSpPr>
        <p:spPr>
          <a:xfrm>
            <a:off x="4639919" y="3429000"/>
            <a:ext cx="28901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 panose="020B0503020203020204" pitchFamily="34" charset="-52"/>
                <a:ea typeface="PT Sans" panose="020B0503020203020204" pitchFamily="34" charset="-52"/>
                <a:cs typeface="+mn-cs"/>
              </a:rPr>
              <a:t>— Вычислить!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08E74-A4DE-4557-958A-63087440E8BE}"/>
              </a:ext>
            </a:extLst>
          </p:cNvPr>
          <p:cNvSpPr txBox="1"/>
          <p:nvPr/>
        </p:nvSpPr>
        <p:spPr>
          <a:xfrm>
            <a:off x="4476813" y="4788817"/>
            <a:ext cx="610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— Разбить снова! Получаем </a:t>
            </a:r>
            <a:r>
              <a:rPr lang="ru-RU" sz="2800" i="1" dirty="0">
                <a:latin typeface="PT Sans" panose="020B0503020203020204" pitchFamily="34" charset="-52"/>
                <a:ea typeface="PT Sans" panose="020B0503020203020204" pitchFamily="34" charset="-52"/>
              </a:rPr>
              <a:t>рекурсию</a:t>
            </a: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7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BF698-DF32-4CFC-82AB-D5A81244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B504F-6996-4EE7-8B82-BD85AAB0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498862"/>
            <a:ext cx="11566688" cy="506219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Снова запишем прямое преобразование Фурье в матричном виде: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Можно </a:t>
            </a:r>
            <a:r>
              <a:rPr lang="ru-RU" dirty="0" err="1">
                <a:latin typeface="PT Sans" panose="020B0503020203020204" pitchFamily="34" charset="-52"/>
                <a:ea typeface="PT Sans" panose="020B0503020203020204" pitchFamily="34" charset="-52"/>
              </a:rPr>
              <a:t>домножить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левую и правую части на обратную к стоящей слева матрицу и по Фурье-образу найти коэффициенты многочлена.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48ADA2B-16D4-4BC5-BC70-E18B56B18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83917"/>
              </p:ext>
            </p:extLst>
          </p:nvPr>
        </p:nvGraphicFramePr>
        <p:xfrm>
          <a:off x="1924050" y="2180129"/>
          <a:ext cx="83439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43720" imgH="2666880" progId="Equation.DSMT4">
                  <p:embed/>
                </p:oleObj>
              </mc:Choice>
              <mc:Fallback>
                <p:oleObj name="Equation" r:id="rId2" imgW="8343720" imgH="26668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A5E45FC-CBFC-483A-B4AC-9AC32D57F1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4050" y="2180129"/>
                        <a:ext cx="83439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9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748E7-90EB-49EA-B624-30C263C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FCF6B-CE74-47D0-B798-4AA202B0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1442300"/>
            <a:ext cx="11557262" cy="47063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Это матрица </a:t>
            </a:r>
            <a:r>
              <a:rPr lang="ru-RU" dirty="0" err="1">
                <a:latin typeface="PT Sans" panose="020B0503020203020204" pitchFamily="34" charset="-52"/>
                <a:ea typeface="PT Sans" panose="020B0503020203020204" pitchFamily="34" charset="-52"/>
              </a:rPr>
              <a:t>Вандермонда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, которая задаётся следующим соотношением:</a:t>
            </a: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неё справедливо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где      — эрмитово-сопряжённая матрица. 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D9BD93-7FCC-45BF-AA43-BEFBD36BD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59699"/>
              </p:ext>
            </p:extLst>
          </p:nvPr>
        </p:nvGraphicFramePr>
        <p:xfrm>
          <a:off x="2222500" y="2082800"/>
          <a:ext cx="774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6840" imgH="583920" progId="Equation.DSMT4">
                  <p:embed/>
                </p:oleObj>
              </mc:Choice>
              <mc:Fallback>
                <p:oleObj name="Equation" r:id="rId2" imgW="77468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0" y="2082800"/>
                        <a:ext cx="7747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98E0AEC-F685-4DAA-BE88-B7911CCD9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82822"/>
              </p:ext>
            </p:extLst>
          </p:nvPr>
        </p:nvGraphicFramePr>
        <p:xfrm>
          <a:off x="4089400" y="3564085"/>
          <a:ext cx="401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711000" progId="Equation.DSMT4">
                  <p:embed/>
                </p:oleObj>
              </mc:Choice>
              <mc:Fallback>
                <p:oleObj name="Equation" r:id="rId4" imgW="4012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9400" y="3564085"/>
                        <a:ext cx="4013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5409F81-88B9-4AF3-9982-3C7039761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7242"/>
              </p:ext>
            </p:extLst>
          </p:nvPr>
        </p:nvGraphicFramePr>
        <p:xfrm>
          <a:off x="3257550" y="4373783"/>
          <a:ext cx="567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76840" imgH="838080" progId="Equation.DSMT4">
                  <p:embed/>
                </p:oleObj>
              </mc:Choice>
              <mc:Fallback>
                <p:oleObj name="Equation" r:id="rId6" imgW="56768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7550" y="4373783"/>
                        <a:ext cx="5676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07F7064-AD49-472D-8138-DCE5F1E40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09877"/>
              </p:ext>
            </p:extLst>
          </p:nvPr>
        </p:nvGraphicFramePr>
        <p:xfrm>
          <a:off x="1006639" y="5533976"/>
          <a:ext cx="39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368280" progId="Equation.DSMT4">
                  <p:embed/>
                </p:oleObj>
              </mc:Choice>
              <mc:Fallback>
                <p:oleObj name="Equation" r:id="rId8" imgW="39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639" y="5533976"/>
                        <a:ext cx="393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7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F739-6A5C-4556-B472-29474A62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F5C58-9CE6-4C02-A9E0-D118BDA2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442300"/>
            <a:ext cx="11528981" cy="533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Получаем следующее выражение: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Aft>
                <a:spcPts val="3000"/>
              </a:spcAft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или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Задача свелась к ранее решённой с временной сложностью                 .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1B3B7C-A5E3-4E7B-9046-7E12B17B5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66287"/>
              </p:ext>
            </p:extLst>
          </p:nvPr>
        </p:nvGraphicFramePr>
        <p:xfrm>
          <a:off x="1962150" y="1966488"/>
          <a:ext cx="82677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67400" imgH="2666880" progId="Equation.DSMT4">
                  <p:embed/>
                </p:oleObj>
              </mc:Choice>
              <mc:Fallback>
                <p:oleObj name="Equation" r:id="rId2" imgW="826740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2150" y="1966488"/>
                        <a:ext cx="82677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CF300FD-5B7C-455F-9BFC-41576683A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423367"/>
              </p:ext>
            </p:extLst>
          </p:nvPr>
        </p:nvGraphicFramePr>
        <p:xfrm>
          <a:off x="2367175" y="5095875"/>
          <a:ext cx="7416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16720" imgH="1002960" progId="Equation.DSMT4">
                  <p:embed/>
                </p:oleObj>
              </mc:Choice>
              <mc:Fallback>
                <p:oleObj name="Equation" r:id="rId4" imgW="74167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7175" y="5095875"/>
                        <a:ext cx="7416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B528149-80F6-4F34-990F-A4090761C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0467"/>
              </p:ext>
            </p:extLst>
          </p:nvPr>
        </p:nvGraphicFramePr>
        <p:xfrm>
          <a:off x="9853613" y="6099175"/>
          <a:ext cx="1500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9872" imgH="393494" progId="Equation.DSMT4">
                  <p:embed/>
                </p:oleObj>
              </mc:Choice>
              <mc:Fallback>
                <p:oleObj name="Equation" r:id="rId6" imgW="1499872" imgH="3934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3613" y="6099175"/>
                        <a:ext cx="15001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5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4AF3-346F-4F6C-A825-0D2DA4F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2977B-E4C3-4FE1-8F48-7C458000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89435"/>
            <a:ext cx="11472420" cy="468752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Пусть дан многочлен третьего порядка: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Разобьём его на два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Вспомним формулу для быстрого преобразования Фурье и найдём Фурье-образы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многочленов: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48F58A5-148E-4370-B951-1515B6780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71902"/>
              </p:ext>
            </p:extLst>
          </p:nvPr>
        </p:nvGraphicFramePr>
        <p:xfrm>
          <a:off x="4341829" y="2015961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444240" progId="Equation.DSMT4">
                  <p:embed/>
                </p:oleObj>
              </mc:Choice>
              <mc:Fallback>
                <p:oleObj name="Equation" r:id="rId2" imgW="3504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1829" y="2015961"/>
                        <a:ext cx="3505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B4815AE-BBF8-4705-A8D9-B374813E8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521"/>
              </p:ext>
            </p:extLst>
          </p:nvPr>
        </p:nvGraphicFramePr>
        <p:xfrm>
          <a:off x="3172070" y="3050573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431640" progId="Equation.DSMT4">
                  <p:embed/>
                </p:oleObj>
              </mc:Choice>
              <mc:Fallback>
                <p:oleObj name="Equation" r:id="rId4" imgW="2133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2070" y="3050573"/>
                        <a:ext cx="2133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436D1ED-1AF7-49EF-8A00-CCFDFE9A9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48124"/>
              </p:ext>
            </p:extLst>
          </p:nvPr>
        </p:nvGraphicFramePr>
        <p:xfrm>
          <a:off x="6886332" y="3050573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431640" progId="Equation.DSMT4">
                  <p:embed/>
                </p:oleObj>
              </mc:Choice>
              <mc:Fallback>
                <p:oleObj name="Equation" r:id="rId6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6332" y="3050573"/>
                        <a:ext cx="1943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77287EB-5562-4100-86DB-2690283AB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75472"/>
              </p:ext>
            </p:extLst>
          </p:nvPr>
        </p:nvGraphicFramePr>
        <p:xfrm>
          <a:off x="1471629" y="3641725"/>
          <a:ext cx="924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45520" imgH="583920" progId="Equation.DSMT4">
                  <p:embed/>
                </p:oleObj>
              </mc:Choice>
              <mc:Fallback>
                <p:oleObj name="Equation" r:id="rId8" imgW="9245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1629" y="3641725"/>
                        <a:ext cx="9245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391EFE5-42FC-4268-9802-7F7D188BB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15039"/>
              </p:ext>
            </p:extLst>
          </p:nvPr>
        </p:nvGraphicFramePr>
        <p:xfrm>
          <a:off x="707476" y="5125381"/>
          <a:ext cx="49291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28768" imgH="1041157" progId="Equation.DSMT4">
                  <p:embed/>
                </p:oleObj>
              </mc:Choice>
              <mc:Fallback>
                <p:oleObj name="Equation" r:id="rId10" imgW="4928768" imgH="10411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7476" y="5125381"/>
                        <a:ext cx="4929187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8D0508B-CA6D-4214-9964-52BBED1E6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19360"/>
              </p:ext>
            </p:extLst>
          </p:nvPr>
        </p:nvGraphicFramePr>
        <p:xfrm>
          <a:off x="6277692" y="5125381"/>
          <a:ext cx="214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5960" imgH="1015920" progId="Equation.DSMT4">
                  <p:embed/>
                </p:oleObj>
              </mc:Choice>
              <mc:Fallback>
                <p:oleObj name="Equation" r:id="rId12" imgW="21459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7692" y="5125381"/>
                        <a:ext cx="2146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C27C761-D191-4E4F-A91A-BA06DCDA2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25671"/>
              </p:ext>
            </p:extLst>
          </p:nvPr>
        </p:nvGraphicFramePr>
        <p:xfrm>
          <a:off x="9093200" y="5126038"/>
          <a:ext cx="2044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44440" imgH="1015920" progId="Equation.DSMT4">
                  <p:embed/>
                </p:oleObj>
              </mc:Choice>
              <mc:Fallback>
                <p:oleObj name="Equation" r:id="rId14" imgW="20444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93200" y="5126038"/>
                        <a:ext cx="20447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9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7FD98-B50D-4152-8CC6-6495F511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21D10-45E4-4A08-9897-AE0CE023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70581"/>
            <a:ext cx="11481847" cy="47063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Вновь применим быстрое преобразование Фурье, но уже для исходного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Итого: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33DC3A-BBF3-4308-A542-167D2513E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788284"/>
              </p:ext>
            </p:extLst>
          </p:nvPr>
        </p:nvGraphicFramePr>
        <p:xfrm>
          <a:off x="3194050" y="2401888"/>
          <a:ext cx="58039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03560" imgH="2844720" progId="Equation.DSMT4">
                  <p:embed/>
                </p:oleObj>
              </mc:Choice>
              <mc:Fallback>
                <p:oleObj name="Equation" r:id="rId2" imgW="5803560" imgH="284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4050" y="2401888"/>
                        <a:ext cx="58039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CBAA310-D879-436E-B08F-7AE2758CF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56171"/>
              </p:ext>
            </p:extLst>
          </p:nvPr>
        </p:nvGraphicFramePr>
        <p:xfrm>
          <a:off x="3494022" y="5961063"/>
          <a:ext cx="5510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10931" imgH="431295" progId="Equation.DSMT4">
                  <p:embed/>
                </p:oleObj>
              </mc:Choice>
              <mc:Fallback>
                <p:oleObj name="Equation" r:id="rId4" imgW="5510931" imgH="4312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4022" y="5961063"/>
                        <a:ext cx="551021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9F7D4-CCA5-4C83-B1C8-CC6DEFB8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90895-F3E0-4963-BA7A-C826BB3F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461155"/>
            <a:ext cx="11368726" cy="471580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Теперь восстановим коэффициенты многочлена по его Фурье-образу. Имеем многочлен с комплексными коэффициентами: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Разобьём его на два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Найдём коэффициенты многочленов:</a:t>
            </a: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BA8A86-3C42-4451-A177-396B01479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69561"/>
              </p:ext>
            </p:extLst>
          </p:nvPr>
        </p:nvGraphicFramePr>
        <p:xfrm>
          <a:off x="3352669" y="2364312"/>
          <a:ext cx="551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11600" imgH="495000" progId="Equation.DSMT4">
                  <p:embed/>
                </p:oleObj>
              </mc:Choice>
              <mc:Fallback>
                <p:oleObj name="Equation" r:id="rId2" imgW="5511600" imgH="4950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E7EC35A-49CC-4716-B6AF-C3DA4AE02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2669" y="2364312"/>
                        <a:ext cx="5511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47862E8-5C76-4AD3-8E10-45DD12D39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50717"/>
              </p:ext>
            </p:extLst>
          </p:nvPr>
        </p:nvGraphicFramePr>
        <p:xfrm>
          <a:off x="2478858" y="3376017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8858" y="3376017"/>
                        <a:ext cx="2286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E0C6AE7-C0E6-44D7-8C89-CCCF0BCCE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01546"/>
              </p:ext>
            </p:extLst>
          </p:nvPr>
        </p:nvGraphicFramePr>
        <p:xfrm>
          <a:off x="6399213" y="3351213"/>
          <a:ext cx="375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59120" imgH="482400" progId="Equation.DSMT4">
                  <p:embed/>
                </p:oleObj>
              </mc:Choice>
              <mc:Fallback>
                <p:oleObj name="Equation" r:id="rId6" imgW="3759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9213" y="3351213"/>
                        <a:ext cx="3759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300978C-49BA-4931-83BF-6EB08DD9F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86547"/>
              </p:ext>
            </p:extLst>
          </p:nvPr>
        </p:nvGraphicFramePr>
        <p:xfrm>
          <a:off x="1158711" y="3955642"/>
          <a:ext cx="876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760" imgH="583920" progId="Equation.DSMT4">
                  <p:embed/>
                </p:oleObj>
              </mc:Choice>
              <mc:Fallback>
                <p:oleObj name="Equation" r:id="rId8" imgW="8762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8711" y="3955642"/>
                        <a:ext cx="8763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254E435-4190-40C5-A682-E28290484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29140"/>
              </p:ext>
            </p:extLst>
          </p:nvPr>
        </p:nvGraphicFramePr>
        <p:xfrm>
          <a:off x="6171415" y="4569365"/>
          <a:ext cx="474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49480" imgH="495000" progId="Equation.DSMT4">
                  <p:embed/>
                </p:oleObj>
              </mc:Choice>
              <mc:Fallback>
                <p:oleObj name="Equation" r:id="rId10" imgW="4749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1415" y="4569365"/>
                        <a:ext cx="4749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5BE3633-21CC-467C-8AE0-47FC3C2FA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33276"/>
              </p:ext>
            </p:extLst>
          </p:nvPr>
        </p:nvGraphicFramePr>
        <p:xfrm>
          <a:off x="498475" y="5397500"/>
          <a:ext cx="5041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41800" imgH="1041120" progId="Equation.DSMT4">
                  <p:embed/>
                </p:oleObj>
              </mc:Choice>
              <mc:Fallback>
                <p:oleObj name="Equation" r:id="rId12" imgW="5041800" imgH="10411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391EFE5-42FC-4268-9802-7F7D188BB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475" y="5397500"/>
                        <a:ext cx="50419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852E43D-22FF-439E-9EA7-06781A54C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075430"/>
              </p:ext>
            </p:extLst>
          </p:nvPr>
        </p:nvGraphicFramePr>
        <p:xfrm>
          <a:off x="5765800" y="5407025"/>
          <a:ext cx="242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25680" imgH="1015920" progId="Equation.DSMT4">
                  <p:embed/>
                </p:oleObj>
              </mc:Choice>
              <mc:Fallback>
                <p:oleObj name="Equation" r:id="rId14" imgW="2425680" imgH="10159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C8D0508B-CA6D-4214-9964-52BBED1E6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65800" y="5407025"/>
                        <a:ext cx="24257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A71668D-29E1-431B-BF34-B0A557BA2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15518"/>
              </p:ext>
            </p:extLst>
          </p:nvPr>
        </p:nvGraphicFramePr>
        <p:xfrm>
          <a:off x="8429625" y="5397500"/>
          <a:ext cx="325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51160" imgH="1015920" progId="Equation.DSMT4">
                  <p:embed/>
                </p:oleObj>
              </mc:Choice>
              <mc:Fallback>
                <p:oleObj name="Equation" r:id="rId16" imgW="3251160" imgH="10159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C27C761-D191-4E4F-A91A-BA06DCDA2C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29625" y="5397500"/>
                        <a:ext cx="32512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8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7FD98-B50D-4152-8CC6-6495F511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21D10-45E4-4A08-9897-AE0CE023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70581"/>
            <a:ext cx="11481847" cy="47063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теперь найдём коэффициенты исходного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Итого: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33DC3A-BBF3-4308-A542-167D2513E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658873"/>
              </p:ext>
            </p:extLst>
          </p:nvPr>
        </p:nvGraphicFramePr>
        <p:xfrm>
          <a:off x="2901950" y="2006600"/>
          <a:ext cx="63881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87840" imgH="2844720" progId="Equation.DSMT4">
                  <p:embed/>
                </p:oleObj>
              </mc:Choice>
              <mc:Fallback>
                <p:oleObj name="Equation" r:id="rId2" imgW="6387840" imgH="28447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C33DC3A-BBF3-4308-A542-167D2513E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1950" y="2006600"/>
                        <a:ext cx="63881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E7EC35A-49CC-4716-B6AF-C3DA4AE02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58488"/>
              </p:ext>
            </p:extLst>
          </p:nvPr>
        </p:nvGraphicFramePr>
        <p:xfrm>
          <a:off x="2482850" y="5485402"/>
          <a:ext cx="722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26280" imgH="838080" progId="Equation.DSMT4">
                  <p:embed/>
                </p:oleObj>
              </mc:Choice>
              <mc:Fallback>
                <p:oleObj name="Equation" r:id="rId4" imgW="7226280" imgH="8380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E7EC35A-49CC-4716-B6AF-C3DA4AE02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2850" y="5485402"/>
                        <a:ext cx="7226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7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3186C-77F3-40BC-A11E-6B374FA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19F31-D091-448C-A9CC-0713B8A8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8606"/>
            <a:ext cx="10681355" cy="5354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typedef complex&lt;double&gt; base;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fft</a:t>
            </a:r>
            <a:r>
              <a:rPr lang="en-US" sz="1200" dirty="0">
                <a:latin typeface="Consolas" panose="020B0609020204030204" pitchFamily="49" charset="0"/>
              </a:rPr>
              <a:t>(vector&lt;base&gt; &amp;a, bool 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int n = </a:t>
            </a:r>
            <a:r>
              <a:rPr lang="en-US" sz="1200" dirty="0" err="1">
                <a:latin typeface="Consolas" panose="020B0609020204030204" pitchFamily="49" charset="0"/>
              </a:rPr>
              <a:t>a.size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if (n == 1)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vector&lt;base&gt; a0(n / 2), a1(n / 2);     </a:t>
            </a:r>
            <a:r>
              <a:rPr lang="ru-RU" sz="1200" dirty="0"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ru-RU" sz="1200" dirty="0">
                <a:latin typeface="Consolas" panose="020B0609020204030204" pitchFamily="49" charset="0"/>
              </a:rPr>
              <a:t>Дополнительные многочлены </a:t>
            </a:r>
            <a:r>
              <a:rPr lang="en-US" sz="1200" dirty="0">
                <a:latin typeface="Consolas" panose="020B0609020204030204" pitchFamily="49" charset="0"/>
              </a:rPr>
              <a:t>A0 </a:t>
            </a:r>
            <a:r>
              <a:rPr lang="ru-RU" sz="1200" dirty="0">
                <a:latin typeface="Consolas" panose="020B0609020204030204" pitchFamily="49" charset="0"/>
              </a:rPr>
              <a:t>и </a:t>
            </a:r>
            <a:r>
              <a:rPr lang="en-US" sz="1200" dirty="0">
                <a:latin typeface="Consolas" panose="020B0609020204030204" pitchFamily="49" charset="0"/>
              </a:rPr>
              <a:t>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for (int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n / 2;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</a:t>
            </a:r>
            <a:r>
              <a:rPr lang="ru-RU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a0[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= a[2 *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     // Заполняем многочлен </a:t>
            </a:r>
            <a:r>
              <a:rPr lang="en-US" sz="1200" dirty="0">
                <a:latin typeface="Consolas" panose="020B0609020204030204" pitchFamily="49" charset="0"/>
              </a:rPr>
              <a:t>A0 </a:t>
            </a:r>
            <a:r>
              <a:rPr lang="ru-RU" sz="1200" dirty="0">
                <a:latin typeface="Consolas" panose="020B0609020204030204" pitchFamily="49" charset="0"/>
              </a:rPr>
              <a:t>чётными коэффициентами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a1[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= a[2 *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+ 1]; 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// Заполняем многочлен </a:t>
            </a:r>
            <a:r>
              <a:rPr lang="en-US" sz="1200" dirty="0">
                <a:latin typeface="Consolas" panose="020B0609020204030204" pitchFamily="49" charset="0"/>
              </a:rPr>
              <a:t>A1 </a:t>
            </a:r>
            <a:r>
              <a:rPr lang="ru-RU" sz="1200" dirty="0">
                <a:latin typeface="Consolas" panose="020B0609020204030204" pitchFamily="49" charset="0"/>
              </a:rPr>
              <a:t>нечётными коэффициентами</a:t>
            </a:r>
            <a:r>
              <a:rPr lang="en-US" sz="1200" dirty="0">
                <a:latin typeface="Consolas" panose="020B0609020204030204" pitchFamily="49" charset="0"/>
              </a:rPr>
              <a:t>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fft</a:t>
            </a:r>
            <a:r>
              <a:rPr lang="en-US" sz="1200" dirty="0">
                <a:latin typeface="Consolas" panose="020B0609020204030204" pitchFamily="49" charset="0"/>
              </a:rPr>
              <a:t>(a0, invert);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          // Рекурсивно выполняем алгоритм для многочлена </a:t>
            </a:r>
            <a:r>
              <a:rPr lang="en-US" sz="1200" dirty="0">
                <a:latin typeface="Consolas" panose="020B0609020204030204" pitchFamily="49" charset="0"/>
              </a:rPr>
              <a:t>A0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        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fft</a:t>
            </a:r>
            <a:r>
              <a:rPr lang="en-US" sz="1200" dirty="0">
                <a:latin typeface="Consolas" panose="020B0609020204030204" pitchFamily="49" charset="0"/>
              </a:rPr>
              <a:t>(a1, invert);                                            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ru-RU" sz="1200" dirty="0">
                <a:latin typeface="Consolas" panose="020B0609020204030204" pitchFamily="49" charset="0"/>
              </a:rPr>
              <a:t>Рекурсивно выполняем алгоритм для многочлена </a:t>
            </a:r>
            <a:r>
              <a:rPr lang="en-US" sz="1200" dirty="0">
                <a:latin typeface="Consolas" panose="020B0609020204030204" pitchFamily="49" charset="0"/>
              </a:rPr>
              <a:t>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double </a:t>
            </a:r>
            <a:r>
              <a:rPr lang="en-US" sz="1200" dirty="0" err="1">
                <a:latin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</a:rPr>
              <a:t> = 2 * M_PI / n * (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 ? </a:t>
            </a:r>
            <a:r>
              <a:rPr lang="ru-RU" sz="1200" dirty="0">
                <a:latin typeface="Consolas" panose="020B0609020204030204" pitchFamily="49" charset="0"/>
              </a:rPr>
              <a:t>-</a:t>
            </a:r>
            <a:r>
              <a:rPr lang="en-US" sz="1200" dirty="0">
                <a:latin typeface="Consolas" panose="020B0609020204030204" pitchFamily="49" charset="0"/>
              </a:rPr>
              <a:t>1 : 1);             // </a:t>
            </a:r>
            <a:r>
              <a:rPr lang="ru-RU" sz="1200" dirty="0">
                <a:latin typeface="Consolas" panose="020B0609020204030204" pitchFamily="49" charset="0"/>
              </a:rPr>
              <a:t>Вычисляем аргумент главного значения корня </a:t>
            </a:r>
            <a:r>
              <a:rPr lang="en-US" sz="1200" dirty="0">
                <a:latin typeface="Consolas" panose="020B0609020204030204" pitchFamily="49" charset="0"/>
              </a:rPr>
              <a:t>n-</a:t>
            </a:r>
            <a:r>
              <a:rPr lang="ru-RU" sz="1200" dirty="0">
                <a:latin typeface="Consolas" panose="020B0609020204030204" pitchFamily="49" charset="0"/>
              </a:rPr>
              <a:t>ой степени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base w(1), </a:t>
            </a:r>
            <a:r>
              <a:rPr lang="en-US" sz="1200" dirty="0" err="1">
                <a:latin typeface="Consolas" panose="020B0609020204030204" pitchFamily="49" charset="0"/>
              </a:rPr>
              <a:t>wn</a:t>
            </a:r>
            <a:r>
              <a:rPr lang="en-US" sz="1200" dirty="0">
                <a:latin typeface="Consolas" panose="020B0609020204030204" pitchFamily="49" charset="0"/>
              </a:rPr>
              <a:t>(cos(</a:t>
            </a:r>
            <a:r>
              <a:rPr lang="en-US" sz="1200" dirty="0" err="1">
                <a:latin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</a:rPr>
              <a:t>), sin(</a:t>
            </a:r>
            <a:r>
              <a:rPr lang="en-US" sz="1200" dirty="0" err="1">
                <a:latin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</a:rPr>
              <a:t>));</a:t>
            </a:r>
            <a:r>
              <a:rPr lang="ru-RU" sz="1200" dirty="0">
                <a:latin typeface="Consolas" panose="020B0609020204030204" pitchFamily="49" charset="0"/>
              </a:rPr>
              <a:t>                           // Вычисляем главный корень </a:t>
            </a:r>
            <a:r>
              <a:rPr lang="en-US" sz="1200" dirty="0">
                <a:latin typeface="Consolas" panose="020B0609020204030204" pitchFamily="49" charset="0"/>
              </a:rPr>
              <a:t>n-</a:t>
            </a:r>
            <a:r>
              <a:rPr lang="ru-RU" sz="1200" dirty="0">
                <a:latin typeface="Consolas" panose="020B0609020204030204" pitchFamily="49" charset="0"/>
              </a:rPr>
              <a:t>ой степени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for (int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n / 2;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</a:t>
            </a:r>
            <a:r>
              <a:rPr lang="ru-RU" sz="1200" dirty="0">
                <a:latin typeface="Consolas" panose="020B0609020204030204" pitchFamily="49" charset="0"/>
              </a:rPr>
              <a:t>                              // Вычисляем Фурье-образ/коэффициенты исходного многочлена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        = (a0[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+ w * a1[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]) / (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 ? 2 : 1);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+ n / 2] = (a0[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- w * a1[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]) / (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 ? 2 : 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w *= </a:t>
            </a:r>
            <a:r>
              <a:rPr lang="en-US" sz="1200" dirty="0" err="1">
                <a:latin typeface="Consolas" panose="020B0609020204030204" pitchFamily="49" charset="0"/>
              </a:rPr>
              <a:t>wn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80113-3A47-4DB9-AB58-BC4DE35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C3F4A-16DF-42E8-9460-549DAE3D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0" dirty="0" err="1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MAXimal</a:t>
            </a:r>
            <a:r>
              <a:rPr lang="en-US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::algo::</a:t>
            </a:r>
            <a:r>
              <a:rPr lang="ru-RU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 за </a:t>
            </a:r>
            <a:r>
              <a:rPr lang="ru-RU" i="1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O</a:t>
            </a:r>
            <a:r>
              <a:rPr lang="ru-RU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(</a:t>
            </a:r>
            <a:r>
              <a:rPr lang="ru-RU" i="1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N </a:t>
            </a:r>
            <a:r>
              <a:rPr lang="ru-RU" i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log</a:t>
            </a:r>
            <a:r>
              <a:rPr lang="ru-RU" i="1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 N</a:t>
            </a:r>
            <a:r>
              <a:rPr lang="ru-RU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):</a:t>
            </a:r>
            <a:r>
              <a:rPr lang="en-US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  <a:hlinkClick r:id="rId2"/>
              </a:rPr>
              <a:t>https://e-maxx.ru/algo/fft_multiply</a:t>
            </a:r>
            <a:endParaRPr lang="ru-RU" i="0" dirty="0">
              <a:effectLst/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Discrete Fourier transform:  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hlinkClick r:id="rId3"/>
              </a:rPr>
              <a:t>https://en.wikipedia.org/wiki/Discrete_Fourier_transform</a:t>
            </a:r>
            <a:endParaRPr lang="en-US" b="0" i="0" dirty="0">
              <a:solidFill>
                <a:srgbClr val="000000"/>
              </a:solidFill>
              <a:effectLst/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Матрица и определитель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Вандермонда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http://pmpu.ru/vf4/algebra2/vander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endParaRPr lang="ru-RU" i="0" dirty="0">
              <a:effectLst/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03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8E03F-7502-4B68-8B32-8BC7814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18088-69A7-4412-8401-CC5CBEA8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Допустим, необходимо перемножить два многочлена </a:t>
            </a:r>
            <a:r>
              <a:rPr lang="ru-RU" i="1" dirty="0">
                <a:latin typeface="PT Sans" panose="020B0503020203020204" pitchFamily="34" charset="-52"/>
                <a:ea typeface="PT Sans" panose="020B0503020203020204" pitchFamily="34" charset="-52"/>
              </a:rPr>
              <a:t>   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  и   </a:t>
            </a:r>
            <a:r>
              <a:rPr lang="ru-RU" i="1" dirty="0">
                <a:latin typeface="PT Sans" panose="020B0503020203020204" pitchFamily="34" charset="-52"/>
                <a:ea typeface="PT Sans" panose="020B0503020203020204" pitchFamily="34" charset="-52"/>
              </a:rPr>
              <a:t>    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чтобы в результате получить многочлен 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Как это сделать?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987845E-7498-47CD-9376-7F7C64E26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85975"/>
              </p:ext>
            </p:extLst>
          </p:nvPr>
        </p:nvGraphicFramePr>
        <p:xfrm>
          <a:off x="3956050" y="2500469"/>
          <a:ext cx="427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469800" progId="Equation.DSMT4">
                  <p:embed/>
                </p:oleObj>
              </mc:Choice>
              <mc:Fallback>
                <p:oleObj name="Equation" r:id="rId2" imgW="4279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050" y="2500469"/>
                        <a:ext cx="4279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8D4F9E2-D124-44C8-B95E-3B620345B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55176"/>
              </p:ext>
            </p:extLst>
          </p:nvPr>
        </p:nvGraphicFramePr>
        <p:xfrm>
          <a:off x="3949700" y="3155501"/>
          <a:ext cx="429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469800" progId="Equation.DSMT4">
                  <p:embed/>
                </p:oleObj>
              </mc:Choice>
              <mc:Fallback>
                <p:oleObj name="Equation" r:id="rId4" imgW="4292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9700" y="3155501"/>
                        <a:ext cx="4292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688EE3C-1D25-4166-A744-237865861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25742"/>
              </p:ext>
            </p:extLst>
          </p:nvPr>
        </p:nvGraphicFramePr>
        <p:xfrm>
          <a:off x="9278528" y="1894232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380880" progId="Equation.DSMT4">
                  <p:embed/>
                </p:oleObj>
              </mc:Choice>
              <mc:Fallback>
                <p:oleObj name="Equation" r:id="rId6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8528" y="1894232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9D016F6-B0F5-4A1C-BE3B-9D2AEA760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94442"/>
              </p:ext>
            </p:extLst>
          </p:nvPr>
        </p:nvGraphicFramePr>
        <p:xfrm>
          <a:off x="10335017" y="1886214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380880" progId="Equation.DSMT4">
                  <p:embed/>
                </p:oleObj>
              </mc:Choice>
              <mc:Fallback>
                <p:oleObj name="Equation" r:id="rId8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35017" y="1886214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FC8013F-B0B1-4CF0-B78E-E97C0D1E2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15465"/>
              </p:ext>
            </p:extLst>
          </p:nvPr>
        </p:nvGraphicFramePr>
        <p:xfrm>
          <a:off x="4730750" y="4685506"/>
          <a:ext cx="273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0240" imgH="380880" progId="Equation.DSMT4">
                  <p:embed/>
                </p:oleObj>
              </mc:Choice>
              <mc:Fallback>
                <p:oleObj name="Equation" r:id="rId10" imgW="273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30750" y="4685506"/>
                        <a:ext cx="273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9A0B6AF-0871-4973-BC5C-FF47C640F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6881"/>
              </p:ext>
            </p:extLst>
          </p:nvPr>
        </p:nvGraphicFramePr>
        <p:xfrm>
          <a:off x="7226562" y="392507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380880" progId="Equation.DSMT4">
                  <p:embed/>
                </p:oleObj>
              </mc:Choice>
              <mc:Fallback>
                <p:oleObj name="Equation" r:id="rId12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26562" y="3925070"/>
                        <a:ext cx="73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B183-5D4D-4855-9590-FFE993E6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E6366-CA78-4796-9790-856FADD6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3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1FC95-5618-4170-9AF1-663DD74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Поэлементное перемножение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3F8A5-E0C3-4D86-BE21-EC3415DF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2326"/>
            <a:ext cx="10515600" cy="61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          получаем временную сложность          .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AEF3B4-2472-475F-8F09-BAB094BC0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36473"/>
              </p:ext>
            </p:extLst>
          </p:nvPr>
        </p:nvGraphicFramePr>
        <p:xfrm>
          <a:off x="3232150" y="1631626"/>
          <a:ext cx="57277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27600" imgH="4241520" progId="Equation.DSMT4">
                  <p:embed/>
                </p:oleObj>
              </mc:Choice>
              <mc:Fallback>
                <p:oleObj name="Equation" r:id="rId2" imgW="5727600" imgH="424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2150" y="1631626"/>
                        <a:ext cx="5727700" cy="42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CF3F0F-30E4-422B-8EB9-D423E9E96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98489"/>
              </p:ext>
            </p:extLst>
          </p:nvPr>
        </p:nvGraphicFramePr>
        <p:xfrm>
          <a:off x="9788329" y="3835011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28600" progId="Equation.DSMT4">
                  <p:embed/>
                </p:oleObj>
              </mc:Choice>
              <mc:Fallback>
                <p:oleObj name="Equation" r:id="rId4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8329" y="3835011"/>
                        <a:ext cx="774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D7FF4B-FA8A-4432-8C17-27C3B80FBE4D}"/>
              </a:ext>
            </a:extLst>
          </p:cNvPr>
          <p:cNvSpPr txBox="1"/>
          <p:nvPr/>
        </p:nvSpPr>
        <p:spPr>
          <a:xfrm>
            <a:off x="8959850" y="4032596"/>
            <a:ext cx="25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перемножений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A8A749C-708E-4EE3-A2F5-4172DE31C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04388"/>
              </p:ext>
            </p:extLst>
          </p:nvPr>
        </p:nvGraphicFramePr>
        <p:xfrm>
          <a:off x="1603408" y="6029424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3408" y="6029424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B8947BA-2AE5-43A2-85D1-B21D4EFAE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44719"/>
              </p:ext>
            </p:extLst>
          </p:nvPr>
        </p:nvGraphicFramePr>
        <p:xfrm>
          <a:off x="7626939" y="5860983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444240" progId="Equation.DSMT4">
                  <p:embed/>
                </p:oleObj>
              </mc:Choice>
              <mc:Fallback>
                <p:oleObj name="Equation" r:id="rId8" imgW="888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6939" y="5860983"/>
                        <a:ext cx="889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BA42F3-D603-48C4-859D-0A21D2CE4D50}"/>
              </a:ext>
            </a:extLst>
          </p:cNvPr>
          <p:cNvSpPr txBox="1"/>
          <p:nvPr/>
        </p:nvSpPr>
        <p:spPr>
          <a:xfrm>
            <a:off x="8625524" y="5835192"/>
            <a:ext cx="253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А побыстрее?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82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C6C86-738E-4F67-A455-844120A5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Поэлементное перемножение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00292-6C97-40B1-ABA1-7F8D6D86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470580"/>
            <a:ext cx="11397006" cy="5118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Давайте посмотрим внимательнее на все произведения: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ничто иное как свёртка двух дискретных функций.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B5FBC04B-E1A6-4E3F-83C9-18C0417E6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99657"/>
              </p:ext>
            </p:extLst>
          </p:nvPr>
        </p:nvGraphicFramePr>
        <p:xfrm>
          <a:off x="3470685" y="1835052"/>
          <a:ext cx="65151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4920" imgH="4165560" progId="Equation.DSMT4">
                  <p:embed/>
                </p:oleObj>
              </mc:Choice>
              <mc:Fallback>
                <p:oleObj name="Equation" r:id="rId2" imgW="6514920" imgH="4165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0685" y="1835052"/>
                        <a:ext cx="6515100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6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27B38-6973-4746-9188-60026E0F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Свёртка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C7135-893D-4859-893E-B27402AF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1" y="1470581"/>
            <a:ext cx="11312165" cy="510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В частотной области свёртке двух дискретных функций соответствует произведение Фурье-образов функций в соответствующей точке.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нахождения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 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свёрток требуется перемножить          Фурье-образов функций, что требует временных затрат          при          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Основная идея заключается в том, чтобы сначала применить к многочленам прямое преобразование Фурье, перемножить Фурье-образы, а затем применить обратное преобразование Фурье: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Но какие временные затраты требуют прямое и обратное преобразования Фурье?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DC5D1F4-E062-4A16-B939-BB9708654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26067"/>
              </p:ext>
            </p:extLst>
          </p:nvPr>
        </p:nvGraphicFramePr>
        <p:xfrm>
          <a:off x="3289300" y="4771452"/>
          <a:ext cx="561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13120" imgH="495000" progId="Equation.DSMT4">
                  <p:embed/>
                </p:oleObj>
              </mc:Choice>
              <mc:Fallback>
                <p:oleObj name="Equation" r:id="rId2" imgW="5613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4771452"/>
                        <a:ext cx="5613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6779BD2-6661-4398-A504-98D598E91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72492"/>
              </p:ext>
            </p:extLst>
          </p:nvPr>
        </p:nvGraphicFramePr>
        <p:xfrm>
          <a:off x="3121319" y="2478464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1319" y="2478464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001EF2-2C85-4B3B-BFE1-E0CC888E3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499128"/>
              </p:ext>
            </p:extLst>
          </p:nvPr>
        </p:nvGraphicFramePr>
        <p:xfrm>
          <a:off x="9073823" y="2489708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81" imgH="254529" progId="Equation.DSMT4">
                  <p:embed/>
                </p:oleObj>
              </mc:Choice>
              <mc:Fallback>
                <p:oleObj name="Equation" r:id="rId6" imgW="812581" imgH="254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73823" y="2489708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A902E5E-262E-46A3-8959-7059686EB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45152"/>
              </p:ext>
            </p:extLst>
          </p:nvPr>
        </p:nvGraphicFramePr>
        <p:xfrm>
          <a:off x="8150617" y="2823868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380880" progId="Equation.DSMT4">
                  <p:embed/>
                </p:oleObj>
              </mc:Choice>
              <mc:Fallback>
                <p:oleObj name="Equation" r:id="rId8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0617" y="2823868"/>
                        <a:ext cx="73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CE307BA-82CF-43FA-9974-7F9E86A21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62683"/>
              </p:ext>
            </p:extLst>
          </p:nvPr>
        </p:nvGraphicFramePr>
        <p:xfrm>
          <a:off x="9635045" y="2890298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A8A749C-708E-4EE3-A2F5-4172DE31C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35045" y="2890298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6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9D5E3-6D76-4C5A-A718-F0E663F1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05524-4C13-4C87-B4CF-74D0DB77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520728"/>
            <a:ext cx="11670383" cy="465623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 (англ.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Discrete Fourier Transform, DFT)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многочлена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     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— это вектор значений этого многочлена в точках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                                                           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Сравним различные представления прямого преобразования Фурье: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EC1893C-2AA1-4C7B-BE28-0ACDD3FF9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72274"/>
              </p:ext>
            </p:extLst>
          </p:nvPr>
        </p:nvGraphicFramePr>
        <p:xfrm>
          <a:off x="2251369" y="1953443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80880" progId="Equation.DSMT4">
                  <p:embed/>
                </p:oleObj>
              </mc:Choice>
              <mc:Fallback>
                <p:oleObj name="Equation" r:id="rId2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1369" y="1953443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BF3318D-675C-4718-BF9E-7BDE2A255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55801"/>
              </p:ext>
            </p:extLst>
          </p:nvPr>
        </p:nvGraphicFramePr>
        <p:xfrm>
          <a:off x="2764999" y="2436404"/>
          <a:ext cx="6743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43520" imgH="520560" progId="Equation.DSMT4">
                  <p:embed/>
                </p:oleObj>
              </mc:Choice>
              <mc:Fallback>
                <p:oleObj name="Equation" r:id="rId4" imgW="67435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4999" y="2436404"/>
                        <a:ext cx="6743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679037F-8B04-491E-9C57-B2C4E14DE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45405"/>
              </p:ext>
            </p:extLst>
          </p:nvPr>
        </p:nvGraphicFramePr>
        <p:xfrm>
          <a:off x="4155649" y="3645489"/>
          <a:ext cx="396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160" imgH="1002960" progId="Equation.DSMT4">
                  <p:embed/>
                </p:oleObj>
              </mc:Choice>
              <mc:Fallback>
                <p:oleObj name="Equation" r:id="rId6" imgW="39621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5649" y="3645489"/>
                        <a:ext cx="39624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B545E28-6DDE-43AF-B492-930B36BF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112728"/>
              </p:ext>
            </p:extLst>
          </p:nvPr>
        </p:nvGraphicFramePr>
        <p:xfrm>
          <a:off x="890506" y="4867275"/>
          <a:ext cx="394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9560" imgH="469800" progId="Equation.DSMT4">
                  <p:embed/>
                </p:oleObj>
              </mc:Choice>
              <mc:Fallback>
                <p:oleObj name="Equation" r:id="rId8" imgW="3949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0506" y="4867275"/>
                        <a:ext cx="3949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9E7946A-EC7F-4E14-8853-421274B2A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05711"/>
              </p:ext>
            </p:extLst>
          </p:nvPr>
        </p:nvGraphicFramePr>
        <p:xfrm>
          <a:off x="2923520" y="5337174"/>
          <a:ext cx="831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18160" imgH="1002960" progId="Equation.DSMT4">
                  <p:embed/>
                </p:oleObj>
              </mc:Choice>
              <mc:Fallback>
                <p:oleObj name="Equation" r:id="rId10" imgW="83181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3520" y="5337174"/>
                        <a:ext cx="83185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0AE6B-8B4C-49D0-A56D-E6F949A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02625-54E2-4B26-B4E3-4511B9DF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4" y="1527142"/>
            <a:ext cx="11576115" cy="4965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 (ДПФ) можно также записать в матричном виде: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Необходимо определить элементы матрицы размерности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,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затем скалярно умножить каждую строку матрицы на каждый столбец вектора, то есть имеем задачу с временной сложностью          .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5E45FC-CBFC-483A-B4AC-9AC32D57F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38231"/>
              </p:ext>
            </p:extLst>
          </p:nvPr>
        </p:nvGraphicFramePr>
        <p:xfrm>
          <a:off x="2305050" y="2337675"/>
          <a:ext cx="75819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81600" imgH="2666880" progId="Equation.DSMT4">
                  <p:embed/>
                </p:oleObj>
              </mc:Choice>
              <mc:Fallback>
                <p:oleObj name="Equation" r:id="rId2" imgW="758160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5050" y="2337675"/>
                        <a:ext cx="75819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C94F1BD-F5C0-4E3B-8243-670B5B1C2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76876"/>
              </p:ext>
            </p:extLst>
          </p:nvPr>
        </p:nvGraphicFramePr>
        <p:xfrm>
          <a:off x="9452468" y="510579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2468" y="510579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79BEF79-2407-40FE-9E83-61D91DF2E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88661"/>
              </p:ext>
            </p:extLst>
          </p:nvPr>
        </p:nvGraphicFramePr>
        <p:xfrm>
          <a:off x="7810240" y="5740562"/>
          <a:ext cx="88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546" imgH="443536" progId="Equation.DSMT4">
                  <p:embed/>
                </p:oleObj>
              </mc:Choice>
              <mc:Fallback>
                <p:oleObj name="Equation" r:id="rId6" imgW="888546" imgH="4435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240" y="5740562"/>
                        <a:ext cx="88900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9E1D58-3C8E-4D9A-BDA3-4642BB8F2120}"/>
              </a:ext>
            </a:extLst>
          </p:cNvPr>
          <p:cNvSpPr txBox="1"/>
          <p:nvPr/>
        </p:nvSpPr>
        <p:spPr>
          <a:xfrm>
            <a:off x="8738648" y="5693789"/>
            <a:ext cx="206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А быстрее?</a:t>
            </a:r>
          </a:p>
        </p:txBody>
      </p:sp>
    </p:spTree>
    <p:extLst>
      <p:ext uri="{BB962C8B-B14F-4D97-AF65-F5344CB8AC3E}">
        <p14:creationId xmlns:p14="http://schemas.microsoft.com/office/powerpoint/2010/main" val="2451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4B36B-2C21-4475-8B3A-C11EA47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3B81E-3D84-4926-96D1-E73DC3C7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480008"/>
            <a:ext cx="11528982" cy="46969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Будем считать, что имеем многочлен         порядка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, где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иначе дополним его нулевыми коэффициентами. Разложим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многочлен на два других следующим образом: 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Тогда исходный многочлен может быть получен как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ED3A4A-437C-4DD1-BAA9-F87463D48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96512"/>
              </p:ext>
            </p:extLst>
          </p:nvPr>
        </p:nvGraphicFramePr>
        <p:xfrm>
          <a:off x="9731229" y="1471514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457200" progId="Equation.DSMT4">
                  <p:embed/>
                </p:oleObj>
              </mc:Choice>
              <mc:Fallback>
                <p:oleObj name="Equation" r:id="rId2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1229" y="1471514"/>
                        <a:ext cx="1905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D64F2C3-8121-40E5-984A-CFCACC896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61346"/>
              </p:ext>
            </p:extLst>
          </p:nvPr>
        </p:nvGraphicFramePr>
        <p:xfrm>
          <a:off x="6186537" y="154008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4014" imgH="381254" progId="Equation.DSMT4">
                  <p:embed/>
                </p:oleObj>
              </mc:Choice>
              <mc:Fallback>
                <p:oleObj name="Equation" r:id="rId4" imgW="724014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6537" y="1540088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93500F2-1B35-4682-B44D-0C13476A4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53648"/>
              </p:ext>
            </p:extLst>
          </p:nvPr>
        </p:nvGraphicFramePr>
        <p:xfrm>
          <a:off x="3556000" y="2932210"/>
          <a:ext cx="508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960" imgH="469800" progId="Equation.DSMT4">
                  <p:embed/>
                </p:oleObj>
              </mc:Choice>
              <mc:Fallback>
                <p:oleObj name="Equation" r:id="rId6" imgW="507996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987845E-7498-47CD-9376-7F7C64E26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6000" y="2932210"/>
                        <a:ext cx="5080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8340596-DD37-4DA4-8132-806F266E7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96601"/>
              </p:ext>
            </p:extLst>
          </p:nvPr>
        </p:nvGraphicFramePr>
        <p:xfrm>
          <a:off x="3619500" y="3641307"/>
          <a:ext cx="495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2880" imgH="469800" progId="Equation.DSMT4">
                  <p:embed/>
                </p:oleObj>
              </mc:Choice>
              <mc:Fallback>
                <p:oleObj name="Equation" r:id="rId8" imgW="4952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9500" y="3641307"/>
                        <a:ext cx="4953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53BCB26-3F09-4004-9D8F-E8B6F12A4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19990"/>
              </p:ext>
            </p:extLst>
          </p:nvPr>
        </p:nvGraphicFramePr>
        <p:xfrm>
          <a:off x="8362819" y="1541136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304560" progId="Equation.DSMT4">
                  <p:embed/>
                </p:oleObj>
              </mc:Choice>
              <mc:Fallback>
                <p:oleObj name="Equation" r:id="rId10" imgW="660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2819" y="1541136"/>
                        <a:ext cx="660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8044403-961D-48B9-BD4D-AE21787E4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15538"/>
              </p:ext>
            </p:extLst>
          </p:nvPr>
        </p:nvGraphicFramePr>
        <p:xfrm>
          <a:off x="4433937" y="5143042"/>
          <a:ext cx="350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4960" imgH="469800" progId="Equation.DSMT4">
                  <p:embed/>
                </p:oleObj>
              </mc:Choice>
              <mc:Fallback>
                <p:oleObj name="Equation" r:id="rId12" imgW="3504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33937" y="5143042"/>
                        <a:ext cx="3505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3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341DD-34FA-404E-A996-AEB20132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FC885-D7D0-4202-AEF4-D1F36430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517715"/>
            <a:ext cx="11415859" cy="465924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Допустим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,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известны Фурье-образы многочленов          и        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первой половины Фурье-образов получаем</a:t>
            </a: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второй половины Фурье-образов получаем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DCE468-7B62-4DD6-9523-E184BEB88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28630"/>
              </p:ext>
            </p:extLst>
          </p:nvPr>
        </p:nvGraphicFramePr>
        <p:xfrm>
          <a:off x="8090801" y="1533722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31640" progId="Equation.DSMT4">
                  <p:embed/>
                </p:oleObj>
              </mc:Choice>
              <mc:Fallback>
                <p:oleObj name="Equation" r:id="rId2" imgW="83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0801" y="1533722"/>
                        <a:ext cx="83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E0D1A5E-9143-48C9-8174-5AA584EA0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01497"/>
              </p:ext>
            </p:extLst>
          </p:nvPr>
        </p:nvGraphicFramePr>
        <p:xfrm>
          <a:off x="9244013" y="1552575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4013" y="1552575"/>
                        <a:ext cx="812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EADB326-37E0-42E6-AC12-1C8394299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9962"/>
              </p:ext>
            </p:extLst>
          </p:nvPr>
        </p:nvGraphicFramePr>
        <p:xfrm>
          <a:off x="4551182" y="2073553"/>
          <a:ext cx="312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080" imgH="520560" progId="Equation.DSMT4">
                  <p:embed/>
                </p:oleObj>
              </mc:Choice>
              <mc:Fallback>
                <p:oleObj name="Equation" r:id="rId6" imgW="3124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51182" y="2073553"/>
                        <a:ext cx="3124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E7BC0D9-769D-4B16-B636-63D0D4B0B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26982"/>
              </p:ext>
            </p:extLst>
          </p:nvPr>
        </p:nvGraphicFramePr>
        <p:xfrm>
          <a:off x="4582932" y="2594253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60360" imgH="520560" progId="Equation.DSMT4">
                  <p:embed/>
                </p:oleObj>
              </mc:Choice>
              <mc:Fallback>
                <p:oleObj name="Equation" r:id="rId8" imgW="3060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82932" y="2594253"/>
                        <a:ext cx="3060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0297484-F7CF-483D-80D2-5D78C8E73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57214"/>
              </p:ext>
            </p:extLst>
          </p:nvPr>
        </p:nvGraphicFramePr>
        <p:xfrm>
          <a:off x="1642882" y="3770757"/>
          <a:ext cx="894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940600" imgH="545760" progId="Equation.DSMT4">
                  <p:embed/>
                </p:oleObj>
              </mc:Choice>
              <mc:Fallback>
                <p:oleObj name="Equation" r:id="rId10" imgW="8940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2882" y="3770757"/>
                        <a:ext cx="8940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FA55A04-BFA4-43AD-A4E3-8AB27A077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41511"/>
              </p:ext>
            </p:extLst>
          </p:nvPr>
        </p:nvGraphicFramePr>
        <p:xfrm>
          <a:off x="1367328" y="5110163"/>
          <a:ext cx="693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33960" imgH="520560" progId="Equation.DSMT4">
                  <p:embed/>
                </p:oleObj>
              </mc:Choice>
              <mc:Fallback>
                <p:oleObj name="Equation" r:id="rId12" imgW="6933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7328" y="5110163"/>
                        <a:ext cx="6934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9549A4C-E75A-4180-B57A-07A11BDBA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528419"/>
              </p:ext>
            </p:extLst>
          </p:nvPr>
        </p:nvGraphicFramePr>
        <p:xfrm>
          <a:off x="2228358" y="5714198"/>
          <a:ext cx="854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46760" imgH="545760" progId="Equation.DSMT4">
                  <p:embed/>
                </p:oleObj>
              </mc:Choice>
              <mc:Fallback>
                <p:oleObj name="Equation" r:id="rId14" imgW="85467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28358" y="5714198"/>
                        <a:ext cx="85471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8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832</Words>
  <Application>Microsoft Office PowerPoint</Application>
  <PresentationFormat>Широкоэкранный</PresentationFormat>
  <Paragraphs>174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PT Sans</vt:lpstr>
      <vt:lpstr>Тема Office</vt:lpstr>
      <vt:lpstr>Equation</vt:lpstr>
      <vt:lpstr>MathType 7.0 Equation</vt:lpstr>
      <vt:lpstr>Быстрое преобразование Фурье</vt:lpstr>
      <vt:lpstr>Постановка задачи</vt:lpstr>
      <vt:lpstr>Поэлементное перемножение</vt:lpstr>
      <vt:lpstr>Поэлементное перемножение</vt:lpstr>
      <vt:lpstr>Свёртка</vt:lpstr>
      <vt:lpstr>Дискретное преобразование Фурье</vt:lpstr>
      <vt:lpstr>Дискретное преобразование Фурье</vt:lpstr>
      <vt:lpstr>Быстрое преобразование Фурье</vt:lpstr>
      <vt:lpstr>Быстрое преобразование Фурье</vt:lpstr>
      <vt:lpstr>Быстрое преобразование Фурье</vt:lpstr>
      <vt:lpstr>Обратное преобразование Фурье</vt:lpstr>
      <vt:lpstr>Обратное преобразование Фурье</vt:lpstr>
      <vt:lpstr>Обратное преобразование Фурье</vt:lpstr>
      <vt:lpstr>Пример</vt:lpstr>
      <vt:lpstr>Пример</vt:lpstr>
      <vt:lpstr>Пример</vt:lpstr>
      <vt:lpstr>Пример</vt:lpstr>
      <vt:lpstr>Реализация</vt:lpstr>
      <vt:lpstr>Список использованных источников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Гранатомётный взвод</dc:title>
  <dc:creator>Илья Паньков</dc:creator>
  <cp:lastModifiedBy>Паньков Илья Сергеевич</cp:lastModifiedBy>
  <cp:revision>87</cp:revision>
  <dcterms:created xsi:type="dcterms:W3CDTF">2020-10-18T14:45:18Z</dcterms:created>
  <dcterms:modified xsi:type="dcterms:W3CDTF">2020-12-21T09:15:48Z</dcterms:modified>
</cp:coreProperties>
</file>