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9" r:id="rId5"/>
    <p:sldId id="261" r:id="rId6"/>
    <p:sldId id="263" r:id="rId7"/>
    <p:sldId id="265" r:id="rId8"/>
    <p:sldId id="268" r:id="rId9"/>
    <p:sldId id="267" r:id="rId10"/>
    <p:sldId id="269" r:id="rId11"/>
    <p:sldId id="270" r:id="rId12"/>
    <p:sldId id="257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4F186-3BA7-4FB6-9650-630723AFDB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7CA11255-0D51-4B0B-83D5-379231AD996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Не требует дополнительной памяти при работе</a:t>
          </a:r>
          <a:endParaRPr lang="en-US"/>
        </a:p>
      </dgm:t>
    </dgm:pt>
    <dgm:pt modelId="{7756E9C1-1864-4E4D-98C5-2FFE6CD9F308}" type="parTrans" cxnId="{EE264B48-392B-4AB0-BFBC-DE898390DCF6}">
      <dgm:prSet/>
      <dgm:spPr/>
      <dgm:t>
        <a:bodyPr/>
        <a:lstStyle/>
        <a:p>
          <a:endParaRPr lang="en-US"/>
        </a:p>
      </dgm:t>
    </dgm:pt>
    <dgm:pt modelId="{245A36C8-DF12-4ACA-9DB7-36D854604BA2}" type="sibTrans" cxnId="{EE264B48-392B-4AB0-BFBC-DE898390DCF6}">
      <dgm:prSet/>
      <dgm:spPr/>
      <dgm:t>
        <a:bodyPr/>
        <a:lstStyle/>
        <a:p>
          <a:endParaRPr lang="en-US"/>
        </a:p>
      </dgm:t>
    </dgm:pt>
    <dgm:pt modelId="{00B26C56-B350-4132-A619-992B6584D0E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Быстро выполняется</a:t>
          </a:r>
          <a:endParaRPr lang="en-US"/>
        </a:p>
      </dgm:t>
    </dgm:pt>
    <dgm:pt modelId="{7AAADE71-A25D-41B6-BD62-0AB347167EDB}" type="parTrans" cxnId="{5C2F48A6-5559-40AA-BCBE-1B45A9C75BF9}">
      <dgm:prSet/>
      <dgm:spPr/>
      <dgm:t>
        <a:bodyPr/>
        <a:lstStyle/>
        <a:p>
          <a:endParaRPr lang="en-US"/>
        </a:p>
      </dgm:t>
    </dgm:pt>
    <dgm:pt modelId="{071BFE0A-6C2E-43FB-ACF9-025E7CA91BAA}" type="sibTrans" cxnId="{5C2F48A6-5559-40AA-BCBE-1B45A9C75BF9}">
      <dgm:prSet/>
      <dgm:spPr/>
      <dgm:t>
        <a:bodyPr/>
        <a:lstStyle/>
        <a:p>
          <a:endParaRPr lang="en-US"/>
        </a:p>
      </dgm:t>
    </dgm:pt>
    <dgm:pt modelId="{29E06171-8E35-4F83-A742-A0EADD02F8D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Подходит для простых однотонных изображений – иконки программ, графические рисунки</a:t>
          </a:r>
          <a:endParaRPr lang="en-US"/>
        </a:p>
      </dgm:t>
    </dgm:pt>
    <dgm:pt modelId="{6E0441F7-518F-4583-9B76-E23F0E1A21AF}" type="parTrans" cxnId="{D7078DA0-3CF3-4501-844A-9EAFEA3D1086}">
      <dgm:prSet/>
      <dgm:spPr/>
      <dgm:t>
        <a:bodyPr/>
        <a:lstStyle/>
        <a:p>
          <a:endParaRPr lang="en-US"/>
        </a:p>
      </dgm:t>
    </dgm:pt>
    <dgm:pt modelId="{6675AC15-EDE2-4DAB-B56E-CF26851FC3FB}" type="sibTrans" cxnId="{D7078DA0-3CF3-4501-844A-9EAFEA3D1086}">
      <dgm:prSet/>
      <dgm:spPr/>
      <dgm:t>
        <a:bodyPr/>
        <a:lstStyle/>
        <a:p>
          <a:endParaRPr lang="en-US"/>
        </a:p>
      </dgm:t>
    </dgm:pt>
    <dgm:pt modelId="{75B4424F-661F-4BDB-B977-5F521AB2B663}" type="pres">
      <dgm:prSet presAssocID="{67C4F186-3BA7-4FB6-9650-630723AFDB48}" presName="root" presStyleCnt="0">
        <dgm:presLayoutVars>
          <dgm:dir/>
          <dgm:resizeHandles val="exact"/>
        </dgm:presLayoutVars>
      </dgm:prSet>
      <dgm:spPr/>
    </dgm:pt>
    <dgm:pt modelId="{2748BEA0-7652-4D43-909A-FA2787BF60C6}" type="pres">
      <dgm:prSet presAssocID="{7CA11255-0D51-4B0B-83D5-379231AD9966}" presName="compNode" presStyleCnt="0"/>
      <dgm:spPr/>
    </dgm:pt>
    <dgm:pt modelId="{46992FA0-3781-4DC6-BD6D-B3EB5E316DB6}" type="pres">
      <dgm:prSet presAssocID="{7CA11255-0D51-4B0B-83D5-379231AD9966}" presName="bgRect" presStyleLbl="bgShp" presStyleIdx="0" presStyleCnt="3"/>
      <dgm:spPr/>
    </dgm:pt>
    <dgm:pt modelId="{F9596361-8D9C-415F-8A3B-3E07C6F594B8}" type="pres">
      <dgm:prSet presAssocID="{7CA11255-0D51-4B0B-83D5-379231AD99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Закрыть"/>
        </a:ext>
      </dgm:extLst>
    </dgm:pt>
    <dgm:pt modelId="{A1591352-E6EB-4E93-AC9F-5E634009BC69}" type="pres">
      <dgm:prSet presAssocID="{7CA11255-0D51-4B0B-83D5-379231AD9966}" presName="spaceRect" presStyleCnt="0"/>
      <dgm:spPr/>
    </dgm:pt>
    <dgm:pt modelId="{F63938EF-2966-4533-B1E3-9D9F62B3FFA4}" type="pres">
      <dgm:prSet presAssocID="{7CA11255-0D51-4B0B-83D5-379231AD9966}" presName="parTx" presStyleLbl="revTx" presStyleIdx="0" presStyleCnt="3">
        <dgm:presLayoutVars>
          <dgm:chMax val="0"/>
          <dgm:chPref val="0"/>
        </dgm:presLayoutVars>
      </dgm:prSet>
      <dgm:spPr/>
    </dgm:pt>
    <dgm:pt modelId="{60008CAD-2E3E-4569-9628-705F152A270E}" type="pres">
      <dgm:prSet presAssocID="{245A36C8-DF12-4ACA-9DB7-36D854604BA2}" presName="sibTrans" presStyleCnt="0"/>
      <dgm:spPr/>
    </dgm:pt>
    <dgm:pt modelId="{5EB5739D-23F8-47F9-8A47-E416F731B628}" type="pres">
      <dgm:prSet presAssocID="{00B26C56-B350-4132-A619-992B6584D0EC}" presName="compNode" presStyleCnt="0"/>
      <dgm:spPr/>
    </dgm:pt>
    <dgm:pt modelId="{D9E1CD7E-9FCF-4904-ACDC-000142B562F7}" type="pres">
      <dgm:prSet presAssocID="{00B26C56-B350-4132-A619-992B6584D0EC}" presName="bgRect" presStyleLbl="bgShp" presStyleIdx="1" presStyleCnt="3"/>
      <dgm:spPr/>
    </dgm:pt>
    <dgm:pt modelId="{DE9EC988-A9D9-4625-8A58-C63B5FA5958B}" type="pres">
      <dgm:prSet presAssocID="{00B26C56-B350-4132-A619-992B6584D0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Выполнить"/>
        </a:ext>
      </dgm:extLst>
    </dgm:pt>
    <dgm:pt modelId="{E600955B-D99E-42CA-AEAC-777CA0CD0835}" type="pres">
      <dgm:prSet presAssocID="{00B26C56-B350-4132-A619-992B6584D0EC}" presName="spaceRect" presStyleCnt="0"/>
      <dgm:spPr/>
    </dgm:pt>
    <dgm:pt modelId="{26F0895A-21E6-482E-9105-5169871C8C15}" type="pres">
      <dgm:prSet presAssocID="{00B26C56-B350-4132-A619-992B6584D0EC}" presName="parTx" presStyleLbl="revTx" presStyleIdx="1" presStyleCnt="3">
        <dgm:presLayoutVars>
          <dgm:chMax val="0"/>
          <dgm:chPref val="0"/>
        </dgm:presLayoutVars>
      </dgm:prSet>
      <dgm:spPr/>
    </dgm:pt>
    <dgm:pt modelId="{F250A437-33FB-4397-B8AB-57C5512C03FB}" type="pres">
      <dgm:prSet presAssocID="{071BFE0A-6C2E-43FB-ACF9-025E7CA91BAA}" presName="sibTrans" presStyleCnt="0"/>
      <dgm:spPr/>
    </dgm:pt>
    <dgm:pt modelId="{5518B274-909C-48FF-8326-204DBB8DF0C7}" type="pres">
      <dgm:prSet presAssocID="{29E06171-8E35-4F83-A742-A0EADD02F8D4}" presName="compNode" presStyleCnt="0"/>
      <dgm:spPr/>
    </dgm:pt>
    <dgm:pt modelId="{DF7AE3EE-97BF-4A3E-B80E-0FA8EE92C3E5}" type="pres">
      <dgm:prSet presAssocID="{29E06171-8E35-4F83-A742-A0EADD02F8D4}" presName="bgRect" presStyleLbl="bgShp" presStyleIdx="2" presStyleCnt="3"/>
      <dgm:spPr/>
    </dgm:pt>
    <dgm:pt modelId="{3AE99FE0-3E59-42E8-9B67-0486C971E12B}" type="pres">
      <dgm:prSet presAssocID="{29E06171-8E35-4F83-A742-A0EADD02F8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708C5FE1-B185-4DBD-B729-5B0103CC131D}" type="pres">
      <dgm:prSet presAssocID="{29E06171-8E35-4F83-A742-A0EADD02F8D4}" presName="spaceRect" presStyleCnt="0"/>
      <dgm:spPr/>
    </dgm:pt>
    <dgm:pt modelId="{162B2F83-9DD9-4D18-A0BD-613ABB32A226}" type="pres">
      <dgm:prSet presAssocID="{29E06171-8E35-4F83-A742-A0EADD02F8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772F03-5B42-4DEC-9350-7E5464311BCF}" type="presOf" srcId="{29E06171-8E35-4F83-A742-A0EADD02F8D4}" destId="{162B2F83-9DD9-4D18-A0BD-613ABB32A226}" srcOrd="0" destOrd="0" presId="urn:microsoft.com/office/officeart/2018/2/layout/IconVerticalSolidList"/>
    <dgm:cxn modelId="{B18BF11F-CB54-4C7E-8B1D-C2CE09CB62BB}" type="presOf" srcId="{7CA11255-0D51-4B0B-83D5-379231AD9966}" destId="{F63938EF-2966-4533-B1E3-9D9F62B3FFA4}" srcOrd="0" destOrd="0" presId="urn:microsoft.com/office/officeart/2018/2/layout/IconVerticalSolidList"/>
    <dgm:cxn modelId="{EE264B48-392B-4AB0-BFBC-DE898390DCF6}" srcId="{67C4F186-3BA7-4FB6-9650-630723AFDB48}" destId="{7CA11255-0D51-4B0B-83D5-379231AD9966}" srcOrd="0" destOrd="0" parTransId="{7756E9C1-1864-4E4D-98C5-2FFE6CD9F308}" sibTransId="{245A36C8-DF12-4ACA-9DB7-36D854604BA2}"/>
    <dgm:cxn modelId="{1E05EF4B-C8AA-4CD5-9059-83659416ECC3}" type="presOf" srcId="{67C4F186-3BA7-4FB6-9650-630723AFDB48}" destId="{75B4424F-661F-4BDB-B977-5F521AB2B663}" srcOrd="0" destOrd="0" presId="urn:microsoft.com/office/officeart/2018/2/layout/IconVerticalSolidList"/>
    <dgm:cxn modelId="{39094393-92E1-496A-AE51-2129FF9FCDB0}" type="presOf" srcId="{00B26C56-B350-4132-A619-992B6584D0EC}" destId="{26F0895A-21E6-482E-9105-5169871C8C15}" srcOrd="0" destOrd="0" presId="urn:microsoft.com/office/officeart/2018/2/layout/IconVerticalSolidList"/>
    <dgm:cxn modelId="{D7078DA0-3CF3-4501-844A-9EAFEA3D1086}" srcId="{67C4F186-3BA7-4FB6-9650-630723AFDB48}" destId="{29E06171-8E35-4F83-A742-A0EADD02F8D4}" srcOrd="2" destOrd="0" parTransId="{6E0441F7-518F-4583-9B76-E23F0E1A21AF}" sibTransId="{6675AC15-EDE2-4DAB-B56E-CF26851FC3FB}"/>
    <dgm:cxn modelId="{5C2F48A6-5559-40AA-BCBE-1B45A9C75BF9}" srcId="{67C4F186-3BA7-4FB6-9650-630723AFDB48}" destId="{00B26C56-B350-4132-A619-992B6584D0EC}" srcOrd="1" destOrd="0" parTransId="{7AAADE71-A25D-41B6-BD62-0AB347167EDB}" sibTransId="{071BFE0A-6C2E-43FB-ACF9-025E7CA91BAA}"/>
    <dgm:cxn modelId="{76E9B5D7-E8AE-4CA4-A3FA-41064C1B94AF}" type="presParOf" srcId="{75B4424F-661F-4BDB-B977-5F521AB2B663}" destId="{2748BEA0-7652-4D43-909A-FA2787BF60C6}" srcOrd="0" destOrd="0" presId="urn:microsoft.com/office/officeart/2018/2/layout/IconVerticalSolidList"/>
    <dgm:cxn modelId="{C8D372A2-ABD6-45F2-AEAF-53D974A25291}" type="presParOf" srcId="{2748BEA0-7652-4D43-909A-FA2787BF60C6}" destId="{46992FA0-3781-4DC6-BD6D-B3EB5E316DB6}" srcOrd="0" destOrd="0" presId="urn:microsoft.com/office/officeart/2018/2/layout/IconVerticalSolidList"/>
    <dgm:cxn modelId="{6F2F418A-1153-4501-A4C4-13E80B5413DF}" type="presParOf" srcId="{2748BEA0-7652-4D43-909A-FA2787BF60C6}" destId="{F9596361-8D9C-415F-8A3B-3E07C6F594B8}" srcOrd="1" destOrd="0" presId="urn:microsoft.com/office/officeart/2018/2/layout/IconVerticalSolidList"/>
    <dgm:cxn modelId="{AE8EAEE2-3574-46AB-815B-864252093AED}" type="presParOf" srcId="{2748BEA0-7652-4D43-909A-FA2787BF60C6}" destId="{A1591352-E6EB-4E93-AC9F-5E634009BC69}" srcOrd="2" destOrd="0" presId="urn:microsoft.com/office/officeart/2018/2/layout/IconVerticalSolidList"/>
    <dgm:cxn modelId="{118DBACF-23A8-475B-A0E2-94D4C9226CE7}" type="presParOf" srcId="{2748BEA0-7652-4D43-909A-FA2787BF60C6}" destId="{F63938EF-2966-4533-B1E3-9D9F62B3FFA4}" srcOrd="3" destOrd="0" presId="urn:microsoft.com/office/officeart/2018/2/layout/IconVerticalSolidList"/>
    <dgm:cxn modelId="{61C7F358-FE03-4826-8E37-C03B557D7438}" type="presParOf" srcId="{75B4424F-661F-4BDB-B977-5F521AB2B663}" destId="{60008CAD-2E3E-4569-9628-705F152A270E}" srcOrd="1" destOrd="0" presId="urn:microsoft.com/office/officeart/2018/2/layout/IconVerticalSolidList"/>
    <dgm:cxn modelId="{78C5E31D-5548-4F5A-AF57-C6ABD3965707}" type="presParOf" srcId="{75B4424F-661F-4BDB-B977-5F521AB2B663}" destId="{5EB5739D-23F8-47F9-8A47-E416F731B628}" srcOrd="2" destOrd="0" presId="urn:microsoft.com/office/officeart/2018/2/layout/IconVerticalSolidList"/>
    <dgm:cxn modelId="{BC18C21C-18AF-4DF5-BF8F-7BF0EFD14AF6}" type="presParOf" srcId="{5EB5739D-23F8-47F9-8A47-E416F731B628}" destId="{D9E1CD7E-9FCF-4904-ACDC-000142B562F7}" srcOrd="0" destOrd="0" presId="urn:microsoft.com/office/officeart/2018/2/layout/IconVerticalSolidList"/>
    <dgm:cxn modelId="{B89D67F8-6A20-4EFA-B784-8D7E38A0EE25}" type="presParOf" srcId="{5EB5739D-23F8-47F9-8A47-E416F731B628}" destId="{DE9EC988-A9D9-4625-8A58-C63B5FA5958B}" srcOrd="1" destOrd="0" presId="urn:microsoft.com/office/officeart/2018/2/layout/IconVerticalSolidList"/>
    <dgm:cxn modelId="{8C166AA4-C195-420B-AA99-15A1008672B6}" type="presParOf" srcId="{5EB5739D-23F8-47F9-8A47-E416F731B628}" destId="{E600955B-D99E-42CA-AEAC-777CA0CD0835}" srcOrd="2" destOrd="0" presId="urn:microsoft.com/office/officeart/2018/2/layout/IconVerticalSolidList"/>
    <dgm:cxn modelId="{DE5CD4F9-1D77-44C2-AA8F-8955811C0736}" type="presParOf" srcId="{5EB5739D-23F8-47F9-8A47-E416F731B628}" destId="{26F0895A-21E6-482E-9105-5169871C8C15}" srcOrd="3" destOrd="0" presId="urn:microsoft.com/office/officeart/2018/2/layout/IconVerticalSolidList"/>
    <dgm:cxn modelId="{9CBB10D8-2DE2-4366-84F1-9B6BE749F57B}" type="presParOf" srcId="{75B4424F-661F-4BDB-B977-5F521AB2B663}" destId="{F250A437-33FB-4397-B8AB-57C5512C03FB}" srcOrd="3" destOrd="0" presId="urn:microsoft.com/office/officeart/2018/2/layout/IconVerticalSolidList"/>
    <dgm:cxn modelId="{2D02B370-C56E-4523-836D-9DF5EF772993}" type="presParOf" srcId="{75B4424F-661F-4BDB-B977-5F521AB2B663}" destId="{5518B274-909C-48FF-8326-204DBB8DF0C7}" srcOrd="4" destOrd="0" presId="urn:microsoft.com/office/officeart/2018/2/layout/IconVerticalSolidList"/>
    <dgm:cxn modelId="{A16F1341-B1F5-4699-A7F8-F381C176702E}" type="presParOf" srcId="{5518B274-909C-48FF-8326-204DBB8DF0C7}" destId="{DF7AE3EE-97BF-4A3E-B80E-0FA8EE92C3E5}" srcOrd="0" destOrd="0" presId="urn:microsoft.com/office/officeart/2018/2/layout/IconVerticalSolidList"/>
    <dgm:cxn modelId="{7608D841-A202-4EC6-8CB5-6CB6EEF5C817}" type="presParOf" srcId="{5518B274-909C-48FF-8326-204DBB8DF0C7}" destId="{3AE99FE0-3E59-42E8-9B67-0486C971E12B}" srcOrd="1" destOrd="0" presId="urn:microsoft.com/office/officeart/2018/2/layout/IconVerticalSolidList"/>
    <dgm:cxn modelId="{B7275A61-F7D1-4096-BC82-1BECA811BCDA}" type="presParOf" srcId="{5518B274-909C-48FF-8326-204DBB8DF0C7}" destId="{708C5FE1-B185-4DBD-B729-5B0103CC131D}" srcOrd="2" destOrd="0" presId="urn:microsoft.com/office/officeart/2018/2/layout/IconVerticalSolidList"/>
    <dgm:cxn modelId="{955BC7AE-1844-4428-A649-43699248D019}" type="presParOf" srcId="{5518B274-909C-48FF-8326-204DBB8DF0C7}" destId="{162B2F83-9DD9-4D18-A0BD-613ABB32A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92FA0-3781-4DC6-BD6D-B3EB5E316DB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6361-8D9C-415F-8A3B-3E07C6F594B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938EF-2966-4533-B1E3-9D9F62B3FFA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Не требует дополнительной памяти при работе</a:t>
          </a:r>
          <a:endParaRPr lang="en-US" sz="2500" kern="1200"/>
        </a:p>
      </dsp:txBody>
      <dsp:txXfrm>
        <a:off x="1435590" y="531"/>
        <a:ext cx="9080009" cy="1242935"/>
      </dsp:txXfrm>
    </dsp:sp>
    <dsp:sp modelId="{D9E1CD7E-9FCF-4904-ACDC-000142B562F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EC988-A9D9-4625-8A58-C63B5FA5958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0895A-21E6-482E-9105-5169871C8C1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Быстро выполняется</a:t>
          </a:r>
          <a:endParaRPr lang="en-US" sz="2500" kern="1200"/>
        </a:p>
      </dsp:txBody>
      <dsp:txXfrm>
        <a:off x="1435590" y="1554201"/>
        <a:ext cx="9080009" cy="1242935"/>
      </dsp:txXfrm>
    </dsp:sp>
    <dsp:sp modelId="{DF7AE3EE-97BF-4A3E-B80E-0FA8EE92C3E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99FE0-3E59-42E8-9B67-0486C971E12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B2F83-9DD9-4D18-A0BD-613ABB32A22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Подходит для простых однотонных изображений – иконки программ, графические рисунки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6E947-20F1-4472-BDC7-7F8295DA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7418EC-18CE-40F6-BDB0-A3F58CB9D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0F1C0-7090-4928-BD9D-5F673537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C8229-2662-45B5-9338-E959C70D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86483-7268-4DE0-9DBC-83FD6ACB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94880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29D1-BE77-41AB-BEA2-FEF03CD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51DACE-C0E6-4214-BE08-A9A2FA9A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6C938-7C7F-492F-8A63-CC58AA12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FEEB2-F050-4054-B3D5-5DE1A794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CA53D-10FC-4ED3-BB7B-69FB8E25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72749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931F38-AB99-4B2E-B857-70356D72A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82D805-BB75-4785-A6A5-94134525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720CD-35FC-45A0-8045-0587332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9FEE9-60B7-4FDE-84BF-3A92813A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C4D48-4F4C-43AA-BDD8-C60C065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8933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3B26D-2503-4B45-9A3A-C5EA57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6069D-68E7-4549-A6F0-DD19970E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1234C2-B754-4843-8F9E-E9E10A7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3C7655-9526-4C1C-BDB8-186ADBA0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A89FC-3524-486E-96A8-9AE459B2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5644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40DE4-ECF4-453C-B6F5-F399C529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A5A1F4-9F16-455B-9AE4-C781BBB7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93577-B876-4162-9571-4AD679B0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2405B-BC96-4934-AD07-C318185A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7EA08-DB62-43C8-8930-0208DAC0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8963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653BB-AF32-4BD7-8C7A-37325BA2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A0E9B-BF49-48C6-8ECE-6AC1330E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785E62-B238-4DCF-9116-DBFF21AE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69E18F-E582-4C6D-853F-487CB904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185D4-8848-4365-83F5-66E979A7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A5B877-0B29-4238-BCA6-65F47EE5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676796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E8BC2-8B4A-4CDC-91F4-F6694B83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D0963F-CB57-4CE3-A450-B67E34DF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485A7-BC82-4A34-9EC8-0DE732A8D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505C49-2984-4A4E-B3AD-10410231D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D8FE3E-31AB-4C0C-86C9-BD4C39B33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41D797-5E34-46EE-8172-D7C28F0F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26AAF2-5761-4E41-B645-98F88C20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BB9377-9EDF-4170-95EF-A5BB35B4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9386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21F17-708C-4978-A357-8D15551E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807305-4F71-4E66-8A13-FF7515D3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14116B-B2CA-4812-A76D-640779C2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2DB007-64F4-4CEA-9477-0291B5FA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1118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5801B-59BB-44C2-9169-A9B475FB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127636-F8C5-4563-A9BF-683BE217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E7760F-869D-49EB-9F80-66CD12A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92753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14783-E25F-4616-84E6-EEB0579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0F039-80B6-4667-B237-41C1DA05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6276B0-C74C-4A52-A2DB-F7A7CFBC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F926A5-D628-4D93-B14E-5C56D4B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3D694-C18E-45BB-A361-B75D76AC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2943D-B0E2-4601-B8C1-68FB8DE1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48826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629D7-DF5C-446A-A68B-06A8A48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F0987D-7251-4F48-BE58-B57DF0982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7C8B99-740A-473F-8E9D-CA412D03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AA7704-87E5-4EF6-AE37-761EEAE0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36209-4792-4503-B13D-79AF274A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327DE7-ABA7-4055-8705-AE08B98D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9815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16C84-77B1-412F-A017-F10238D6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1C19F-5200-45BB-952F-7501CEE5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771F8-DCD3-473F-8D6F-830B622C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9B49-500B-414F-9D0F-648A134E294F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A8B46-B140-4292-96C7-EE5FFF749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70523-746C-467D-9635-93294AAD6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0CE7-77C1-4583-B796-07844F71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6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D86D5EB-825C-48D3-B89C-ECF2B7810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65F89D-A529-4793-AC9F-35428B57D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solidFill>
                  <a:srgbClr val="FFFFFF"/>
                </a:solidFill>
              </a:rPr>
              <a:t>Демчева Александра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7751B-CCD2-4513-BD06-D8F3979C8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ru-RU" sz="4200">
                <a:solidFill>
                  <a:srgbClr val="FFFFFF"/>
                </a:solidFill>
              </a:rPr>
              <a:t>Алгоритмы сжатия изображений и видео</a:t>
            </a:r>
          </a:p>
        </p:txBody>
      </p:sp>
    </p:spTree>
    <p:extLst>
      <p:ext uri="{BB962C8B-B14F-4D97-AF65-F5344CB8AC3E}">
        <p14:creationId xmlns:p14="http://schemas.microsoft.com/office/powerpoint/2010/main" val="60959290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09417-CB83-49E9-925A-0BB8C06A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Типы избыточности при сжатии видео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C76671-F0C3-4598-9BF4-D20D01A50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AAA2A7A-2668-42E1-AB78-5FCD7394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4326284" cy="3993752"/>
          </a:xfrm>
        </p:spPr>
        <p:txBody>
          <a:bodyPr anchor="ctr">
            <a:normAutofit/>
          </a:bodyPr>
          <a:lstStyle/>
          <a:p>
            <a:pPr lvl="0"/>
            <a:r>
              <a:rPr lang="ru-RU" sz="2200" b="1" dirty="0"/>
              <a:t>Когерентность областей изображения</a:t>
            </a:r>
            <a:r>
              <a:rPr lang="ru-RU" sz="2200" dirty="0"/>
              <a:t> </a:t>
            </a:r>
          </a:p>
          <a:p>
            <a:pPr marL="0" lvl="0" indent="0">
              <a:buNone/>
            </a:pPr>
            <a:r>
              <a:rPr lang="ru-RU" sz="2200" dirty="0"/>
              <a:t>- малое изменение цвета в соседних пикселах </a:t>
            </a:r>
          </a:p>
          <a:p>
            <a:pPr marL="0" lvl="0" indent="0">
              <a:buNone/>
            </a:pPr>
            <a:endParaRPr lang="ru-RU" sz="2200" dirty="0"/>
          </a:p>
          <a:p>
            <a:pPr lvl="0"/>
            <a:r>
              <a:rPr lang="ru-RU" sz="2200" b="1" dirty="0"/>
              <a:t>Подобие кадров</a:t>
            </a:r>
            <a:r>
              <a:rPr lang="ru-RU" sz="2200" dirty="0"/>
              <a:t> </a:t>
            </a:r>
          </a:p>
          <a:p>
            <a:pPr marL="0" lvl="0" indent="0">
              <a:buNone/>
            </a:pPr>
            <a:r>
              <a:rPr lang="ru-RU" sz="2200" dirty="0"/>
              <a:t>- на скорости 25 </a:t>
            </a:r>
            <a:r>
              <a:rPr lang="ru-RU" sz="2200" i="1" dirty="0"/>
              <a:t>кадров/с </a:t>
            </a:r>
            <a:r>
              <a:rPr lang="ru-RU" sz="2200" dirty="0"/>
              <a:t>соседние </a:t>
            </a:r>
            <a:r>
              <a:rPr lang="ru-RU" sz="2200" i="1" dirty="0"/>
              <a:t>кадры</a:t>
            </a:r>
            <a:r>
              <a:rPr lang="ru-RU" sz="2200" dirty="0"/>
              <a:t> меняются незначительно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322894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84F79-7E24-42FE-AE82-37C32F32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95" y="340268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MPEG</a:t>
            </a:r>
            <a:endParaRPr lang="ru-RU" sz="6000" b="1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B9B2D-0226-414F-A24B-7473C776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50919"/>
            <a:ext cx="3958883" cy="2698967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ru-RU" sz="2400" b="1" dirty="0">
                <a:solidFill>
                  <a:srgbClr val="FFFFFF"/>
                </a:solidFill>
              </a:rPr>
              <a:t>I-</a:t>
            </a:r>
            <a:r>
              <a:rPr lang="ru-RU" sz="2400" b="1" i="1" dirty="0">
                <a:solidFill>
                  <a:srgbClr val="FFFFFF"/>
                </a:solidFill>
              </a:rPr>
              <a:t>кадры</a:t>
            </a:r>
            <a:r>
              <a:rPr lang="ru-RU" sz="2400" dirty="0">
                <a:solidFill>
                  <a:srgbClr val="FFFFFF"/>
                </a:solidFill>
              </a:rPr>
              <a:t> </a:t>
            </a:r>
            <a:r>
              <a:rPr lang="en-US" sz="2400" dirty="0">
                <a:solidFill>
                  <a:srgbClr val="FFFFFF"/>
                </a:solidFill>
              </a:rPr>
              <a:t>(</a:t>
            </a:r>
            <a:r>
              <a:rPr lang="ru-RU" sz="2400" dirty="0" err="1">
                <a:solidFill>
                  <a:srgbClr val="FFFFFF"/>
                </a:solidFill>
              </a:rPr>
              <a:t>Intra</a:t>
            </a:r>
            <a:r>
              <a:rPr lang="en-US" sz="2400" dirty="0">
                <a:solidFill>
                  <a:srgbClr val="FFFFFF"/>
                </a:solidFill>
              </a:rPr>
              <a:t>) - </a:t>
            </a:r>
            <a:r>
              <a:rPr lang="ru-RU" sz="2400" dirty="0">
                <a:solidFill>
                  <a:srgbClr val="FFFFFF"/>
                </a:solidFill>
              </a:rPr>
              <a:t> сжатые независимо от других </a:t>
            </a:r>
            <a:r>
              <a:rPr lang="ru-RU" sz="2400" i="1" dirty="0">
                <a:solidFill>
                  <a:srgbClr val="FFFFFF"/>
                </a:solidFill>
              </a:rPr>
              <a:t>кадров</a:t>
            </a:r>
            <a:r>
              <a:rPr lang="ru-RU" sz="2400" dirty="0">
                <a:solidFill>
                  <a:srgbClr val="FFFFFF"/>
                </a:solidFill>
              </a:rPr>
              <a:t> </a:t>
            </a:r>
            <a:endParaRPr lang="en-US" sz="24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ru-RU" sz="2400" dirty="0">
              <a:solidFill>
                <a:srgbClr val="FFFFFF"/>
              </a:solidFill>
            </a:endParaRPr>
          </a:p>
          <a:p>
            <a:pPr lvl="0"/>
            <a:r>
              <a:rPr lang="ru-RU" sz="2400" b="1" dirty="0">
                <a:solidFill>
                  <a:srgbClr val="FFFFFF"/>
                </a:solidFill>
              </a:rPr>
              <a:t>P-</a:t>
            </a:r>
            <a:r>
              <a:rPr lang="ru-RU" sz="2400" b="1" i="1" dirty="0">
                <a:solidFill>
                  <a:srgbClr val="FFFFFF"/>
                </a:solidFill>
              </a:rPr>
              <a:t>кадры</a:t>
            </a:r>
            <a:r>
              <a:rPr lang="ru-RU" sz="2400" dirty="0">
                <a:solidFill>
                  <a:srgbClr val="FFFFFF"/>
                </a:solidFill>
              </a:rPr>
              <a:t> </a:t>
            </a:r>
            <a:r>
              <a:rPr lang="en-US" sz="2400" dirty="0">
                <a:solidFill>
                  <a:srgbClr val="FFFFFF"/>
                </a:solidFill>
              </a:rPr>
              <a:t>(Predicted) - </a:t>
            </a:r>
            <a:r>
              <a:rPr lang="ru-RU" sz="2400" dirty="0">
                <a:solidFill>
                  <a:srgbClr val="FFFFFF"/>
                </a:solidFill>
              </a:rPr>
              <a:t>сжатые с использованием ссылки на одно изображение </a:t>
            </a:r>
            <a:endParaRPr lang="en-US" sz="24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endParaRPr lang="ru-RU" sz="2400" dirty="0">
              <a:solidFill>
                <a:srgbClr val="FFFFFF"/>
              </a:solidFill>
            </a:endParaRPr>
          </a:p>
        </p:txBody>
      </p:sp>
      <p:pic>
        <p:nvPicPr>
          <p:cNvPr id="4" name="Рисунок 3" descr="I-кадры - независимо сжатые (I-Intrapictures), P-кадры - сжатые с использованием ссылки на одно изображение (P-Predicted), B-кадры - сжатые с использованием ссылки на два изображения (B-Bidirection)">
            <a:extLst>
              <a:ext uri="{FF2B5EF4-FFF2-40B4-BE49-F238E27FC236}">
                <a16:creationId xmlns:a16="http://schemas.microsoft.com/office/drawing/2014/main" id="{417935C8-8D98-4068-84C6-78D85B7258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6" r="-2312"/>
          <a:stretch/>
        </p:blipFill>
        <p:spPr bwMode="auto">
          <a:xfrm>
            <a:off x="1295400" y="4768910"/>
            <a:ext cx="10550770" cy="1496265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880AD1-6C3F-41E9-B853-18BF65D48F77}"/>
              </a:ext>
            </a:extLst>
          </p:cNvPr>
          <p:cNvSpPr/>
          <p:nvPr/>
        </p:nvSpPr>
        <p:spPr>
          <a:xfrm>
            <a:off x="6384388" y="1343675"/>
            <a:ext cx="52507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FFFFF"/>
                </a:solidFill>
              </a:rPr>
              <a:t>B-</a:t>
            </a:r>
            <a:r>
              <a:rPr lang="ru-RU" sz="2400" b="1" i="1" dirty="0">
                <a:solidFill>
                  <a:srgbClr val="FFFFFF"/>
                </a:solidFill>
              </a:rPr>
              <a:t>кадры</a:t>
            </a:r>
            <a:r>
              <a:rPr lang="ru-RU" sz="2400" dirty="0">
                <a:solidFill>
                  <a:srgbClr val="FFFFFF"/>
                </a:solidFill>
              </a:rPr>
              <a:t> </a:t>
            </a:r>
            <a:r>
              <a:rPr lang="en-US" sz="2400" dirty="0">
                <a:solidFill>
                  <a:srgbClr val="FFFFFF"/>
                </a:solidFill>
              </a:rPr>
              <a:t>(</a:t>
            </a:r>
            <a:r>
              <a:rPr lang="en-US" sz="2400" dirty="0" err="1">
                <a:solidFill>
                  <a:srgbClr val="FFFFFF"/>
                </a:solidFill>
              </a:rPr>
              <a:t>Bidirection</a:t>
            </a:r>
            <a:r>
              <a:rPr lang="en-US" sz="2400" dirty="0">
                <a:solidFill>
                  <a:srgbClr val="FFFFFF"/>
                </a:solidFill>
              </a:rPr>
              <a:t>) - </a:t>
            </a:r>
            <a:r>
              <a:rPr lang="ru-RU" sz="2400" dirty="0">
                <a:solidFill>
                  <a:srgbClr val="FFFFFF"/>
                </a:solidFill>
              </a:rPr>
              <a:t>сжатые с использованием ссылки на два изображения</a:t>
            </a:r>
            <a:endParaRPr lang="en-US" sz="2400" dirty="0">
              <a:solidFill>
                <a:srgbClr val="FFFFFF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FFFFFF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FFFFFF"/>
                </a:solidFill>
              </a:rPr>
              <a:t>DC</a:t>
            </a:r>
            <a:r>
              <a:rPr lang="ru-RU" sz="2400" b="1" dirty="0">
                <a:solidFill>
                  <a:srgbClr val="FFFFFF"/>
                </a:solidFill>
              </a:rPr>
              <a:t>-</a:t>
            </a:r>
            <a:r>
              <a:rPr lang="ru-RU" sz="2400" b="1" i="1" dirty="0">
                <a:solidFill>
                  <a:srgbClr val="FFFFFF"/>
                </a:solidFill>
              </a:rPr>
              <a:t>кадры</a:t>
            </a:r>
            <a:r>
              <a:rPr lang="ru-RU" sz="2400" b="1" dirty="0">
                <a:solidFill>
                  <a:srgbClr val="FFFFFF"/>
                </a:solidFill>
              </a:rPr>
              <a:t> </a:t>
            </a:r>
            <a:r>
              <a:rPr lang="ru-RU" sz="2400" dirty="0">
                <a:solidFill>
                  <a:srgbClr val="FFFFFF"/>
                </a:solidFill>
              </a:rPr>
              <a:t>- независимо сжатые с большой потерей качества (только при быстром поиске).</a:t>
            </a:r>
          </a:p>
        </p:txBody>
      </p:sp>
    </p:spTree>
    <p:extLst>
      <p:ext uri="{BB962C8B-B14F-4D97-AF65-F5344CB8AC3E}">
        <p14:creationId xmlns:p14="http://schemas.microsoft.com/office/powerpoint/2010/main" val="865653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C8114-AFDC-4724-B431-3AE647D5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Векторы смещений блоков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0B9F03-5236-496D-9393-BF209417B77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" r="-5049"/>
          <a:stretch/>
        </p:blipFill>
        <p:spPr bwMode="auto">
          <a:xfrm>
            <a:off x="2905660" y="2354089"/>
            <a:ext cx="6899522" cy="3868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85927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36E295-EF5B-4BE9-A4CB-D5C581AAA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EDFE04B-BA3D-4E70-8E8D-3130980E0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B9AA2D3-5BB5-441E-AE46-54B87F251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CF2C4C-52BA-473A-8E6A-010C1EF4F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80" y="671883"/>
            <a:ext cx="5300022" cy="554000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8347-DB42-46F7-8619-3CD5195A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3" y="438893"/>
            <a:ext cx="5074368" cy="11677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GIF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545475-C051-4B92-B333-E380ED8255BF}"/>
              </a:ext>
            </a:extLst>
          </p:cNvPr>
          <p:cNvSpPr txBox="1">
            <a:spLocks/>
          </p:cNvSpPr>
          <p:nvPr/>
        </p:nvSpPr>
        <p:spPr>
          <a:xfrm>
            <a:off x="309489" y="1606669"/>
            <a:ext cx="7046294" cy="5019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Растровый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формат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графических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изображений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Сжатие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без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потерь</a:t>
            </a:r>
            <a:r>
              <a:rPr lang="en-US" sz="2400" dirty="0">
                <a:solidFill>
                  <a:schemeClr val="bg1"/>
                </a:solidFill>
              </a:rPr>
              <a:t> (в </a:t>
            </a:r>
            <a:r>
              <a:rPr lang="en-US" sz="2400" dirty="0" err="1">
                <a:solidFill>
                  <a:schemeClr val="bg1"/>
                </a:solidFill>
              </a:rPr>
              <a:t>формате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не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более</a:t>
            </a:r>
            <a:r>
              <a:rPr lang="en-US" sz="2400" dirty="0">
                <a:solidFill>
                  <a:schemeClr val="bg1"/>
                </a:solidFill>
              </a:rPr>
              <a:t> 256 </a:t>
            </a:r>
            <a:r>
              <a:rPr lang="en-US" sz="2400" dirty="0" err="1">
                <a:solidFill>
                  <a:schemeClr val="bg1"/>
                </a:solidFill>
              </a:rPr>
              <a:t>цветов</a:t>
            </a:r>
            <a:r>
              <a:rPr lang="en-US" sz="2400" dirty="0">
                <a:solidFill>
                  <a:schemeClr val="bg1"/>
                </a:solidFill>
              </a:rPr>
              <a:t>) с </a:t>
            </a:r>
            <a:r>
              <a:rPr lang="en-US" sz="2400" dirty="0" err="1">
                <a:solidFill>
                  <a:schemeClr val="bg1"/>
                </a:solidFill>
              </a:rPr>
              <a:t>использованием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алгоритма</a:t>
            </a:r>
            <a:r>
              <a:rPr lang="en-US" sz="2400" dirty="0">
                <a:solidFill>
                  <a:schemeClr val="bg1"/>
                </a:solidFill>
              </a:rPr>
              <a:t> LZW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Подходит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для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простых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рисунков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логотипов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надписей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схем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Чересстрочное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хранение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данных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Прозрачность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Поддержка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простейшей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анимации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464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C6202-2B10-4D8E-B818-BE4BFB8B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999977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A42B8-520E-45A2-87DC-062644D6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Алгоритмы сжатия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FD942C-9F14-4381-9354-86F3B60F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867" y="1777228"/>
            <a:ext cx="5157787" cy="532002"/>
          </a:xfrm>
        </p:spPr>
        <p:txBody>
          <a:bodyPr>
            <a:normAutofit fontScale="92500" lnSpcReduction="10000"/>
          </a:bodyPr>
          <a:lstStyle/>
          <a:p>
            <a:r>
              <a:rPr lang="ru-RU" sz="3600" i="1" dirty="0">
                <a:solidFill>
                  <a:srgbClr val="FFC000"/>
                </a:solidFill>
              </a:rPr>
              <a:t>С  потерями</a:t>
            </a:r>
            <a:endParaRPr lang="ru-RU" i="1" dirty="0">
              <a:solidFill>
                <a:srgbClr val="FFC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63B0BC-F219-40F6-93CD-89ADF680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66" y="2410863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Связаны с несовершенством человеческого зрения и потерями части информации в «допустимых» пределах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JPEG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MPEG</a:t>
            </a:r>
            <a:endParaRPr lang="ru-RU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4D4CF-5FE0-4249-9229-26DEB5E52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628857"/>
          </a:xfrm>
        </p:spPr>
        <p:txBody>
          <a:bodyPr>
            <a:normAutofit fontScale="92500" lnSpcReduction="10000"/>
          </a:bodyPr>
          <a:lstStyle/>
          <a:p>
            <a:r>
              <a:rPr lang="ru-RU" sz="3600" i="1" dirty="0">
                <a:solidFill>
                  <a:srgbClr val="00B0F0"/>
                </a:solidFill>
              </a:rPr>
              <a:t>Без потерь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9DF523-2EB8-41EC-B998-CC749E9FA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86135"/>
            <a:ext cx="5183188" cy="4106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Основаны на устранении избыточности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Неэффективное кодирование</a:t>
            </a:r>
          </a:p>
          <a:p>
            <a:r>
              <a:rPr lang="ru-RU" dirty="0"/>
              <a:t>Повторяющиеся фрагменты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LZW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RLE</a:t>
            </a:r>
            <a:endParaRPr lang="ru-RU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3466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BD223-71F8-4A57-AAF5-7BF68DA6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B5918-0CB6-4B19-90B0-0AAF5F9E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ru-RU" sz="3600">
                <a:solidFill>
                  <a:schemeClr val="tx1">
                    <a:lumMod val="85000"/>
                    <a:lumOff val="15000"/>
                  </a:schemeClr>
                </a:solidFill>
              </a:rPr>
              <a:t>Сжатие без потерь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23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6D85-3B00-4FEA-9061-235BA732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6600" b="1" i="1" dirty="0" err="1">
                <a:solidFill>
                  <a:srgbClr val="FFFFFF"/>
                </a:solidFill>
              </a:rPr>
              <a:t>RLE</a:t>
            </a:r>
            <a:br>
              <a:rPr lang="ru-RU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Run Length Encoding</a:t>
            </a:r>
            <a:br>
              <a:rPr lang="ru-RU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ru-RU" sz="2400" i="1" dirty="0">
                <a:solidFill>
                  <a:srgbClr val="FFFFFF"/>
                </a:solidFill>
              </a:rPr>
              <a:t>Кодирование длин серий</a:t>
            </a:r>
            <a:endParaRPr lang="ru-RU" sz="3800" i="1" dirty="0">
              <a:solidFill>
                <a:srgbClr val="FFFFFF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3F7D7D-F2BB-479A-A027-F1434B799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235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E50EB-9786-4400-8455-ACBDBADD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Цепочка одинаковых </a:t>
            </a:r>
            <a:r>
              <a:rPr lang="ru-RU" u="sng" dirty="0"/>
              <a:t>бит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C8AB1040-CEFC-408D-BD97-3E39A359FFF7}"/>
              </a:ext>
            </a:extLst>
          </p:cNvPr>
          <p:cNvSpPr/>
          <p:nvPr/>
        </p:nvSpPr>
        <p:spPr>
          <a:xfrm>
            <a:off x="8693721" y="4873750"/>
            <a:ext cx="1167618" cy="23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4559F00-3B43-4190-99EE-59421C8C42A9}"/>
              </a:ext>
            </a:extLst>
          </p:cNvPr>
          <p:cNvSpPr/>
          <p:nvPr/>
        </p:nvSpPr>
        <p:spPr>
          <a:xfrm>
            <a:off x="8411413" y="5344313"/>
            <a:ext cx="3005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</a:t>
            </a:r>
            <a:r>
              <a:rPr lang="ru-RU" sz="2800" dirty="0"/>
              <a:t>символ, счетчик</a:t>
            </a:r>
            <a:r>
              <a:rPr lang="en-US" sz="2800" dirty="0"/>
              <a:t>&gt;</a:t>
            </a:r>
            <a:endParaRPr lang="ru-RU" sz="2800" dirty="0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7E692E45-825F-4EED-B5F8-7FABEA0934EF}"/>
              </a:ext>
            </a:extLst>
          </p:cNvPr>
          <p:cNvSpPr/>
          <p:nvPr/>
        </p:nvSpPr>
        <p:spPr>
          <a:xfrm>
            <a:off x="7005276" y="5501171"/>
            <a:ext cx="1167618" cy="23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927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3E8D4-0E96-4051-81DB-7821EACE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5200" i="1" dirty="0"/>
              <a:t>Кодирование длин серий - </a:t>
            </a:r>
            <a:r>
              <a:rPr lang="en-US" sz="5200" i="1" dirty="0" err="1"/>
              <a:t>RLE</a:t>
            </a:r>
            <a:endParaRPr lang="ru-RU" sz="52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B68BD70-D198-4F50-B6F8-238E75F15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1314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5602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F36F6-22D0-4606-9F16-F31CA586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LZW - Lempel-Ziv-Welch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0A16FE-678C-44FB-9E8A-0E70E6D31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" t="695" r="9050" b="44838"/>
          <a:stretch/>
        </p:blipFill>
        <p:spPr bwMode="auto">
          <a:xfrm>
            <a:off x="548639" y="2453408"/>
            <a:ext cx="7943072" cy="366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4B493-22A1-4A09-81A2-DC9258F3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745" y="2364078"/>
            <a:ext cx="3274725" cy="10142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Последовательность символов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8B8048-A910-4F87-B778-2D0E5B08070E}"/>
              </a:ext>
            </a:extLst>
          </p:cNvPr>
          <p:cNvSpPr/>
          <p:nvPr/>
        </p:nvSpPr>
        <p:spPr>
          <a:xfrm>
            <a:off x="9023780" y="4416022"/>
            <a:ext cx="2472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Фраза из словаря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22F066F7-D844-4728-972E-BCF96D5AD689}"/>
              </a:ext>
            </a:extLst>
          </p:cNvPr>
          <p:cNvSpPr/>
          <p:nvPr/>
        </p:nvSpPr>
        <p:spPr>
          <a:xfrm rot="5400000">
            <a:off x="9884662" y="3717126"/>
            <a:ext cx="842889" cy="28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02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F6520-68F9-4192-9DB1-E869F942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Алгоритм Deflate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FC5D910-9D16-455D-9521-DFEFD4E6F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r="2586"/>
          <a:stretch/>
        </p:blipFill>
        <p:spPr bwMode="auto">
          <a:xfrm>
            <a:off x="548639" y="2556870"/>
            <a:ext cx="8060786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E0FB91C-4754-4E0F-AC31-4341CE98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4172" y="2148524"/>
            <a:ext cx="3318100" cy="43620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Компрессия</a:t>
            </a:r>
            <a:r>
              <a:rPr lang="en-US" sz="2200" dirty="0"/>
              <a:t> в </a:t>
            </a:r>
            <a:r>
              <a:rPr lang="en-US" sz="2200" dirty="0" err="1"/>
              <a:t>два</a:t>
            </a:r>
            <a:r>
              <a:rPr lang="en-US" sz="2200" dirty="0"/>
              <a:t> </a:t>
            </a:r>
            <a:r>
              <a:rPr lang="en-US" sz="2200" dirty="0" err="1"/>
              <a:t>этапа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замена</a:t>
            </a:r>
            <a:r>
              <a:rPr lang="en-US" sz="2200" dirty="0"/>
              <a:t> </a:t>
            </a:r>
            <a:r>
              <a:rPr lang="en-US" sz="2200" dirty="0" err="1"/>
              <a:t>повторяющихся</a:t>
            </a:r>
            <a:r>
              <a:rPr lang="en-US" sz="2200" dirty="0"/>
              <a:t> </a:t>
            </a:r>
            <a:r>
              <a:rPr lang="en-US" sz="2200" dirty="0" err="1"/>
              <a:t>строк</a:t>
            </a:r>
            <a:r>
              <a:rPr lang="en-US" sz="2200" dirty="0"/>
              <a:t> </a:t>
            </a:r>
            <a:r>
              <a:rPr lang="en-US" sz="2200" dirty="0" err="1"/>
              <a:t>указателями</a:t>
            </a:r>
            <a:r>
              <a:rPr lang="en-US" sz="2200" dirty="0"/>
              <a:t> (</a:t>
            </a:r>
            <a:r>
              <a:rPr lang="en-US" sz="2200" dirty="0" err="1"/>
              <a:t>LZ77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замена</a:t>
            </a:r>
            <a:r>
              <a:rPr lang="en-US" sz="2200" dirty="0"/>
              <a:t> </a:t>
            </a:r>
            <a:r>
              <a:rPr lang="en-US" sz="2200" dirty="0" err="1"/>
              <a:t>символов</a:t>
            </a:r>
            <a:r>
              <a:rPr lang="en-US" sz="2200" dirty="0"/>
              <a:t> </a:t>
            </a:r>
            <a:r>
              <a:rPr lang="en-US" sz="2200" dirty="0" err="1"/>
              <a:t>новыми</a:t>
            </a:r>
            <a:r>
              <a:rPr lang="en-US" sz="2200" dirty="0"/>
              <a:t>, </a:t>
            </a:r>
            <a:r>
              <a:rPr lang="en-US" sz="2200" dirty="0" err="1"/>
              <a:t>согласно</a:t>
            </a:r>
            <a:r>
              <a:rPr lang="en-US" sz="2200" dirty="0"/>
              <a:t> </a:t>
            </a:r>
            <a:r>
              <a:rPr lang="en-US" sz="2200" dirty="0" err="1"/>
              <a:t>частоте</a:t>
            </a:r>
            <a:r>
              <a:rPr lang="en-US" sz="2200" dirty="0"/>
              <a:t> </a:t>
            </a:r>
            <a:r>
              <a:rPr lang="en-US" sz="2200" dirty="0" err="1"/>
              <a:t>их</a:t>
            </a:r>
            <a:r>
              <a:rPr lang="en-US" sz="2200" dirty="0"/>
              <a:t> </a:t>
            </a:r>
            <a:r>
              <a:rPr lang="en-US" sz="2200" dirty="0" err="1"/>
              <a:t>использования</a:t>
            </a:r>
            <a:r>
              <a:rPr lang="en-US" sz="2200" dirty="0"/>
              <a:t> (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Хаффмана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24687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EB581-143A-4F82-A3C2-0FC7EB4D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65" r="-2" b="1395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908451A-A532-450D-9831-D1F288DEA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5" r="-2" b="12771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2C962-F986-4C24-9DF7-DC596233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0358"/>
            <a:ext cx="4832802" cy="1170188"/>
          </a:xfrm>
        </p:spPr>
        <p:txBody>
          <a:bodyPr>
            <a:normAutofit/>
          </a:bodyPr>
          <a:lstStyle/>
          <a:p>
            <a:r>
              <a:rPr lang="en-US" sz="6000" b="1" dirty="0"/>
              <a:t>JPEG</a:t>
            </a:r>
            <a:endParaRPr lang="ru-RU" sz="6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F10E5-E140-4510-961E-91EF76A2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Достоинства:</a:t>
            </a:r>
          </a:p>
          <a:p>
            <a:r>
              <a:rPr lang="ru-RU" sz="2000" dirty="0"/>
              <a:t>Большой коэффициент сжатия при сохранении цветовой глубины</a:t>
            </a:r>
          </a:p>
          <a:p>
            <a:r>
              <a:rPr lang="ru-RU" sz="2000" dirty="0"/>
              <a:t>Регулируемая степень сжатия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Недостатки:</a:t>
            </a:r>
          </a:p>
          <a:p>
            <a:r>
              <a:rPr lang="ru-RU" sz="2000" dirty="0"/>
              <a:t>Возникновение артефактов </a:t>
            </a:r>
          </a:p>
          <a:p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ABA18C-0B56-4E38-B5A4-A88F61D9AC3A}"/>
              </a:ext>
            </a:extLst>
          </p:cNvPr>
          <p:cNvSpPr/>
          <p:nvPr/>
        </p:nvSpPr>
        <p:spPr>
          <a:xfrm>
            <a:off x="321446" y="167023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разработан </a:t>
            </a:r>
            <a:r>
              <a:rPr lang="ru-RU" sz="2000" dirty="0" err="1"/>
              <a:t>Joint</a:t>
            </a:r>
            <a:r>
              <a:rPr lang="ru-RU" sz="2000" dirty="0"/>
              <a:t> </a:t>
            </a:r>
            <a:r>
              <a:rPr lang="ru-RU" sz="2000" dirty="0" err="1"/>
              <a:t>Photographic</a:t>
            </a:r>
            <a:r>
              <a:rPr lang="ru-RU" sz="2000" dirty="0"/>
              <a:t> </a:t>
            </a:r>
            <a:r>
              <a:rPr lang="ru-RU" sz="2000" dirty="0" err="1"/>
              <a:t>Experts</a:t>
            </a:r>
            <a:r>
              <a:rPr lang="ru-RU" sz="2000" dirty="0"/>
              <a:t> </a:t>
            </a:r>
            <a:r>
              <a:rPr lang="ru-RU" sz="2000" dirty="0" err="1"/>
              <a:t>Group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47825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F0F44-FB57-4D82-921E-F5B96F03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JPEG – </a:t>
            </a:r>
            <a:r>
              <a:rPr lang="ru-RU" sz="4000">
                <a:solidFill>
                  <a:srgbClr val="FFFFFF"/>
                </a:solidFill>
              </a:rPr>
              <a:t>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5CC2B-C9C4-4646-B292-B1F47A7A5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543175"/>
            <a:ext cx="6795939" cy="3956099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эффективен для фотографий и картин, содержащих реалистичные сцены с плавными переходами яркости и цвета</a:t>
            </a:r>
          </a:p>
          <a:p>
            <a:endParaRPr lang="ru-RU" sz="2400" dirty="0"/>
          </a:p>
          <a:p>
            <a:r>
              <a:rPr lang="ru-RU" sz="2400" dirty="0"/>
              <a:t>малопригоден для сжатия чертежей, текстовой и знаковой графики</a:t>
            </a:r>
          </a:p>
          <a:p>
            <a:endParaRPr lang="ru-RU" sz="2400" dirty="0"/>
          </a:p>
          <a:p>
            <a:r>
              <a:rPr lang="ru-RU" sz="2400" dirty="0"/>
              <a:t>не подходит для сжатия изображений при многоэтапной обработке</a:t>
            </a:r>
          </a:p>
          <a:p>
            <a:endParaRPr lang="ru-RU" sz="2400" dirty="0"/>
          </a:p>
          <a:p>
            <a:r>
              <a:rPr lang="ru-RU" sz="2400" dirty="0"/>
              <a:t>при сжатии астрономических или медицинских изображений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26FFB5-E69A-4692-AAC6-AF39DA8BE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7" r="12355"/>
          <a:stretch/>
        </p:blipFill>
        <p:spPr>
          <a:xfrm>
            <a:off x="7638730" y="2597162"/>
            <a:ext cx="4143560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1293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305</Words>
  <Application>Microsoft Office PowerPoint</Application>
  <PresentationFormat>Широкоэкранный</PresentationFormat>
  <Paragraphs>74</Paragraphs>
  <Slides>14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Алгоритмы сжатия изображений и видео</vt:lpstr>
      <vt:lpstr>Алгоритмы сжатия данных</vt:lpstr>
      <vt:lpstr>Сжатие без потерь</vt:lpstr>
      <vt:lpstr>RLE  Run Length Encoding  Кодирование длин серий</vt:lpstr>
      <vt:lpstr>Кодирование длин серий - RLE</vt:lpstr>
      <vt:lpstr>LZW - Lempel-Ziv-Welch</vt:lpstr>
      <vt:lpstr>Алгоритм Deflate</vt:lpstr>
      <vt:lpstr>JPEG</vt:lpstr>
      <vt:lpstr>JPEG – область применения</vt:lpstr>
      <vt:lpstr>Типы избыточности при сжатии видео</vt:lpstr>
      <vt:lpstr>MPEG</vt:lpstr>
      <vt:lpstr>Векторы смещений блоков</vt:lpstr>
      <vt:lpstr>GIF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сжатия изображений и видео</dc:title>
  <dc:creator>Демчева Александра Андреевна</dc:creator>
  <cp:lastModifiedBy>Демчева Александра Андреевна</cp:lastModifiedBy>
  <cp:revision>2</cp:revision>
  <dcterms:created xsi:type="dcterms:W3CDTF">2020-09-29T08:56:55Z</dcterms:created>
  <dcterms:modified xsi:type="dcterms:W3CDTF">2020-09-29T09:00:27Z</dcterms:modified>
</cp:coreProperties>
</file>