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87" r:id="rId9"/>
    <p:sldId id="286" r:id="rId10"/>
    <p:sldId id="29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67" r:id="rId20"/>
    <p:sldId id="275" r:id="rId21"/>
    <p:sldId id="276" r:id="rId22"/>
    <p:sldId id="277" r:id="rId23"/>
    <p:sldId id="278" r:id="rId24"/>
    <p:sldId id="279" r:id="rId25"/>
    <p:sldId id="288" r:id="rId26"/>
    <p:sldId id="281" r:id="rId27"/>
    <p:sldId id="282" r:id="rId28"/>
    <p:sldId id="283" r:id="rId29"/>
    <p:sldId id="284" r:id="rId30"/>
    <p:sldId id="289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u\Moje_foldery\Studia\Semestr_4V2\MOwNiT\lab_5\errors\poly_approx_err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u\Moje_foldery\Studia\Semestr_4V2\MOwNiT\lab_5\errors\poly_approx_err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u\Moje_foldery\Studia\Semestr_4V2\MOwNiT\lab_5\errors\poly_approx_erro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u\Moje_foldery\Studia\Semestr_4V2\MOwNiT\lab_5\errors\poly_approx_erro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Zależność błędu średniokwadratowego dla danego stopnia wielomianu w zależności od liczby węzłów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'poly_approx_sqrt_error (2)'!$G$21</c:f>
              <c:strCache>
                <c:ptCount val="1"/>
                <c:pt idx="0">
                  <c:v>stopień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(2)'!$F$22:$F$29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'poly_approx_sqrt_error (2)'!$G$22:$G$29</c:f>
              <c:numCache>
                <c:formatCode>0.000E+00</c:formatCode>
                <c:ptCount val="8"/>
                <c:pt idx="0">
                  <c:v>1.4208542134642101E-2</c:v>
                </c:pt>
                <c:pt idx="1">
                  <c:v>1.2856331781066399E-2</c:v>
                </c:pt>
                <c:pt idx="2">
                  <c:v>1.27806616639283E-2</c:v>
                </c:pt>
                <c:pt idx="3">
                  <c:v>1.27599115269097E-2</c:v>
                </c:pt>
                <c:pt idx="4">
                  <c:v>1.2749518274413001E-2</c:v>
                </c:pt>
                <c:pt idx="5">
                  <c:v>1.27427810316167E-2</c:v>
                </c:pt>
                <c:pt idx="6">
                  <c:v>1.2737943468747501E-2</c:v>
                </c:pt>
                <c:pt idx="7">
                  <c:v>1.2734285158842401E-2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C-4A47-B90E-58CF1E0ECCEC}"/>
            </c:ext>
          </c:extLst>
        </c:ser>
        <c:ser>
          <c:idx val="1"/>
          <c:order val="1"/>
          <c:tx>
            <c:strRef>
              <c:f>'poly_approx_sqrt_error (2)'!$H$21</c:f>
              <c:strCache>
                <c:ptCount val="1"/>
                <c:pt idx="0">
                  <c:v>stopień 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(2)'!$F$22:$F$29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'poly_approx_sqrt_error (2)'!$H$22:$H$29</c:f>
              <c:numCache>
                <c:formatCode>0.000E+00</c:formatCode>
                <c:ptCount val="8"/>
                <c:pt idx="0">
                  <c:v>1.48810011850176E-2</c:v>
                </c:pt>
                <c:pt idx="1">
                  <c:v>1.2828435517835499E-2</c:v>
                </c:pt>
                <c:pt idx="2">
                  <c:v>1.27587075788076E-2</c:v>
                </c:pt>
                <c:pt idx="3">
                  <c:v>1.27380225061423E-2</c:v>
                </c:pt>
                <c:pt idx="4">
                  <c:v>1.27265419507886E-2</c:v>
                </c:pt>
                <c:pt idx="5">
                  <c:v>1.27185694271924E-2</c:v>
                </c:pt>
                <c:pt idx="6">
                  <c:v>1.27126022610092E-2</c:v>
                </c:pt>
                <c:pt idx="7">
                  <c:v>1.2707966603174799E-2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DC-4A47-B90E-58CF1E0ECCEC}"/>
            </c:ext>
          </c:extLst>
        </c:ser>
        <c:ser>
          <c:idx val="2"/>
          <c:order val="2"/>
          <c:tx>
            <c:strRef>
              <c:f>'poly_approx_sqrt_error (2)'!$I$21</c:f>
              <c:strCache>
                <c:ptCount val="1"/>
                <c:pt idx="0">
                  <c:v>stopień 10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(2)'!$F$22:$F$29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'poly_approx_sqrt_error (2)'!$I$22:$I$29</c:f>
              <c:numCache>
                <c:formatCode>0.000E+00</c:formatCode>
                <c:ptCount val="8"/>
                <c:pt idx="0">
                  <c:v>1.8878153166455199E-2</c:v>
                </c:pt>
                <c:pt idx="1">
                  <c:v>1.35051830837217E-2</c:v>
                </c:pt>
                <c:pt idx="2">
                  <c:v>1.1380364955147699E-2</c:v>
                </c:pt>
                <c:pt idx="3">
                  <c:v>1.12415008837158E-2</c:v>
                </c:pt>
                <c:pt idx="4">
                  <c:v>1.1181370923937801E-2</c:v>
                </c:pt>
                <c:pt idx="5">
                  <c:v>1.11372237136149E-2</c:v>
                </c:pt>
                <c:pt idx="6">
                  <c:v>1.1100301746397499E-2</c:v>
                </c:pt>
                <c:pt idx="7">
                  <c:v>1.1068330022868699E-2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DC-4A47-B90E-58CF1E0EC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9563168"/>
        <c:axId val="1082655648"/>
      </c:lineChart>
      <c:catAx>
        <c:axId val="185956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węzłów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82655648"/>
        <c:crosses val="autoZero"/>
        <c:auto val="1"/>
        <c:lblAlgn val="ctr"/>
        <c:lblOffset val="100"/>
        <c:noMultiLvlLbl val="0"/>
      </c:catAx>
      <c:valAx>
        <c:axId val="1082655648"/>
        <c:scaling>
          <c:orientation val="minMax"/>
          <c:min val="7.000000000000001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Błąd średniokwadratowy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5956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Zależność błędu maksmymalnego dla danego stopnia wielomianu w zależności od liczby węzłów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'poly_approx_max_error (3)'!$C$21</c:f>
              <c:strCache>
                <c:ptCount val="1"/>
                <c:pt idx="0">
                  <c:v>stopień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(3)'!$B$22:$B$29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'poly_approx_max_error (3)'!$C$22:$C$29</c:f>
              <c:numCache>
                <c:formatCode>0.000E+00</c:formatCode>
                <c:ptCount val="8"/>
                <c:pt idx="0">
                  <c:v>1.38762137386591</c:v>
                </c:pt>
                <c:pt idx="1">
                  <c:v>0.98717556544455898</c:v>
                </c:pt>
                <c:pt idx="2">
                  <c:v>0.96557385494700898</c:v>
                </c:pt>
                <c:pt idx="3">
                  <c:v>0.96103161313655305</c:v>
                </c:pt>
                <c:pt idx="4">
                  <c:v>0.95945579537949099</c:v>
                </c:pt>
                <c:pt idx="5">
                  <c:v>0.95865706236026904</c:v>
                </c:pt>
                <c:pt idx="6">
                  <c:v>0.95815154461130303</c:v>
                </c:pt>
                <c:pt idx="7">
                  <c:v>0.95778789116013696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9C-46EF-865B-B9E677395EF7}"/>
            </c:ext>
          </c:extLst>
        </c:ser>
        <c:ser>
          <c:idx val="1"/>
          <c:order val="1"/>
          <c:tx>
            <c:strRef>
              <c:f>'poly_approx_max_error (3)'!$D$21</c:f>
              <c:strCache>
                <c:ptCount val="1"/>
                <c:pt idx="0">
                  <c:v>stopień 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(3)'!$B$22:$B$29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'poly_approx_max_error (3)'!$D$22:$D$29</c:f>
              <c:numCache>
                <c:formatCode>0.000E+00</c:formatCode>
                <c:ptCount val="8"/>
                <c:pt idx="0">
                  <c:v>1.5144388397030999</c:v>
                </c:pt>
                <c:pt idx="1">
                  <c:v>0.96050138944344599</c:v>
                </c:pt>
                <c:pt idx="2">
                  <c:v>0.94154398593371103</c:v>
                </c:pt>
                <c:pt idx="3">
                  <c:v>0.93982256542040599</c:v>
                </c:pt>
                <c:pt idx="4">
                  <c:v>0.93849454218356598</c:v>
                </c:pt>
                <c:pt idx="5">
                  <c:v>0.93731984092559295</c:v>
                </c:pt>
                <c:pt idx="6">
                  <c:v>0.93630593754682701</c:v>
                </c:pt>
                <c:pt idx="7">
                  <c:v>0.93543425494501897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9C-46EF-865B-B9E677395EF7}"/>
            </c:ext>
          </c:extLst>
        </c:ser>
        <c:ser>
          <c:idx val="2"/>
          <c:order val="2"/>
          <c:tx>
            <c:strRef>
              <c:f>'poly_approx_max_error (3)'!$E$21</c:f>
              <c:strCache>
                <c:ptCount val="1"/>
                <c:pt idx="0">
                  <c:v>stopień 10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(3)'!$B$22:$B$29</c:f>
              <c:strCache>
                <c:ptCount val="8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</c:strCache>
            </c:strRef>
          </c:cat>
          <c:val>
            <c:numRef>
              <c:f>'poly_approx_max_error (3)'!$E$22:$E$29</c:f>
              <c:numCache>
                <c:formatCode>0.000E+00</c:formatCode>
                <c:ptCount val="8"/>
                <c:pt idx="0">
                  <c:v>2.07529326264333</c:v>
                </c:pt>
                <c:pt idx="1">
                  <c:v>1.4164513063217601</c:v>
                </c:pt>
                <c:pt idx="2">
                  <c:v>1.03542873964015</c:v>
                </c:pt>
                <c:pt idx="3">
                  <c:v>1.0099879382550301</c:v>
                </c:pt>
                <c:pt idx="4">
                  <c:v>0.99816549262384102</c:v>
                </c:pt>
                <c:pt idx="5">
                  <c:v>0.99135291011070603</c:v>
                </c:pt>
                <c:pt idx="6">
                  <c:v>0.986560335690158</c:v>
                </c:pt>
                <c:pt idx="7">
                  <c:v>0.98277166807126604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9C-46EF-865B-B9E677395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8468320"/>
        <c:axId val="1908461600"/>
      </c:lineChart>
      <c:catAx>
        <c:axId val="190846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 węzłów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8461600"/>
        <c:crosses val="autoZero"/>
        <c:auto val="1"/>
        <c:lblAlgn val="ctr"/>
        <c:lblOffset val="100"/>
        <c:noMultiLvlLbl val="0"/>
      </c:catAx>
      <c:valAx>
        <c:axId val="19084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Bład</a:t>
                </a:r>
                <a:r>
                  <a:rPr lang="pl-PL" dirty="0"/>
                  <a:t> maksymalny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84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Zależność błędu maksymalnego dla danej liczby węzłów w zależności od stopnia wielomianu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'poly_approx_max_error (3)'!$O$5</c:f>
              <c:strCache>
                <c:ptCount val="1"/>
                <c:pt idx="0">
                  <c:v>50 węzłów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(3)'!$P$4:$X$4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'poly_approx_max_error (3)'!$P$5:$X$5</c:f>
              <c:numCache>
                <c:formatCode>0.000E+00</c:formatCode>
                <c:ptCount val="9"/>
                <c:pt idx="0">
                  <c:v>1.0144825677303499</c:v>
                </c:pt>
                <c:pt idx="1">
                  <c:v>1.02446366618712</c:v>
                </c:pt>
                <c:pt idx="2">
                  <c:v>0.95596858533018403</c:v>
                </c:pt>
                <c:pt idx="3">
                  <c:v>0.95778789116013696</c:v>
                </c:pt>
                <c:pt idx="4">
                  <c:v>0.93543425494501897</c:v>
                </c:pt>
                <c:pt idx="5">
                  <c:v>0.91213178756048496</c:v>
                </c:pt>
                <c:pt idx="6">
                  <c:v>0.98277166807126604</c:v>
                </c:pt>
                <c:pt idx="7">
                  <c:v>0.75529907874344804</c:v>
                </c:pt>
                <c:pt idx="8">
                  <c:v>0.60891121978651697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35-4D70-9F50-CB7514169A98}"/>
            </c:ext>
          </c:extLst>
        </c:ser>
        <c:ser>
          <c:idx val="1"/>
          <c:order val="1"/>
          <c:tx>
            <c:strRef>
              <c:f>'poly_approx_max_error (3)'!$O$6</c:f>
              <c:strCache>
                <c:ptCount val="1"/>
                <c:pt idx="0">
                  <c:v>35 węzłów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(3)'!$P$4:$X$4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'poly_approx_max_error (3)'!$P$6:$X$6</c:f>
              <c:numCache>
                <c:formatCode>0.000E+00</c:formatCode>
                <c:ptCount val="9"/>
                <c:pt idx="0">
                  <c:v>1.0136815138070201</c:v>
                </c:pt>
                <c:pt idx="1">
                  <c:v>1.02759500164739</c:v>
                </c:pt>
                <c:pt idx="2">
                  <c:v>0.95710056089654905</c:v>
                </c:pt>
                <c:pt idx="3">
                  <c:v>0.95945579537949099</c:v>
                </c:pt>
                <c:pt idx="4">
                  <c:v>0.93849454218356598</c:v>
                </c:pt>
                <c:pt idx="5">
                  <c:v>0.90647026804573805</c:v>
                </c:pt>
                <c:pt idx="6">
                  <c:v>0.99816549262384102</c:v>
                </c:pt>
                <c:pt idx="7">
                  <c:v>0.75124251636582096</c:v>
                </c:pt>
                <c:pt idx="8">
                  <c:v>0.93700483453029804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35-4D70-9F50-CB7514169A98}"/>
            </c:ext>
          </c:extLst>
        </c:ser>
        <c:ser>
          <c:idx val="2"/>
          <c:order val="2"/>
          <c:tx>
            <c:strRef>
              <c:f>'poly_approx_max_error (3)'!$O$7</c:f>
              <c:strCache>
                <c:ptCount val="1"/>
                <c:pt idx="0">
                  <c:v>20 węzłów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'poly_approx_max_error (3)'!$P$4:$X$4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'poly_approx_max_error (3)'!$P$7:$X$7</c:f>
              <c:numCache>
                <c:formatCode>0.000E+00</c:formatCode>
                <c:ptCount val="9"/>
                <c:pt idx="0">
                  <c:v>1.0061048462154301</c:v>
                </c:pt>
                <c:pt idx="1">
                  <c:v>1.0474805357166499</c:v>
                </c:pt>
                <c:pt idx="2">
                  <c:v>0.98779809199925395</c:v>
                </c:pt>
                <c:pt idx="3">
                  <c:v>0.98717556544455898</c:v>
                </c:pt>
                <c:pt idx="4">
                  <c:v>0.96050138944344599</c:v>
                </c:pt>
                <c:pt idx="5">
                  <c:v>0.91460523559471696</c:v>
                </c:pt>
                <c:pt idx="6">
                  <c:v>1.4164513063217601</c:v>
                </c:pt>
                <c:pt idx="7">
                  <c:v>2.3014272483069398</c:v>
                </c:pt>
                <c:pt idx="8">
                  <c:v>6.4002474764754904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35-4D70-9F50-CB7514169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8470240"/>
        <c:axId val="1908473120"/>
      </c:lineChart>
      <c:catAx>
        <c:axId val="190847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Stopień wielomianu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8473120"/>
        <c:crosses val="autoZero"/>
        <c:auto val="1"/>
        <c:lblAlgn val="ctr"/>
        <c:lblOffset val="100"/>
        <c:noMultiLvlLbl val="0"/>
      </c:catAx>
      <c:valAx>
        <c:axId val="19084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Błąd maksymalny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847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Zależność błędu średniokwadratowego dla danej liczby węzłów w zależności od stopnia wielomianu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'poly_approx_sqrt_error (2)'!$M$9</c:f>
              <c:strCache>
                <c:ptCount val="1"/>
                <c:pt idx="0">
                  <c:v>50 węzłów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(2)'!$N$8:$V$8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'poly_approx_sqrt_error (2)'!$N$9:$V$9</c:f>
              <c:numCache>
                <c:formatCode>0.000E+00</c:formatCode>
                <c:ptCount val="9"/>
                <c:pt idx="0">
                  <c:v>1.2945648463371999E-2</c:v>
                </c:pt>
                <c:pt idx="1">
                  <c:v>1.2947362658124399E-2</c:v>
                </c:pt>
                <c:pt idx="2">
                  <c:v>1.28079291583476E-2</c:v>
                </c:pt>
                <c:pt idx="3">
                  <c:v>1.2734285158842401E-2</c:v>
                </c:pt>
                <c:pt idx="4">
                  <c:v>1.2707966603174799E-2</c:v>
                </c:pt>
                <c:pt idx="5">
                  <c:v>1.2577052681201101E-2</c:v>
                </c:pt>
                <c:pt idx="6">
                  <c:v>1.1068330022868699E-2</c:v>
                </c:pt>
                <c:pt idx="7">
                  <c:v>9.7604902186459504E-3</c:v>
                </c:pt>
                <c:pt idx="8">
                  <c:v>8.3918345609008595E-3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00-45D3-AE31-5E8DD4A60FBF}"/>
            </c:ext>
          </c:extLst>
        </c:ser>
        <c:ser>
          <c:idx val="1"/>
          <c:order val="1"/>
          <c:tx>
            <c:strRef>
              <c:f>'poly_approx_sqrt_error (2)'!$M$10</c:f>
              <c:strCache>
                <c:ptCount val="1"/>
                <c:pt idx="0">
                  <c:v>35 węzłów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(2)'!$N$8:$V$8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'poly_approx_sqrt_error (2)'!$N$10:$V$10</c:f>
              <c:numCache>
                <c:formatCode>0.000E+00</c:formatCode>
                <c:ptCount val="9"/>
                <c:pt idx="0">
                  <c:v>1.2952184709006E-2</c:v>
                </c:pt>
                <c:pt idx="1">
                  <c:v>1.29554025748011E-2</c:v>
                </c:pt>
                <c:pt idx="2">
                  <c:v>1.2811100728623201E-2</c:v>
                </c:pt>
                <c:pt idx="3">
                  <c:v>1.2749518274413001E-2</c:v>
                </c:pt>
                <c:pt idx="4">
                  <c:v>1.27265419507886E-2</c:v>
                </c:pt>
                <c:pt idx="5">
                  <c:v>1.25886333974537E-2</c:v>
                </c:pt>
                <c:pt idx="6">
                  <c:v>1.1181370923937801E-2</c:v>
                </c:pt>
                <c:pt idx="7">
                  <c:v>9.7792116807173899E-3</c:v>
                </c:pt>
                <c:pt idx="8">
                  <c:v>8.8593712870648506E-3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00-45D3-AE31-5E8DD4A60FBF}"/>
            </c:ext>
          </c:extLst>
        </c:ser>
        <c:ser>
          <c:idx val="2"/>
          <c:order val="2"/>
          <c:tx>
            <c:strRef>
              <c:f>'poly_approx_sqrt_error (2)'!$M$11</c:f>
              <c:strCache>
                <c:ptCount val="1"/>
                <c:pt idx="0">
                  <c:v>20 węzłów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'poly_approx_sqrt_error (2)'!$N$8:$V$8</c:f>
              <c:strCach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</c:strCache>
            </c:strRef>
          </c:cat>
          <c:val>
            <c:numRef>
              <c:f>'poly_approx_sqrt_error (2)'!$N$11:$V$11</c:f>
              <c:numCache>
                <c:formatCode>0.000E+00</c:formatCode>
                <c:ptCount val="9"/>
                <c:pt idx="0">
                  <c:v>1.29680027147938E-2</c:v>
                </c:pt>
                <c:pt idx="1">
                  <c:v>1.2995047242263E-2</c:v>
                </c:pt>
                <c:pt idx="2">
                  <c:v>1.28463368053403E-2</c:v>
                </c:pt>
                <c:pt idx="3">
                  <c:v>1.2856331781066399E-2</c:v>
                </c:pt>
                <c:pt idx="4">
                  <c:v>1.2828435517835499E-2</c:v>
                </c:pt>
                <c:pt idx="5">
                  <c:v>1.2744517139947301E-2</c:v>
                </c:pt>
                <c:pt idx="6">
                  <c:v>1.35051830837217E-2</c:v>
                </c:pt>
                <c:pt idx="7">
                  <c:v>1.64670247823572E-2</c:v>
                </c:pt>
                <c:pt idx="8">
                  <c:v>3.7881734127359297E-2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00-45D3-AE31-5E8DD4A60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6049952"/>
        <c:axId val="816051392"/>
      </c:lineChart>
      <c:catAx>
        <c:axId val="81604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Stopień wielomianu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6051392"/>
        <c:crosses val="autoZero"/>
        <c:auto val="1"/>
        <c:lblAlgn val="ctr"/>
        <c:lblOffset val="100"/>
        <c:noMultiLvlLbl val="0"/>
      </c:catAx>
      <c:valAx>
        <c:axId val="81605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Błąd średniokwadratowy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1604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97DDEB-7DCA-26E9-3C07-24061B985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E57724-B870-C5C8-C9B3-2C4E517F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3F9B3C-86D2-2F07-C972-93536062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DC4433-84FE-0C8B-4AAD-73A39E03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7F7C57-3531-235D-9F02-C26B7C72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52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2FC343-B964-D1D0-BE2A-D8154C3E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D9ED0E-5CCC-C833-2C55-8D2387F7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C3A299-0D4A-6838-DF7D-5D58B0CA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53B751-0EFB-D090-1BCF-81346185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C2178C-F62A-3576-C004-DC6588E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8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0CD9FE-FBEF-B157-1AC4-BA9966BAF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A3CA6DE-8398-4EFA-D579-4337ADA3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25ECEC-6BFE-1BB9-2608-5ADC179B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118D5B-19C7-F908-92AE-BAC2F582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6967A8-1481-FDB2-36B9-60D9C00A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F46D34-DCDD-6523-7A12-3E473AF6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4F1AE-36F0-F09C-320C-8220E71C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8BD636-0FD7-7C83-6A5E-4BD7972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156522-2C15-0DEC-2CC1-81886A67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3A7A30-9EF4-486F-9B60-79A6776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400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9DB5D-F19E-DA4A-B708-C2B3AFCD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844F20-7BEA-04D0-2C0A-ECD3837A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2D3AB3-3E1E-0D61-16B1-314E7ECC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C9F3AB-F586-BE15-CE3D-95EC7610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8C2175-8E60-6498-4CA4-72F849D6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6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07EA3E-20A3-0565-5D2A-70355C16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6F34EE-1E3D-E7B3-8CA4-815C0D129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2F6593-CE2C-ABC6-97F9-57E3997E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370AC8-B7F1-F645-0770-C8EE476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B973C7-31B9-22F1-516D-13F1DD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B0427B-9B09-009F-08F0-4577884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9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7D7EC-AF17-D7AA-E5BB-B1A58620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C39849-C225-4717-D33E-8FFFF470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96E1C8-A91E-757A-04E5-4486A57F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D51218B-C5DA-6117-C393-1433D2A28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225BAA-187E-4D70-1D7E-BF8694FCC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3AD0FCB-A7B2-7A6C-174C-EA224DF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47C7E4D-7158-69B6-50BC-AD383A8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B40BC2F-B361-E525-CA46-09FA7AC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1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3AF56-755D-7BBC-A199-C615A63C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8D7E3B-E717-E293-8E6B-78537783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691582-60BE-0A26-3F56-537AD997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BCFEEF-5427-10DB-0A18-967CAC62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0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99A179D-B6A7-8E8A-FF1F-0513B1C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03BF7B0-F147-FB9E-92A5-09F2F1A1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C09D0A-8E4D-059C-F922-A4C9D53C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6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CA6CEB-28FC-A3A3-7FCD-B9B37922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0E937-1310-0778-3B24-72C6CDF3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AACBCA-B45E-F8D7-9F5D-C0AFA7FA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A25E0F-8A46-3638-5582-8897511B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3F833EB-8276-56D5-5BFC-F0908E43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4543BC-6955-97D7-58D1-974516ED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8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43C48A-BF9D-0FF0-E9A9-FA5E29C1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799DC4-0C12-5BD9-6A54-4D2D2318D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395862-EBFD-6E00-E288-E0F6FA5E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72D890-859F-2015-4E92-01F25506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56F4E9-3B00-A066-7C94-C8C6F670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84982B-3C07-6FF7-1E37-ED483604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7092ABB-D211-F680-B295-5425AE12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4287B1-B97B-91EF-AAED-AF6D4B4F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E50393-074E-138A-8782-B7281FB61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B270-4CCD-4985-9B02-950F2A657B97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9CFAB1-1279-31F5-F034-A2027CEEC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23ACB1-26FB-B347-1205-DDE9A1A7A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02E0-42C0-4227-8D4E-ADB139B4AF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DB5F4-A07E-939F-A71E-9783BA7E5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Przybliżanie funkcji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8B7CC0-05BD-3CBE-0FE2-F9C461BC7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3ACA833-0259-BCD9-7F39-1A458DD6BAC8}"/>
              </a:ext>
            </a:extLst>
          </p:cNvPr>
          <p:cNvSpPr txBox="1"/>
          <p:nvPr/>
        </p:nvSpPr>
        <p:spPr>
          <a:xfrm>
            <a:off x="8537944" y="6347637"/>
            <a:ext cx="3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Opracowanie: Maksymilian Sulima</a:t>
            </a:r>
          </a:p>
        </p:txBody>
      </p:sp>
    </p:spTree>
    <p:extLst>
      <p:ext uri="{BB962C8B-B14F-4D97-AF65-F5344CB8AC3E}">
        <p14:creationId xmlns:p14="http://schemas.microsoft.com/office/powerpoint/2010/main" val="274291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A150C-7F48-CBE0-7B33-4DAF7D8A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Najlepsze wyniki, porównanie rankingu błędów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F1A99244-7241-CBB8-A3C9-EE88BC451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51324"/>
              </p:ext>
            </p:extLst>
          </p:nvPr>
        </p:nvGraphicFramePr>
        <p:xfrm>
          <a:off x="1076325" y="1801813"/>
          <a:ext cx="10039350" cy="4398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1810">
                  <a:extLst>
                    <a:ext uri="{9D8B030D-6E8A-4147-A177-3AD203B41FA5}">
                      <a16:colId xmlns:a16="http://schemas.microsoft.com/office/drawing/2014/main" val="3559554194"/>
                    </a:ext>
                  </a:extLst>
                </a:gridCol>
                <a:gridCol w="4817540">
                  <a:extLst>
                    <a:ext uri="{9D8B030D-6E8A-4147-A177-3AD203B41FA5}">
                      <a16:colId xmlns:a16="http://schemas.microsoft.com/office/drawing/2014/main" val="2968373292"/>
                    </a:ext>
                  </a:extLst>
                </a:gridCol>
              </a:tblGrid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Błąd średniowkadratowy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Błąd maksymlany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6668957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8719448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6738138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273181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Szescienny spine cubic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clamped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18904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clamped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Aproksymacja śrd, trygo,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4998788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Sześcienny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Szescienny spine cubic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461926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>
                          <a:effectLst/>
                        </a:rPr>
                        <a:t>Aproksymacja śrd, trygo,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Sześcienny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9777353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4085004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5354816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>
                          <a:effectLst/>
                        </a:rPr>
                        <a:t>Aproksymacja śrd, alg,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Aproksymacja śrd, alg,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2313552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4368021"/>
                  </a:ext>
                </a:extLst>
              </a:tr>
              <a:tr h="33838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Hermite</a:t>
                      </a:r>
                      <a:r>
                        <a:rPr lang="pl-PL" sz="1100" u="none" strike="noStrike" dirty="0">
                          <a:effectLst/>
                        </a:rPr>
                        <a:t> węzły równoodległe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827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1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B3BEB110-98F9-40CE-1318-1152B9BB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Podatności na efekt </a:t>
            </a:r>
            <a:r>
              <a:rPr lang="pl-PL" dirty="0" err="1"/>
              <a:t>Rungego</a:t>
            </a:r>
            <a:br>
              <a:rPr lang="pl-PL" dirty="0"/>
            </a:b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9558F72-E56E-E9B0-C775-9C9EAF778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01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D4D850-7855-5B6F-56BA-6DB63EF7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Lagrange’a</a:t>
            </a:r>
            <a:r>
              <a:rPr lang="pl-PL" dirty="0"/>
              <a:t> wzór </a:t>
            </a:r>
            <a:r>
              <a:rPr lang="pl-PL" dirty="0" err="1"/>
              <a:t>Lagrange’a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63A3AE-D8C8-7A89-C6B7-C41BD1AC7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N=10 węzły równoodległe</a:t>
            </a:r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DC421DE1-570F-0FB5-D461-919F93F75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0B8113-CD75-0BCA-AEE0-6715FCEE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N=10 węzły Czebyszewa</a:t>
            </a:r>
          </a:p>
        </p:txBody>
      </p:sp>
      <p:pic>
        <p:nvPicPr>
          <p:cNvPr id="10" name="Symbol zastępczy zawartości 9" descr="Obraz zawierający wykres&#10;&#10;Opis wygenerowany automatycznie">
            <a:extLst>
              <a:ext uri="{FF2B5EF4-FFF2-40B4-BE49-F238E27FC236}">
                <a16:creationId xmlns:a16="http://schemas.microsoft.com/office/drawing/2014/main" id="{A8CFB714-01F2-2DD3-0723-832ADDCE4B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07002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84A998-D909-64DC-2515-04CC4A05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Lagrange’a</a:t>
            </a:r>
            <a:r>
              <a:rPr lang="pl-PL" dirty="0"/>
              <a:t> wzór Newtona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28410F-7E90-B968-0278-EEB234269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N=10 węzły równoodległe</a:t>
            </a:r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49ED6669-3818-BCE1-5410-3265B1963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C6174E-00CE-07A6-3280-50C1FCDEB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N=10 węzły Czebyszewa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1BBCB9FB-FC24-E702-6E10-CA4D315CFF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28388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2240D-1031-528B-9020-9413E59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Hearmite’a</a:t>
            </a:r>
            <a:r>
              <a:rPr lang="pl-PL" dirty="0"/>
              <a:t> wzór Newtona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DD0454-89CB-9A6B-991F-A7EEDCFA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N=6 węzły równoodległe</a:t>
            </a:r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7C723BB1-6D18-5050-0777-7F8B36A8C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EE95C8B-60D0-3CE3-CCD6-37F4F1D3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N=6 węzły Czebyszewa</a:t>
            </a:r>
          </a:p>
        </p:txBody>
      </p:sp>
      <p:pic>
        <p:nvPicPr>
          <p:cNvPr id="10" name="Symbol zastępczy zawartości 9" descr="Obraz zawierający wykres&#10;&#10;Opis wygenerowany automatycznie">
            <a:extLst>
              <a:ext uri="{FF2B5EF4-FFF2-40B4-BE49-F238E27FC236}">
                <a16:creationId xmlns:a16="http://schemas.microsoft.com/office/drawing/2014/main" id="{2EC91542-C845-3C99-8B1C-EA67857277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22297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6C8218-9984-C6C4-17EA-F07FB0C8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Aproksymacja średniokwadratowa wielomianem algebraicznym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61B757-0903-5E68-40B8-7CEA67778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N=10 M=10 węzły równoodległe</a:t>
            </a:r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E7EB7A96-76ED-3B61-C0D6-496C4BB45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0B5545-81AA-C1D9-6AFB-815023E8F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N=10 M=6 węzły równoodległe</a:t>
            </a:r>
          </a:p>
        </p:txBody>
      </p:sp>
      <p:pic>
        <p:nvPicPr>
          <p:cNvPr id="14" name="Symbol zastępczy zawartości 13" descr="Obraz zawierający wykres&#10;&#10;Opis wygenerowany automatycznie">
            <a:extLst>
              <a:ext uri="{FF2B5EF4-FFF2-40B4-BE49-F238E27FC236}">
                <a16:creationId xmlns:a16="http://schemas.microsoft.com/office/drawing/2014/main" id="{0462F0E3-8602-F616-A2B7-EA44372DD5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87113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6D1BB4-B5D5-9921-8A84-C669902D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 w arytmetyce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82668A-912F-3277-7754-61998BC9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88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4FCB43-EB48-57BC-6D2D-43C3952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Lagrange’a</a:t>
            </a:r>
            <a:r>
              <a:rPr lang="pl-PL" dirty="0"/>
              <a:t> wzór </a:t>
            </a:r>
            <a:r>
              <a:rPr lang="pl-PL" dirty="0" err="1"/>
              <a:t>Lagrange’a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A319D3-7DA2-E4F9-C31C-619CF9545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N=61 węzły równoodległe</a:t>
            </a:r>
          </a:p>
        </p:txBody>
      </p:sp>
      <p:pic>
        <p:nvPicPr>
          <p:cNvPr id="12" name="Symbol zastępczy zawartości 11" descr="Obraz zawierający wykres&#10;&#10;Opis wygenerowany automatycznie">
            <a:extLst>
              <a:ext uri="{FF2B5EF4-FFF2-40B4-BE49-F238E27FC236}">
                <a16:creationId xmlns:a16="http://schemas.microsoft.com/office/drawing/2014/main" id="{FC64A639-0A2F-F43C-F62F-8D02B6BB9E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7D9C5E6-6044-3DD8-52EE-8432BED99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N=70 węzły Czebyszewa</a:t>
            </a:r>
          </a:p>
        </p:txBody>
      </p:sp>
      <p:pic>
        <p:nvPicPr>
          <p:cNvPr id="10" name="Symbol zastępczy zawartości 9" descr="Obraz zawierający wykres&#10;&#10;Opis wygenerowany automatycznie">
            <a:extLst>
              <a:ext uri="{FF2B5EF4-FFF2-40B4-BE49-F238E27FC236}">
                <a16:creationId xmlns:a16="http://schemas.microsoft.com/office/drawing/2014/main" id="{E6D3218D-13A5-D9F5-76E4-C3E4A2E9B9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00053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EE1C1D-3C47-985C-EE35-963E8319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Lagrange’a</a:t>
            </a:r>
            <a:r>
              <a:rPr lang="pl-PL" dirty="0"/>
              <a:t> wzór Newtona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31D22256-7630-F6D7-54E4-85D0B8240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N=47 węzły równoodległe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D392E92-09F2-1075-8EEE-DA3C39942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N=47 węzły Czebyszewa</a:t>
            </a:r>
          </a:p>
        </p:txBody>
      </p:sp>
      <p:pic>
        <p:nvPicPr>
          <p:cNvPr id="16" name="Symbol zastępczy zawartości 15" descr="Obraz zawierający wykres&#10;&#10;Opis wygenerowany automatycznie">
            <a:extLst>
              <a:ext uri="{FF2B5EF4-FFF2-40B4-BE49-F238E27FC236}">
                <a16:creationId xmlns:a16="http://schemas.microsoft.com/office/drawing/2014/main" id="{74A5FD68-C1A3-D9C5-2B17-1DF83BD017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37" y="2505074"/>
            <a:ext cx="4942049" cy="3706537"/>
          </a:xfrm>
        </p:spPr>
      </p:pic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8F02422F-78DB-3D45-6958-F1824D565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03589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025EB129-54E2-B40C-D292-84A1083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Lagrange’a</a:t>
            </a:r>
            <a:r>
              <a:rPr lang="pl-PL" dirty="0"/>
              <a:t> wzór Newtona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6D372552-3B82-EF86-D6F0-06A50102A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N=52 węzły równoodległe</a:t>
            </a:r>
          </a:p>
        </p:txBody>
      </p:sp>
      <p:pic>
        <p:nvPicPr>
          <p:cNvPr id="23" name="Symbol zastępczy zawartości 22">
            <a:extLst>
              <a:ext uri="{FF2B5EF4-FFF2-40B4-BE49-F238E27FC236}">
                <a16:creationId xmlns:a16="http://schemas.microsoft.com/office/drawing/2014/main" id="{71495A63-38D8-4FCC-0E07-F29854C85D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DD5C953F-D152-1E5A-F9FE-88C819C4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N=52 węzły Czebyszewa</a:t>
            </a:r>
          </a:p>
        </p:txBody>
      </p:sp>
      <p:pic>
        <p:nvPicPr>
          <p:cNvPr id="21" name="Symbol zastępczy zawartości 20" descr="Obraz zawierający wykres&#10;&#10;Opis wygenerowany automatycznie">
            <a:extLst>
              <a:ext uri="{FF2B5EF4-FFF2-40B4-BE49-F238E27FC236}">
                <a16:creationId xmlns:a16="http://schemas.microsoft.com/office/drawing/2014/main" id="{3C3C36B5-2CD9-998C-9426-01CD13175F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3808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25B1F4-D728-B2F6-8A72-B7236B5D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pl-PL" dirty="0"/>
              <a:t>Informacje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458AB1-0DFF-31C2-E85D-95848BA2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System operacyjny:</a:t>
            </a:r>
          </a:p>
          <a:p>
            <a:pPr>
              <a:spcBef>
                <a:spcPts val="0"/>
              </a:spcBef>
            </a:pPr>
            <a:r>
              <a:rPr lang="pl-PL" dirty="0"/>
              <a:t>Windows 10 19044.2604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Technologie:</a:t>
            </a:r>
          </a:p>
          <a:p>
            <a:pPr>
              <a:spcBef>
                <a:spcPts val="0"/>
              </a:spcBef>
            </a:pPr>
            <a:r>
              <a:rPr lang="pl-PL" dirty="0" err="1"/>
              <a:t>Python</a:t>
            </a:r>
            <a:r>
              <a:rPr lang="pl-PL" dirty="0"/>
              <a:t> 3.10</a:t>
            </a:r>
          </a:p>
          <a:p>
            <a:pPr>
              <a:spcBef>
                <a:spcPts val="0"/>
              </a:spcBef>
            </a:pPr>
            <a:r>
              <a:rPr lang="pl-PL" dirty="0" err="1"/>
              <a:t>numpy</a:t>
            </a:r>
            <a:r>
              <a:rPr lang="pl-PL" dirty="0"/>
              <a:t> 1.24.2</a:t>
            </a:r>
          </a:p>
          <a:p>
            <a:pPr>
              <a:spcBef>
                <a:spcPts val="0"/>
              </a:spcBef>
            </a:pPr>
            <a:r>
              <a:rPr lang="pl-PL" dirty="0" err="1"/>
              <a:t>matplotlib</a:t>
            </a:r>
            <a:r>
              <a:rPr lang="pl-PL" dirty="0"/>
              <a:t> 3.7.1</a:t>
            </a:r>
          </a:p>
          <a:p>
            <a:pPr>
              <a:spcBef>
                <a:spcPts val="0"/>
              </a:spcBef>
            </a:pPr>
            <a:r>
              <a:rPr lang="pl-PL" dirty="0" err="1"/>
              <a:t>jupyter</a:t>
            </a:r>
            <a:endParaRPr lang="pl-PL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Procesor:</a:t>
            </a:r>
          </a:p>
          <a:p>
            <a:pPr>
              <a:spcBef>
                <a:spcPts val="0"/>
              </a:spcBef>
            </a:pPr>
            <a:r>
              <a:rPr lang="pl-PL" dirty="0"/>
              <a:t>AMD </a:t>
            </a:r>
            <a:r>
              <a:rPr lang="pl-PL" dirty="0" err="1"/>
              <a:t>Ryzen</a:t>
            </a:r>
            <a:r>
              <a:rPr lang="pl-PL" dirty="0"/>
              <a:t> 7 4700U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252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48D6D-0338-EABF-E25B-222A061E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</a:t>
            </a:r>
            <a:r>
              <a:rPr lang="pl-PL" dirty="0" err="1"/>
              <a:t>Hermite’a</a:t>
            </a:r>
            <a:r>
              <a:rPr lang="pl-PL" dirty="0"/>
              <a:t> wzór Newtona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E5BBF5-6803-84FB-2DD4-14EB6A724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N=23 węzły równoodległe</a:t>
            </a:r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EA4C5865-A64A-792A-5E8F-F96AC0760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95930D-691D-856D-FC19-98D777E7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N=27 węzły Czebyszewa</a:t>
            </a:r>
          </a:p>
        </p:txBody>
      </p:sp>
      <p:pic>
        <p:nvPicPr>
          <p:cNvPr id="10" name="Symbol zastępczy zawartości 9" descr="Obraz zawierający wykres&#10;&#10;Opis wygenerowany automatycznie">
            <a:extLst>
              <a:ext uri="{FF2B5EF4-FFF2-40B4-BE49-F238E27FC236}">
                <a16:creationId xmlns:a16="http://schemas.microsoft.com/office/drawing/2014/main" id="{7463D670-B8CE-7220-3C6E-94531F987D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30358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A0C40E-8D85-1A2B-1401-2C4F242D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Oscylacje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5C7C65-2BDC-AF5C-81F7-D5BC3F018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62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8BC9E1D-4793-28E2-D679-74D2169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Kwadratowe funkcje sklejane n = 20, 40, 60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FB16C24-2728-75E1-AB35-099CECF55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Natural 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F5B563-2AA4-3660-3D33-1E4BDC4C6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Clamped</a:t>
            </a:r>
            <a:endParaRPr lang="pl-PL" dirty="0"/>
          </a:p>
        </p:txBody>
      </p:sp>
      <p:pic>
        <p:nvPicPr>
          <p:cNvPr id="8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83F19B36-E7EE-596F-8840-D40E7E1D2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5355"/>
            <a:ext cx="6096000" cy="4572000"/>
          </a:xfrm>
          <a:prstGeom prst="rect">
            <a:avLst/>
          </a:prstGeom>
        </p:spPr>
      </p:pic>
      <p:pic>
        <p:nvPicPr>
          <p:cNvPr id="10" name="Obraz 9" descr="Obraz zawierający wykres&#10;&#10;Opis wygenerowany automatycznie">
            <a:extLst>
              <a:ext uri="{FF2B5EF4-FFF2-40B4-BE49-F238E27FC236}">
                <a16:creationId xmlns:a16="http://schemas.microsoft.com/office/drawing/2014/main" id="{7419DCC4-2129-41AB-AF55-F495B4D6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9" y="2286000"/>
            <a:ext cx="60960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9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52CAF1D0-EA31-E7A9-88FD-DE432D7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Zależności między zmiennymi w aproksymacji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89C50B9-ABE1-889B-60C9-A81BA0B39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233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6E30043-AF17-0A11-7767-C8ED32B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Aproksymacja średniokwadratowa wielomianami algebraicznymi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0A8D3708-7FD0-11BF-336A-893A1BE0574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01FFB389-B989-8F9E-53D1-AAF4F8DA3E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290451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05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6E30043-AF17-0A11-7767-C8ED32B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Aproksymacja średniokwadratowa wielomianami algebraicznymi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51D015C-8281-560D-D4FC-D3E55D3FC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4D3BDE1C-9C80-3488-EBB4-1F128D9EF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99490"/>
              </p:ext>
            </p:extLst>
          </p:nvPr>
        </p:nvGraphicFramePr>
        <p:xfrm>
          <a:off x="6163322" y="1825624"/>
          <a:ext cx="5181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A6963097-FC66-37BC-2EA7-013B2CBD959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223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71E27DC-1E88-F87F-0801-392EEDB9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Aproksymacja średniokwadratowa wielomianami trygonometrycznymi, błąd maksymalny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56DC8101-2311-760D-05DA-04F998FF4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25773"/>
              </p:ext>
            </p:extLst>
          </p:nvPr>
        </p:nvGraphicFramePr>
        <p:xfrm>
          <a:off x="367990" y="1806499"/>
          <a:ext cx="11088030" cy="4389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94">
                  <a:extLst>
                    <a:ext uri="{9D8B030D-6E8A-4147-A177-3AD203B41FA5}">
                      <a16:colId xmlns:a16="http://schemas.microsoft.com/office/drawing/2014/main" val="156864826"/>
                    </a:ext>
                  </a:extLst>
                </a:gridCol>
                <a:gridCol w="1133488">
                  <a:extLst>
                    <a:ext uri="{9D8B030D-6E8A-4147-A177-3AD203B41FA5}">
                      <a16:colId xmlns:a16="http://schemas.microsoft.com/office/drawing/2014/main" val="2730408561"/>
                    </a:ext>
                  </a:extLst>
                </a:gridCol>
                <a:gridCol w="1133488">
                  <a:extLst>
                    <a:ext uri="{9D8B030D-6E8A-4147-A177-3AD203B41FA5}">
                      <a16:colId xmlns:a16="http://schemas.microsoft.com/office/drawing/2014/main" val="366081442"/>
                    </a:ext>
                  </a:extLst>
                </a:gridCol>
                <a:gridCol w="1133488">
                  <a:extLst>
                    <a:ext uri="{9D8B030D-6E8A-4147-A177-3AD203B41FA5}">
                      <a16:colId xmlns:a16="http://schemas.microsoft.com/office/drawing/2014/main" val="4130584832"/>
                    </a:ext>
                  </a:extLst>
                </a:gridCol>
                <a:gridCol w="1133488">
                  <a:extLst>
                    <a:ext uri="{9D8B030D-6E8A-4147-A177-3AD203B41FA5}">
                      <a16:colId xmlns:a16="http://schemas.microsoft.com/office/drawing/2014/main" val="3179379420"/>
                    </a:ext>
                  </a:extLst>
                </a:gridCol>
                <a:gridCol w="1133488">
                  <a:extLst>
                    <a:ext uri="{9D8B030D-6E8A-4147-A177-3AD203B41FA5}">
                      <a16:colId xmlns:a16="http://schemas.microsoft.com/office/drawing/2014/main" val="2728260967"/>
                    </a:ext>
                  </a:extLst>
                </a:gridCol>
                <a:gridCol w="1108299">
                  <a:extLst>
                    <a:ext uri="{9D8B030D-6E8A-4147-A177-3AD203B41FA5}">
                      <a16:colId xmlns:a16="http://schemas.microsoft.com/office/drawing/2014/main" val="3423452287"/>
                    </a:ext>
                  </a:extLst>
                </a:gridCol>
                <a:gridCol w="1108299">
                  <a:extLst>
                    <a:ext uri="{9D8B030D-6E8A-4147-A177-3AD203B41FA5}">
                      <a16:colId xmlns:a16="http://schemas.microsoft.com/office/drawing/2014/main" val="266733308"/>
                    </a:ext>
                  </a:extLst>
                </a:gridCol>
                <a:gridCol w="1108299">
                  <a:extLst>
                    <a:ext uri="{9D8B030D-6E8A-4147-A177-3AD203B41FA5}">
                      <a16:colId xmlns:a16="http://schemas.microsoft.com/office/drawing/2014/main" val="1497042172"/>
                    </a:ext>
                  </a:extLst>
                </a:gridCol>
                <a:gridCol w="1108299">
                  <a:extLst>
                    <a:ext uri="{9D8B030D-6E8A-4147-A177-3AD203B41FA5}">
                      <a16:colId xmlns:a16="http://schemas.microsoft.com/office/drawing/2014/main" val="381106206"/>
                    </a:ext>
                  </a:extLst>
                </a:gridCol>
              </a:tblGrid>
              <a:tr h="10587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poprzednia-następna wartość n\m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34843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"5-7"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18,35%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45880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"7-10"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-45,38%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-45,38%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95659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"10-15"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-6,27%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21,23%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141200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"15-20"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24,34%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34,87%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17,76%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11,96%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11,58%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301951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"20-25"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3,13%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10,84%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12,83%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764865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"25-30"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-0,55%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1,55%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2,41%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5,29%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18,93%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46,23%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294545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"30-25"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-0,21%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0,51%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-0,45%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1,32%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755207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"35-40"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-0,10%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0,75%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10,56%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661517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"40-45"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-0,54%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3,55%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319140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"45-50"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-0,62%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090240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"50-55"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-0,34%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0,64%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154097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"55-60"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-0,21%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550937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"60-65"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-0,14%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883806"/>
                  </a:ext>
                </a:extLst>
              </a:tr>
              <a:tr h="23791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"65-70"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-0,09%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0,02%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30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1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8BC292-5473-3C3E-42C1-002CAA8C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Aproksymacja średniokwadratowa wielomianami trygonometrycznymi, błąd średniokwadratowy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4572C31-62F7-82F4-EDCD-37A71349D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808089"/>
              </p:ext>
            </p:extLst>
          </p:nvPr>
        </p:nvGraphicFramePr>
        <p:xfrm>
          <a:off x="709452" y="1969650"/>
          <a:ext cx="10515603" cy="4230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4498">
                  <a:extLst>
                    <a:ext uri="{9D8B030D-6E8A-4147-A177-3AD203B41FA5}">
                      <a16:colId xmlns:a16="http://schemas.microsoft.com/office/drawing/2014/main" val="4195634519"/>
                    </a:ext>
                  </a:extLst>
                </a:gridCol>
                <a:gridCol w="883518">
                  <a:extLst>
                    <a:ext uri="{9D8B030D-6E8A-4147-A177-3AD203B41FA5}">
                      <a16:colId xmlns:a16="http://schemas.microsoft.com/office/drawing/2014/main" val="2163163809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2556708454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1170850300"/>
                    </a:ext>
                  </a:extLst>
                </a:gridCol>
                <a:gridCol w="935490">
                  <a:extLst>
                    <a:ext uri="{9D8B030D-6E8A-4147-A177-3AD203B41FA5}">
                      <a16:colId xmlns:a16="http://schemas.microsoft.com/office/drawing/2014/main" val="29407251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3883508818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742216868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3577178912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3424235482"/>
                    </a:ext>
                  </a:extLst>
                </a:gridCol>
                <a:gridCol w="848871">
                  <a:extLst>
                    <a:ext uri="{9D8B030D-6E8A-4147-A177-3AD203B41FA5}">
                      <a16:colId xmlns:a16="http://schemas.microsoft.com/office/drawing/2014/main" val="2930017066"/>
                    </a:ext>
                  </a:extLst>
                </a:gridCol>
              </a:tblGrid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poprzednia-następna wartość\m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993617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"5-7"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775814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"7-10"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-20,41%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-20,41%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888867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"10-15"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16,61%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14,26%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17,53%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73461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"15-20"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7,19%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9,92%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15,71%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15,37%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18,95%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391171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"20-25"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21,46%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455153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"25-30"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1,15%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38,74%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52104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"30-25"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1,91%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484287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"35-40"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5,65%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8881769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"40-45"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050765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"45-50"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963077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"50-55"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74557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"55-60"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758101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"60-65"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651074"/>
                  </a:ext>
                </a:extLst>
              </a:tr>
              <a:tr h="2820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"65-70"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0,22%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2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3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9493DA-D34C-BF0C-0C6F-F1A470B4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Aproksymacja średniokwadratowa wielomianami trygonometrycznymi, błąd maksymalny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67FE268-6D0C-9A80-369B-93C3C1E9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35295"/>
              </p:ext>
            </p:extLst>
          </p:nvPr>
        </p:nvGraphicFramePr>
        <p:xfrm>
          <a:off x="977462" y="1717401"/>
          <a:ext cx="10237075" cy="4567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799">
                  <a:extLst>
                    <a:ext uri="{9D8B030D-6E8A-4147-A177-3AD203B41FA5}">
                      <a16:colId xmlns:a16="http://schemas.microsoft.com/office/drawing/2014/main" val="3439206019"/>
                    </a:ext>
                  </a:extLst>
                </a:gridCol>
                <a:gridCol w="1148799">
                  <a:extLst>
                    <a:ext uri="{9D8B030D-6E8A-4147-A177-3AD203B41FA5}">
                      <a16:colId xmlns:a16="http://schemas.microsoft.com/office/drawing/2014/main" val="2913467837"/>
                    </a:ext>
                  </a:extLst>
                </a:gridCol>
                <a:gridCol w="1148799">
                  <a:extLst>
                    <a:ext uri="{9D8B030D-6E8A-4147-A177-3AD203B41FA5}">
                      <a16:colId xmlns:a16="http://schemas.microsoft.com/office/drawing/2014/main" val="3252002161"/>
                    </a:ext>
                  </a:extLst>
                </a:gridCol>
                <a:gridCol w="1148799">
                  <a:extLst>
                    <a:ext uri="{9D8B030D-6E8A-4147-A177-3AD203B41FA5}">
                      <a16:colId xmlns:a16="http://schemas.microsoft.com/office/drawing/2014/main" val="1063293344"/>
                    </a:ext>
                  </a:extLst>
                </a:gridCol>
                <a:gridCol w="1148799">
                  <a:extLst>
                    <a:ext uri="{9D8B030D-6E8A-4147-A177-3AD203B41FA5}">
                      <a16:colId xmlns:a16="http://schemas.microsoft.com/office/drawing/2014/main" val="3276455275"/>
                    </a:ext>
                  </a:extLst>
                </a:gridCol>
                <a:gridCol w="1123270">
                  <a:extLst>
                    <a:ext uri="{9D8B030D-6E8A-4147-A177-3AD203B41FA5}">
                      <a16:colId xmlns:a16="http://schemas.microsoft.com/office/drawing/2014/main" val="2356025919"/>
                    </a:ext>
                  </a:extLst>
                </a:gridCol>
                <a:gridCol w="1123270">
                  <a:extLst>
                    <a:ext uri="{9D8B030D-6E8A-4147-A177-3AD203B41FA5}">
                      <a16:colId xmlns:a16="http://schemas.microsoft.com/office/drawing/2014/main" val="830661115"/>
                    </a:ext>
                  </a:extLst>
                </a:gridCol>
                <a:gridCol w="1123270">
                  <a:extLst>
                    <a:ext uri="{9D8B030D-6E8A-4147-A177-3AD203B41FA5}">
                      <a16:colId xmlns:a16="http://schemas.microsoft.com/office/drawing/2014/main" val="2863358998"/>
                    </a:ext>
                  </a:extLst>
                </a:gridCol>
                <a:gridCol w="1123270">
                  <a:extLst>
                    <a:ext uri="{9D8B030D-6E8A-4147-A177-3AD203B41FA5}">
                      <a16:colId xmlns:a16="http://schemas.microsoft.com/office/drawing/2014/main" val="2156457622"/>
                    </a:ext>
                  </a:extLst>
                </a:gridCol>
              </a:tblGrid>
              <a:tr h="69459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n\poprzednia-następna wartość 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"2-3"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"3-4"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"4-5"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"5-6"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"6-8"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"8-10"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"10-12"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"12-15"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179389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336377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270651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-21,46%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77697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-15,56%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9,97%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3,47%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-5,84%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86268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0,54%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-13,68%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-3,34%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-6,30%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29,23%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602209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-0,44%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-10,65%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-1,95%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30,80%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11,35%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800727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-9,14%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1,55%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32,85%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18,53%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0227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-1,40%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1,71%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-0,91%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33,19%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17,32%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42,23%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49,43%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130914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-1,51%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-8,51%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1,77%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33,31%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17,07%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42,64%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54,43%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996964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-1,57%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-8,43%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1,79%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33,37%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17,04%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42,25%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56,28%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098014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-1,61%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-8,38%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33,42%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17,06%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57,19%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565050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-1,63%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-8,35%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33,45%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17,10%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41,56%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57,61%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289540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-1,65%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-8,33%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33,48%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17,14%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57,81%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96727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-1,66%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-8,32%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33,50%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17,18%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41,25%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57,92%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434055"/>
                  </a:ext>
                </a:extLst>
              </a:tr>
              <a:tr h="258213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-1,68%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-8,31%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-0,81%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33,52%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17,22%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57,96%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503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2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69DBB0-0539-9EC3-91DB-6E7F6D37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Aproksymacja średniokwadratowa wielomianami trygonometrycznymi, błąd średniokwadratowy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78F15260-E80E-5A5C-685B-57CE21450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7413"/>
              </p:ext>
            </p:extLst>
          </p:nvPr>
        </p:nvGraphicFramePr>
        <p:xfrm>
          <a:off x="838200" y="1759442"/>
          <a:ext cx="10515601" cy="448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088">
                  <a:extLst>
                    <a:ext uri="{9D8B030D-6E8A-4147-A177-3AD203B41FA5}">
                      <a16:colId xmlns:a16="http://schemas.microsoft.com/office/drawing/2014/main" val="874918748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315552101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2568830681"/>
                    </a:ext>
                  </a:extLst>
                </a:gridCol>
                <a:gridCol w="1267505">
                  <a:extLst>
                    <a:ext uri="{9D8B030D-6E8A-4147-A177-3AD203B41FA5}">
                      <a16:colId xmlns:a16="http://schemas.microsoft.com/office/drawing/2014/main" val="1611893959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1569555035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3193058661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175220040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3756746588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2529137052"/>
                    </a:ext>
                  </a:extLst>
                </a:gridCol>
              </a:tblGrid>
              <a:tr h="861972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n\poprzednia-następna wartość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"2-3"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"3-4"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"4-5"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"5-6"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"6-8"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"8-10"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"10-12"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"12-15"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068617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401723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129758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4,93%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823097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-2,82%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8,55%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0,42%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-2,73%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027554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14,43%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1,62%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19,61%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97978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34,21%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9,46%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9,43%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374111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14,97%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40,23%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 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464034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15,16%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62,52%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562726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15,19%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41,28%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64,57%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362304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65,00%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03113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65,22%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144124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34,99%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65,36%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067624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41,37%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65,48%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927273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41,38%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65,56%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0728052"/>
                  </a:ext>
                </a:extLst>
              </a:tr>
              <a:tr h="24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0,36%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14,69%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35,00%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15,22%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41,39%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65,63%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31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88F0925-4FD4-7F58-A934-82F5C2F16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A786748-6106-C9C3-3850-1D94206E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zadana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344DB-93F6-28DC-461B-28DFF645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452563"/>
            <a:ext cx="5543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33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54044B-E775-70EC-C2B7-0A110E82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KONIEC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5559BE7-9E08-ABD1-362D-725CC152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72552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47918-90E4-CBB6-516D-1550ED3F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Rozważone podejścia do przybliżenia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2D591B-CFF5-0070-9EA7-1D4896D6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Interpolacja</a:t>
            </a:r>
          </a:p>
          <a:p>
            <a:pPr lvl="1"/>
            <a:r>
              <a:rPr lang="pl-PL" dirty="0"/>
              <a:t>Zagadnienie </a:t>
            </a:r>
            <a:r>
              <a:rPr lang="pl-PL" dirty="0" err="1"/>
              <a:t>Lagrange’a</a:t>
            </a:r>
            <a:endParaRPr lang="pl-PL" dirty="0"/>
          </a:p>
          <a:p>
            <a:pPr lvl="2"/>
            <a:r>
              <a:rPr lang="pl-PL" dirty="0"/>
              <a:t>Wzór </a:t>
            </a:r>
            <a:r>
              <a:rPr lang="pl-PL" dirty="0" err="1"/>
              <a:t>Lagrange’a</a:t>
            </a:r>
            <a:endParaRPr lang="pl-PL" dirty="0"/>
          </a:p>
          <a:p>
            <a:pPr lvl="2"/>
            <a:r>
              <a:rPr lang="pl-PL" dirty="0"/>
              <a:t>Wzór Newtona</a:t>
            </a:r>
          </a:p>
          <a:p>
            <a:pPr lvl="1"/>
            <a:r>
              <a:rPr lang="pl-PL" dirty="0"/>
              <a:t>Zagadnienie </a:t>
            </a:r>
            <a:r>
              <a:rPr lang="pl-PL" dirty="0" err="1"/>
              <a:t>Hermite’a</a:t>
            </a:r>
            <a:endParaRPr lang="pl-PL" dirty="0"/>
          </a:p>
          <a:p>
            <a:pPr lvl="2"/>
            <a:r>
              <a:rPr lang="pl-PL" dirty="0"/>
              <a:t>Wzór Newtona</a:t>
            </a:r>
          </a:p>
          <a:p>
            <a:pPr lvl="1"/>
            <a:r>
              <a:rPr lang="pl-PL" dirty="0"/>
              <a:t>Funkcjami sklejanymi</a:t>
            </a:r>
          </a:p>
          <a:p>
            <a:pPr lvl="2"/>
            <a:r>
              <a:rPr lang="pl-PL" dirty="0"/>
              <a:t>Drugiego stopnia</a:t>
            </a:r>
          </a:p>
          <a:p>
            <a:pPr lvl="2"/>
            <a:r>
              <a:rPr lang="pl-PL" dirty="0"/>
              <a:t>Trzeciego stopnia</a:t>
            </a:r>
          </a:p>
          <a:p>
            <a:pPr lvl="1"/>
            <a:endParaRPr lang="pl-PL" dirty="0"/>
          </a:p>
          <a:p>
            <a:r>
              <a:rPr lang="pl-PL" dirty="0"/>
              <a:t>Aproksymacja średniokwadratowa wielomianami:</a:t>
            </a:r>
          </a:p>
          <a:p>
            <a:pPr lvl="1"/>
            <a:r>
              <a:rPr lang="pl-PL" dirty="0"/>
              <a:t>Algebraicznymi</a:t>
            </a:r>
          </a:p>
          <a:p>
            <a:pPr lvl="1"/>
            <a:r>
              <a:rPr lang="pl-PL" dirty="0"/>
              <a:t>Trygonometrycznymi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170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87A88-460F-4497-89E1-D7F18BCA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założenia teoretyczne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C1A8A94-3BF4-AC7E-531E-398A239B8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Wartości błędów liczono dla 1000 równoodległych punktów</a:t>
                </a:r>
              </a:p>
              <a:p>
                <a:r>
                  <a:rPr lang="pl-PL" dirty="0"/>
                  <a:t>Dla zagadnienia </a:t>
                </a:r>
                <a:r>
                  <a:rPr lang="pl-PL" dirty="0" err="1"/>
                  <a:t>Hermite’a</a:t>
                </a:r>
                <a:r>
                  <a:rPr lang="pl-PL" dirty="0"/>
                  <a:t> użyto wzoru Newtona i wagi dla każdego węzła 2</a:t>
                </a:r>
              </a:p>
              <a:p>
                <a:r>
                  <a:rPr lang="pl-PL" dirty="0"/>
                  <a:t>Warunki brzegowe dla funkcji sklejanych</a:t>
                </a:r>
              </a:p>
              <a:p>
                <a:pPr lvl="1"/>
                <a:r>
                  <a:rPr lang="pl-PL" dirty="0"/>
                  <a:t>Kwadratowych</a:t>
                </a:r>
              </a:p>
              <a:p>
                <a:pPr lvl="2"/>
                <a:r>
                  <a:rPr lang="pl-PL" dirty="0" err="1"/>
                  <a:t>Clamped</a:t>
                </a:r>
                <a:r>
                  <a:rPr lang="pl-PL" dirty="0"/>
                  <a:t> </a:t>
                </a:r>
                <a:r>
                  <a:rPr lang="pl-PL" dirty="0" err="1"/>
                  <a:t>boundary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pPr lvl="2"/>
                <a:r>
                  <a:rPr lang="pl-PL" dirty="0"/>
                  <a:t>Natural </a:t>
                </a:r>
                <a:r>
                  <a:rPr lang="pl-PL" dirty="0" err="1"/>
                  <a:t>quadratic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Sześciennych</a:t>
                </a:r>
              </a:p>
              <a:p>
                <a:pPr lvl="2"/>
                <a:r>
                  <a:rPr lang="pl-PL" dirty="0" err="1"/>
                  <a:t>Cubic</a:t>
                </a:r>
                <a:r>
                  <a:rPr lang="pl-PL" dirty="0"/>
                  <a:t> </a:t>
                </a:r>
                <a:r>
                  <a:rPr lang="pl-PL" dirty="0" err="1"/>
                  <a:t>function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l-PL" dirty="0"/>
                  <a:t> f/ sześcienne przechodzące przez pierwsze/ostatnie 4 pkt</a:t>
                </a:r>
              </a:p>
              <a:p>
                <a:pPr lvl="2"/>
                <a:r>
                  <a:rPr lang="pl-PL" dirty="0"/>
                  <a:t>Natural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l-PL" dirty="0"/>
              </a:p>
              <a:p>
                <a:pPr lvl="3"/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C1A8A94-3BF4-AC7E-531E-398A239B8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7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0DF3B0-91AB-9726-3578-396D9135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48C470-8F70-11D5-C3EF-1CF97C404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Dokładność obliczeń zmierzono za pomocą 2 metryk:</a:t>
                </a:r>
              </a:p>
              <a:p>
                <a:pPr lvl="1"/>
                <a:r>
                  <a:rPr lang="pl-PL" dirty="0"/>
                  <a:t>Błędu maksymalnego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pl-PL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pl-PL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∈&lt;1,</m:t>
                      </m:r>
                      <m:r>
                        <a:rPr lang="pl-PL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pl-PL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pl-PL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pl-PL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pl-PL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pl-PL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l-PL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l-PL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pl-PL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|</m:t>
                      </m:r>
                    </m:oMath>
                  </m:oMathPara>
                </a14:m>
                <a:endParaRPr lang="pl-P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pl-PL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pl-PL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Błędu średniokwadratowego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l-P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pl-P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pl-PL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l-PL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pl-PL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l-P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pl-PL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– liczba punktów pomiaru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i-ty pkt pomiaru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48C470-8F70-11D5-C3EF-1CF97C404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A150C-7F48-CBE0-7B33-4DAF7D8A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Najlepsze wyniki, błąd maksymalny</a:t>
            </a:r>
          </a:p>
        </p:txBody>
      </p:sp>
      <p:graphicFrame>
        <p:nvGraphicFramePr>
          <p:cNvPr id="13" name="Symbol zastępczy zawartości 12">
            <a:extLst>
              <a:ext uri="{FF2B5EF4-FFF2-40B4-BE49-F238E27FC236}">
                <a16:creationId xmlns:a16="http://schemas.microsoft.com/office/drawing/2014/main" id="{128212FA-3913-8D15-0073-0DF780232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67230"/>
              </p:ext>
            </p:extLst>
          </p:nvPr>
        </p:nvGraphicFramePr>
        <p:xfrm>
          <a:off x="3079531" y="1822505"/>
          <a:ext cx="6032937" cy="435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571">
                  <a:extLst>
                    <a:ext uri="{9D8B030D-6E8A-4147-A177-3AD203B41FA5}">
                      <a16:colId xmlns:a16="http://schemas.microsoft.com/office/drawing/2014/main" val="2710750138"/>
                    </a:ext>
                  </a:extLst>
                </a:gridCol>
                <a:gridCol w="1130194">
                  <a:extLst>
                    <a:ext uri="{9D8B030D-6E8A-4147-A177-3AD203B41FA5}">
                      <a16:colId xmlns:a16="http://schemas.microsoft.com/office/drawing/2014/main" val="713732566"/>
                    </a:ext>
                  </a:extLst>
                </a:gridCol>
                <a:gridCol w="1805172">
                  <a:extLst>
                    <a:ext uri="{9D8B030D-6E8A-4147-A177-3AD203B41FA5}">
                      <a16:colId xmlns:a16="http://schemas.microsoft.com/office/drawing/2014/main" val="3812062929"/>
                    </a:ext>
                  </a:extLst>
                </a:gridCol>
              </a:tblGrid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Nazwa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Dane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Bład maksymalny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306666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4,339E-14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599216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1,223E-03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574104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1,887E-03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358420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clamped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1,404E-02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446571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Aproksymacja śrd, trygo,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 m=30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2,059E-02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645141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Sześcienny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cubic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2,853E-02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322406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Sześcienny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natural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3,903E-02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340585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Kwadratowy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natural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7,027E-02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535317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4,354E-01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450843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Aproksymacja śrd, alg,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n=60 m=20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5,474E-01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037729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9,494E-01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856533"/>
                  </a:ext>
                </a:extLst>
              </a:tr>
              <a:tr h="335198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9,494E-01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4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A150C-7F48-CBE0-7B33-4DAF7D8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pl-PL" dirty="0"/>
              <a:t>Najlepsze wyniki, błąd średniokwadratowy</a:t>
            </a: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B6E4A9BF-9A0D-D4FE-D609-C7CFCB1DD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17907"/>
              </p:ext>
            </p:extLst>
          </p:nvPr>
        </p:nvGraphicFramePr>
        <p:xfrm>
          <a:off x="2638097" y="1675360"/>
          <a:ext cx="6915806" cy="4651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6637">
                  <a:extLst>
                    <a:ext uri="{9D8B030D-6E8A-4147-A177-3AD203B41FA5}">
                      <a16:colId xmlns:a16="http://schemas.microsoft.com/office/drawing/2014/main" val="3487827126"/>
                    </a:ext>
                  </a:extLst>
                </a:gridCol>
                <a:gridCol w="1151745">
                  <a:extLst>
                    <a:ext uri="{9D8B030D-6E8A-4147-A177-3AD203B41FA5}">
                      <a16:colId xmlns:a16="http://schemas.microsoft.com/office/drawing/2014/main" val="263477758"/>
                    </a:ext>
                  </a:extLst>
                </a:gridCol>
                <a:gridCol w="2607424">
                  <a:extLst>
                    <a:ext uri="{9D8B030D-6E8A-4147-A177-3AD203B41FA5}">
                      <a16:colId xmlns:a16="http://schemas.microsoft.com/office/drawing/2014/main" val="1211456707"/>
                    </a:ext>
                  </a:extLst>
                </a:gridCol>
              </a:tblGrid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Nazwa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Dane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Błąd średniokwadratowy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863347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4,228E-16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611862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1,000E-05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679608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Czebyszewa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1,201E-05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184055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Sześcienny </a:t>
                      </a:r>
                      <a:r>
                        <a:rPr lang="pl-PL" sz="1100" u="none" strike="noStrike" dirty="0" err="1">
                          <a:effectLst/>
                        </a:rPr>
                        <a:t>spine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cubic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n=70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8,921E-05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886332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clamped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1,059E-04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595724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Sześcienny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1,247E-04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354309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>
                          <a:effectLst/>
                        </a:rPr>
                        <a:t>Aproksymacja śrd, trygo,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 m=30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2,166E-04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185456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Lagrange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7,898E-04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08712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Kwadratowy spline natural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1,294E-03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386639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>
                          <a:effectLst/>
                        </a:rPr>
                        <a:t>Aproksymacja śrd, alg,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n=65 m=20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7,175E-03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329776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Newton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1,422E-02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887639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Hermite węzły równoodległe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1,422E-02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42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A150C-7F48-CBE0-7B33-4DAF7D8A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Najlepsze wyniki, oba błędy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E0481881-6F1D-B294-AB5C-E5CFBC8FB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43601"/>
              </p:ext>
            </p:extLst>
          </p:nvPr>
        </p:nvGraphicFramePr>
        <p:xfrm>
          <a:off x="1070518" y="1757905"/>
          <a:ext cx="10050964" cy="4486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2844">
                  <a:extLst>
                    <a:ext uri="{9D8B030D-6E8A-4147-A177-3AD203B41FA5}">
                      <a16:colId xmlns:a16="http://schemas.microsoft.com/office/drawing/2014/main" val="11143542"/>
                    </a:ext>
                  </a:extLst>
                </a:gridCol>
                <a:gridCol w="1173518">
                  <a:extLst>
                    <a:ext uri="{9D8B030D-6E8A-4147-A177-3AD203B41FA5}">
                      <a16:colId xmlns:a16="http://schemas.microsoft.com/office/drawing/2014/main" val="4242323644"/>
                    </a:ext>
                  </a:extLst>
                </a:gridCol>
                <a:gridCol w="2656715">
                  <a:extLst>
                    <a:ext uri="{9D8B030D-6E8A-4147-A177-3AD203B41FA5}">
                      <a16:colId xmlns:a16="http://schemas.microsoft.com/office/drawing/2014/main" val="150097781"/>
                    </a:ext>
                  </a:extLst>
                </a:gridCol>
                <a:gridCol w="1173518">
                  <a:extLst>
                    <a:ext uri="{9D8B030D-6E8A-4147-A177-3AD203B41FA5}">
                      <a16:colId xmlns:a16="http://schemas.microsoft.com/office/drawing/2014/main" val="4106913104"/>
                    </a:ext>
                  </a:extLst>
                </a:gridCol>
                <a:gridCol w="1874369">
                  <a:extLst>
                    <a:ext uri="{9D8B030D-6E8A-4147-A177-3AD203B41FA5}">
                      <a16:colId xmlns:a16="http://schemas.microsoft.com/office/drawing/2014/main" val="4034000785"/>
                    </a:ext>
                  </a:extLst>
                </a:gridCol>
              </a:tblGrid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Nazwa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Dane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Błąd średniokwadratowy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Dane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Bład maksymalny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393700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Lagrange</a:t>
                      </a:r>
                      <a:r>
                        <a:rPr lang="pl-PL" sz="1100" u="none" strike="noStrike" dirty="0">
                          <a:effectLst/>
                        </a:rPr>
                        <a:t> węzły Czebyszewa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n=70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4,228E-16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4,339E-14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741113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Lagrange</a:t>
                      </a:r>
                      <a:r>
                        <a:rPr lang="pl-PL" sz="1100" u="none" strike="noStrike" dirty="0">
                          <a:effectLst/>
                        </a:rPr>
                        <a:t> węzły równoodległe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7,898E-04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4,354E-01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582601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Newton węzły Czebyszewa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1,201E-05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1,887E-03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4799089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Newton węzły równoodległe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1,422E-02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9,494E-01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74893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Hermite</a:t>
                      </a:r>
                      <a:r>
                        <a:rPr lang="pl-PL" sz="1100" u="none" strike="noStrike" dirty="0">
                          <a:effectLst/>
                        </a:rPr>
                        <a:t> węzły Czebyszewa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1,000E-05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1,223E-03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0746184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err="1">
                          <a:effectLst/>
                        </a:rPr>
                        <a:t>Hermite</a:t>
                      </a:r>
                      <a:r>
                        <a:rPr lang="pl-PL" sz="1100" u="none" strike="noStrike" dirty="0">
                          <a:effectLst/>
                        </a:rPr>
                        <a:t> węzły równoodległe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1,422E-02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9,494E-01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899616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Kwadratowy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natural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n=39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1,294E-03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7,027E-02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875192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Kwadratowy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clamped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1,059E-04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1,404E-02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186289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Sześcienny </a:t>
                      </a:r>
                      <a:r>
                        <a:rPr lang="pl-PL" sz="1100" u="none" strike="noStrike" dirty="0" err="1">
                          <a:effectLst/>
                        </a:rPr>
                        <a:t>spline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natural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1,247E-04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3,903E-02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398924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Sześcienny </a:t>
                      </a:r>
                      <a:r>
                        <a:rPr lang="pl-PL" sz="1100" u="none" strike="noStrike" dirty="0" err="1">
                          <a:effectLst/>
                        </a:rPr>
                        <a:t>spine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cubic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8,921E-05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2,853E-02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952666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 dirty="0">
                          <a:effectLst/>
                        </a:rPr>
                        <a:t>Aproksymacja </a:t>
                      </a:r>
                      <a:r>
                        <a:rPr lang="pl-PL" sz="1100" u="none" strike="noStrike" dirty="0" err="1">
                          <a:effectLst/>
                        </a:rPr>
                        <a:t>śrd</a:t>
                      </a:r>
                      <a:r>
                        <a:rPr lang="pl-PL" sz="1100" u="none" strike="noStrike" dirty="0">
                          <a:effectLst/>
                        </a:rPr>
                        <a:t>, alg,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n=65 m=20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7,175E-03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n=60 m=20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5,474E-01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252231"/>
                  </a:ext>
                </a:extLst>
              </a:tr>
              <a:tr h="345137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100" u="none" strike="noStrike" dirty="0">
                          <a:effectLst/>
                        </a:rPr>
                        <a:t>Aproksymacja </a:t>
                      </a:r>
                      <a:r>
                        <a:rPr lang="pl-PL" sz="1100" u="none" strike="noStrike" dirty="0" err="1">
                          <a:effectLst/>
                        </a:rPr>
                        <a:t>śrd</a:t>
                      </a:r>
                      <a:r>
                        <a:rPr lang="pl-PL" sz="1100" u="none" strike="noStrike" dirty="0">
                          <a:effectLst/>
                        </a:rPr>
                        <a:t>, </a:t>
                      </a:r>
                      <a:r>
                        <a:rPr lang="pl-PL" sz="1100" u="none" strike="noStrike" dirty="0" err="1">
                          <a:effectLst/>
                        </a:rPr>
                        <a:t>trygo</a:t>
                      </a:r>
                      <a:r>
                        <a:rPr lang="pl-PL" sz="1100" u="none" strike="noStrike" dirty="0">
                          <a:effectLst/>
                        </a:rPr>
                        <a:t>,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 m=30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2,166E-04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n=70 m=30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2,059E-02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7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5403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2011</Words>
  <Application>Microsoft Office PowerPoint</Application>
  <PresentationFormat>Panoramiczny</PresentationFormat>
  <Paragraphs>862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Motyw pakietu Office</vt:lpstr>
      <vt:lpstr>Przybliżanie funkcji</vt:lpstr>
      <vt:lpstr>Informacje techniczne</vt:lpstr>
      <vt:lpstr>Funkcja zadana</vt:lpstr>
      <vt:lpstr>Rozważone podejścia do przybliżenia</vt:lpstr>
      <vt:lpstr>Najważniejsze założenia teoretyczne</vt:lpstr>
      <vt:lpstr>Wyniki</vt:lpstr>
      <vt:lpstr>Najlepsze wyniki, błąd maksymalny</vt:lpstr>
      <vt:lpstr>Najlepsze wyniki, błąd średniokwadratowy</vt:lpstr>
      <vt:lpstr>Najlepsze wyniki, oba błędy</vt:lpstr>
      <vt:lpstr>Najlepsze wyniki, porównanie rankingu błędów</vt:lpstr>
      <vt:lpstr>Podatności na efekt Rungego </vt:lpstr>
      <vt:lpstr>Zagadnienie Lagrange’a wzór Lagrange’a</vt:lpstr>
      <vt:lpstr>Zagadnienie Lagrange’a wzór Newtona</vt:lpstr>
      <vt:lpstr>Zagadnienie Hearmite’a wzór Newtona</vt:lpstr>
      <vt:lpstr>Aproksymacja średniokwadratowa wielomianem algebraicznym </vt:lpstr>
      <vt:lpstr>Błędy w arytmetyce</vt:lpstr>
      <vt:lpstr>Zagadnienie Lagrange’a wzór Lagrange’a</vt:lpstr>
      <vt:lpstr>Zagadnienie Lagrange’a wzór Newtona</vt:lpstr>
      <vt:lpstr>Zagadnienie Lagrange’a wzór Newtona</vt:lpstr>
      <vt:lpstr>Zagadnienie Hermite’a wzór Newtona</vt:lpstr>
      <vt:lpstr>Oscylacje</vt:lpstr>
      <vt:lpstr>Kwadratowe funkcje sklejane n = 20, 40, 60</vt:lpstr>
      <vt:lpstr>Zależności między zmiennymi w aproksymacji</vt:lpstr>
      <vt:lpstr>Aproksymacja średniokwadratowa wielomianami algebraicznymi</vt:lpstr>
      <vt:lpstr>Aproksymacja średniokwadratowa wielomianami algebraicznymi</vt:lpstr>
      <vt:lpstr>Aproksymacja średniokwadratowa wielomianami trygonometrycznymi, błąd maksymalny</vt:lpstr>
      <vt:lpstr>Aproksymacja średniokwadratowa wielomianami trygonometrycznymi, błąd średniokwadratowy</vt:lpstr>
      <vt:lpstr>Aproksymacja średniokwadratowa wielomianami trygonometrycznymi, błąd maksymalny</vt:lpstr>
      <vt:lpstr>Aproksymacja średniokwadratowa wielomianami trygonometrycznymi, błąd średniokwadratowy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Przybliżanie funkcji</dc:title>
  <dc:creator>Maksymilian Sulima</dc:creator>
  <cp:lastModifiedBy>Maksymilian Sulima</cp:lastModifiedBy>
  <cp:revision>48</cp:revision>
  <dcterms:created xsi:type="dcterms:W3CDTF">2023-04-26T03:30:22Z</dcterms:created>
  <dcterms:modified xsi:type="dcterms:W3CDTF">2023-04-26T14:29:48Z</dcterms:modified>
</cp:coreProperties>
</file>