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615439"/>
            <a:ext cx="6673850" cy="42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3774948"/>
            <a:ext cx="6673850" cy="5231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ebfx.com/tools/emoji-cheat-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30324"/>
            <a:ext cx="30257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15"/>
              <a:t>C</a:t>
            </a:r>
            <a:r>
              <a:rPr dirty="0" spc="-10"/>
              <a:t>K</a:t>
            </a:r>
            <a:r>
              <a:rPr dirty="0"/>
              <a:t>N</a:t>
            </a:r>
            <a:r>
              <a:rPr dirty="0" spc="-25"/>
              <a:t>O</a:t>
            </a:r>
            <a:r>
              <a:rPr dirty="0" spc="-10"/>
              <a:t>WL</a:t>
            </a:r>
            <a:r>
              <a:rPr dirty="0"/>
              <a:t>E</a:t>
            </a:r>
            <a:r>
              <a:rPr dirty="0" spc="-15"/>
              <a:t>D</a:t>
            </a:r>
            <a:r>
              <a:rPr dirty="0" spc="-5"/>
              <a:t>G</a:t>
            </a:r>
            <a:r>
              <a:rPr dirty="0"/>
              <a:t>E</a:t>
            </a:r>
            <a:r>
              <a:rPr dirty="0" spc="-10"/>
              <a:t>M</a:t>
            </a:r>
            <a:r>
              <a:rPr dirty="0"/>
              <a:t>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999994"/>
            <a:ext cx="6671945" cy="114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7000"/>
              </a:lnSpc>
              <a:spcBef>
                <a:spcPts val="100"/>
              </a:spcBef>
            </a:pPr>
            <a:r>
              <a:rPr dirty="0" sz="1050" spc="-5">
                <a:latin typeface="Calibri"/>
                <a:cs typeface="Calibri"/>
              </a:rPr>
              <a:t>I would like to express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my special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thanks of gratitude to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my professor Prof.</a:t>
            </a:r>
            <a:r>
              <a:rPr dirty="0" sz="1050" spc="2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Kumarjit Mondal</a:t>
            </a:r>
            <a:r>
              <a:rPr dirty="0" sz="1050" spc="2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and our Teacher-inCharge 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Prof. (Mrs.) Sovonita Datta who gave me the golden opportunity to do this wonderful project on the topic “Finance and 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data”.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Sir,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Kumarjit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Mondal</a:t>
            </a:r>
            <a:r>
              <a:rPr dirty="0" sz="1050" spc="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guided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me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throughout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the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project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by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giving</a:t>
            </a:r>
            <a:r>
              <a:rPr dirty="0" sz="1050" spc="7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me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suggestion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on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software</a:t>
            </a:r>
            <a:r>
              <a:rPr dirty="0" sz="1050" spc="7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requirements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as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well </a:t>
            </a:r>
            <a:r>
              <a:rPr dirty="0" sz="1050" spc="-2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as helping me in implementing algorithms. </a:t>
            </a:r>
            <a:r>
              <a:rPr dirty="0" sz="1050" spc="-10">
                <a:latin typeface="Calibri"/>
                <a:cs typeface="Calibri"/>
              </a:rPr>
              <a:t>He </a:t>
            </a:r>
            <a:r>
              <a:rPr dirty="0" sz="1050" spc="-5">
                <a:latin typeface="Calibri"/>
                <a:cs typeface="Calibri"/>
              </a:rPr>
              <a:t>also helped me in debugging and testing by providing necessary test cases. I 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was confused while deciding between </a:t>
            </a:r>
            <a:r>
              <a:rPr dirty="0" sz="1050" spc="-10">
                <a:latin typeface="Calibri"/>
                <a:cs typeface="Calibri"/>
              </a:rPr>
              <a:t>two </a:t>
            </a:r>
            <a:r>
              <a:rPr dirty="0" sz="1050" spc="-5">
                <a:latin typeface="Calibri"/>
                <a:cs typeface="Calibri"/>
              </a:rPr>
              <a:t>different projects but Sovonita Ma’am suggested me to go with the one which 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will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help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more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to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understand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and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learn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the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concepts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at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its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core.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5081016"/>
            <a:ext cx="53251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ibri"/>
                <a:cs typeface="Calibri"/>
              </a:rPr>
              <a:t>Entity Relationship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(ER)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-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Personal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Finance Tracker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52259"/>
            <a:ext cx="6489065" cy="87668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(ER) represents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entities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 </a:t>
            </a:r>
            <a:r>
              <a:rPr dirty="0" sz="1400">
                <a:latin typeface="Calibri"/>
                <a:cs typeface="Calibri"/>
              </a:rPr>
              <a:t>+ </a:t>
            </a:r>
            <a:r>
              <a:rPr dirty="0" sz="1400" spc="-5">
                <a:latin typeface="Calibri"/>
                <a:cs typeface="Calibri"/>
              </a:rPr>
              <a:t>Plotter application.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</a:t>
            </a:r>
            <a:r>
              <a:rPr dirty="0" u="heavy" sz="20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Entity: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Attributes: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400" spc="-5">
                <a:latin typeface="Calibri"/>
                <a:cs typeface="Calibri"/>
              </a:rPr>
              <a:t>UserID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(Primary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 Username,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Email, Password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Income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Entity:</a:t>
            </a:r>
            <a:endParaRPr sz="1800">
              <a:latin typeface="Calibri"/>
              <a:cs typeface="Calibri"/>
            </a:endParaRPr>
          </a:p>
          <a:p>
            <a:pPr marL="12700" marR="694690">
              <a:lnSpc>
                <a:spcPct val="102099"/>
              </a:lnSpc>
              <a:spcBef>
                <a:spcPts val="30"/>
              </a:spcBef>
            </a:pPr>
            <a:r>
              <a:rPr dirty="0" sz="1400" spc="-5">
                <a:latin typeface="Calibri"/>
                <a:cs typeface="Calibri"/>
              </a:rPr>
              <a:t>Attributes: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IncomeID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(Primary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UserID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(Foreign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IncomeType,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Amount,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DateReceived,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CategoryID (Foreign</a:t>
            </a:r>
            <a:r>
              <a:rPr dirty="0" sz="1400">
                <a:latin typeface="Calibri"/>
                <a:cs typeface="Calibri"/>
              </a:rPr>
              <a:t> Key)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Expense</a:t>
            </a:r>
            <a:r>
              <a:rPr dirty="0" u="heavy" sz="18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Entity:</a:t>
            </a:r>
            <a:endParaRPr sz="1800">
              <a:latin typeface="Calibri"/>
              <a:cs typeface="Calibri"/>
            </a:endParaRPr>
          </a:p>
          <a:p>
            <a:pPr marL="12700" marR="575945">
              <a:lnSpc>
                <a:spcPct val="102099"/>
              </a:lnSpc>
              <a:spcBef>
                <a:spcPts val="30"/>
              </a:spcBef>
            </a:pPr>
            <a:r>
              <a:rPr dirty="0" sz="1400" spc="-5">
                <a:latin typeface="Calibri"/>
                <a:cs typeface="Calibri"/>
              </a:rPr>
              <a:t>Attributes: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ExpenseID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(Primary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UserID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(Foreign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ExpenseType,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Amount,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DateSpent,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Description,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CategoryID (Foreign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Key)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Category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Entity: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400" spc="-5">
                <a:latin typeface="Calibri"/>
                <a:cs typeface="Calibri"/>
              </a:rPr>
              <a:t>Attributes: CategoryID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(Primary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CategoryName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Budget</a:t>
            </a:r>
            <a:r>
              <a:rPr dirty="0" u="heavy" sz="18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Entity:</a:t>
            </a:r>
            <a:endParaRPr sz="1800">
              <a:latin typeface="Calibri"/>
              <a:cs typeface="Calibri"/>
            </a:endParaRPr>
          </a:p>
          <a:p>
            <a:pPr marL="12700" marR="476884">
              <a:lnSpc>
                <a:spcPct val="102099"/>
              </a:lnSpc>
              <a:spcBef>
                <a:spcPts val="30"/>
              </a:spcBef>
            </a:pPr>
            <a:r>
              <a:rPr dirty="0" sz="1400" spc="-5">
                <a:latin typeface="Calibri"/>
                <a:cs typeface="Calibri"/>
              </a:rPr>
              <a:t>Attributes: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BudgetID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(Primary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UserID (Foreign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CategoryID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(Foreign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BudgetLimit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Savings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Entity: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400" spc="-5">
                <a:latin typeface="Calibri"/>
                <a:cs typeface="Calibri"/>
              </a:rPr>
              <a:t>Attributes: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SavingsID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(Primary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UserID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(Foreign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SavingsTarget,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CurrentAmount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Report</a:t>
            </a:r>
            <a:r>
              <a:rPr dirty="0" u="heavy" sz="18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Entity:</a:t>
            </a:r>
            <a:endParaRPr sz="1800">
              <a:latin typeface="Calibri"/>
              <a:cs typeface="Calibri"/>
            </a:endParaRPr>
          </a:p>
          <a:p>
            <a:pPr marL="12700" marR="252729">
              <a:lnSpc>
                <a:spcPct val="101400"/>
              </a:lnSpc>
              <a:spcBef>
                <a:spcPts val="40"/>
              </a:spcBef>
            </a:pPr>
            <a:r>
              <a:rPr dirty="0" sz="1400" spc="-5">
                <a:latin typeface="Calibri"/>
                <a:cs typeface="Calibri"/>
              </a:rPr>
              <a:t>Attributes: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ReportID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(Primary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UserID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(Foreign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Key),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ReportType,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GeneratedDate,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Relationships: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One-to-Many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multiple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 sources.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 multiple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 multiple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allocations.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 multiple savings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targets.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 multiple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03020"/>
            <a:ext cx="6567170" cy="3496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Many-to-One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Income to</a:t>
            </a:r>
            <a:r>
              <a:rPr dirty="0" sz="1400">
                <a:latin typeface="Calibri"/>
                <a:cs typeface="Calibri"/>
              </a:rPr>
              <a:t> User:</a:t>
            </a:r>
            <a:r>
              <a:rPr dirty="0" sz="1400" spc="-5">
                <a:latin typeface="Calibri"/>
                <a:cs typeface="Calibri"/>
              </a:rPr>
              <a:t> Many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 sources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belong to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-5">
                <a:latin typeface="Calibri"/>
                <a:cs typeface="Calibri"/>
              </a:rPr>
              <a:t> single user.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Expense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User:</a:t>
            </a:r>
            <a:r>
              <a:rPr dirty="0" sz="1400" spc="-5">
                <a:latin typeface="Calibri"/>
                <a:cs typeface="Calibri"/>
              </a:rPr>
              <a:t> Many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belong to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-5">
                <a:latin typeface="Calibri"/>
                <a:cs typeface="Calibri"/>
              </a:rPr>
              <a:t> single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Budget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User:</a:t>
            </a:r>
            <a:r>
              <a:rPr dirty="0" sz="1400" spc="-5">
                <a:latin typeface="Calibri"/>
                <a:cs typeface="Calibri"/>
              </a:rPr>
              <a:t> Many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allocations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belong to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single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Savings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targets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belong to</a:t>
            </a:r>
            <a:r>
              <a:rPr dirty="0" sz="1400">
                <a:latin typeface="Calibri"/>
                <a:cs typeface="Calibri"/>
              </a:rPr>
              <a:t> a </a:t>
            </a:r>
            <a:r>
              <a:rPr dirty="0" sz="1400" spc="-5">
                <a:latin typeface="Calibri"/>
                <a:cs typeface="Calibri"/>
              </a:rPr>
              <a:t>single user.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Report to</a:t>
            </a:r>
            <a:r>
              <a:rPr dirty="0" sz="1400">
                <a:latin typeface="Calibri"/>
                <a:cs typeface="Calibri"/>
              </a:rPr>
              <a:t> User:</a:t>
            </a:r>
            <a:r>
              <a:rPr dirty="0" sz="1400" spc="-5">
                <a:latin typeface="Calibri"/>
                <a:cs typeface="Calibri"/>
              </a:rPr>
              <a:t> Many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belong to</a:t>
            </a:r>
            <a:r>
              <a:rPr dirty="0" sz="1400">
                <a:latin typeface="Calibri"/>
                <a:cs typeface="Calibri"/>
              </a:rPr>
              <a:t> a </a:t>
            </a:r>
            <a:r>
              <a:rPr dirty="0" sz="1400" spc="-5">
                <a:latin typeface="Calibri"/>
                <a:cs typeface="Calibri"/>
              </a:rPr>
              <a:t>single user.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Many-to-One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Relationship (Category):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Income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 sources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belong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single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Expense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Category: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a </a:t>
            </a:r>
            <a:r>
              <a:rPr dirty="0" sz="1400" spc="-5">
                <a:latin typeface="Calibri"/>
                <a:cs typeface="Calibri"/>
              </a:rPr>
              <a:t>single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Budget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Category: Many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allocations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single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i="1">
                <a:latin typeface="Calibri"/>
                <a:cs typeface="Calibri"/>
              </a:rPr>
              <a:t>Note: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The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ER</a:t>
            </a:r>
            <a:r>
              <a:rPr dirty="0" sz="1400" spc="1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represents the</a:t>
            </a:r>
            <a:r>
              <a:rPr dirty="0" sz="1400" spc="10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basic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entities and</a:t>
            </a:r>
            <a:r>
              <a:rPr dirty="0" sz="1400" spc="2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relationships </a:t>
            </a:r>
            <a:r>
              <a:rPr dirty="0" sz="1400" i="1">
                <a:latin typeface="Calibri"/>
                <a:cs typeface="Calibri"/>
              </a:rPr>
              <a:t>in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the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Personal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Finance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Tracker</a:t>
            </a:r>
            <a:endParaRPr sz="1400">
              <a:latin typeface="Calibri"/>
              <a:cs typeface="Calibri"/>
            </a:endParaRPr>
          </a:p>
          <a:p>
            <a:pPr marL="12700" marR="226060">
              <a:lnSpc>
                <a:spcPts val="1720"/>
              </a:lnSpc>
              <a:spcBef>
                <a:spcPts val="50"/>
              </a:spcBef>
            </a:pPr>
            <a:r>
              <a:rPr dirty="0" sz="1400" i="1">
                <a:latin typeface="Calibri"/>
                <a:cs typeface="Calibri"/>
              </a:rPr>
              <a:t>+</a:t>
            </a:r>
            <a:r>
              <a:rPr dirty="0" sz="1400" spc="-5" i="1">
                <a:latin typeface="Calibri"/>
                <a:cs typeface="Calibri"/>
              </a:rPr>
              <a:t> Plotter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application.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Additional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entities</a:t>
            </a:r>
            <a:r>
              <a:rPr dirty="0" sz="1400" spc="-1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and</a:t>
            </a:r>
            <a:r>
              <a:rPr dirty="0" sz="140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relationships</a:t>
            </a:r>
            <a:r>
              <a:rPr dirty="0" sz="1400" spc="-10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may be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included </a:t>
            </a:r>
            <a:r>
              <a:rPr dirty="0" sz="1400" i="1">
                <a:latin typeface="Calibri"/>
                <a:cs typeface="Calibri"/>
              </a:rPr>
              <a:t>based on</a:t>
            </a:r>
            <a:r>
              <a:rPr dirty="0" sz="1400" spc="-5" i="1">
                <a:latin typeface="Calibri"/>
                <a:cs typeface="Calibri"/>
              </a:rPr>
              <a:t> the </a:t>
            </a:r>
            <a:r>
              <a:rPr dirty="0" sz="1400" spc="-300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specific</a:t>
            </a:r>
            <a:r>
              <a:rPr dirty="0" sz="1400" spc="-1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requirements</a:t>
            </a:r>
            <a:r>
              <a:rPr dirty="0" sz="1400" spc="-1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and</a:t>
            </a:r>
            <a:r>
              <a:rPr dirty="0" sz="1400" spc="5" i="1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functionality of the application.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92281"/>
            <a:ext cx="600900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latin typeface="Calibri"/>
                <a:cs typeface="Calibri"/>
              </a:rPr>
              <a:t>Data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Flow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Diagram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(DFD)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-</a:t>
            </a:r>
            <a:r>
              <a:rPr dirty="0" sz="2200" spc="-15" b="1">
                <a:latin typeface="Calibri"/>
                <a:cs typeface="Calibri"/>
              </a:rPr>
              <a:t> Personal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Finance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35" b="1">
                <a:latin typeface="Calibri"/>
                <a:cs typeface="Calibri"/>
              </a:rPr>
              <a:t>Tracker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1546"/>
            <a:ext cx="600900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latin typeface="Calibri"/>
                <a:cs typeface="Calibri"/>
              </a:rPr>
              <a:t>Data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Flow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Diagram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(DFD)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-</a:t>
            </a:r>
            <a:r>
              <a:rPr dirty="0" sz="2200" spc="-15" b="1">
                <a:latin typeface="Calibri"/>
                <a:cs typeface="Calibri"/>
              </a:rPr>
              <a:t> Personal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Finance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35" b="1">
                <a:latin typeface="Calibri"/>
                <a:cs typeface="Calibri"/>
              </a:rPr>
              <a:t>Tracker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0060" y="1847850"/>
            <a:ext cx="3927475" cy="57753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7259" y="2036318"/>
            <a:ext cx="26352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U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804" y="3410966"/>
            <a:ext cx="51943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</a:t>
            </a:r>
            <a:r>
              <a:rPr dirty="0" sz="100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G</a:t>
            </a:r>
            <a:r>
              <a:rPr dirty="0" sz="1000" spc="-5">
                <a:latin typeface="Calibri"/>
                <a:cs typeface="Calibri"/>
              </a:rPr>
              <a:t>I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>
                <a:latin typeface="Calibri"/>
                <a:cs typeface="Calibri"/>
              </a:rPr>
              <a:t>TE</a:t>
            </a:r>
            <a:r>
              <a:rPr dirty="0" sz="1000" spc="-5"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1479" y="3353054"/>
            <a:ext cx="3556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LO</a:t>
            </a:r>
            <a:r>
              <a:rPr dirty="0" sz="1000" spc="-10">
                <a:latin typeface="Calibri"/>
                <a:cs typeface="Calibri"/>
              </a:rPr>
              <a:t>G</a:t>
            </a:r>
            <a:r>
              <a:rPr dirty="0" sz="1000" spc="-5">
                <a:latin typeface="Calibri"/>
                <a:cs typeface="Calibri"/>
              </a:rPr>
              <a:t>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6704" y="4430509"/>
            <a:ext cx="68707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10">
                <a:latin typeface="Calibri"/>
                <a:cs typeface="Calibri"/>
              </a:rPr>
              <a:t>B</a:t>
            </a:r>
            <a:r>
              <a:rPr dirty="0" sz="1000" spc="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R</a:t>
            </a:r>
            <a:r>
              <a:rPr dirty="0" sz="1000" spc="-5"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4247" y="4486910"/>
            <a:ext cx="89535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MANGE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INCOME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1548" y="5279390"/>
            <a:ext cx="90106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Manage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Expense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7503" y="5296141"/>
            <a:ext cx="58483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Se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B</a:t>
            </a:r>
            <a:r>
              <a:rPr dirty="0" sz="1000">
                <a:latin typeface="Calibri"/>
                <a:cs typeface="Calibri"/>
              </a:rPr>
              <a:t>ud</a:t>
            </a:r>
            <a:r>
              <a:rPr dirty="0" sz="1000" spc="-10">
                <a:latin typeface="Calibri"/>
                <a:cs typeface="Calibri"/>
              </a:rPr>
              <a:t>ge</a:t>
            </a:r>
            <a:r>
              <a:rPr dirty="0" sz="1000" spc="-5"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9648" y="6201410"/>
            <a:ext cx="71183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ra</a:t>
            </a:r>
            <a:r>
              <a:rPr dirty="0" sz="1000" spc="-10">
                <a:latin typeface="Calibri"/>
                <a:cs typeface="Calibri"/>
              </a:rPr>
              <a:t>c</a:t>
            </a:r>
            <a:r>
              <a:rPr dirty="0" sz="1000" spc="-5">
                <a:latin typeface="Calibri"/>
                <a:cs typeface="Calibri"/>
              </a:rPr>
              <a:t>k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15">
                <a:latin typeface="Calibri"/>
                <a:cs typeface="Calibri"/>
              </a:rPr>
              <a:t>v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10">
                <a:latin typeface="Calibri"/>
                <a:cs typeface="Calibri"/>
              </a:rPr>
              <a:t>g</a:t>
            </a:r>
            <a:r>
              <a:rPr dirty="0" sz="1000" spc="-5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2347" y="6210541"/>
            <a:ext cx="88963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Generate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Report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1247" y="7182866"/>
            <a:ext cx="4699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LO</a:t>
            </a:r>
            <a:r>
              <a:rPr dirty="0" sz="1000" spc="-10">
                <a:latin typeface="Calibri"/>
                <a:cs typeface="Calibri"/>
              </a:rPr>
              <a:t>G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>
                <a:latin typeface="Calibri"/>
                <a:cs typeface="Calibri"/>
              </a:rPr>
              <a:t>U</a:t>
            </a:r>
            <a:r>
              <a:rPr dirty="0" sz="1000" spc="-5"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711835"/>
            <a:ext cx="6518275" cy="808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Register: Allows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>
                <a:latin typeface="Calibri"/>
                <a:cs typeface="Calibri"/>
              </a:rPr>
              <a:t> a </a:t>
            </a:r>
            <a:r>
              <a:rPr dirty="0" sz="1400" spc="-5">
                <a:latin typeface="Calibri"/>
                <a:cs typeface="Calibri"/>
              </a:rPr>
              <a:t>new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account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providing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necessary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details.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Login: Authenticates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credentials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grants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Dashboard: Displays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personalized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dashboard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overview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financial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status.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Manage Income: Allows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edit,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delete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 sources.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Manage Expense: Enables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edit,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 </a:t>
            </a:r>
            <a:r>
              <a:rPr dirty="0" sz="1400" spc="-5">
                <a:latin typeface="Calibri"/>
                <a:cs typeface="Calibri"/>
              </a:rPr>
              <a:t>delete expenses.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Set</a:t>
            </a:r>
            <a:r>
              <a:rPr dirty="0" sz="1400" spc="-5">
                <a:latin typeface="Calibri"/>
                <a:cs typeface="Calibri"/>
              </a:rPr>
              <a:t> Budget: Allows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set </a:t>
            </a:r>
            <a:r>
              <a:rPr dirty="0" sz="1400" spc="-5">
                <a:latin typeface="Calibri"/>
                <a:cs typeface="Calibri"/>
              </a:rPr>
              <a:t>budget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limits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various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categories.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4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Track Savings: Facilitates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tracking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monitoring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Generate Report: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based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5">
                <a:latin typeface="Calibri"/>
                <a:cs typeface="Calibri"/>
              </a:rPr>
              <a:t> 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ts val="1680"/>
              </a:lnSpc>
              <a:spcBef>
                <a:spcPts val="4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Logout: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Terminates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user's</a:t>
            </a:r>
            <a:r>
              <a:rPr dirty="0" sz="1400">
                <a:latin typeface="Calibri"/>
                <a:cs typeface="Calibri"/>
              </a:rPr>
              <a:t> session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logs </a:t>
            </a:r>
            <a:r>
              <a:rPr dirty="0" sz="1400" spc="-5">
                <a:latin typeface="Calibri"/>
                <a:cs typeface="Calibri"/>
              </a:rPr>
              <a:t>them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out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Entities: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279400" marR="542925" indent="-266700">
              <a:lnSpc>
                <a:spcPct val="1014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User:</a:t>
            </a:r>
            <a:r>
              <a:rPr dirty="0" sz="1400" spc="-5">
                <a:latin typeface="Calibri"/>
                <a:cs typeface="Calibri"/>
              </a:rPr>
              <a:t> Represents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application,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5">
                <a:latin typeface="Calibri"/>
                <a:cs typeface="Calibri"/>
              </a:rPr>
              <a:t> relevant information such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username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email.</a:t>
            </a:r>
            <a:endParaRPr sz="1400">
              <a:latin typeface="Calibri"/>
              <a:cs typeface="Calibri"/>
            </a:endParaRPr>
          </a:p>
          <a:p>
            <a:pPr marL="279400" marR="136525" indent="-266700">
              <a:lnSpc>
                <a:spcPts val="1720"/>
              </a:lnSpc>
              <a:spcBef>
                <a:spcPts val="5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Income: Contains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details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sources,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 type,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amount,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received.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ts val="1635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Expense: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Stores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 related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type,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amount,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35"/>
              </a:spcBef>
            </a:pPr>
            <a:r>
              <a:rPr dirty="0" sz="1400" spc="-5">
                <a:latin typeface="Calibri"/>
                <a:cs typeface="Calibri"/>
              </a:rPr>
              <a:t>date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spent.</a:t>
            </a:r>
            <a:endParaRPr sz="1400">
              <a:latin typeface="Calibri"/>
              <a:cs typeface="Calibri"/>
            </a:endParaRPr>
          </a:p>
          <a:p>
            <a:pPr marL="279400" marR="427990" indent="-266700">
              <a:lnSpc>
                <a:spcPct val="1014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Budget: Holds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 about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budget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allocations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limits</a:t>
            </a:r>
            <a:r>
              <a:rPr dirty="0" sz="1400">
                <a:latin typeface="Calibri"/>
                <a:cs typeface="Calibri"/>
              </a:rPr>
              <a:t> for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different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categories.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Savings: Stores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 about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user's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targets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current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amounts.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Report: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Contains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reports 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related details.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dirty="0" u="heavy" sz="18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User Registration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flow containing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registration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Data: Data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flow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containing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credentials.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Income Data: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flow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containing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 about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 sources.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Expense Data: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flow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containing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 about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Budget Data: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flow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containing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allocations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limits.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Savings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Data: Data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flow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containing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related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Report Data: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 flow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containing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Note: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Level</a:t>
            </a:r>
            <a:r>
              <a:rPr dirty="0" sz="1400">
                <a:latin typeface="Calibri"/>
                <a:cs typeface="Calibri"/>
              </a:rPr>
              <a:t> 0 DFD </a:t>
            </a:r>
            <a:r>
              <a:rPr dirty="0" sz="1400" spc="-5">
                <a:latin typeface="Calibri"/>
                <a:cs typeface="Calibri"/>
              </a:rPr>
              <a:t>provides</a:t>
            </a:r>
            <a:r>
              <a:rPr dirty="0" sz="1400">
                <a:latin typeface="Calibri"/>
                <a:cs typeface="Calibri"/>
              </a:rPr>
              <a:t> 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overview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major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entities</a:t>
            </a:r>
            <a:endParaRPr sz="1400">
              <a:latin typeface="Calibri"/>
              <a:cs typeface="Calibri"/>
            </a:endParaRPr>
          </a:p>
          <a:p>
            <a:pPr marL="279400" marR="5080">
              <a:lnSpc>
                <a:spcPct val="101400"/>
              </a:lnSpc>
              <a:spcBef>
                <a:spcPts val="10"/>
              </a:spcBef>
            </a:pPr>
            <a:r>
              <a:rPr dirty="0" sz="1400" spc="-5">
                <a:latin typeface="Calibri"/>
                <a:cs typeface="Calibri"/>
              </a:rPr>
              <a:t>involved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+</a:t>
            </a:r>
            <a:r>
              <a:rPr dirty="0" sz="1400" spc="-5">
                <a:latin typeface="Calibri"/>
                <a:cs typeface="Calibri"/>
              </a:rPr>
              <a:t> Plotter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Additional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levels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 DFD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created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further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refine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 </a:t>
            </a:r>
            <a:r>
              <a:rPr dirty="0" sz="1400">
                <a:latin typeface="Calibri"/>
                <a:cs typeface="Calibri"/>
              </a:rPr>
              <a:t>flows </a:t>
            </a:r>
            <a:r>
              <a:rPr dirty="0" sz="1400" spc="-5">
                <a:latin typeface="Calibri"/>
                <a:cs typeface="Calibri"/>
              </a:rPr>
              <a:t>within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each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component.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68680"/>
            <a:ext cx="4819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CO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08075"/>
            <a:ext cx="6645909" cy="108585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244600" algn="l"/>
              </a:tabLst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import</a:t>
            </a:r>
            <a:r>
              <a:rPr dirty="0" sz="1050" spc="2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calendar</a:t>
            </a:r>
            <a:r>
              <a:rPr dirty="0" sz="1050" spc="-5">
                <a:solidFill>
                  <a:srgbClr val="FFEDBA"/>
                </a:solidFill>
                <a:latin typeface="Consolas"/>
                <a:cs typeface="Consolas"/>
              </a:rPr>
              <a:t>	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Core Python</a:t>
            </a:r>
            <a:r>
              <a:rPr dirty="0" sz="1050" spc="-2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Module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pos="2272030" algn="l"/>
              </a:tabLst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from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datetime</a:t>
            </a:r>
            <a:r>
              <a:rPr dirty="0" sz="1050" spc="25">
                <a:solidFill>
                  <a:srgbClr val="FFEDBA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import</a:t>
            </a:r>
            <a:r>
              <a:rPr dirty="0" sz="1050" spc="2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datetime</a:t>
            </a:r>
            <a:r>
              <a:rPr dirty="0" sz="1050" spc="-5">
                <a:solidFill>
                  <a:srgbClr val="FFEDBA"/>
                </a:solidFill>
                <a:latin typeface="Consolas"/>
                <a:cs typeface="Consolas"/>
              </a:rPr>
              <a:t>	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1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Core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Python Module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R="2607310">
              <a:lnSpc>
                <a:spcPct val="112400"/>
              </a:lnSpc>
              <a:tabLst>
                <a:tab pos="1759585" algn="l"/>
                <a:tab pos="2566035" algn="l"/>
              </a:tabLst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import</a:t>
            </a:r>
            <a:r>
              <a:rPr dirty="0" sz="1050" spc="3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plotly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graph_objects</a:t>
            </a:r>
            <a:r>
              <a:rPr dirty="0" sz="1050" spc="35">
                <a:solidFill>
                  <a:srgbClr val="FFEDBA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as</a:t>
            </a:r>
            <a:r>
              <a:rPr dirty="0" sz="1050" spc="2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go</a:t>
            </a:r>
            <a:r>
              <a:rPr dirty="0" sz="1050" spc="-5">
                <a:solidFill>
                  <a:srgbClr val="FFEDBA"/>
                </a:solidFill>
                <a:latin typeface="Consolas"/>
                <a:cs typeface="Consolas"/>
              </a:rPr>
              <a:t>	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2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pip</a:t>
            </a:r>
            <a:r>
              <a:rPr dirty="0" sz="1050" spc="-2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install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plotly </a:t>
            </a:r>
            <a:r>
              <a:rPr dirty="0" sz="1050" spc="-56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import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streamlit</a:t>
            </a:r>
            <a:r>
              <a:rPr dirty="0" sz="1050" spc="10">
                <a:solidFill>
                  <a:srgbClr val="FFEDBA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as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FFEDBA"/>
                </a:solidFill>
                <a:latin typeface="Consolas"/>
                <a:cs typeface="Consolas"/>
              </a:rPr>
              <a:t>	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2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pip</a:t>
            </a:r>
            <a:r>
              <a:rPr dirty="0" sz="1050" spc="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install</a:t>
            </a:r>
            <a:r>
              <a:rPr dirty="0" sz="1050" spc="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streamlit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pos="3445510" algn="l"/>
              </a:tabLst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from</a:t>
            </a:r>
            <a:r>
              <a:rPr dirty="0" sz="1050" spc="3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streamlit_option_menu</a:t>
            </a:r>
            <a:r>
              <a:rPr dirty="0" sz="1050" spc="40">
                <a:solidFill>
                  <a:srgbClr val="FFEDBA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import</a:t>
            </a:r>
            <a:r>
              <a:rPr dirty="0" sz="1050" spc="3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option_menu	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 pip</a:t>
            </a:r>
            <a:r>
              <a:rPr dirty="0" sz="1050" spc="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install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streamlit-option-menu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348865"/>
            <a:ext cx="6645909" cy="36195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0" rIns="0" bIns="0" rtlCol="0" vert="horz">
            <a:spAutoFit/>
          </a:bodyPr>
          <a:lstStyle/>
          <a:p>
            <a:pPr marR="3707765">
              <a:lnSpc>
                <a:spcPts val="1430"/>
              </a:lnSpc>
              <a:tabLst>
                <a:tab pos="1685289" algn="l"/>
              </a:tabLst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import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database</a:t>
            </a:r>
            <a:r>
              <a:rPr dirty="0" sz="1050" spc="20">
                <a:solidFill>
                  <a:srgbClr val="FFEDBA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as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db</a:t>
            </a:r>
            <a:r>
              <a:rPr dirty="0" sz="1050" spc="-5">
                <a:solidFill>
                  <a:srgbClr val="FFEDBA"/>
                </a:solidFill>
                <a:latin typeface="Consolas"/>
                <a:cs typeface="Consolas"/>
              </a:rPr>
              <a:t>	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 local import 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import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streamlit_authenticator</a:t>
            </a:r>
            <a:r>
              <a:rPr dirty="0" sz="1050">
                <a:solidFill>
                  <a:srgbClr val="FFEDBA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as</a:t>
            </a:r>
            <a:r>
              <a:rPr dirty="0" sz="105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stauth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486785"/>
            <a:ext cx="6645909" cy="235267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####AUTHENTICATION#######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credentials</a:t>
            </a:r>
            <a:r>
              <a:rPr dirty="0" sz="1050" spc="-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2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algn="r" marR="509905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"usernames"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:{</a:t>
            </a:r>
            <a:endParaRPr sz="1050">
              <a:latin typeface="Consolas"/>
              <a:cs typeface="Consolas"/>
            </a:endParaRPr>
          </a:p>
          <a:p>
            <a:pPr algn="r" marR="5099050">
              <a:lnSpc>
                <a:spcPct val="100000"/>
              </a:lnSpc>
              <a:spcBef>
                <a:spcPts val="160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"user1"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:{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"name"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"john</a:t>
            </a:r>
            <a:r>
              <a:rPr dirty="0" sz="1050" spc="-2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smith"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"password"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"abc"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},</a:t>
            </a:r>
            <a:endParaRPr sz="1050">
              <a:latin typeface="Consolas"/>
              <a:cs typeface="Consolas"/>
            </a:endParaRPr>
          </a:p>
          <a:p>
            <a:pPr marL="878840">
              <a:lnSpc>
                <a:spcPct val="100000"/>
              </a:lnSpc>
              <a:spcBef>
                <a:spcPts val="155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"user2"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:{</a:t>
            </a:r>
            <a:endParaRPr sz="1050">
              <a:latin typeface="Consolas"/>
              <a:cs typeface="Consolas"/>
            </a:endParaRPr>
          </a:p>
          <a:p>
            <a:pPr marL="1173480" marR="3852545">
              <a:lnSpc>
                <a:spcPct val="113300"/>
              </a:lnSpc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"name"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"timmy turner"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 </a:t>
            </a:r>
            <a:r>
              <a:rPr dirty="0" sz="1050" spc="-57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"password"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"abc"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878840">
              <a:lnSpc>
                <a:spcPct val="100000"/>
              </a:lnSpc>
              <a:spcBef>
                <a:spcPts val="16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58674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994400"/>
            <a:ext cx="6645909" cy="72390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3175" rIns="0" bIns="0" rtlCol="0" vert="horz">
            <a:spAutoFit/>
          </a:bodyPr>
          <a:lstStyle/>
          <a:p>
            <a:pPr marR="260350">
              <a:lnSpc>
                <a:spcPts val="1420"/>
              </a:lnSpc>
              <a:spcBef>
                <a:spcPts val="2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authenticator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4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stauth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Authenticate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(credentials,</a:t>
            </a:r>
            <a:r>
              <a:rPr dirty="0" sz="1050" spc="3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"main"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3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"auth"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4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cookie_expiry_days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30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name,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authentication_status,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username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authenticator.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login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"Login"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"main"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authentication_status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==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False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65"/>
              </a:spcBef>
            </a:pP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.error(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"Username/password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is</a:t>
            </a:r>
            <a:r>
              <a:rPr dirty="0" sz="1050" spc="2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incorrect"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6873240"/>
            <a:ext cx="6645909" cy="36195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authentication_status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None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.warning(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"Please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enter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your</a:t>
            </a:r>
            <a:r>
              <a:rPr dirty="0" sz="1050" spc="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username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and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password"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390130"/>
            <a:ext cx="6645909" cy="180975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</a:t>
            </a:r>
            <a:r>
              <a:rPr dirty="0" sz="1050" spc="-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authentication_status: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65"/>
              </a:spcBef>
              <a:tabLst>
                <a:tab pos="1496695" algn="l"/>
                <a:tab pos="3256915" algn="l"/>
              </a:tabLst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u="dash" sz="1050" spc="-5">
                <a:solidFill>
                  <a:srgbClr val="384786"/>
                </a:solidFill>
                <a:uFill>
                  <a:solidFill>
                    <a:srgbClr val="374685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SETTINGS</a:t>
            </a:r>
            <a:r>
              <a:rPr dirty="0" sz="1050" spc="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u="dash" sz="1050" spc="-5">
                <a:solidFill>
                  <a:srgbClr val="384786"/>
                </a:solidFill>
                <a:uFill>
                  <a:solidFill>
                    <a:srgbClr val="374685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1050">
                <a:solidFill>
                  <a:srgbClr val="384786"/>
                </a:solidFill>
                <a:uFill>
                  <a:solidFill>
                    <a:srgbClr val="374685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incomes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"Salary"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"Blog"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"Other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Income"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  <a:p>
            <a:pPr marL="292100" marR="479425">
              <a:lnSpc>
                <a:spcPct val="112400"/>
              </a:lnSpc>
              <a:spcBef>
                <a:spcPts val="1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expenses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"Rent"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"Utilities"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"Groceries"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"Car"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"Other</a:t>
            </a:r>
            <a:r>
              <a:rPr dirty="0" sz="1050" spc="2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Expenses"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"Saving"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]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currency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"INR"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page_title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"Income</a:t>
            </a:r>
            <a:r>
              <a:rPr dirty="0" sz="1050" spc="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and</a:t>
            </a:r>
            <a:r>
              <a:rPr dirty="0" sz="1050" spc="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Expense</a:t>
            </a:r>
            <a:r>
              <a:rPr dirty="0" sz="1050" spc="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Tracker"</a:t>
            </a:r>
            <a:endParaRPr sz="1050">
              <a:latin typeface="Consolas"/>
              <a:cs typeface="Consolas"/>
            </a:endParaRPr>
          </a:p>
          <a:p>
            <a:pPr marR="187325" indent="292100">
              <a:lnSpc>
                <a:spcPct val="113300"/>
              </a:lnSpc>
              <a:tabLst>
                <a:tab pos="2785745" algn="l"/>
              </a:tabLst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page_icon</a:t>
            </a:r>
            <a:r>
              <a:rPr dirty="0" sz="1050" spc="3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3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":money_with_wings:"	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2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emojis:</a:t>
            </a:r>
            <a:r>
              <a:rPr dirty="0" sz="1050" spc="3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https://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  <a:hlinkClick r:id="rId2"/>
              </a:rPr>
              <a:t>www.webfx.com/tools/emoji-cheat- </a:t>
            </a:r>
            <a:r>
              <a:rPr dirty="0" sz="1050" spc="-56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sheet/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5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layout</a:t>
            </a:r>
            <a:r>
              <a:rPr dirty="0" sz="1050" spc="-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2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"centered"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  <a:tabLst>
                <a:tab pos="3255645" algn="l"/>
              </a:tabLst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 </a:t>
            </a:r>
            <a:r>
              <a:rPr dirty="0" u="dash" sz="1050" spc="-10">
                <a:solidFill>
                  <a:srgbClr val="384786"/>
                </a:solidFill>
                <a:uFill>
                  <a:solidFill>
                    <a:srgbClr val="374685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1050" spc="-5">
                <a:solidFill>
                  <a:srgbClr val="384786"/>
                </a:solidFill>
                <a:uFill>
                  <a:solidFill>
                    <a:srgbClr val="374685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9354820"/>
            <a:ext cx="6645909" cy="36195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270" rIns="0" bIns="0" rtlCol="0" vert="horz">
            <a:spAutoFit/>
          </a:bodyPr>
          <a:lstStyle/>
          <a:p>
            <a:pPr marL="292100" marR="700405">
              <a:lnSpc>
                <a:spcPts val="1420"/>
              </a:lnSpc>
              <a:spcBef>
                <a:spcPts val="10"/>
              </a:spcBef>
            </a:pP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set_page_config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page_title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page_title,</a:t>
            </a:r>
            <a:r>
              <a:rPr dirty="0" sz="1050" spc="6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page_icon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page_icon,</a:t>
            </a:r>
            <a:r>
              <a:rPr dirty="0" sz="1050" spc="7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layout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layout) </a:t>
            </a:r>
            <a:r>
              <a:rPr dirty="0" sz="1050" spc="-56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.title(page_title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</a:t>
            </a:r>
            <a:r>
              <a:rPr dirty="0" sz="1050" spc="-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</a:t>
            </a:r>
            <a:r>
              <a:rPr dirty="0" sz="105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page_icon)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9872345"/>
            <a:ext cx="6645909" cy="36195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 ---</a:t>
            </a:r>
            <a:r>
              <a:rPr dirty="0" sz="1050" spc="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DROP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DOWN</a:t>
            </a:r>
            <a:r>
              <a:rPr dirty="0" sz="1050" spc="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VALUES</a:t>
            </a:r>
            <a:r>
              <a:rPr dirty="0" sz="1050" spc="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FOR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SELECTING</a:t>
            </a:r>
            <a:r>
              <a:rPr dirty="0" sz="1050" spc="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THE</a:t>
            </a:r>
            <a:r>
              <a:rPr dirty="0" sz="1050" spc="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PERIOD ---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years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datetime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today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().year,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FEDBA"/>
                </a:solidFill>
                <a:latin typeface="Consolas"/>
                <a:cs typeface="Consolas"/>
              </a:rPr>
              <a:t>datetime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today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().year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1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31" y="10216388"/>
              <a:ext cx="6860413" cy="876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631" y="387985"/>
              <a:ext cx="56388" cy="99160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3656" y="444373"/>
              <a:ext cx="56388" cy="9859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6645909" cy="18097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months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list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calendar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.month_name[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1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945515"/>
            <a:ext cx="6645909" cy="90487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460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1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---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DATABASE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INTERFACE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---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55"/>
              </a:spcBef>
            </a:pP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def</a:t>
            </a:r>
            <a:r>
              <a:rPr dirty="0" sz="1050" spc="-20" i="1">
                <a:solidFill>
                  <a:srgbClr val="9966B8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get_all_periods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():</a:t>
            </a:r>
            <a:endParaRPr sz="1050">
              <a:latin typeface="Consolas"/>
              <a:cs typeface="Consolas"/>
            </a:endParaRPr>
          </a:p>
          <a:p>
            <a:pPr marL="58674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items</a:t>
            </a:r>
            <a:r>
              <a:rPr dirty="0" sz="1050" spc="-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db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fetch_all_periods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586740" marR="3047365">
              <a:lnSpc>
                <a:spcPct val="113300"/>
              </a:lnSpc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periods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[item[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"key"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]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for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item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in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items]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return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periods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157730"/>
            <a:ext cx="6645909" cy="162877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970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10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---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HIDE STREAMLIT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STYLE</a:t>
            </a:r>
            <a:r>
              <a:rPr dirty="0" sz="1050" spc="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---</a:t>
            </a:r>
            <a:endParaRPr sz="1050">
              <a:latin typeface="Consolas"/>
              <a:cs typeface="Consolas"/>
            </a:endParaRPr>
          </a:p>
          <a:p>
            <a:pPr algn="r" marR="4952365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hide_st_style</a:t>
            </a:r>
            <a:r>
              <a:rPr dirty="0" sz="1050" spc="-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2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"""</a:t>
            </a:r>
            <a:endParaRPr sz="1050">
              <a:latin typeface="Consolas"/>
              <a:cs typeface="Consolas"/>
            </a:endParaRPr>
          </a:p>
          <a:p>
            <a:pPr algn="r" marR="4952365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&lt;style&gt;</a:t>
            </a:r>
            <a:endParaRPr sz="1050">
              <a:latin typeface="Consolas"/>
              <a:cs typeface="Consolas"/>
            </a:endParaRPr>
          </a:p>
          <a:p>
            <a:pPr marL="1173480" marR="3194050">
              <a:lnSpc>
                <a:spcPts val="1430"/>
              </a:lnSpc>
              <a:spcBef>
                <a:spcPts val="60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#MainMenu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{visibility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: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hidden;} </a:t>
            </a:r>
            <a:r>
              <a:rPr dirty="0" sz="1050" spc="-565">
                <a:solidFill>
                  <a:srgbClr val="F180D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footer</a:t>
            </a:r>
            <a:r>
              <a:rPr dirty="0" sz="1050" spc="-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{visibility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:</a:t>
            </a:r>
            <a:r>
              <a:rPr dirty="0" sz="1050" spc="5" i="1">
                <a:solidFill>
                  <a:srgbClr val="9966B8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hidden;} </a:t>
            </a:r>
            <a:r>
              <a:rPr dirty="0" sz="1050">
                <a:solidFill>
                  <a:srgbClr val="F180D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header</a:t>
            </a:r>
            <a:r>
              <a:rPr dirty="0" sz="1050" spc="-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{visibility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:</a:t>
            </a:r>
            <a:r>
              <a:rPr dirty="0" sz="1050" spc="5" i="1">
                <a:solidFill>
                  <a:srgbClr val="9966B8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hidden;}</a:t>
            </a:r>
            <a:endParaRPr sz="1050">
              <a:latin typeface="Consolas"/>
              <a:cs typeface="Consolas"/>
            </a:endParaRPr>
          </a:p>
          <a:p>
            <a:pPr marL="1173480" marR="4879340">
              <a:lnSpc>
                <a:spcPts val="1420"/>
              </a:lnSpc>
              <a:spcBef>
                <a:spcPts val="5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&lt;/style&gt; 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"""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90"/>
              </a:spcBef>
            </a:pP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.markdown(hide_st_style,</a:t>
            </a:r>
            <a:r>
              <a:rPr dirty="0" sz="1050" spc="4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unsafe_allow_html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True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941445"/>
            <a:ext cx="6645909" cy="126682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2700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1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---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NAVIGATION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MENU</a:t>
            </a:r>
            <a:r>
              <a:rPr dirty="0" sz="1050" spc="-1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---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selected</a:t>
            </a:r>
            <a:r>
              <a:rPr dirty="0" sz="1050" spc="-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option_menu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endParaRPr sz="1050">
              <a:latin typeface="Consolas"/>
              <a:cs typeface="Consolas"/>
            </a:endParaRPr>
          </a:p>
          <a:p>
            <a:pPr marL="586740">
              <a:lnSpc>
                <a:spcPct val="100000"/>
              </a:lnSpc>
              <a:spcBef>
                <a:spcPts val="170"/>
              </a:spcBef>
            </a:pP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menu_title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None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586740">
              <a:lnSpc>
                <a:spcPct val="100000"/>
              </a:lnSpc>
              <a:spcBef>
                <a:spcPts val="165"/>
              </a:spcBef>
            </a:pP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options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"Data</a:t>
            </a:r>
            <a:r>
              <a:rPr dirty="0" sz="1050" spc="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Entry"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"Data</a:t>
            </a:r>
            <a:r>
              <a:rPr dirty="0" sz="1050" spc="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Visualization"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],</a:t>
            </a:r>
            <a:endParaRPr sz="1050">
              <a:latin typeface="Consolas"/>
              <a:cs typeface="Consolas"/>
            </a:endParaRPr>
          </a:p>
          <a:p>
            <a:pPr marL="586740">
              <a:lnSpc>
                <a:spcPct val="100000"/>
              </a:lnSpc>
              <a:spcBef>
                <a:spcPts val="155"/>
              </a:spcBef>
              <a:tabLst>
                <a:tab pos="3664585" algn="l"/>
              </a:tabLst>
            </a:pP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icons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"pencil-fill"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"bar-chart-fill"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],	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https://icons.getbootstrap.com/</a:t>
            </a:r>
            <a:endParaRPr sz="1050">
              <a:latin typeface="Consolas"/>
              <a:cs typeface="Consolas"/>
            </a:endParaRPr>
          </a:p>
          <a:p>
            <a:pPr marL="586740">
              <a:lnSpc>
                <a:spcPct val="100000"/>
              </a:lnSpc>
              <a:spcBef>
                <a:spcPts val="170"/>
              </a:spcBef>
            </a:pP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orientation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"horizontal"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363210"/>
            <a:ext cx="6645909" cy="126682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---</a:t>
            </a:r>
            <a:r>
              <a:rPr dirty="0" sz="1050" spc="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INPUT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&amp; SAVE PERIODS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---</a:t>
            </a:r>
            <a:endParaRPr sz="1050">
              <a:latin typeface="Consolas"/>
              <a:cs typeface="Consolas"/>
            </a:endParaRPr>
          </a:p>
          <a:p>
            <a:pPr marL="586740" marR="3265804" indent="-294640">
              <a:lnSpc>
                <a:spcPct val="113300"/>
              </a:lnSpc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selected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==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"Data</a:t>
            </a:r>
            <a:r>
              <a:rPr dirty="0" sz="105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Entry"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 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.header(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f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"Data</a:t>
            </a:r>
            <a:r>
              <a:rPr dirty="0" sz="105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Entry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in</a:t>
            </a:r>
            <a:r>
              <a:rPr dirty="0" sz="105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currency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878840" marR="2459355" indent="-292735">
              <a:lnSpc>
                <a:spcPct val="112400"/>
              </a:lnSpc>
              <a:spcBef>
                <a:spcPts val="10"/>
              </a:spcBef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with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.form(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"entry_form"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3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clear_on_submit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True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):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col1,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col2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.columns(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2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878840" marR="1947545">
              <a:lnSpc>
                <a:spcPct val="113300"/>
              </a:lnSpc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col1.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selectbox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"Select</a:t>
            </a:r>
            <a:r>
              <a:rPr dirty="0" sz="1050" spc="2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Month:"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months,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key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"month"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col2.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selectbox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"Select</a:t>
            </a:r>
            <a:r>
              <a:rPr dirty="0" sz="1050" spc="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Year:"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years,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key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"year"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6784975"/>
            <a:ext cx="6645909" cy="199072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 marL="87884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"---"</a:t>
            </a:r>
            <a:endParaRPr sz="1050">
              <a:latin typeface="Consolas"/>
              <a:cs typeface="Consolas"/>
            </a:endParaRPr>
          </a:p>
          <a:p>
            <a:pPr marL="1173480" marR="3778885" indent="-294640">
              <a:lnSpc>
                <a:spcPct val="113300"/>
              </a:lnSpc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with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.expander(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"Income"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): </a:t>
            </a:r>
            <a:r>
              <a:rPr dirty="0" sz="1050" spc="-56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for</a:t>
            </a:r>
            <a:r>
              <a:rPr dirty="0" sz="1050" spc="-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in</a:t>
            </a:r>
            <a:r>
              <a:rPr dirty="0" sz="1050" spc="-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incomes:</a:t>
            </a:r>
            <a:endParaRPr sz="1050">
              <a:latin typeface="Consolas"/>
              <a:cs typeface="Consolas"/>
            </a:endParaRPr>
          </a:p>
          <a:p>
            <a:pPr marL="1465580">
              <a:lnSpc>
                <a:spcPct val="100000"/>
              </a:lnSpc>
              <a:spcBef>
                <a:spcPts val="170"/>
              </a:spcBef>
            </a:pP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.number_input(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f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:"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min_value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3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format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%i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3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step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10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key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income)</a:t>
            </a:r>
            <a:endParaRPr sz="1050">
              <a:latin typeface="Consolas"/>
              <a:cs typeface="Consolas"/>
            </a:endParaRPr>
          </a:p>
          <a:p>
            <a:pPr marL="1173480" marR="3632835" indent="-294640">
              <a:lnSpc>
                <a:spcPct val="113300"/>
              </a:lnSpc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with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.expander(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"Expenses"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): </a:t>
            </a:r>
            <a:r>
              <a:rPr dirty="0" sz="1050" spc="-56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for</a:t>
            </a:r>
            <a:r>
              <a:rPr dirty="0" sz="1050" spc="-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in</a:t>
            </a:r>
            <a:r>
              <a:rPr dirty="0" sz="1050" spc="-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expenses:</a:t>
            </a:r>
            <a:endParaRPr sz="1050">
              <a:latin typeface="Consolas"/>
              <a:cs typeface="Consolas"/>
            </a:endParaRPr>
          </a:p>
          <a:p>
            <a:pPr marL="1465580">
              <a:lnSpc>
                <a:spcPct val="100000"/>
              </a:lnSpc>
              <a:spcBef>
                <a:spcPts val="165"/>
              </a:spcBef>
            </a:pP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.number_input(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f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:"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min_value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4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format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%i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step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10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key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expense)</a:t>
            </a:r>
            <a:endParaRPr sz="1050">
              <a:latin typeface="Consolas"/>
              <a:cs typeface="Consolas"/>
            </a:endParaRPr>
          </a:p>
          <a:p>
            <a:pPr marL="87884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with</a:t>
            </a:r>
            <a:r>
              <a:rPr dirty="0" sz="1050" spc="-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.expander(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"Comment"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comment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.text_area(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placeholder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"Enter</a:t>
            </a:r>
            <a:r>
              <a:rPr dirty="0" sz="1050" spc="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a</a:t>
            </a:r>
            <a:r>
              <a:rPr dirty="0" sz="1050" spc="2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comment</a:t>
            </a:r>
            <a:r>
              <a:rPr dirty="0" sz="1050" spc="2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here</a:t>
            </a:r>
            <a:r>
              <a:rPr dirty="0" sz="1050" spc="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..."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8930640"/>
            <a:ext cx="6645909" cy="126682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 marL="87884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"---"</a:t>
            </a:r>
            <a:endParaRPr sz="1050">
              <a:latin typeface="Consolas"/>
              <a:cs typeface="Consolas"/>
            </a:endParaRPr>
          </a:p>
          <a:p>
            <a:pPr marL="878840" marR="2386330">
              <a:lnSpc>
                <a:spcPct val="113300"/>
              </a:lnSpc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submitted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.form_submit_button(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"Save</a:t>
            </a:r>
            <a:r>
              <a:rPr dirty="0" sz="1050" spc="1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Data"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 spc="-56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submitted:</a:t>
            </a:r>
            <a:endParaRPr sz="1050">
              <a:latin typeface="Consolas"/>
              <a:cs typeface="Consolas"/>
            </a:endParaRPr>
          </a:p>
          <a:p>
            <a:pPr marR="2093595" indent="1173480">
              <a:lnSpc>
                <a:spcPts val="1430"/>
              </a:lnSpc>
              <a:spcBef>
                <a:spcPts val="6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period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str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.session_state[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"year"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])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"_"</a:t>
            </a:r>
            <a:r>
              <a:rPr dirty="0" sz="1050" spc="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 </a:t>
            </a:r>
            <a:r>
              <a:rPr dirty="0" sz="1050" spc="-56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str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.session_state[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"month"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incomes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{income: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.session_state[income]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for</a:t>
            </a:r>
            <a:r>
              <a:rPr dirty="0" sz="1050" spc="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in</a:t>
            </a:r>
            <a:r>
              <a:rPr dirty="0" sz="1050" spc="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incomes}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expenses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{expense: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.session_state[expense]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for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in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expenses}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6645909" cy="36195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0" rIns="0" bIns="0" rtlCol="0" vert="horz">
            <a:spAutoFit/>
          </a:bodyPr>
          <a:lstStyle/>
          <a:p>
            <a:pPr marL="1173480" marR="1654810">
              <a:lnSpc>
                <a:spcPts val="1430"/>
              </a:lnSpc>
            </a:pP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db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insert_period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(period,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incomes,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expenses,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comment)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.success(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"Data saved!"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26490"/>
            <a:ext cx="6645909" cy="217170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1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--- PLOT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PERIODS ---</a:t>
            </a:r>
            <a:endParaRPr sz="1050">
              <a:latin typeface="Consolas"/>
              <a:cs typeface="Consolas"/>
            </a:endParaRPr>
          </a:p>
          <a:p>
            <a:pPr marL="586740" marR="3705860" indent="-294640">
              <a:lnSpc>
                <a:spcPct val="113300"/>
              </a:lnSpc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selected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==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"Data</a:t>
            </a:r>
            <a:r>
              <a:rPr dirty="0" sz="105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Visualization"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.header(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"Data</a:t>
            </a:r>
            <a:r>
              <a:rPr dirty="0" sz="105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Visualization"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with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.form(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"saved_periods"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878840" marR="1506855">
              <a:lnSpc>
                <a:spcPts val="1430"/>
              </a:lnSpc>
              <a:spcBef>
                <a:spcPts val="6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period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.selectbox(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"Select</a:t>
            </a:r>
            <a:r>
              <a:rPr dirty="0" sz="1050" spc="2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Period:"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get_all_periods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())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submitted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.form_submit_button(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"Plot</a:t>
            </a:r>
            <a:r>
              <a:rPr dirty="0" sz="1050" spc="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Period"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87884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</a:t>
            </a:r>
            <a:r>
              <a:rPr dirty="0" sz="1050" spc="-5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submitted:</a:t>
            </a:r>
            <a:endParaRPr sz="1050">
              <a:latin typeface="Consolas"/>
              <a:cs typeface="Consolas"/>
            </a:endParaRPr>
          </a:p>
          <a:p>
            <a:pPr marL="1173480" marR="2901315">
              <a:lnSpc>
                <a:spcPct val="112400"/>
              </a:lnSpc>
              <a:spcBef>
                <a:spcPts val="1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2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Get</a:t>
            </a:r>
            <a:r>
              <a:rPr dirty="0" sz="1050" spc="3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data</a:t>
            </a:r>
            <a:r>
              <a:rPr dirty="0" sz="1050" spc="3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from</a:t>
            </a:r>
            <a:r>
              <a:rPr dirty="0" sz="1050" spc="2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database </a:t>
            </a:r>
            <a:r>
              <a:rPr dirty="0" sz="105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period_data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db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get_period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(period)</a:t>
            </a:r>
            <a:endParaRPr sz="1050">
              <a:latin typeface="Consolas"/>
              <a:cs typeface="Consolas"/>
            </a:endParaRPr>
          </a:p>
          <a:p>
            <a:pPr marL="1173480" marR="2679065">
              <a:lnSpc>
                <a:spcPct val="113300"/>
              </a:lnSpc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comment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period_data.get(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"comment"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expenses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period_data.get(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"expenses"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 spc="-56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incomes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period_data.get(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"incomes"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453130"/>
            <a:ext cx="6645909" cy="162877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970" rIns="0" bIns="0" rtlCol="0" vert="horz">
            <a:spAutoFit/>
          </a:bodyPr>
          <a:lstStyle/>
          <a:p>
            <a:pPr marL="1173480">
              <a:lnSpc>
                <a:spcPct val="100000"/>
              </a:lnSpc>
              <a:spcBef>
                <a:spcPts val="110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3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Create</a:t>
            </a:r>
            <a:r>
              <a:rPr dirty="0" sz="1050" spc="-2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metrics</a:t>
            </a:r>
            <a:endParaRPr sz="1050">
              <a:latin typeface="Consolas"/>
              <a:cs typeface="Consolas"/>
            </a:endParaRPr>
          </a:p>
          <a:p>
            <a:pPr marL="1173480" marR="2020570">
              <a:lnSpc>
                <a:spcPct val="112999"/>
              </a:lnSpc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total_income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sum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(incomes.values()) 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total_expense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sum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(expenses.values()) 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remaining_budget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total_income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-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total_expense </a:t>
            </a:r>
            <a:r>
              <a:rPr dirty="0" sz="1050" spc="-56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col1, col2,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col3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.columns(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3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173480" marR="700405">
              <a:lnSpc>
                <a:spcPct val="112999"/>
              </a:lnSpc>
              <a:spcBef>
                <a:spcPts val="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col1.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metric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"Total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Income"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f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total_income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5">
                <a:solidFill>
                  <a:srgbClr val="F180D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currency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col2.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metric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"Total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Expense"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f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total_expense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10">
                <a:solidFill>
                  <a:srgbClr val="F180D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currency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col3.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metric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"Remaining</a:t>
            </a:r>
            <a:r>
              <a:rPr dirty="0" sz="1050" spc="3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Budget"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3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f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remaining_budget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25">
                <a:solidFill>
                  <a:srgbClr val="F180D0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currency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.text(</a:t>
            </a:r>
            <a:r>
              <a:rPr dirty="0" sz="1050" spc="-5" i="1">
                <a:solidFill>
                  <a:srgbClr val="9966B8"/>
                </a:solidFill>
                <a:latin typeface="Consolas"/>
                <a:cs typeface="Consolas"/>
              </a:rPr>
              <a:t>f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"Comment: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{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comment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}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5236845"/>
            <a:ext cx="6645909" cy="108585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2700" rIns="0" bIns="0" rtlCol="0" vert="horz">
            <a:spAutoFit/>
          </a:bodyPr>
          <a:lstStyle/>
          <a:p>
            <a:pPr marL="117348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2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Create</a:t>
            </a:r>
            <a:r>
              <a:rPr dirty="0" sz="1050" spc="-1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sankey chart</a:t>
            </a:r>
            <a:endParaRPr sz="1050">
              <a:latin typeface="Consolas"/>
              <a:cs typeface="Consolas"/>
            </a:endParaRPr>
          </a:p>
          <a:p>
            <a:pPr marL="1173480" marR="261620">
              <a:lnSpc>
                <a:spcPct val="113300"/>
              </a:lnSpc>
              <a:spcBef>
                <a:spcPts val="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label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list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(incomes.keys())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"Total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Income"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]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list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(expenses.keys())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source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list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range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len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(incomes)))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</a:t>
            </a:r>
            <a:r>
              <a:rPr dirty="0" sz="1050" spc="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len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(incomes)]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*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len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(expenses)</a:t>
            </a:r>
            <a:endParaRPr sz="1050">
              <a:latin typeface="Consolas"/>
              <a:cs typeface="Consolas"/>
            </a:endParaRPr>
          </a:p>
          <a:p>
            <a:pPr marR="40640" indent="1173480">
              <a:lnSpc>
                <a:spcPct val="112400"/>
              </a:lnSpc>
              <a:spcBef>
                <a:spcPts val="1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target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len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(incomes)]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*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len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(incomes)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[label.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index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(expense)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for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 </a:t>
            </a:r>
            <a:r>
              <a:rPr dirty="0" sz="1050" spc="-56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in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expenses.keys()]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value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list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(incomes.values())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+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list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(expenses.values())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6477635"/>
            <a:ext cx="6645909" cy="72390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4605" rIns="0" bIns="0" rtlCol="0" vert="horz">
            <a:spAutoFit/>
          </a:bodyPr>
          <a:lstStyle/>
          <a:p>
            <a:pPr marL="1173480">
              <a:lnSpc>
                <a:spcPct val="100000"/>
              </a:lnSpc>
              <a:spcBef>
                <a:spcPts val="11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Data to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dict,</a:t>
            </a:r>
            <a:r>
              <a:rPr dirty="0" sz="1050" spc="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dict</a:t>
            </a:r>
            <a:r>
              <a:rPr dirty="0" sz="1050" spc="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to</a:t>
            </a:r>
            <a:r>
              <a:rPr dirty="0" sz="1050" spc="-1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sankey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5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link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dict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source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source,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target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target,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value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value)</a:t>
            </a:r>
            <a:endParaRPr sz="1050">
              <a:latin typeface="Consolas"/>
              <a:cs typeface="Consolas"/>
            </a:endParaRPr>
          </a:p>
          <a:p>
            <a:pPr marL="1173480" marR="847090">
              <a:lnSpc>
                <a:spcPct val="113300"/>
              </a:lnSpc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node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1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dict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label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label,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pad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20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thickness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30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color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"#E694FF"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data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go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Sankey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link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link,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node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node)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7356475"/>
            <a:ext cx="6645909" cy="72390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 marL="117348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</a:t>
            </a:r>
            <a:r>
              <a:rPr dirty="0" sz="1050" spc="-35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Plot</a:t>
            </a:r>
            <a:r>
              <a:rPr dirty="0" sz="1050" spc="-30">
                <a:solidFill>
                  <a:srgbClr val="384786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it!</a:t>
            </a:r>
            <a:endParaRPr sz="1050">
              <a:latin typeface="Consolas"/>
              <a:cs typeface="Consolas"/>
            </a:endParaRPr>
          </a:p>
          <a:p>
            <a:pPr marL="1173480" marR="1799589">
              <a:lnSpc>
                <a:spcPct val="113300"/>
              </a:lnSpc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fig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go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Figure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(data) </a:t>
            </a:r>
            <a:r>
              <a:rPr dirty="0" sz="105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fig.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update_layout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margin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dict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l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r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t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5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b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5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))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.plotly_chart(fig,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use_container_width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True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52259"/>
            <a:ext cx="3348354" cy="674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PROJECT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SCREENSHOTS: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Here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 figure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>
                <a:latin typeface="Calibri"/>
                <a:cs typeface="Calibri"/>
              </a:rPr>
              <a:t> see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25880"/>
            <a:ext cx="6633972" cy="34792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500" y="5006340"/>
            <a:ext cx="6024245" cy="6743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>
                <a:latin typeface="Calibri"/>
                <a:cs typeface="Calibri"/>
              </a:rPr>
              <a:t>Here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figure </a:t>
            </a:r>
            <a:r>
              <a:rPr dirty="0" sz="1400">
                <a:latin typeface="Calibri"/>
                <a:cs typeface="Calibri"/>
              </a:rPr>
              <a:t>2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-5">
                <a:latin typeface="Calibri"/>
                <a:cs typeface="Calibri"/>
              </a:rPr>
              <a:t> 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see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entry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functionality</a:t>
            </a:r>
            <a:r>
              <a:rPr dirty="0" sz="1400">
                <a:latin typeface="Calibri"/>
                <a:cs typeface="Calibri"/>
              </a:rPr>
              <a:t> of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program.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code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authentication: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6113145"/>
            <a:ext cx="6645909" cy="235267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384786"/>
                </a:solidFill>
                <a:latin typeface="Consolas"/>
                <a:cs typeface="Consolas"/>
              </a:rPr>
              <a:t>####AUTHENTICATION#######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credentials</a:t>
            </a:r>
            <a:r>
              <a:rPr dirty="0" sz="1050" spc="-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2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algn="r" marR="509905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"usernames"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:{</a:t>
            </a:r>
            <a:endParaRPr sz="1050">
              <a:latin typeface="Consolas"/>
              <a:cs typeface="Consolas"/>
            </a:endParaRPr>
          </a:p>
          <a:p>
            <a:pPr algn="r" marR="509905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"user1"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:{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55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"name"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"john</a:t>
            </a:r>
            <a:r>
              <a:rPr dirty="0" sz="1050" spc="-2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smith"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"password"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"abc"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},</a:t>
            </a:r>
            <a:endParaRPr sz="1050">
              <a:latin typeface="Consolas"/>
              <a:cs typeface="Consolas"/>
            </a:endParaRPr>
          </a:p>
          <a:p>
            <a:pPr marL="87884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"user2"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:{</a:t>
            </a:r>
            <a:endParaRPr sz="1050">
              <a:latin typeface="Consolas"/>
              <a:cs typeface="Consolas"/>
            </a:endParaRPr>
          </a:p>
          <a:p>
            <a:pPr marL="1173480" marR="3852545">
              <a:lnSpc>
                <a:spcPts val="1430"/>
              </a:lnSpc>
              <a:spcBef>
                <a:spcPts val="65"/>
              </a:spcBef>
            </a:pP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"name"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"timmy turner"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 </a:t>
            </a:r>
            <a:r>
              <a:rPr dirty="0" sz="1050" spc="-57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"password"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"abc"</a:t>
            </a:r>
            <a:endParaRPr sz="1050">
              <a:latin typeface="Consolas"/>
              <a:cs typeface="Consolas"/>
            </a:endParaRPr>
          </a:p>
          <a:p>
            <a:pPr marL="117348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87884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586740">
              <a:lnSpc>
                <a:spcPct val="100000"/>
              </a:lnSpc>
              <a:spcBef>
                <a:spcPts val="16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8621395"/>
            <a:ext cx="6645909" cy="72390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270" rIns="0" bIns="0" rtlCol="0" vert="horz">
            <a:spAutoFit/>
          </a:bodyPr>
          <a:lstStyle/>
          <a:p>
            <a:pPr marR="260350">
              <a:lnSpc>
                <a:spcPts val="1430"/>
              </a:lnSpc>
              <a:spcBef>
                <a:spcPts val="10"/>
              </a:spcBef>
            </a:pP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authenticator</a:t>
            </a:r>
            <a:r>
              <a:rPr dirty="0" sz="1050" spc="2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4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stauth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</a:t>
            </a: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Authenticate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(credentials,</a:t>
            </a:r>
            <a:r>
              <a:rPr dirty="0" sz="1050" spc="3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"main"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3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"auth"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4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 i="1">
                <a:solidFill>
                  <a:srgbClr val="2177FF"/>
                </a:solidFill>
                <a:latin typeface="Consolas"/>
                <a:cs typeface="Consolas"/>
              </a:rPr>
              <a:t>cookie_expiry_days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30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 </a:t>
            </a:r>
            <a:r>
              <a:rPr dirty="0" sz="1050" spc="-56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name,</a:t>
            </a:r>
            <a:r>
              <a:rPr dirty="0" sz="1050" spc="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authentication_status,</a:t>
            </a:r>
            <a:r>
              <a:rPr dirty="0" sz="1050" spc="15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username</a:t>
            </a:r>
            <a:r>
              <a:rPr dirty="0" sz="1050" spc="2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authenticator.</a:t>
            </a:r>
            <a:r>
              <a:rPr dirty="0" sz="1050" spc="-5">
                <a:solidFill>
                  <a:srgbClr val="DDBA87"/>
                </a:solidFill>
                <a:latin typeface="Consolas"/>
                <a:cs typeface="Consolas"/>
              </a:rPr>
              <a:t>login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"Login"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,</a:t>
            </a:r>
            <a:r>
              <a:rPr dirty="0" sz="1050" spc="10">
                <a:solidFill>
                  <a:srgbClr val="6687CC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"main"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authentication_status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==</a:t>
            </a:r>
            <a:r>
              <a:rPr dirty="0" sz="1050" spc="1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False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70"/>
              </a:spcBef>
            </a:pP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.error(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"Username/password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is</a:t>
            </a:r>
            <a:r>
              <a:rPr dirty="0" sz="1050" spc="20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incorrect"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9500235"/>
            <a:ext cx="6645909" cy="361950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authentication_status </a:t>
            </a: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==</a:t>
            </a:r>
            <a:r>
              <a:rPr dirty="0" sz="1050" spc="5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F180D0"/>
                </a:solidFill>
                <a:latin typeface="Consolas"/>
                <a:cs typeface="Consolas"/>
              </a:rPr>
              <a:t>None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292100">
              <a:lnSpc>
                <a:spcPct val="100000"/>
              </a:lnSpc>
              <a:spcBef>
                <a:spcPts val="165"/>
              </a:spcBef>
            </a:pPr>
            <a:r>
              <a:rPr dirty="0" u="sng" sz="1050" spc="-5">
                <a:solidFill>
                  <a:srgbClr val="FFEDBA"/>
                </a:solidFill>
                <a:uFill>
                  <a:solidFill>
                    <a:srgbClr val="FFEDBA"/>
                  </a:solidFill>
                </a:uFill>
                <a:latin typeface="Consolas"/>
                <a:cs typeface="Consolas"/>
              </a:rPr>
              <a:t>st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.warning(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"Please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enter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your</a:t>
            </a:r>
            <a:r>
              <a:rPr dirty="0" sz="1050" spc="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username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and</a:t>
            </a:r>
            <a:r>
              <a:rPr dirty="0" sz="1050" spc="15">
                <a:solidFill>
                  <a:srgbClr val="21AA44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21AA44"/>
                </a:solidFill>
                <a:latin typeface="Consolas"/>
                <a:cs typeface="Consolas"/>
              </a:rPr>
              <a:t>password"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0017125"/>
            <a:ext cx="6645909" cy="180975"/>
          </a:xfrm>
          <a:prstGeom prst="rect">
            <a:avLst/>
          </a:prstGeom>
          <a:solidFill>
            <a:srgbClr val="000B17"/>
          </a:solidFill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15487"/>
                </a:solidFill>
                <a:latin typeface="Consolas"/>
                <a:cs typeface="Consolas"/>
              </a:rPr>
              <a:t>if</a:t>
            </a:r>
            <a:r>
              <a:rPr dirty="0" sz="1050" spc="-20">
                <a:solidFill>
                  <a:srgbClr val="215487"/>
                </a:solidFill>
                <a:latin typeface="Consolas"/>
                <a:cs typeface="Consolas"/>
              </a:rPr>
              <a:t> </a:t>
            </a:r>
            <a:r>
              <a:rPr dirty="0" sz="1050" spc="-5">
                <a:solidFill>
                  <a:srgbClr val="6687CC"/>
                </a:solidFill>
                <a:latin typeface="Consolas"/>
                <a:cs typeface="Consolas"/>
              </a:rPr>
              <a:t>authentication_status: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71855"/>
            <a:ext cx="5169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libri"/>
                <a:cs typeface="Calibri"/>
              </a:rPr>
              <a:t>Here</a:t>
            </a:r>
            <a:r>
              <a:rPr dirty="0" sz="1200">
                <a:latin typeface="Calibri"/>
                <a:cs typeface="Calibri"/>
              </a:rPr>
              <a:t> in </a:t>
            </a:r>
            <a:r>
              <a:rPr dirty="0" sz="1200" spc="-5">
                <a:latin typeface="Calibri"/>
                <a:cs typeface="Calibri"/>
              </a:rPr>
              <a:t>figure</a:t>
            </a:r>
            <a:r>
              <a:rPr dirty="0" sz="1200">
                <a:latin typeface="Calibri"/>
                <a:cs typeface="Calibri"/>
              </a:rPr>
              <a:t> 3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&amp;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see</a:t>
            </a:r>
            <a:r>
              <a:rPr dirty="0" sz="1200">
                <a:latin typeface="Calibri"/>
                <a:cs typeface="Calibri"/>
              </a:rPr>
              <a:t> the main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 entry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data visualization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sections.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293876"/>
              <a:ext cx="6640068" cy="32689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4725924"/>
              <a:ext cx="6638544" cy="3128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03986"/>
            <a:ext cx="267335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CODE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FOR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DATA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ENTRY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AND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DATA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VISUALISATION: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231392"/>
              <a:ext cx="4715256" cy="34015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4797552"/>
              <a:ext cx="4678680" cy="3883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57783"/>
            <a:ext cx="6710045" cy="709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Summary: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 marR="151130">
              <a:lnSpc>
                <a:spcPct val="101699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project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thesis titled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"Personal Finance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Tracker </a:t>
            </a:r>
            <a:r>
              <a:rPr dirty="0" sz="1200">
                <a:latin typeface="Calibri"/>
                <a:cs typeface="Calibri"/>
              </a:rPr>
              <a:t>+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Plotter"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focuses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development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software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 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helps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individuals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track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manage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personal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finances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effectively.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thesis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outlines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requirements,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specifications,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feasibility</a:t>
            </a:r>
            <a:r>
              <a:rPr dirty="0" sz="1200">
                <a:latin typeface="Calibri"/>
                <a:cs typeface="Calibri"/>
              </a:rPr>
              <a:t> 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Personal Finance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Tracker</a:t>
            </a:r>
            <a:r>
              <a:rPr dirty="0" sz="1200">
                <a:latin typeface="Calibri"/>
                <a:cs typeface="Calibri"/>
              </a:rPr>
              <a:t> +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Plotter,</a:t>
            </a:r>
            <a:r>
              <a:rPr dirty="0" sz="1200">
                <a:latin typeface="Calibri"/>
                <a:cs typeface="Calibri"/>
              </a:rPr>
              <a:t> along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technical,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economic,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aspects.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 marR="189865">
              <a:lnSpc>
                <a:spcPct val="101699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built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Python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programming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language,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Streamlit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web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framework,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Deta </a:t>
            </a:r>
            <a:r>
              <a:rPr dirty="0" sz="1200">
                <a:latin typeface="Calibri"/>
                <a:cs typeface="Calibri"/>
              </a:rPr>
              <a:t>cloud db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database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management system.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offers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user-friendly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intuitive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interface,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allowing </a:t>
            </a:r>
            <a:r>
              <a:rPr dirty="0" sz="1200">
                <a:latin typeface="Calibri"/>
                <a:cs typeface="Calibri"/>
              </a:rPr>
              <a:t>users 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register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 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account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securely access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 </a:t>
            </a:r>
            <a:r>
              <a:rPr dirty="0" sz="1200" spc="-5">
                <a:latin typeface="Calibri"/>
                <a:cs typeface="Calibri"/>
              </a:rPr>
              <a:t>personal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financial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data.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dashboard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provides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 </a:t>
            </a:r>
            <a:r>
              <a:rPr dirty="0" sz="1200" spc="-5">
                <a:latin typeface="Calibri"/>
                <a:cs typeface="Calibri"/>
              </a:rPr>
              <a:t>overview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user's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financial status,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including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income,</a:t>
            </a:r>
            <a:r>
              <a:rPr dirty="0" sz="1200" spc="-5">
                <a:latin typeface="Calibri"/>
                <a:cs typeface="Calibri"/>
              </a:rPr>
              <a:t> expenses,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savings.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12700" marR="16002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requirements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encompass </a:t>
            </a:r>
            <a:r>
              <a:rPr dirty="0" sz="1200">
                <a:latin typeface="Calibri"/>
                <a:cs typeface="Calibri"/>
              </a:rPr>
              <a:t>various aspects</a:t>
            </a:r>
            <a:r>
              <a:rPr dirty="0" sz="1200" spc="-5">
                <a:latin typeface="Calibri"/>
                <a:cs typeface="Calibri"/>
              </a:rPr>
              <a:t> such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 </a:t>
            </a:r>
            <a:r>
              <a:rPr dirty="0" sz="1200" spc="-5">
                <a:latin typeface="Calibri"/>
                <a:cs typeface="Calibri"/>
              </a:rPr>
              <a:t>registration</a:t>
            </a:r>
            <a:r>
              <a:rPr dirty="0" sz="1200">
                <a:latin typeface="Calibri"/>
                <a:cs typeface="Calibri"/>
              </a:rPr>
              <a:t> and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authentication,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income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management,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expense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tracking,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budget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management,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savings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tracking,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reporting,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visualization,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data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backup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restore. These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features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enable</a:t>
            </a:r>
            <a:r>
              <a:rPr dirty="0" sz="1200">
                <a:latin typeface="Calibri"/>
                <a:cs typeface="Calibri"/>
              </a:rPr>
              <a:t> users to </a:t>
            </a:r>
            <a:r>
              <a:rPr dirty="0" sz="1200" spc="-5">
                <a:latin typeface="Calibri"/>
                <a:cs typeface="Calibri"/>
              </a:rPr>
              <a:t>record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categorize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income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expenses,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budget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limits,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track</a:t>
            </a:r>
            <a:r>
              <a:rPr dirty="0" sz="1200" spc="-5">
                <a:latin typeface="Calibri"/>
                <a:cs typeface="Calibri"/>
              </a:rPr>
              <a:t> savings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financial goals,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generate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reports,</a:t>
            </a:r>
            <a:r>
              <a:rPr dirty="0" sz="1200">
                <a:latin typeface="Calibri"/>
                <a:cs typeface="Calibri"/>
              </a:rPr>
              <a:t> 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visualize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financial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 marR="70485">
              <a:lnSpc>
                <a:spcPct val="101699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non-functional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requirements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emphasize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performance,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security,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reliability,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interface,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compatibility,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chosen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technology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stack.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</a:t>
            </a:r>
            <a:r>
              <a:rPr dirty="0" sz="1200">
                <a:latin typeface="Calibri"/>
                <a:cs typeface="Calibri"/>
              </a:rPr>
              <a:t> aims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respond</a:t>
            </a:r>
            <a:r>
              <a:rPr dirty="0" sz="1200">
                <a:latin typeface="Calibri"/>
                <a:cs typeface="Calibri"/>
              </a:rPr>
              <a:t> 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interactions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acceptable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frame,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ensure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secure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authentication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transmission, </a:t>
            </a:r>
            <a:r>
              <a:rPr dirty="0" sz="1200">
                <a:latin typeface="Calibri"/>
                <a:cs typeface="Calibri"/>
              </a:rPr>
              <a:t> 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reliable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available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whenever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required.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also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prioritizes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user-friendly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responsive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interface,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compatibility with</a:t>
            </a:r>
            <a:r>
              <a:rPr dirty="0" sz="1200">
                <a:latin typeface="Calibri"/>
                <a:cs typeface="Calibri"/>
              </a:rPr>
              <a:t> major</a:t>
            </a:r>
            <a:r>
              <a:rPr dirty="0" sz="1200" spc="-5">
                <a:latin typeface="Calibri"/>
                <a:cs typeface="Calibri"/>
              </a:rPr>
              <a:t> web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browsers,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adherence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 </a:t>
            </a:r>
            <a:r>
              <a:rPr dirty="0" sz="1200" spc="-5">
                <a:latin typeface="Calibri"/>
                <a:cs typeface="Calibri"/>
              </a:rPr>
              <a:t>relevant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legal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regulatory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requirements.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12700" marR="113664">
              <a:lnSpc>
                <a:spcPct val="101899"/>
              </a:lnSpc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feasibility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study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conducted</a:t>
            </a:r>
            <a:r>
              <a:rPr dirty="0" sz="1200">
                <a:latin typeface="Calibri"/>
                <a:cs typeface="Calibri"/>
              </a:rPr>
              <a:t> 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Personal Finance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Tracker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+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Plotter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concludes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that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development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implementation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viable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beneficial.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technical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feasibility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</a:t>
            </a:r>
            <a:r>
              <a:rPr dirty="0" sz="1200" spc="-5">
                <a:latin typeface="Calibri"/>
                <a:cs typeface="Calibri"/>
              </a:rPr>
              <a:t>supported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chosen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technology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stack's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robustness</a:t>
            </a:r>
            <a:r>
              <a:rPr dirty="0" sz="1200">
                <a:latin typeface="Calibri"/>
                <a:cs typeface="Calibri"/>
              </a:rPr>
              <a:t> and </a:t>
            </a:r>
            <a:r>
              <a:rPr dirty="0" sz="1200" spc="-5">
                <a:latin typeface="Calibri"/>
                <a:cs typeface="Calibri"/>
              </a:rPr>
              <a:t>scalability.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economic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feasibility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analysis suggests 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potential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revenue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generation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profitability.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operational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feasibility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confirmed</a:t>
            </a:r>
            <a:r>
              <a:rPr dirty="0" sz="1200">
                <a:latin typeface="Calibri"/>
                <a:cs typeface="Calibri"/>
              </a:rPr>
              <a:t> by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alignment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application's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features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with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financial management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needs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individuals.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 marR="56261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project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thesis also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includes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 entity</a:t>
            </a:r>
            <a:r>
              <a:rPr dirty="0" sz="1200" spc="-5">
                <a:latin typeface="Calibri"/>
                <a:cs typeface="Calibri"/>
              </a:rPr>
              <a:t> relationship</a:t>
            </a:r>
            <a:r>
              <a:rPr dirty="0" sz="1200">
                <a:latin typeface="Calibri"/>
                <a:cs typeface="Calibri"/>
              </a:rPr>
              <a:t> diagram </a:t>
            </a:r>
            <a:r>
              <a:rPr dirty="0" sz="1200" spc="-5">
                <a:latin typeface="Calibri"/>
                <a:cs typeface="Calibri"/>
              </a:rPr>
              <a:t>(ERD)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representing</a:t>
            </a:r>
            <a:r>
              <a:rPr dirty="0" sz="1200">
                <a:latin typeface="Calibri"/>
                <a:cs typeface="Calibri"/>
              </a:rPr>
              <a:t>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entities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relationships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application's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database,</a:t>
            </a:r>
            <a:r>
              <a:rPr dirty="0" sz="1200">
                <a:latin typeface="Calibri"/>
                <a:cs typeface="Calibri"/>
              </a:rPr>
              <a:t> as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well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flow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diagram (DFD)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illustrating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processes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data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flows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involved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-5">
                <a:latin typeface="Calibri"/>
                <a:cs typeface="Calibri"/>
              </a:rPr>
              <a:t>application's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functionality.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 spc="-5">
                <a:latin typeface="Calibri"/>
                <a:cs typeface="Calibri"/>
              </a:rPr>
              <a:t>Overall,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Personal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Finance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Tracker </a:t>
            </a:r>
            <a:r>
              <a:rPr dirty="0" sz="1200">
                <a:latin typeface="Calibri"/>
                <a:cs typeface="Calibri"/>
              </a:rPr>
              <a:t>+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Plotter project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thesis presents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comprehensive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analysis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development </a:t>
            </a:r>
            <a:r>
              <a:rPr dirty="0" sz="1200">
                <a:latin typeface="Calibri"/>
                <a:cs typeface="Calibri"/>
              </a:rPr>
              <a:t>plan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efficient</a:t>
            </a:r>
            <a:r>
              <a:rPr dirty="0" sz="1200">
                <a:latin typeface="Calibri"/>
                <a:cs typeface="Calibri"/>
              </a:rPr>
              <a:t> and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user-friendly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personal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finance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management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application.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It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offers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potential to address individuals' financial management needs effectively, improve their financial </a:t>
            </a:r>
            <a:r>
              <a:rPr dirty="0" sz="1200" spc="-5">
                <a:latin typeface="Calibri"/>
                <a:cs typeface="Calibri"/>
              </a:rPr>
              <a:t>well-being, </a:t>
            </a:r>
            <a:r>
              <a:rPr dirty="0" sz="1200" spc="-2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contribute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their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overall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financial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stability.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20509"/>
            <a:ext cx="10160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References: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92123"/>
            <a:ext cx="2287270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DBMS:https://deta.space/docs/en/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Streamlit:https://docs.streamlit.io/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793619"/>
            <a:ext cx="3262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Plotly:https://plotly.com/python/sankey-diagram/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723246"/>
            <a:ext cx="6645275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 spc="-5" b="1">
                <a:latin typeface="Calibri"/>
                <a:cs typeface="Calibri"/>
              </a:rPr>
              <a:t>Importance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personal</a:t>
            </a:r>
            <a:r>
              <a:rPr dirty="0" sz="1200" spc="4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finance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planning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:</a:t>
            </a:r>
            <a:r>
              <a:rPr dirty="0" sz="1200" spc="3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https://fi.money/blogposts/importance-of-personal-financial- </a:t>
            </a:r>
            <a:r>
              <a:rPr dirty="0" sz="1200" spc="-254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planning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323" y="1690370"/>
            <a:ext cx="186690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>
                <a:uFill>
                  <a:solidFill>
                    <a:srgbClr val="000000"/>
                  </a:solidFill>
                </a:uFill>
              </a:rPr>
              <a:t>Introduction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4500" y="2951988"/>
            <a:ext cx="6647180" cy="110680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5"/>
              </a:spcBef>
            </a:pPr>
            <a:r>
              <a:rPr dirty="0" sz="1400" spc="-5">
                <a:latin typeface="Calibri"/>
                <a:cs typeface="Calibri"/>
              </a:rPr>
              <a:t>The Personal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 Tracker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+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Plotter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software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helps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individuals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 their personal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finances.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application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built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 Python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programming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language,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Streamlit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web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framework,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cloud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db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 management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system.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document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outlines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specifications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 Finance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 </a:t>
            </a:r>
            <a:r>
              <a:rPr dirty="0" sz="1400">
                <a:latin typeface="Calibri"/>
                <a:cs typeface="Calibri"/>
              </a:rPr>
              <a:t>+</a:t>
            </a:r>
            <a:r>
              <a:rPr dirty="0" sz="1400" spc="-5">
                <a:latin typeface="Calibri"/>
                <a:cs typeface="Calibri"/>
              </a:rPr>
              <a:t> Plotter.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615439"/>
            <a:ext cx="364871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Functional</a:t>
            </a:r>
            <a:r>
              <a:rPr dirty="0" spc="-75"/>
              <a:t> </a:t>
            </a:r>
            <a:r>
              <a:rPr dirty="0" spc="-10"/>
              <a:t>Requirements:-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2812033"/>
            <a:ext cx="3469004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2.1 User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Registration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Authentication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774948"/>
            <a:ext cx="6526530" cy="523113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79400" marR="48895" indent="-266700">
              <a:lnSpc>
                <a:spcPct val="102099"/>
              </a:lnSpc>
              <a:spcBef>
                <a:spcPts val="7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register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account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valid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email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address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password.</a:t>
            </a:r>
            <a:endParaRPr sz="1400">
              <a:latin typeface="Calibri"/>
              <a:cs typeface="Calibri"/>
            </a:endParaRPr>
          </a:p>
          <a:p>
            <a:pPr marL="279400" marR="113030" indent="-266700">
              <a:lnSpc>
                <a:spcPct val="1014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shall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provide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authentication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ensure secure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user-specific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2.2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Dashboard</a:t>
            </a:r>
            <a:endParaRPr sz="16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6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shall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display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personalized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dashboard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each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successful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login.</a:t>
            </a:r>
            <a:endParaRPr sz="1400">
              <a:latin typeface="Calibri"/>
              <a:cs typeface="Calibri"/>
            </a:endParaRPr>
          </a:p>
          <a:p>
            <a:pPr marL="279400" marR="100330" indent="-266700">
              <a:lnSpc>
                <a:spcPts val="1720"/>
              </a:lnSpc>
              <a:spcBef>
                <a:spcPts val="5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dashboard shall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provide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5">
                <a:latin typeface="Calibri"/>
                <a:cs typeface="Calibri"/>
              </a:rPr>
              <a:t> overview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user's financial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status,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including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total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expenses,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2.3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Income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5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multiple sources</a:t>
            </a:r>
            <a:r>
              <a:rPr dirty="0" sz="1400">
                <a:latin typeface="Calibri"/>
                <a:cs typeface="Calibri"/>
              </a:rPr>
              <a:t> 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income.</a:t>
            </a:r>
            <a:endParaRPr sz="1400">
              <a:latin typeface="Calibri"/>
              <a:cs typeface="Calibri"/>
            </a:endParaRPr>
          </a:p>
          <a:p>
            <a:pPr marL="279400" marR="145415" indent="-266700">
              <a:lnSpc>
                <a:spcPct val="101400"/>
              </a:lnSpc>
              <a:spcBef>
                <a:spcPts val="1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able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 details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type, amount,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received.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SzPct val="71428"/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 provide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options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categorize income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sources</a:t>
            </a:r>
            <a:r>
              <a:rPr dirty="0" sz="1400">
                <a:latin typeface="Calibri"/>
                <a:cs typeface="Calibri"/>
              </a:rPr>
              <a:t> for</a:t>
            </a:r>
            <a:r>
              <a:rPr dirty="0" sz="1400" spc="-5">
                <a:latin typeface="Calibri"/>
                <a:cs typeface="Calibri"/>
              </a:rPr>
              <a:t> better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analysis.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2.4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Expense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Tracking</a:t>
            </a:r>
            <a:endParaRPr sz="16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5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shall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enable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record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categorize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expenses.</a:t>
            </a:r>
            <a:endParaRPr sz="1400">
              <a:latin typeface="Calibri"/>
              <a:cs typeface="Calibri"/>
            </a:endParaRPr>
          </a:p>
          <a:p>
            <a:pPr marL="279400" marR="110489" indent="-266700">
              <a:lnSpc>
                <a:spcPct val="101400"/>
              </a:lnSpc>
              <a:spcBef>
                <a:spcPts val="1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able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enter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 details,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 type,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amount,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date,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optional description.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shall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support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categorization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analyze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spending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patterns.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83006"/>
            <a:ext cx="6518909" cy="8084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2.5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Budget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  <a:p>
            <a:pPr marL="279400" marR="88265" indent="-266700">
              <a:lnSpc>
                <a:spcPct val="101400"/>
              </a:lnSpc>
              <a:spcBef>
                <a:spcPts val="124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set</a:t>
            </a:r>
            <a:r>
              <a:rPr dirty="0" sz="1400" spc="-5">
                <a:latin typeface="Calibri"/>
                <a:cs typeface="Calibri"/>
              </a:rPr>
              <a:t> monthly</a:t>
            </a:r>
            <a:r>
              <a:rPr dirty="0" sz="1400">
                <a:latin typeface="Calibri"/>
                <a:cs typeface="Calibri"/>
              </a:rPr>
              <a:t> 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periodic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different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categories.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able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define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limits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5">
                <a:latin typeface="Calibri"/>
                <a:cs typeface="Calibri"/>
              </a:rPr>
              <a:t> each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category.</a:t>
            </a:r>
            <a:endParaRPr sz="1400">
              <a:latin typeface="Calibri"/>
              <a:cs typeface="Calibri"/>
            </a:endParaRPr>
          </a:p>
          <a:p>
            <a:pPr marL="279400" marR="112395" indent="-266700">
              <a:lnSpc>
                <a:spcPct val="101400"/>
              </a:lnSpc>
              <a:spcBef>
                <a:spcPts val="1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 provide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notifications</a:t>
            </a:r>
            <a:r>
              <a:rPr dirty="0" sz="1400">
                <a:latin typeface="Calibri"/>
                <a:cs typeface="Calibri"/>
              </a:rPr>
              <a:t> 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warnings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when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exceed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budget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limits.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2.6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Savings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Tracking</a:t>
            </a:r>
            <a:endParaRPr sz="16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7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provide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functionality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able to</a:t>
            </a:r>
            <a:r>
              <a:rPr dirty="0" sz="1400">
                <a:latin typeface="Calibri"/>
                <a:cs typeface="Calibri"/>
              </a:rPr>
              <a:t> set</a:t>
            </a:r>
            <a:r>
              <a:rPr dirty="0" sz="1400" spc="-5">
                <a:latin typeface="Calibri"/>
                <a:cs typeface="Calibri"/>
              </a:rPr>
              <a:t> savings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targets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monitor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progress.</a:t>
            </a:r>
            <a:endParaRPr sz="1400">
              <a:latin typeface="Calibri"/>
              <a:cs typeface="Calibri"/>
            </a:endParaRPr>
          </a:p>
          <a:p>
            <a:pPr marL="279400" marR="5080" indent="-266700">
              <a:lnSpc>
                <a:spcPct val="101400"/>
              </a:lnSpc>
              <a:spcBef>
                <a:spcPts val="1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may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offer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visualizations </a:t>
            </a:r>
            <a:r>
              <a:rPr dirty="0" sz="1400">
                <a:latin typeface="Calibri"/>
                <a:cs typeface="Calibri"/>
              </a:rPr>
              <a:t>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progress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charts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motivate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towards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2.7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Reporting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Visualization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79400" marR="504190" indent="-266700">
              <a:lnSpc>
                <a:spcPct val="102099"/>
              </a:lnSpc>
              <a:spcBef>
                <a:spcPts val="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shall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reports 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visualizations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based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income,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expenses,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savings data.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able to</a:t>
            </a:r>
            <a:r>
              <a:rPr dirty="0" sz="1400">
                <a:latin typeface="Calibri"/>
                <a:cs typeface="Calibri"/>
              </a:rPr>
              <a:t> view </a:t>
            </a:r>
            <a:r>
              <a:rPr dirty="0" sz="1400" spc="-5">
                <a:latin typeface="Calibri"/>
                <a:cs typeface="Calibri"/>
              </a:rPr>
              <a:t>summarized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reports,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charts,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graphs.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40"/>
              </a:spcBef>
              <a:buSzPct val="71428"/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offer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filtering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sorting options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custom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analy</a:t>
            </a:r>
            <a:r>
              <a:rPr dirty="0" sz="1000" spc="-5">
                <a:latin typeface="Calibri"/>
                <a:cs typeface="Calibri"/>
              </a:rPr>
              <a:t>sis.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2.8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Restore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4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periodically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backup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ensure data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integrity.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restore their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case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failures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loss.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Non-functional</a:t>
            </a:r>
            <a:r>
              <a:rPr dirty="0" u="heavy" sz="20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Requirements:-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3.1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Performance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shall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respond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interactions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5">
                <a:latin typeface="Calibri"/>
                <a:cs typeface="Calibri"/>
              </a:rPr>
              <a:t> acceptable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time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frame.</a:t>
            </a:r>
            <a:endParaRPr sz="1400">
              <a:latin typeface="Calibri"/>
              <a:cs typeface="Calibri"/>
            </a:endParaRPr>
          </a:p>
          <a:p>
            <a:pPr marL="279400" marR="553085" indent="-266700">
              <a:lnSpc>
                <a:spcPts val="1720"/>
              </a:lnSpc>
              <a:spcBef>
                <a:spcPts val="4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application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 handle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reasonable amount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without significant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performance degradation.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31418"/>
            <a:ext cx="6617334" cy="7960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3.2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Security</a:t>
            </a:r>
            <a:endParaRPr sz="1600">
              <a:latin typeface="Calibri"/>
              <a:cs typeface="Calibri"/>
            </a:endParaRPr>
          </a:p>
          <a:p>
            <a:pPr marL="279400" marR="813435" indent="-266700">
              <a:lnSpc>
                <a:spcPct val="101400"/>
              </a:lnSpc>
              <a:spcBef>
                <a:spcPts val="124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User authentication 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transmission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 be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secured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encryption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mechanisms.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enforce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appropriate access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controls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protect 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3.3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Reliability</a:t>
            </a:r>
            <a:endParaRPr sz="16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5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reliable and available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5">
                <a:latin typeface="Calibri"/>
                <a:cs typeface="Calibri"/>
              </a:rPr>
              <a:t> users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whenever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required.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Backup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mechanisms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place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prevent data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loss.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3.4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Interface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user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interface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intuitive,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user-friendly,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responsive.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design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follow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modern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UX/UI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principles.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3.5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Compatibility</a:t>
            </a:r>
            <a:endParaRPr sz="16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7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compatible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major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web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browsers.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responsive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adaptable to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different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screen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sizes.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u="heavy" sz="1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3.6</a:t>
            </a:r>
            <a:r>
              <a:rPr dirty="0" u="heavy" sz="16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Technology</a:t>
            </a:r>
            <a:r>
              <a:rPr dirty="0" u="heavy" sz="16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Stack</a:t>
            </a:r>
            <a:endParaRPr sz="1600">
              <a:latin typeface="Calibri"/>
              <a:cs typeface="Calibri"/>
            </a:endParaRPr>
          </a:p>
          <a:p>
            <a:pPr marL="279400" marR="391795" indent="-266700">
              <a:lnSpc>
                <a:spcPct val="101400"/>
              </a:lnSpc>
              <a:spcBef>
                <a:spcPts val="124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shall be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developed using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Python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programming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language,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Streamlit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framework,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 cloud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db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4.</a:t>
            </a:r>
            <a:r>
              <a:rPr dirty="0" u="heavy" sz="20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Constraints</a:t>
            </a:r>
            <a:endParaRPr sz="2000">
              <a:latin typeface="Calibri"/>
              <a:cs typeface="Calibri"/>
            </a:endParaRPr>
          </a:p>
          <a:p>
            <a:pPr marL="279400" marR="37465" indent="-266700">
              <a:lnSpc>
                <a:spcPct val="101400"/>
              </a:lnSpc>
              <a:spcBef>
                <a:spcPts val="127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application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should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compatible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hardware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software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chosen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technology stack.</a:t>
            </a:r>
            <a:endParaRPr sz="1400">
              <a:latin typeface="Calibri"/>
              <a:cs typeface="Calibri"/>
            </a:endParaRPr>
          </a:p>
          <a:p>
            <a:pPr marL="279400" marR="5080" indent="-266700">
              <a:lnSpc>
                <a:spcPct val="101400"/>
              </a:lnSpc>
              <a:spcBef>
                <a:spcPts val="1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should adhere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relevant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legal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regulatory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regarding data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privacy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security.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</a:t>
            </a:r>
            <a:r>
              <a:rPr dirty="0" u="heavy" sz="20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Assumptions</a:t>
            </a:r>
            <a:endParaRPr sz="20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129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assumed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 users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stable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internet connection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access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application.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responsible</a:t>
            </a:r>
            <a:r>
              <a:rPr dirty="0" sz="1400">
                <a:latin typeface="Calibri"/>
                <a:cs typeface="Calibri"/>
              </a:rPr>
              <a:t> for </a:t>
            </a:r>
            <a:r>
              <a:rPr dirty="0" sz="1400" spc="-5">
                <a:latin typeface="Calibri"/>
                <a:cs typeface="Calibri"/>
              </a:rPr>
              <a:t>maintaining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confidentiality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credentials.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6.</a:t>
            </a:r>
            <a:r>
              <a:rPr dirty="0" u="heavy" sz="20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Glossary</a:t>
            </a:r>
            <a:endParaRPr sz="2000">
              <a:latin typeface="Calibri"/>
              <a:cs typeface="Calibri"/>
            </a:endParaRPr>
          </a:p>
          <a:p>
            <a:pPr marL="279400" marR="462915" indent="-266700">
              <a:lnSpc>
                <a:spcPct val="101400"/>
              </a:lnSpc>
              <a:spcBef>
                <a:spcPts val="1270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Streamlit: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Python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framework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building</a:t>
            </a:r>
            <a:r>
              <a:rPr dirty="0" sz="1400">
                <a:latin typeface="Calibri"/>
                <a:cs typeface="Calibri"/>
              </a:rPr>
              <a:t> web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5">
                <a:latin typeface="Calibri"/>
                <a:cs typeface="Calibri"/>
              </a:rPr>
              <a:t> data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science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machine learning.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Deta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cloud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db: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NoSQL document-oriented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 management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system.</a:t>
            </a:r>
            <a:endParaRPr sz="14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  <a:tab pos="279400" algn="l"/>
              </a:tabLst>
            </a:pPr>
            <a:r>
              <a:rPr dirty="0" sz="1400" spc="-5">
                <a:latin typeface="Calibri"/>
                <a:cs typeface="Calibri"/>
              </a:rPr>
              <a:t>SRS: Software Requirements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Specification.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6374"/>
            <a:ext cx="6424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Feasibility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Study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Report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-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Personal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Finance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60" b="1">
                <a:latin typeface="Calibri"/>
                <a:cs typeface="Calibri"/>
              </a:rPr>
              <a:t>Tracker.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03148"/>
            <a:ext cx="6683375" cy="7778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67335" algn="l"/>
              </a:tabLst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Executive</a:t>
            </a:r>
            <a:r>
              <a:rPr dirty="0" u="heavy" sz="20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Summary</a:t>
            </a:r>
            <a:endParaRPr sz="2000">
              <a:latin typeface="Calibri"/>
              <a:cs typeface="Calibri"/>
            </a:endParaRPr>
          </a:p>
          <a:p>
            <a:pPr marL="12700" marR="35560">
              <a:lnSpc>
                <a:spcPct val="101699"/>
              </a:lnSpc>
              <a:spcBef>
                <a:spcPts val="40"/>
              </a:spcBef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study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conducted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+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Plotter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concludes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software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viable and beneficial.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evaluated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technical, economic,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operational aspects</a:t>
            </a:r>
            <a:r>
              <a:rPr dirty="0" sz="1400">
                <a:latin typeface="Calibri"/>
                <a:cs typeface="Calibri"/>
              </a:rPr>
              <a:t> of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considering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proposed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technology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stack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potential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market demand.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results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indicate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>
                <a:latin typeface="Calibri"/>
                <a:cs typeface="Calibri"/>
              </a:rPr>
              <a:t> +</a:t>
            </a:r>
            <a:r>
              <a:rPr dirty="0" sz="1400" spc="-5">
                <a:latin typeface="Calibri"/>
                <a:cs typeface="Calibri"/>
              </a:rPr>
              <a:t> Plotter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strong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potential</a:t>
            </a:r>
            <a:r>
              <a:rPr dirty="0" sz="1400">
                <a:latin typeface="Calibri"/>
                <a:cs typeface="Calibri"/>
              </a:rPr>
              <a:t> for</a:t>
            </a:r>
            <a:r>
              <a:rPr dirty="0" sz="1400" spc="-5">
                <a:latin typeface="Calibri"/>
                <a:cs typeface="Calibri"/>
              </a:rPr>
              <a:t> success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effectively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address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 management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needs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individuals.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67335" algn="l"/>
              </a:tabLst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Objectives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400" spc="-5">
                <a:latin typeface="Calibri"/>
                <a:cs typeface="Calibri"/>
              </a:rPr>
              <a:t>The main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objectives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study</a:t>
            </a:r>
            <a:r>
              <a:rPr dirty="0" sz="1400">
                <a:latin typeface="Calibri"/>
                <a:cs typeface="Calibri"/>
              </a:rPr>
              <a:t> are</a:t>
            </a:r>
            <a:r>
              <a:rPr dirty="0" sz="1400" spc="-5">
                <a:latin typeface="Calibri"/>
                <a:cs typeface="Calibri"/>
              </a:rPr>
              <a:t> 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follows: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12700" marR="98425">
              <a:lnSpc>
                <a:spcPct val="102099"/>
              </a:lnSpc>
            </a:pPr>
            <a:r>
              <a:rPr dirty="0" sz="1400" spc="-5">
                <a:latin typeface="Calibri"/>
                <a:cs typeface="Calibri"/>
              </a:rPr>
              <a:t>Evaluate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technical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developing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+ </a:t>
            </a:r>
            <a:r>
              <a:rPr dirty="0" sz="1400" spc="-5">
                <a:latin typeface="Calibri"/>
                <a:cs typeface="Calibri"/>
              </a:rPr>
              <a:t>Plotter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Python,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Streamlit,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cloud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db.</a:t>
            </a:r>
            <a:endParaRPr sz="1400">
              <a:latin typeface="Calibri"/>
              <a:cs typeface="Calibri"/>
            </a:endParaRPr>
          </a:p>
          <a:p>
            <a:pPr marL="12700" marR="276860">
              <a:lnSpc>
                <a:spcPts val="1720"/>
              </a:lnSpc>
              <a:spcBef>
                <a:spcPts val="50"/>
              </a:spcBef>
            </a:pPr>
            <a:r>
              <a:rPr dirty="0" sz="1400" spc="-5">
                <a:latin typeface="Calibri"/>
                <a:cs typeface="Calibri"/>
              </a:rPr>
              <a:t>Assess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economic viability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considering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costs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potential financial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benefits.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5"/>
              </a:lnSpc>
            </a:pPr>
            <a:r>
              <a:rPr dirty="0" sz="1400" spc="-5">
                <a:latin typeface="Calibri"/>
                <a:cs typeface="Calibri"/>
              </a:rPr>
              <a:t>Determine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operational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target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base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requirements.</a:t>
            </a:r>
            <a:endParaRPr sz="1400">
              <a:latin typeface="Calibri"/>
              <a:cs typeface="Calibri"/>
            </a:endParaRPr>
          </a:p>
          <a:p>
            <a:pPr marL="12700" marR="77470">
              <a:lnSpc>
                <a:spcPts val="1720"/>
              </a:lnSpc>
              <a:spcBef>
                <a:spcPts val="50"/>
              </a:spcBef>
            </a:pPr>
            <a:r>
              <a:rPr dirty="0" sz="1400" spc="-5">
                <a:latin typeface="Calibri"/>
                <a:cs typeface="Calibri"/>
              </a:rPr>
              <a:t>Identify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potential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risks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challenges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associated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deployment</a:t>
            </a:r>
            <a:r>
              <a:rPr dirty="0" sz="1400">
                <a:latin typeface="Calibri"/>
                <a:cs typeface="Calibri"/>
              </a:rPr>
              <a:t> of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application.</a:t>
            </a:r>
            <a:endParaRPr sz="1400">
              <a:latin typeface="Calibri"/>
              <a:cs typeface="Calibri"/>
            </a:endParaRPr>
          </a:p>
          <a:p>
            <a:pPr marL="266700" indent="-254635">
              <a:lnSpc>
                <a:spcPts val="2330"/>
              </a:lnSpc>
              <a:buAutoNum type="arabicPeriod" startAt="3"/>
              <a:tabLst>
                <a:tab pos="267335" algn="l"/>
              </a:tabLst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Technical</a:t>
            </a:r>
            <a:r>
              <a:rPr dirty="0" u="heavy" sz="20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Feasibility</a:t>
            </a:r>
            <a:endParaRPr sz="2000">
              <a:latin typeface="Calibri"/>
              <a:cs typeface="Calibri"/>
            </a:endParaRPr>
          </a:p>
          <a:p>
            <a:pPr marL="12700" marR="44450">
              <a:lnSpc>
                <a:spcPct val="101699"/>
              </a:lnSpc>
              <a:spcBef>
                <a:spcPts val="40"/>
              </a:spcBef>
            </a:pPr>
            <a:r>
              <a:rPr dirty="0" sz="1400" spc="-5">
                <a:latin typeface="Calibri"/>
                <a:cs typeface="Calibri"/>
              </a:rPr>
              <a:t>The technical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>
                <a:latin typeface="Calibri"/>
                <a:cs typeface="Calibri"/>
              </a:rPr>
              <a:t> + </a:t>
            </a:r>
            <a:r>
              <a:rPr dirty="0" sz="1400" spc="-5">
                <a:latin typeface="Calibri"/>
                <a:cs typeface="Calibri"/>
              </a:rPr>
              <a:t>Plotter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been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evaluated based </a:t>
            </a:r>
            <a:r>
              <a:rPr dirty="0" sz="1400">
                <a:latin typeface="Calibri"/>
                <a:cs typeface="Calibri"/>
              </a:rPr>
              <a:t> 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proposed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technology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stack. Python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programming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language,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Streamlit 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web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framework,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 cloud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db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database management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system</a:t>
            </a:r>
            <a:r>
              <a:rPr dirty="0" sz="1400" spc="-5">
                <a:latin typeface="Calibri"/>
                <a:cs typeface="Calibri"/>
              </a:rPr>
              <a:t> offer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-5">
                <a:latin typeface="Calibri"/>
                <a:cs typeface="Calibri"/>
              </a:rPr>
              <a:t> robust and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scalable foundation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application. These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technologies provide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necessary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tools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functionalities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features effectively.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Additionally,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availability </a:t>
            </a:r>
            <a:r>
              <a:rPr dirty="0" sz="1400">
                <a:latin typeface="Calibri"/>
                <a:cs typeface="Calibri"/>
              </a:rPr>
              <a:t> 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resources,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libraries,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community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support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these technologies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further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enhances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technical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buAutoNum type="arabicPeriod" startAt="4"/>
              <a:tabLst>
                <a:tab pos="267335" algn="l"/>
              </a:tabLst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Economic</a:t>
            </a:r>
            <a:r>
              <a:rPr dirty="0" u="heavy" sz="20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Feasibility</a:t>
            </a:r>
            <a:endParaRPr sz="2000">
              <a:latin typeface="Calibri"/>
              <a:cs typeface="Calibri"/>
            </a:endParaRPr>
          </a:p>
          <a:p>
            <a:pPr marL="12700" marR="128905">
              <a:lnSpc>
                <a:spcPct val="101699"/>
              </a:lnSpc>
              <a:spcBef>
                <a:spcPts val="60"/>
              </a:spcBef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economic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analysis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focuses</a:t>
            </a:r>
            <a:r>
              <a:rPr dirty="0" sz="1400">
                <a:latin typeface="Calibri"/>
                <a:cs typeface="Calibri"/>
              </a:rPr>
              <a:t> 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aspects</a:t>
            </a:r>
            <a:r>
              <a:rPr dirty="0" sz="1400">
                <a:latin typeface="Calibri"/>
                <a:cs typeface="Calibri"/>
              </a:rPr>
              <a:t> of </a:t>
            </a:r>
            <a:r>
              <a:rPr dirty="0" sz="1400" spc="-5">
                <a:latin typeface="Calibri"/>
                <a:cs typeface="Calibri"/>
              </a:rPr>
              <a:t>developing and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deploying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+</a:t>
            </a:r>
            <a:r>
              <a:rPr dirty="0" sz="1400" spc="-5">
                <a:latin typeface="Calibri"/>
                <a:cs typeface="Calibri"/>
              </a:rPr>
              <a:t> Plotter.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cost estimation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infrastructure, maintenance,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marketing.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It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-5">
                <a:latin typeface="Calibri"/>
                <a:cs typeface="Calibri"/>
              </a:rPr>
              <a:t> considers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potential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revenue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through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subscriptions,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advertisements,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premium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features.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analysis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indicates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 has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favorable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economic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prospects,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potential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generate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revenue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achieve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profitability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reasonable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timeframe.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742188"/>
            <a:ext cx="6670040" cy="6257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67335" algn="l"/>
              </a:tabLst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Operational</a:t>
            </a:r>
            <a:r>
              <a:rPr dirty="0" u="heavy" sz="20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Feasibility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30"/>
              </a:spcBef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operational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assessment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examines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practicality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usability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>
                <a:latin typeface="Calibri"/>
                <a:cs typeface="Calibri"/>
              </a:rPr>
              <a:t> +</a:t>
            </a:r>
            <a:r>
              <a:rPr dirty="0" sz="1400" spc="-5">
                <a:latin typeface="Calibri"/>
                <a:cs typeface="Calibri"/>
              </a:rPr>
              <a:t> Plotter.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involves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understanding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target 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base,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 management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needs,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compatibility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requirements.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study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finds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there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significant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market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demand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tools.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application's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features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align </a:t>
            </a:r>
            <a:r>
              <a:rPr dirty="0" sz="1400">
                <a:latin typeface="Calibri"/>
                <a:cs typeface="Calibri"/>
              </a:rPr>
              <a:t>well </a:t>
            </a:r>
            <a:r>
              <a:rPr dirty="0" sz="1400" spc="-5">
                <a:latin typeface="Calibri"/>
                <a:cs typeface="Calibri"/>
              </a:rPr>
              <a:t>with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needs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individuals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seeking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improve their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making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5">
                <a:latin typeface="Calibri"/>
                <a:cs typeface="Calibri"/>
              </a:rPr>
              <a:t> operationally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buAutoNum type="arabicPeriod" startAt="6"/>
              <a:tabLst>
                <a:tab pos="267335" algn="l"/>
              </a:tabLst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Risk</a:t>
            </a:r>
            <a:r>
              <a:rPr dirty="0" u="heavy" sz="2000" spc="-8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Assessment</a:t>
            </a:r>
            <a:endParaRPr sz="2000">
              <a:latin typeface="Calibri"/>
              <a:cs typeface="Calibri"/>
            </a:endParaRPr>
          </a:p>
          <a:p>
            <a:pPr marL="12700" marR="60960">
              <a:lnSpc>
                <a:spcPct val="101800"/>
              </a:lnSpc>
              <a:spcBef>
                <a:spcPts val="40"/>
              </a:spcBef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study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identifies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potential </a:t>
            </a:r>
            <a:r>
              <a:rPr dirty="0" sz="1400">
                <a:latin typeface="Calibri"/>
                <a:cs typeface="Calibri"/>
              </a:rPr>
              <a:t>risks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challenges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associated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deployment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 Finance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>
                <a:latin typeface="Calibri"/>
                <a:cs typeface="Calibri"/>
              </a:rPr>
              <a:t> +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Plotter.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These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technical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risks, such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software bugs,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compatibility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issues,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data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security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concerns.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Market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risks,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competition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adoption,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considered.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Mitigation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strategies,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thorough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testing,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security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measures,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continuous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updates,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effective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marketing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strategies,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have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been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identified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mitigate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these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risks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ensure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successful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implementation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66700" indent="-254635">
              <a:lnSpc>
                <a:spcPct val="100000"/>
              </a:lnSpc>
              <a:buAutoNum type="arabicPeriod" startAt="7"/>
              <a:tabLst>
                <a:tab pos="267335" algn="l"/>
              </a:tabLst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  <a:p>
            <a:pPr marL="12700" marR="72390">
              <a:lnSpc>
                <a:spcPct val="101699"/>
              </a:lnSpc>
              <a:spcBef>
                <a:spcPts val="45"/>
              </a:spcBef>
            </a:pPr>
            <a:r>
              <a:rPr dirty="0" sz="1400" spc="-5">
                <a:latin typeface="Calibri"/>
                <a:cs typeface="Calibri"/>
              </a:rPr>
              <a:t>Based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findings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feasibility study,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concluded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development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deployment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>
                <a:latin typeface="Calibri"/>
                <a:cs typeface="Calibri"/>
              </a:rPr>
              <a:t> +</a:t>
            </a:r>
            <a:r>
              <a:rPr dirty="0" sz="1400" spc="-5">
                <a:latin typeface="Calibri"/>
                <a:cs typeface="Calibri"/>
              </a:rPr>
              <a:t> Plotter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 Python,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Streamlit, 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cloud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db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feasible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beneficial.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 offers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-5">
                <a:latin typeface="Calibri"/>
                <a:cs typeface="Calibri"/>
              </a:rPr>
              <a:t> technically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sound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solution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personal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strong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economic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prospects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operational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viability.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While </a:t>
            </a:r>
            <a:r>
              <a:rPr dirty="0" sz="1400">
                <a:latin typeface="Calibri"/>
                <a:cs typeface="Calibri"/>
              </a:rPr>
              <a:t>some risks </a:t>
            </a:r>
            <a:r>
              <a:rPr dirty="0" sz="1400" spc="-5">
                <a:latin typeface="Calibri"/>
                <a:cs typeface="Calibri"/>
              </a:rPr>
              <a:t>and challenges exist, appropriate mitigation strategies can be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implemented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ensure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 success.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Personal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Tracker</a:t>
            </a:r>
            <a:r>
              <a:rPr dirty="0" sz="1400">
                <a:latin typeface="Calibri"/>
                <a:cs typeface="Calibri"/>
              </a:rPr>
              <a:t> +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Plotter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potential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meet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management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needs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 </a:t>
            </a:r>
            <a:r>
              <a:rPr dirty="0" sz="1400" spc="-5">
                <a:latin typeface="Calibri"/>
                <a:cs typeface="Calibri"/>
              </a:rPr>
              <a:t>individuals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effectively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contribute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 financial well-being.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9631" y="387985"/>
            <a:ext cx="6860540" cy="9916160"/>
            <a:chOff x="349631" y="387985"/>
            <a:chExt cx="6860540" cy="9916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31" y="387985"/>
              <a:ext cx="6860413" cy="563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31" y="387985"/>
              <a:ext cx="6860413" cy="9916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8478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ghost</dc:creator>
  <dcterms:created xsi:type="dcterms:W3CDTF">2023-08-04T03:12:52Z</dcterms:created>
  <dcterms:modified xsi:type="dcterms:W3CDTF">2023-08-04T03:12:52Z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2023-07-18T00:00:00Z</vt:filetime>
  </property>
  <property fmtid="{D5CDD505-2E9C-101B-9397-08002B2CF9AE}" pid="3" name="Creator">
    <vt:lpwstr>WPS Writer</vt:lpwstr>
  </property>
  <property fmtid="{D5CDD505-2E9C-101B-9397-08002B2CF9AE}" pid="4" name="LastSaved">
    <vt:filetime>2023-08-04T00:00:00Z</vt:filetime>
  </property>
</Properties>
</file>