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8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4" r:id="rId41"/>
    <p:sldId id="308" r:id="rId42"/>
    <p:sldId id="309" r:id="rId43"/>
    <p:sldId id="310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15" r:id="rId52"/>
    <p:sldId id="316" r:id="rId53"/>
    <p:sldId id="317" r:id="rId54"/>
    <p:sldId id="300" r:id="rId55"/>
    <p:sldId id="311" r:id="rId56"/>
    <p:sldId id="313" r:id="rId57"/>
    <p:sldId id="312" r:id="rId58"/>
    <p:sldId id="301" r:id="rId59"/>
    <p:sldId id="299" r:id="rId60"/>
    <p:sldId id="31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8E7CE-862F-9671-3E79-C0D0532EBE87}" v="625" dt="2023-04-15T12:23:36.801"/>
    <p1510:client id="{B9D63BD5-07DA-B728-03C4-DE353FEF14BA}" v="4067" dt="2023-04-15T18:09:55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4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68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5">
            <a:extLst>
              <a:ext uri="{FF2B5EF4-FFF2-40B4-BE49-F238E27FC236}">
                <a16:creationId xmlns:a16="http://schemas.microsoft.com/office/drawing/2014/main" xmlns="" id="{2D529E20-662F-4915-ACD7-970C026FDB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xmlns="" id="{BF2A9270-464A-3C1A-F0AD-1CE892F7F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88" r="14897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67" name="Freeform 5">
            <a:extLst>
              <a:ext uri="{FF2B5EF4-FFF2-40B4-BE49-F238E27FC236}">
                <a16:creationId xmlns:a16="http://schemas.microsoft.com/office/drawing/2014/main" xmlns="" id="{1AD5EB79-7F9A-4BBC-92A5-188382CBA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5061" y="1060793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5061" y="4461323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Submitted by: Diyora Ujas Vinodkumar    </a:t>
            </a:r>
          </a:p>
          <a:p>
            <a:r>
              <a:rPr lang="en-US" dirty="0">
                <a:solidFill>
                  <a:schemeClr val="bg1"/>
                </a:solidFill>
              </a:rPr>
              <a:t>Roll No.- 224161002</a:t>
            </a:r>
          </a:p>
          <a:p>
            <a:r>
              <a:rPr lang="en-US" dirty="0">
                <a:solidFill>
                  <a:schemeClr val="bg1"/>
                </a:solidFill>
              </a:rPr>
              <a:t>Submitted to: Dr. Ashish </a:t>
            </a:r>
            <a:r>
              <a:rPr lang="en-US" dirty="0" err="1">
                <a:solidFill>
                  <a:schemeClr val="bg1"/>
                </a:solidFill>
              </a:rPr>
              <a:t>Anand</a:t>
            </a:r>
            <a:r>
              <a:rPr lang="en-US" dirty="0">
                <a:solidFill>
                  <a:schemeClr val="bg1"/>
                </a:solidFill>
              </a:rPr>
              <a:t>  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9B8A17F-DC3A-4D9A-AA53-9BFB894CD7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270999-EBB4-83E3-F8C4-D3E4FE3E9064}"/>
              </a:ext>
            </a:extLst>
          </p:cNvPr>
          <p:cNvSpPr txBox="1"/>
          <p:nvPr/>
        </p:nvSpPr>
        <p:spPr>
          <a:xfrm>
            <a:off x="5694947" y="3499183"/>
            <a:ext cx="49730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Gill Sans Nova"/>
                <a:cs typeface="Times New Roman"/>
              </a:rPr>
              <a:t>Education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215FA99F-E481-6BA0-5651-8D42989E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919" y="335906"/>
            <a:ext cx="5273791" cy="3561519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BFB2EB86-0AA7-2895-15F7-ECD5EFCC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75" y="409704"/>
            <a:ext cx="5508976" cy="3460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DAAABE-96B6-EBBB-D587-805730D4AF51}"/>
              </a:ext>
            </a:extLst>
          </p:cNvPr>
          <p:cNvSpPr txBox="1"/>
          <p:nvPr/>
        </p:nvSpPr>
        <p:spPr>
          <a:xfrm>
            <a:off x="6095999" y="4214519"/>
            <a:ext cx="454377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In Chandigarh, there are no  boys and girls toilet .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There is no gender bias.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DF67A0-7A40-F8FB-389D-868A3DBD575D}"/>
              </a:ext>
            </a:extLst>
          </p:cNvPr>
          <p:cNvSpPr txBox="1"/>
          <p:nvPr/>
        </p:nvSpPr>
        <p:spPr>
          <a:xfrm>
            <a:off x="244592" y="4214518"/>
            <a:ext cx="486362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In Mizoram, Sikkim and Tripura , there are no boys &amp; girls toilet.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There is gender bias in Assam.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B54D8-D40B-1CE1-1D7A-C05C1B0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16101"/>
            <a:ext cx="8504816" cy="2166306"/>
          </a:xfrm>
        </p:spPr>
        <p:txBody>
          <a:bodyPr/>
          <a:lstStyle/>
          <a:p>
            <a:r>
              <a:rPr lang="en-US" sz="3000" dirty="0">
                <a:ea typeface="+mj-lt"/>
                <a:cs typeface="+mj-lt"/>
              </a:rPr>
              <a:t>Percentage of schools with computers , water facility &amp; electricity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D7BD0D-A98C-C0BB-2873-3EBA1DB708ED}"/>
              </a:ext>
            </a:extLst>
          </p:cNvPr>
          <p:cNvSpPr txBox="1"/>
          <p:nvPr/>
        </p:nvSpPr>
        <p:spPr>
          <a:xfrm>
            <a:off x="1153026" y="3017920"/>
            <a:ext cx="894347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Question: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What </a:t>
            </a:r>
            <a:r>
              <a:rPr lang="en-US" sz="2400" dirty="0">
                <a:solidFill>
                  <a:schemeClr val="bg1"/>
                </a:solidFill>
              </a:rPr>
              <a:t>is year-wise variation of percentage of computers, water facility and electricity in all schools in all states with its respective region ?</a:t>
            </a:r>
          </a:p>
        </p:txBody>
      </p:sp>
    </p:spTree>
    <p:extLst>
      <p:ext uri="{BB962C8B-B14F-4D97-AF65-F5344CB8AC3E}">
        <p14:creationId xmlns:p14="http://schemas.microsoft.com/office/powerpoint/2010/main" val="13835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BBECFC52-E567-5E0E-44BB-957CE43D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6" y="3592081"/>
            <a:ext cx="4678278" cy="3082784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87A8CF5C-CEF3-C3B0-99FE-AD0994F25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6" y="29945"/>
            <a:ext cx="4708357" cy="3399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FD5B98-8491-D76E-280C-576216EB1F3D}"/>
              </a:ext>
            </a:extLst>
          </p:cNvPr>
          <p:cNvSpPr txBox="1"/>
          <p:nvPr/>
        </p:nvSpPr>
        <p:spPr>
          <a:xfrm>
            <a:off x="5614736" y="4311315"/>
            <a:ext cx="48126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As percentage is increasing , so all schools of India are developing. So, it indicates better future for India but still there is need for computers.</a:t>
            </a: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xmlns="" id="{38865F70-FE7D-4B76-DE61-645352AA3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2" y="-20186"/>
            <a:ext cx="5009147" cy="36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1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BF01BD23-56C1-EC4D-721C-577C4767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38" y="65169"/>
            <a:ext cx="4848725" cy="3820028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3B12159B-DFCA-5591-C4D6-315CE346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501843"/>
            <a:ext cx="4848726" cy="3203099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433F6BF1-FCF5-6727-699F-391CA653F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85486"/>
            <a:ext cx="4106778" cy="32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4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444EBA1C-2BED-2DD6-060B-0F4DE227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16" y="2358845"/>
            <a:ext cx="5951621" cy="3924996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5FB61487-B651-FD90-8E94-BD53BAD9C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1" y="68233"/>
            <a:ext cx="5650830" cy="42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7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BA1470C1-B9CD-E07F-8A1A-353AB357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74" y="998032"/>
            <a:ext cx="6462962" cy="48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81C9B1DC-73E4-8A16-1194-E002C54F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53" y="-53148"/>
            <a:ext cx="4567988" cy="3404953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087EA74A-EAFB-C817-C934-ECFD6BBA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341423"/>
            <a:ext cx="5189620" cy="3463784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B4B4E343-2003-4878-0BEE-7E71F029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4" y="43506"/>
            <a:ext cx="4367462" cy="32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0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190F3B42-A727-EA21-B381-239B46AD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1" y="185630"/>
            <a:ext cx="5360069" cy="4200739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DD1D7C01-B769-A524-8087-CA645ECDC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031" y="2046225"/>
            <a:ext cx="5390147" cy="42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8C035A5B-1726-1AE2-C848-C17003E6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06" y="747104"/>
            <a:ext cx="6362698" cy="49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3C8D8622-4E7E-FAAC-BC62-9BEECA3D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8" y="55230"/>
            <a:ext cx="5500435" cy="4230934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A3F0E6DD-D795-E629-EC7F-C52736BB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05" y="2106589"/>
            <a:ext cx="5340013" cy="41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324E43EB-867C-4B35-9A5C-E435157C7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7C0F5DA-B59F-4F13-8BB8-FFD8F2C572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9CEA1DEC-CC9E-4776-9E08-048A15BFA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9CE399CF-F4B8-4832-A8CB-B93F6B1EF4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xmlns="" id="{1F23E73A-FDC8-462C-83C1-3AA89614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AEC7B-C2B6-F7B0-7207-CD4D519F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140740-C53C-48ED-B624-881294FB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r>
              <a:rPr lang="en-US" sz="2000"/>
              <a:t>Percentage of schools with boys toilet</a:t>
            </a:r>
          </a:p>
          <a:p>
            <a:r>
              <a:rPr lang="en-US" sz="2000"/>
              <a:t>Percentage of schools with girls toilet</a:t>
            </a:r>
          </a:p>
          <a:p>
            <a:r>
              <a:rPr lang="en-US" sz="2000"/>
              <a:t>Percentage of schools with water facility</a:t>
            </a:r>
          </a:p>
          <a:p>
            <a:r>
              <a:rPr lang="en-US" sz="2000"/>
              <a:t>Percentage of schools with electricity</a:t>
            </a:r>
          </a:p>
          <a:p>
            <a:r>
              <a:rPr lang="en-US" sz="2000"/>
              <a:t>Percentage of schools with computers</a:t>
            </a:r>
          </a:p>
          <a:p>
            <a:r>
              <a:rPr lang="en-US" sz="2000"/>
              <a:t>Gross enrollment</a:t>
            </a:r>
          </a:p>
          <a:p>
            <a:r>
              <a:rPr lang="en-US" sz="2000"/>
              <a:t>Dropout ratio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605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B10137A9-A3E4-064E-CC4A-556191A8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16" y="884850"/>
            <a:ext cx="6202278" cy="47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33D3E1D2-5D32-A77E-5D22-A130F383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0" y="1611396"/>
            <a:ext cx="6071936" cy="4798261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xmlns="" id="{BC124C83-28E8-C2E1-599A-ABA363624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4" y="443937"/>
            <a:ext cx="5229726" cy="42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19ACB31E-367C-C6AE-B1F1-FE912266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11" y="935226"/>
            <a:ext cx="6613356" cy="53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95AD1D74-3A35-D964-280F-8993C667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426" y="1794131"/>
            <a:ext cx="5430252" cy="4643340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74C292B7-6B55-2FCD-A484-3E83043A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3" y="89658"/>
            <a:ext cx="4938962" cy="421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5FC5DF4F-3ABC-4933-6202-82137284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63" y="961947"/>
            <a:ext cx="5781172" cy="49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 smtClean="0"/>
              <a:t>Comparison of GDP with all other variables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have collected data of state-wise GDP. </a:t>
            </a:r>
          </a:p>
          <a:p>
            <a:r>
              <a:rPr lang="en-IN" dirty="0" smtClean="0"/>
              <a:t>Correlation between GDP and all other variables is observed.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0" y="403286"/>
            <a:ext cx="5984937" cy="5175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7" y="2532427"/>
            <a:ext cx="5148082" cy="4160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96" y="634108"/>
            <a:ext cx="5340132" cy="18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1" y="256915"/>
            <a:ext cx="5148082" cy="4160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64" y="1976532"/>
            <a:ext cx="5356214" cy="43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 smtClean="0"/>
              <a:t>% Gross </a:t>
            </a:r>
            <a:r>
              <a:rPr lang="en-IN" sz="3000" dirty="0" err="1" smtClean="0"/>
              <a:t>Enrollment</a:t>
            </a:r>
            <a:r>
              <a:rPr lang="en-IN" sz="3000" dirty="0" smtClean="0"/>
              <a:t> &amp; Dropout ratio variation &amp; comparison for different levels of schools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have used Box plot for variation </a:t>
            </a:r>
          </a:p>
          <a:p>
            <a:pPr marL="0" indent="0">
              <a:buNone/>
            </a:pPr>
            <a:r>
              <a:rPr lang="en-IN" dirty="0" smtClean="0"/>
              <a:t>&amp; Bubble plot for comparison.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61" y="2377431"/>
            <a:ext cx="5184658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5" y="272955"/>
            <a:ext cx="5184658" cy="4864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49" y="1429325"/>
            <a:ext cx="5065786" cy="46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74513-13F8-F739-D664-FEA81E8B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91491" cy="566596"/>
          </a:xfrm>
        </p:spPr>
        <p:txBody>
          <a:bodyPr/>
          <a:lstStyle/>
          <a:p>
            <a:r>
              <a:rPr lang="en-US" sz="2400" dirty="0" smtClean="0">
                <a:latin typeface="Century Gothic"/>
                <a:cs typeface="Calibri"/>
              </a:rPr>
              <a:t>Questions:</a:t>
            </a:r>
            <a:br>
              <a:rPr lang="en-US" sz="2400" dirty="0" smtClean="0">
                <a:latin typeface="Century Gothic"/>
                <a:cs typeface="Calibri"/>
              </a:rPr>
            </a:br>
            <a:r>
              <a:rPr lang="en-US" sz="2400" dirty="0" smtClean="0">
                <a:latin typeface="Century Gothic"/>
                <a:cs typeface="Calibri"/>
              </a:rPr>
              <a:t>Is </a:t>
            </a:r>
            <a:r>
              <a:rPr lang="en-US" sz="2400" dirty="0">
                <a:latin typeface="Century Gothic"/>
                <a:cs typeface="Calibri"/>
              </a:rPr>
              <a:t>there any gender bias with respect to percentage of schools with boys &amp; girls toilet ? </a:t>
            </a:r>
            <a:br>
              <a:rPr lang="en-US" sz="2400" dirty="0">
                <a:latin typeface="Century Gothic"/>
                <a:cs typeface="Calibri"/>
              </a:rPr>
            </a:br>
            <a:r>
              <a:rPr lang="en-US" sz="2400" dirty="0">
                <a:latin typeface="Century Gothic"/>
                <a:cs typeface="Calibri"/>
              </a:rPr>
              <a:t>Which state has lowest and highest percentage?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227520-A0F5-3C86-52F6-F2E1BB39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54684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  <a:ea typeface="Cambria"/>
                <a:cs typeface="Calibri"/>
              </a:rPr>
              <a:t>Firstly, I have divided states into North, south, west, east and north-east region, along-with union territories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  <a:ea typeface="Cambria"/>
                <a:cs typeface="Calibri"/>
              </a:rPr>
              <a:t>I will compare this data by grouping them into secondary with Higher secondary schools and All schools.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  <a:ea typeface="Cambria"/>
                <a:cs typeface="Calibri"/>
              </a:rPr>
              <a:t>Then, we can get related answers for above questions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mbria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6288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0" y="0"/>
            <a:ext cx="4783756" cy="4476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70" y="1121095"/>
            <a:ext cx="5122823" cy="48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0" y="164246"/>
            <a:ext cx="5148082" cy="4837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43" y="1246309"/>
            <a:ext cx="5138938" cy="51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6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9" y="182807"/>
            <a:ext cx="5138938" cy="4690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8" y="1775569"/>
            <a:ext cx="5276098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9" y="287008"/>
            <a:ext cx="5276098" cy="4864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07" y="1483916"/>
            <a:ext cx="5148082" cy="46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5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" y="0"/>
            <a:ext cx="5230378" cy="4928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98" y="1369480"/>
            <a:ext cx="5157226" cy="49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5" y="232485"/>
            <a:ext cx="5157226" cy="4837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384" y="1168784"/>
            <a:ext cx="5230378" cy="51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98"/>
            <a:ext cx="5157226" cy="4690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26" y="1555846"/>
            <a:ext cx="6475714" cy="46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2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72"/>
            <a:ext cx="6131106" cy="42367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57" y="2604753"/>
            <a:ext cx="5994551" cy="41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36" y="1555845"/>
            <a:ext cx="6642259" cy="4667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7" y="504571"/>
            <a:ext cx="5682742" cy="43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86" y="414391"/>
            <a:ext cx="8881370" cy="59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6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6EB26EFC-E546-1FB9-6703-05101CFA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6" y="3797752"/>
            <a:ext cx="5678310" cy="2943718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xmlns="" id="{1E089678-9A18-87BC-BF57-455F35E9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27" y="597141"/>
            <a:ext cx="5593643" cy="2906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FC387B-9900-C598-0AE2-015B08A978EF}"/>
              </a:ext>
            </a:extLst>
          </p:cNvPr>
          <p:cNvSpPr txBox="1"/>
          <p:nvPr/>
        </p:nvSpPr>
        <p:spPr>
          <a:xfrm>
            <a:off x="6782741" y="1796814"/>
            <a:ext cx="456259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no gender bias all over </a:t>
            </a:r>
            <a:r>
              <a:rPr lang="en-US" dirty="0" err="1"/>
              <a:t>india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In central region also, percentage of toilets of both gender is same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31A3CC-33FE-E7A2-133F-0BBBB7B890A8}"/>
              </a:ext>
            </a:extLst>
          </p:cNvPr>
          <p:cNvSpPr txBox="1"/>
          <p:nvPr/>
        </p:nvSpPr>
        <p:spPr>
          <a:xfrm>
            <a:off x="962525" y="160420"/>
            <a:ext cx="5113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All Schools comparison </a:t>
            </a:r>
          </a:p>
        </p:txBody>
      </p:sp>
    </p:spTree>
    <p:extLst>
      <p:ext uri="{BB962C8B-B14F-4D97-AF65-F5344CB8AC3E}">
        <p14:creationId xmlns:p14="http://schemas.microsoft.com/office/powerpoint/2010/main" val="218831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 smtClean="0"/>
              <a:t>% of Gross </a:t>
            </a:r>
            <a:r>
              <a:rPr lang="en-IN" sz="3000" dirty="0" err="1" smtClean="0"/>
              <a:t>Enrollment</a:t>
            </a:r>
            <a:r>
              <a:rPr lang="en-IN" sz="3000" dirty="0" smtClean="0"/>
              <a:t> of Boys </a:t>
            </a:r>
            <a:r>
              <a:rPr lang="en-IN" sz="3000" dirty="0" err="1" smtClean="0"/>
              <a:t>vs</a:t>
            </a:r>
            <a:r>
              <a:rPr lang="en-IN" sz="3000" dirty="0" smtClean="0"/>
              <a:t> Girls at various levels of schools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B</a:t>
            </a:r>
            <a:r>
              <a:rPr lang="en-IN" sz="2400" dirty="0" smtClean="0"/>
              <a:t>ar </a:t>
            </a:r>
            <a:r>
              <a:rPr lang="en-IN" sz="2400" dirty="0" smtClean="0"/>
              <a:t>plot are used to show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2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9" y="1371187"/>
            <a:ext cx="8195361" cy="423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6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2" y="114638"/>
            <a:ext cx="5873811" cy="4075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29" y="2470926"/>
            <a:ext cx="6551198" cy="35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51" y="789584"/>
            <a:ext cx="8834274" cy="49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71" y="1335122"/>
            <a:ext cx="8346141" cy="43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0" y="0"/>
            <a:ext cx="6845410" cy="3595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19" y="3590355"/>
            <a:ext cx="6221863" cy="32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38" y="1093181"/>
            <a:ext cx="8851738" cy="463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53" y="1093180"/>
            <a:ext cx="9033020" cy="48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64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97" y="970351"/>
            <a:ext cx="9378520" cy="49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0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84" y="943055"/>
            <a:ext cx="9176901" cy="48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8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30B870F-AD2B-4960-A146-712A43F0FE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A724E19-CD8F-426C-BE70-7049BA896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3" y="480060"/>
            <a:ext cx="4980094" cy="3927687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33064AB6-6816-1B8C-789D-8254D78E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995738"/>
            <a:ext cx="4654295" cy="28856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661C5D2-8711-46AB-9AFC-243849E6E0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13658" y="480060"/>
            <a:ext cx="6101331" cy="1298484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5C87F97-50F5-4D43-9B71-C1D6EBA8B5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4" y="4576875"/>
            <a:ext cx="4970189" cy="1812069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E7B0291-482C-4D02-AEC6-85BE052BE9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13658" y="1939412"/>
            <a:ext cx="6101331" cy="4449533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5091F440-ECF9-F855-09E1-0DDAFA9D8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55" y="2414804"/>
            <a:ext cx="5768679" cy="3504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432D01-9AAD-4B14-8915-01B819E24682}"/>
              </a:ext>
            </a:extLst>
          </p:cNvPr>
          <p:cNvSpPr txBox="1"/>
          <p:nvPr/>
        </p:nvSpPr>
        <p:spPr>
          <a:xfrm>
            <a:off x="696148" y="4816592"/>
            <a:ext cx="4694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 north region, percentage is same in all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5FBC6C2-8EEC-769B-77BF-56F05B879BD6}"/>
              </a:ext>
            </a:extLst>
          </p:cNvPr>
          <p:cNvSpPr txBox="1"/>
          <p:nvPr/>
        </p:nvSpPr>
        <p:spPr>
          <a:xfrm>
            <a:off x="5879629" y="573852"/>
            <a:ext cx="56162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 south, except Andhra Pradesh and </a:t>
            </a:r>
            <a:r>
              <a:rPr lang="en-US" dirty="0" err="1"/>
              <a:t>Telangana</a:t>
            </a:r>
            <a:r>
              <a:rPr lang="en-US" dirty="0"/>
              <a:t> , Percentage is same. Percentage of girls toilet is more than boys toilet in these both states.</a:t>
            </a:r>
          </a:p>
        </p:txBody>
      </p:sp>
    </p:spTree>
    <p:extLst>
      <p:ext uri="{BB962C8B-B14F-4D97-AF65-F5344CB8AC3E}">
        <p14:creationId xmlns:p14="http://schemas.microsoft.com/office/powerpoint/2010/main" val="15527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4" y="1161420"/>
            <a:ext cx="9144641" cy="48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4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 smtClean="0"/>
              <a:t>Relation of Gross </a:t>
            </a:r>
            <a:r>
              <a:rPr lang="en-IN" sz="3000" dirty="0" err="1" smtClean="0"/>
              <a:t>Enrollment</a:t>
            </a:r>
            <a:r>
              <a:rPr lang="en-IN" sz="3000" dirty="0" smtClean="0"/>
              <a:t> &amp; Dropout Ratio with all other variables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161" y="2235009"/>
            <a:ext cx="8825659" cy="34163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correlation as a measure is used &amp; also scatter plot or line plot is shown  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37" y="2758804"/>
            <a:ext cx="4820739" cy="409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2" y="456741"/>
            <a:ext cx="5190134" cy="3965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40" y="1697945"/>
            <a:ext cx="4869775" cy="41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1" y="701387"/>
            <a:ext cx="4894382" cy="415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99" y="1552584"/>
            <a:ext cx="5208010" cy="44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 smtClean="0"/>
              <a:t>Water facility and Electricity at different levels of schools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For all 4 different levels of schools, water facility and electricity variation is shown using Box plot &amp; Line plot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2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4" y="220133"/>
            <a:ext cx="5221234" cy="4315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98" y="2048933"/>
            <a:ext cx="5221234" cy="43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3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28" y="315668"/>
            <a:ext cx="5221234" cy="4315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62" y="1716406"/>
            <a:ext cx="6254508" cy="44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9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9" y="0"/>
            <a:ext cx="6241861" cy="4124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32" y="2248669"/>
            <a:ext cx="6537973" cy="44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7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5" y="288373"/>
            <a:ext cx="5221234" cy="4315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0" y="1907476"/>
            <a:ext cx="6551643" cy="43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5" y="0"/>
            <a:ext cx="5365960" cy="3851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04" y="2477269"/>
            <a:ext cx="6049218" cy="39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7AA3A1B5-631F-5EF8-8C6F-6A1F28B6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6" y="439129"/>
            <a:ext cx="5593644" cy="3270409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xmlns="" id="{AB5BC276-6B6E-EBFA-6AA8-3B958D21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08" y="503696"/>
            <a:ext cx="5838236" cy="3028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019D01-8A83-DDCE-0496-BCE9977608F4}"/>
              </a:ext>
            </a:extLst>
          </p:cNvPr>
          <p:cNvSpPr txBox="1"/>
          <p:nvPr/>
        </p:nvSpPr>
        <p:spPr>
          <a:xfrm>
            <a:off x="272816" y="4158074"/>
            <a:ext cx="50611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 west, there is no gender bias. All states have almost same percentage variations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038F99-F4D0-F61C-3EF1-7E32BACDBBC4}"/>
              </a:ext>
            </a:extLst>
          </p:cNvPr>
          <p:cNvSpPr txBox="1"/>
          <p:nvPr/>
        </p:nvSpPr>
        <p:spPr>
          <a:xfrm>
            <a:off x="6425259" y="4148666"/>
            <a:ext cx="55315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In east, there is little  gender bias observed in Odisha state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Bihar has least percentage of toilet of boys and girls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1" y="447165"/>
            <a:ext cx="5569402" cy="3824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62566"/>
            <a:ext cx="5925419" cy="38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99FAE991-E582-2E7A-158F-C0E3D63D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481" y="203300"/>
            <a:ext cx="5254977" cy="3582368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E6F69E48-E05C-ECC4-0511-C27A142A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73" y="425736"/>
            <a:ext cx="5349051" cy="3353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29E81-1580-7452-FEDF-5DEDDACBB09E}"/>
              </a:ext>
            </a:extLst>
          </p:cNvPr>
          <p:cNvSpPr txBox="1"/>
          <p:nvPr/>
        </p:nvSpPr>
        <p:spPr>
          <a:xfrm>
            <a:off x="376410" y="3919447"/>
            <a:ext cx="512703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In Northeast region, gender bias is observed in Arunachal Pradesh, Assam &amp; Mizoram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Population of Assam 35.6 million, which is more than all other states, but percentage of boys and girls toilet is less than all other states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Sikkim has lowest population. However, its percentage value is highest among all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C92DE1-DFD1-C3C4-356E-F305E38FA784}"/>
              </a:ext>
            </a:extLst>
          </p:cNvPr>
          <p:cNvSpPr txBox="1"/>
          <p:nvPr/>
        </p:nvSpPr>
        <p:spPr>
          <a:xfrm>
            <a:off x="6244683" y="3995853"/>
            <a:ext cx="476714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Jammu &amp; Kashmir </a:t>
            </a:r>
            <a:r>
              <a:rPr lang="en-US" sz="1600" dirty="0"/>
              <a:t>has least percentage among all union Territories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There is no gender bias observed.</a:t>
            </a:r>
          </a:p>
        </p:txBody>
      </p:sp>
    </p:spTree>
    <p:extLst>
      <p:ext uri="{BB962C8B-B14F-4D97-AF65-F5344CB8AC3E}">
        <p14:creationId xmlns:p14="http://schemas.microsoft.com/office/powerpoint/2010/main" val="6790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CBB77C-A34F-360C-183D-823BE54BCBC2}"/>
              </a:ext>
            </a:extLst>
          </p:cNvPr>
          <p:cNvSpPr txBox="1"/>
          <p:nvPr/>
        </p:nvSpPr>
        <p:spPr>
          <a:xfrm>
            <a:off x="408878" y="139390"/>
            <a:ext cx="63469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Secondary &amp; Higher Secondary school comparison</a:t>
            </a:r>
          </a:p>
        </p:txBody>
      </p:sp>
      <p:pic>
        <p:nvPicPr>
          <p:cNvPr id="12" name="Picture 13" descr="Chart, bar chart&#10;&#10;Description automatically generated">
            <a:extLst>
              <a:ext uri="{FF2B5EF4-FFF2-40B4-BE49-F238E27FC236}">
                <a16:creationId xmlns:a16="http://schemas.microsoft.com/office/drawing/2014/main" xmlns="" id="{A5EFA9D6-3FF8-0676-B1EE-69D37319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1" y="3637150"/>
            <a:ext cx="4972754" cy="2584663"/>
          </a:xfrm>
          <a:prstGeom prst="rect">
            <a:avLst/>
          </a:prstGeom>
        </p:spPr>
      </p:pic>
      <p:pic>
        <p:nvPicPr>
          <p:cNvPr id="14" name="Picture 15" descr="Chart, bar chart&#10;&#10;Description automatically generated">
            <a:extLst>
              <a:ext uri="{FF2B5EF4-FFF2-40B4-BE49-F238E27FC236}">
                <a16:creationId xmlns:a16="http://schemas.microsoft.com/office/drawing/2014/main" xmlns="" id="{4D6191E7-9466-7C8B-D329-75CD1DAB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29" y="683224"/>
            <a:ext cx="4718755" cy="2452961"/>
          </a:xfrm>
          <a:prstGeom prst="rect">
            <a:avLst/>
          </a:prstGeom>
        </p:spPr>
      </p:pic>
      <p:pic>
        <p:nvPicPr>
          <p:cNvPr id="16" name="Picture 17" descr="Chart, bar chart&#10;&#10;Description automatically generated">
            <a:extLst>
              <a:ext uri="{FF2B5EF4-FFF2-40B4-BE49-F238E27FC236}">
                <a16:creationId xmlns:a16="http://schemas.microsoft.com/office/drawing/2014/main" xmlns="" id="{9B14117A-8045-1C3B-884D-2DC29B9A6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53" y="3633982"/>
            <a:ext cx="4841050" cy="2496921"/>
          </a:xfrm>
          <a:prstGeom prst="rect">
            <a:avLst/>
          </a:prstGeom>
        </p:spPr>
      </p:pic>
      <p:pic>
        <p:nvPicPr>
          <p:cNvPr id="18" name="Picture 19" descr="Chart, bar chart&#10;&#10;Description automatically generated">
            <a:extLst>
              <a:ext uri="{FF2B5EF4-FFF2-40B4-BE49-F238E27FC236}">
                <a16:creationId xmlns:a16="http://schemas.microsoft.com/office/drawing/2014/main" xmlns="" id="{FA4C35A7-EF73-7941-029E-6497D4321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52" y="849390"/>
            <a:ext cx="4925718" cy="25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7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xmlns="" id="{5B01C601-95F5-7AB3-1751-F9C1841A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2" y="290732"/>
            <a:ext cx="5612458" cy="3388461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xmlns="" id="{2B13111B-EEE4-0ED9-A750-914FD6531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04" y="151946"/>
            <a:ext cx="5659496" cy="3524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ED716C-CC96-1B72-727F-85A241A01F8C}"/>
              </a:ext>
            </a:extLst>
          </p:cNvPr>
          <p:cNvSpPr txBox="1"/>
          <p:nvPr/>
        </p:nvSpPr>
        <p:spPr>
          <a:xfrm>
            <a:off x="6378221" y="4158074"/>
            <a:ext cx="440266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Tamil Nadu has gender bias.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Kerala has less number of toilets among all other states.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A4C7E57-5AA3-E5EF-0E45-71C9E0F9469D}"/>
              </a:ext>
            </a:extLst>
          </p:cNvPr>
          <p:cNvSpPr txBox="1"/>
          <p:nvPr/>
        </p:nvSpPr>
        <p:spPr>
          <a:xfrm>
            <a:off x="573851" y="4158074"/>
            <a:ext cx="461903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Haryana has less number of toilets among all other states.</a:t>
            </a:r>
            <a:endParaRPr lang="en-US" dirty="0"/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Rajsthan</a:t>
            </a:r>
            <a:r>
              <a:rPr lang="en-US" sz="1600" dirty="0"/>
              <a:t> and Uttar Pradesh has highest number of toilets.</a:t>
            </a:r>
          </a:p>
        </p:txBody>
      </p:sp>
    </p:spTree>
    <p:extLst>
      <p:ext uri="{BB962C8B-B14F-4D97-AF65-F5344CB8AC3E}">
        <p14:creationId xmlns:p14="http://schemas.microsoft.com/office/powerpoint/2010/main" val="6198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598</TotalTime>
  <Words>513</Words>
  <Application>Microsoft Office PowerPoint</Application>
  <PresentationFormat>Widescreen</PresentationFormat>
  <Paragraphs>66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Cambria</vt:lpstr>
      <vt:lpstr>Century Gothic</vt:lpstr>
      <vt:lpstr>Gill Sans Nova</vt:lpstr>
      <vt:lpstr>Times New Roman</vt:lpstr>
      <vt:lpstr>Wingdings 3</vt:lpstr>
      <vt:lpstr>Ion Boardroom</vt:lpstr>
      <vt:lpstr>Data Visualization </vt:lpstr>
      <vt:lpstr>Dataset Information</vt:lpstr>
      <vt:lpstr>Questions: Is there any gender bias with respect to percentage of schools with boys &amp; girls toilet ?  Which state has lowest and highest percentage?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Percentage of schools with computers , water facility &amp; electricity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GDP with all other variables</vt:lpstr>
      <vt:lpstr>PowerPoint Presentation</vt:lpstr>
      <vt:lpstr>PowerPoint Presentation</vt:lpstr>
      <vt:lpstr>% Gross Enrollment &amp; Dropout ratio variation &amp; comparison for different levels of schools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% of Gross Enrollment of Boys vs Girls at various levels of schools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 of Gross Enrollment &amp; Dropout Ratio with all other variables</vt:lpstr>
      <vt:lpstr>PowerPoint Presentation</vt:lpstr>
      <vt:lpstr>PowerPoint Presentation</vt:lpstr>
      <vt:lpstr>Water facility and Electricity at different levels of schools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264</cp:revision>
  <dcterms:created xsi:type="dcterms:W3CDTF">2023-04-15T11:35:23Z</dcterms:created>
  <dcterms:modified xsi:type="dcterms:W3CDTF">2023-04-29T18:42:56Z</dcterms:modified>
</cp:coreProperties>
</file>