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59" r:id="rId3"/>
    <p:sldId id="295" r:id="rId4"/>
    <p:sldId id="316" r:id="rId5"/>
    <p:sldId id="261" r:id="rId6"/>
    <p:sldId id="306" r:id="rId7"/>
    <p:sldId id="263" r:id="rId8"/>
    <p:sldId id="268" r:id="rId9"/>
    <p:sldId id="266" r:id="rId10"/>
    <p:sldId id="267" r:id="rId11"/>
    <p:sldId id="281" r:id="rId12"/>
    <p:sldId id="287" r:id="rId13"/>
    <p:sldId id="297" r:id="rId14"/>
    <p:sldId id="308" r:id="rId15"/>
    <p:sldId id="309" r:id="rId16"/>
    <p:sldId id="310" r:id="rId17"/>
    <p:sldId id="312" r:id="rId18"/>
    <p:sldId id="311" r:id="rId19"/>
    <p:sldId id="317" r:id="rId20"/>
    <p:sldId id="302" r:id="rId21"/>
    <p:sldId id="303" r:id="rId22"/>
    <p:sldId id="304" r:id="rId23"/>
    <p:sldId id="305" r:id="rId24"/>
    <p:sldId id="313" r:id="rId25"/>
    <p:sldId id="314" r:id="rId26"/>
    <p:sldId id="286" r:id="rId27"/>
    <p:sldId id="28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3D0C67-5E64-4739-A6C6-4468F11408A5}" type="datetimeFigureOut">
              <a:rPr lang="en-US" smtClean="0"/>
              <a:pPr/>
              <a:t>5/26/2020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985B61-E5D1-477A-B6EF-4CEEA088EBA6}" type="slidenum">
              <a:rPr lang="en-US" smtClean="0"/>
              <a:pPr/>
              <a:t>‹#›</a:t>
            </a:fld>
            <a:endParaRPr lang="en-US"/>
          </a:p>
        </p:txBody>
      </p:sp>
    </p:spTree>
    <p:extLst>
      <p:ext uri="{BB962C8B-B14F-4D97-AF65-F5344CB8AC3E}">
        <p14:creationId xmlns="" xmlns:p14="http://schemas.microsoft.com/office/powerpoint/2010/main" val="2797946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3E3D5F-962F-40F3-989C-AC75075EA2A4}" type="datetime1">
              <a:rPr lang="en-US" smtClean="0"/>
              <a:pPr/>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2D62D-3BFE-457B-99B3-548AF7382CA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1BF082-B71C-4738-8D7C-8903C6E4D082}" type="datetime1">
              <a:rPr lang="en-US" smtClean="0"/>
              <a:pPr/>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2D62D-3BFE-457B-99B3-548AF7382CA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71BAEF-9523-446D-A601-1D2BAFCCE6ED}" type="datetime1">
              <a:rPr lang="en-US" smtClean="0"/>
              <a:pPr/>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2D62D-3BFE-457B-99B3-548AF7382CA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6CF636-DE1C-4767-90B8-96BA7BC7BEFC}" type="datetime1">
              <a:rPr lang="en-US" smtClean="0"/>
              <a:pPr/>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2D62D-3BFE-457B-99B3-548AF7382CA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EB45C9-C6B3-40EC-B624-5E8E54AA1DD3}" type="datetime1">
              <a:rPr lang="en-US" smtClean="0"/>
              <a:pPr/>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2D62D-3BFE-457B-99B3-548AF7382CA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AD0F1C-B0BE-4E07-B844-20EC52E90072}" type="datetime1">
              <a:rPr lang="en-US" smtClean="0"/>
              <a:pPr/>
              <a:t>5/26/2020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D2D62D-3BFE-457B-99B3-548AF7382CA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1A200D-30FE-477F-9627-8D753844F174}" type="datetime1">
              <a:rPr lang="en-US" smtClean="0"/>
              <a:pPr/>
              <a:t>5/26/2020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D2D62D-3BFE-457B-99B3-548AF7382CA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EC7F56-EC48-4253-9930-227AF1A3C157}" type="datetime1">
              <a:rPr lang="en-US" smtClean="0"/>
              <a:pPr/>
              <a:t>5/26/2020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D2D62D-3BFE-457B-99B3-548AF7382CA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87F7C2-69A9-4FCE-AC0A-B26723A27BEB}" type="datetime1">
              <a:rPr lang="en-US" smtClean="0"/>
              <a:pPr/>
              <a:t>5/26/2020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D2D62D-3BFE-457B-99B3-548AF7382CA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5FCC3D-C7B7-41E8-93EF-9EE9AC78AFCD}" type="datetime1">
              <a:rPr lang="en-US" smtClean="0"/>
              <a:pPr/>
              <a:t>5/26/2020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D2D62D-3BFE-457B-99B3-548AF7382CA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F83B0A-AA56-4D70-A4F1-EC8C5CE09621}" type="datetime1">
              <a:rPr lang="en-US" smtClean="0"/>
              <a:pPr/>
              <a:t>5/26/2020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D2D62D-3BFE-457B-99B3-548AF7382CA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9373A4-D038-49BD-987E-C8EAC4E32666}" type="datetime1">
              <a:rPr lang="en-US" smtClean="0"/>
              <a:pPr/>
              <a:t>5/26/2020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D2D62D-3BFE-457B-99B3-548AF7382CA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em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ctrTitle"/>
          </p:nvPr>
        </p:nvSpPr>
        <p:spPr>
          <a:xfrm>
            <a:off x="523528" y="1700808"/>
            <a:ext cx="8239472" cy="1181993"/>
          </a:xfrm>
        </p:spPr>
        <p:txBody>
          <a:bodyPr>
            <a:normAutofit/>
          </a:bodyPr>
          <a:lstStyle/>
          <a:p>
            <a:r>
              <a:rPr lang="en-IN" sz="3200" dirty="0" smtClean="0">
                <a:latin typeface="Cambria" pitchFamily="18" charset="0"/>
                <a:ea typeface="Cambria" pitchFamily="18" charset="0"/>
              </a:rPr>
              <a:t>Dr. B R </a:t>
            </a:r>
            <a:r>
              <a:rPr lang="en-IN" sz="3200" dirty="0" err="1" smtClean="0">
                <a:latin typeface="Cambria" pitchFamily="18" charset="0"/>
                <a:ea typeface="Cambria" pitchFamily="18" charset="0"/>
              </a:rPr>
              <a:t>Ambedkar</a:t>
            </a:r>
            <a:r>
              <a:rPr lang="en-IN" sz="3200" dirty="0" smtClean="0">
                <a:latin typeface="Cambria" pitchFamily="18" charset="0"/>
                <a:ea typeface="Cambria" pitchFamily="18" charset="0"/>
              </a:rPr>
              <a:t> National Institute of Technology </a:t>
            </a:r>
            <a:r>
              <a:rPr lang="en-IN" sz="3200" dirty="0" err="1" smtClean="0">
                <a:latin typeface="Cambria" pitchFamily="18" charset="0"/>
                <a:ea typeface="Cambria" pitchFamily="18" charset="0"/>
              </a:rPr>
              <a:t>Jalandhar</a:t>
            </a:r>
            <a:endParaRPr lang="en-IN" sz="3200" dirty="0">
              <a:latin typeface="Cambria" pitchFamily="18" charset="0"/>
              <a:ea typeface="Cambria" pitchFamily="18" charset="0"/>
            </a:endParaRPr>
          </a:p>
        </p:txBody>
      </p:sp>
      <p:sp>
        <p:nvSpPr>
          <p:cNvPr id="1048625" name="Rectangle 5"/>
          <p:cNvSpPr/>
          <p:nvPr/>
        </p:nvSpPr>
        <p:spPr>
          <a:xfrm>
            <a:off x="683568" y="5085184"/>
            <a:ext cx="2745432" cy="923330"/>
          </a:xfrm>
          <a:prstGeom prst="rect">
            <a:avLst/>
          </a:prstGeom>
        </p:spPr>
        <p:txBody>
          <a:bodyPr wrap="square">
            <a:spAutoFit/>
          </a:bodyPr>
          <a:lstStyle/>
          <a:p>
            <a:r>
              <a:rPr lang="en-IN" b="1" dirty="0" smtClean="0">
                <a:latin typeface="Cambria" pitchFamily="18" charset="0"/>
                <a:ea typeface="Cambria" pitchFamily="18" charset="0"/>
              </a:rPr>
              <a:t>Submitted By:</a:t>
            </a:r>
            <a:r>
              <a:rPr lang="en-IN" b="1" i="1" dirty="0" smtClean="0">
                <a:latin typeface="Cambria" pitchFamily="18" charset="0"/>
                <a:ea typeface="Cambria" pitchFamily="18" charset="0"/>
              </a:rPr>
              <a:t/>
            </a:r>
            <a:br>
              <a:rPr lang="en-IN" b="1" i="1" dirty="0" smtClean="0">
                <a:latin typeface="Cambria" pitchFamily="18" charset="0"/>
                <a:ea typeface="Cambria" pitchFamily="18" charset="0"/>
              </a:rPr>
            </a:br>
            <a:r>
              <a:rPr lang="en-IN" b="1" dirty="0" err="1" smtClean="0">
                <a:latin typeface="Cambria" pitchFamily="18" charset="0"/>
                <a:ea typeface="Cambria" pitchFamily="18" charset="0"/>
              </a:rPr>
              <a:t>Diyora</a:t>
            </a:r>
            <a:r>
              <a:rPr lang="en-IN" b="1" dirty="0" smtClean="0">
                <a:latin typeface="Cambria" pitchFamily="18" charset="0"/>
                <a:ea typeface="Cambria" pitchFamily="18" charset="0"/>
              </a:rPr>
              <a:t> </a:t>
            </a:r>
            <a:r>
              <a:rPr lang="en-IN" b="1" dirty="0" err="1" smtClean="0">
                <a:latin typeface="Cambria" pitchFamily="18" charset="0"/>
                <a:ea typeface="Cambria" pitchFamily="18" charset="0"/>
              </a:rPr>
              <a:t>Ujas</a:t>
            </a:r>
            <a:r>
              <a:rPr lang="en-IN" b="1" dirty="0" smtClean="0">
                <a:latin typeface="Cambria" pitchFamily="18" charset="0"/>
                <a:ea typeface="Cambria" pitchFamily="18" charset="0"/>
              </a:rPr>
              <a:t> </a:t>
            </a:r>
            <a:r>
              <a:rPr lang="en-IN" b="1" dirty="0" err="1" smtClean="0">
                <a:latin typeface="Cambria" pitchFamily="18" charset="0"/>
                <a:ea typeface="Cambria" pitchFamily="18" charset="0"/>
              </a:rPr>
              <a:t>Vinodkumar</a:t>
            </a:r>
            <a:r>
              <a:rPr lang="en-IN" b="1" dirty="0" smtClean="0">
                <a:latin typeface="Cambria" pitchFamily="18" charset="0"/>
                <a:ea typeface="Cambria" pitchFamily="18" charset="0"/>
              </a:rPr>
              <a:t/>
            </a:r>
            <a:br>
              <a:rPr lang="en-IN" b="1" dirty="0" smtClean="0">
                <a:latin typeface="Cambria" pitchFamily="18" charset="0"/>
                <a:ea typeface="Cambria" pitchFamily="18" charset="0"/>
              </a:rPr>
            </a:br>
            <a:r>
              <a:rPr lang="en-IN" b="1" dirty="0" err="1" smtClean="0">
                <a:latin typeface="Cambria" pitchFamily="18" charset="0"/>
                <a:ea typeface="Cambria" pitchFamily="18" charset="0"/>
              </a:rPr>
              <a:t>B.Tech</a:t>
            </a:r>
            <a:r>
              <a:rPr lang="en-IN" b="1" dirty="0" smtClean="0">
                <a:latin typeface="Cambria" pitchFamily="18" charset="0"/>
                <a:ea typeface="Cambria" pitchFamily="18" charset="0"/>
              </a:rPr>
              <a:t>  (16109025)</a:t>
            </a:r>
            <a:endParaRPr lang="en-IN" b="1" dirty="0">
              <a:latin typeface="Cambria" pitchFamily="18" charset="0"/>
              <a:ea typeface="Cambria" pitchFamily="18" charset="0"/>
            </a:endParaRPr>
          </a:p>
        </p:txBody>
      </p:sp>
      <p:sp>
        <p:nvSpPr>
          <p:cNvPr id="1048626" name="Rectangle 7"/>
          <p:cNvSpPr/>
          <p:nvPr/>
        </p:nvSpPr>
        <p:spPr>
          <a:xfrm>
            <a:off x="5580112" y="5085184"/>
            <a:ext cx="3707904" cy="923330"/>
          </a:xfrm>
          <a:prstGeom prst="rect">
            <a:avLst/>
          </a:prstGeom>
        </p:spPr>
        <p:txBody>
          <a:bodyPr wrap="square">
            <a:spAutoFit/>
          </a:bodyPr>
          <a:lstStyle/>
          <a:p>
            <a:r>
              <a:rPr lang="en-IN" b="1" dirty="0" smtClean="0">
                <a:latin typeface="Cambria" pitchFamily="18" charset="0"/>
                <a:ea typeface="Cambria" pitchFamily="18" charset="0"/>
              </a:rPr>
              <a:t>Supervisor</a:t>
            </a:r>
            <a:r>
              <a:rPr lang="en-IN" b="1" i="1" dirty="0" smtClean="0">
                <a:latin typeface="Cambria" pitchFamily="18" charset="0"/>
                <a:ea typeface="Cambria" pitchFamily="18" charset="0"/>
              </a:rPr>
              <a:t>:</a:t>
            </a:r>
            <a:r>
              <a:rPr lang="en-IN" b="1" dirty="0" smtClean="0">
                <a:latin typeface="Cambria" pitchFamily="18" charset="0"/>
                <a:ea typeface="Cambria" pitchFamily="18" charset="0"/>
              </a:rPr>
              <a:t/>
            </a:r>
            <a:br>
              <a:rPr lang="en-IN" b="1" dirty="0" smtClean="0">
                <a:latin typeface="Cambria" pitchFamily="18" charset="0"/>
                <a:ea typeface="Cambria" pitchFamily="18" charset="0"/>
              </a:rPr>
            </a:br>
            <a:r>
              <a:rPr lang="en-IN" b="1" dirty="0" err="1" smtClean="0">
                <a:latin typeface="Cambria" pitchFamily="18" charset="0"/>
                <a:ea typeface="Cambria" pitchFamily="18" charset="0"/>
              </a:rPr>
              <a:t>Dr.</a:t>
            </a:r>
            <a:r>
              <a:rPr lang="en-IN" b="1" dirty="0" smtClean="0">
                <a:latin typeface="Cambria" pitchFamily="18" charset="0"/>
                <a:ea typeface="Cambria" pitchFamily="18" charset="0"/>
              </a:rPr>
              <a:t> Joseph </a:t>
            </a:r>
            <a:r>
              <a:rPr lang="en-IN" b="1" dirty="0" err="1" smtClean="0">
                <a:latin typeface="Cambria" pitchFamily="18" charset="0"/>
                <a:ea typeface="Cambria" pitchFamily="18" charset="0"/>
              </a:rPr>
              <a:t>Anand</a:t>
            </a:r>
            <a:r>
              <a:rPr lang="en-IN" b="1" dirty="0" smtClean="0">
                <a:latin typeface="Cambria" pitchFamily="18" charset="0"/>
                <a:ea typeface="Cambria" pitchFamily="18" charset="0"/>
              </a:rPr>
              <a:t> </a:t>
            </a:r>
            <a:r>
              <a:rPr lang="en-IN" b="1" dirty="0" err="1" smtClean="0">
                <a:latin typeface="Cambria" pitchFamily="18" charset="0"/>
                <a:ea typeface="Cambria" pitchFamily="18" charset="0"/>
              </a:rPr>
              <a:t>Vaz</a:t>
            </a:r>
            <a:r>
              <a:rPr lang="en-IN" b="1" dirty="0" smtClean="0">
                <a:latin typeface="Cambria" pitchFamily="18" charset="0"/>
                <a:ea typeface="Cambria" pitchFamily="18" charset="0"/>
              </a:rPr>
              <a:t/>
            </a:r>
            <a:br>
              <a:rPr lang="en-IN" b="1" dirty="0" smtClean="0">
                <a:latin typeface="Cambria" pitchFamily="18" charset="0"/>
                <a:ea typeface="Cambria" pitchFamily="18" charset="0"/>
              </a:rPr>
            </a:br>
            <a:r>
              <a:rPr lang="en-IN" b="1" dirty="0" smtClean="0">
                <a:latin typeface="Cambria" pitchFamily="18" charset="0"/>
                <a:ea typeface="Cambria" pitchFamily="18" charset="0"/>
              </a:rPr>
              <a:t>Professor </a:t>
            </a:r>
            <a:endParaRPr lang="en-IN" dirty="0">
              <a:latin typeface="Cambria" pitchFamily="18" charset="0"/>
              <a:ea typeface="Cambria" pitchFamily="18" charset="0"/>
            </a:endParaRPr>
          </a:p>
        </p:txBody>
      </p:sp>
      <p:sp>
        <p:nvSpPr>
          <p:cNvPr id="1048627" name="TextBox 2"/>
          <p:cNvSpPr txBox="1"/>
          <p:nvPr/>
        </p:nvSpPr>
        <p:spPr>
          <a:xfrm>
            <a:off x="1403648" y="381000"/>
            <a:ext cx="6480720" cy="1077218"/>
          </a:xfrm>
          <a:prstGeom prst="rect">
            <a:avLst/>
          </a:prstGeom>
          <a:noFill/>
        </p:spPr>
        <p:txBody>
          <a:bodyPr wrap="square" rtlCol="0">
            <a:spAutoFit/>
          </a:bodyPr>
          <a:lstStyle/>
          <a:p>
            <a:pPr algn="ctr"/>
            <a:r>
              <a:rPr lang="en-IN" sz="3200" b="1" dirty="0" smtClean="0">
                <a:latin typeface="Cambria" pitchFamily="18" charset="0"/>
                <a:ea typeface="Cambria" pitchFamily="18" charset="0"/>
              </a:rPr>
              <a:t>Modelling and Simulation of Servo Controlled Antenna System</a:t>
            </a:r>
            <a:endParaRPr lang="en-IN" sz="3200" b="1" dirty="0">
              <a:latin typeface="Cambria" pitchFamily="18" charset="0"/>
              <a:ea typeface="Cambria" pitchFamily="18" charset="0"/>
            </a:endParaRPr>
          </a:p>
        </p:txBody>
      </p:sp>
      <p:sp>
        <p:nvSpPr>
          <p:cNvPr id="1048630" name="Rectangle 2"/>
          <p:cNvSpPr>
            <a:spLocks noChangeArrowheads="1"/>
          </p:cNvSpPr>
          <p:nvPr/>
        </p:nvSpPr>
        <p:spPr bwMode="auto">
          <a:xfrm>
            <a:off x="0" y="0"/>
            <a:ext cx="9144000" cy="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4194313" name="Object 8"/>
          <p:cNvGraphicFramePr>
            <a:graphicFrameLocks/>
          </p:cNvGraphicFramePr>
          <p:nvPr/>
        </p:nvGraphicFramePr>
        <p:xfrm>
          <a:off x="3887924" y="2852936"/>
          <a:ext cx="1368152" cy="1296144"/>
        </p:xfrm>
        <a:graphic>
          <a:graphicData uri="http://schemas.openxmlformats.org/presentationml/2006/ole">
            <p:oleObj spid="_x0000_s1031" name="Picture" r:id="rId3" imgW="2608144" imgH="2855632" progId="StaticMetafile">
              <p:embed/>
            </p:oleObj>
          </a:graphicData>
        </a:graphic>
      </p:graphicFrame>
      <p:sp>
        <p:nvSpPr>
          <p:cNvPr id="1048631" name="Rectangle 9"/>
          <p:cNvSpPr/>
          <p:nvPr/>
        </p:nvSpPr>
        <p:spPr>
          <a:xfrm>
            <a:off x="1600200" y="4149080"/>
            <a:ext cx="5943600" cy="369332"/>
          </a:xfrm>
          <a:prstGeom prst="rect">
            <a:avLst/>
          </a:prstGeom>
        </p:spPr>
        <p:txBody>
          <a:bodyPr wrap="square">
            <a:spAutoFit/>
          </a:bodyPr>
          <a:lstStyle/>
          <a:p>
            <a:pPr algn="ctr"/>
            <a:r>
              <a:rPr lang="en-IN" dirty="0">
                <a:latin typeface="Cambria" pitchFamily="18" charset="0"/>
                <a:ea typeface="Cambria" pitchFamily="18" charset="0"/>
              </a:rPr>
              <a:t>DEPARTMENT </a:t>
            </a:r>
            <a:r>
              <a:rPr lang="en-IN" dirty="0" smtClean="0">
                <a:latin typeface="Cambria" pitchFamily="18" charset="0"/>
                <a:ea typeface="Cambria" pitchFamily="18" charset="0"/>
              </a:rPr>
              <a:t>OF MECHANICAL</a:t>
            </a:r>
            <a:r>
              <a:rPr lang="en-IN" dirty="0">
                <a:latin typeface="Cambria" pitchFamily="18" charset="0"/>
                <a:ea typeface="Cambria" pitchFamily="18" charset="0"/>
              </a:rPr>
              <a:t> </a:t>
            </a:r>
            <a:r>
              <a:rPr lang="en-IN" dirty="0" smtClean="0">
                <a:latin typeface="Cambria" pitchFamily="18" charset="0"/>
                <a:ea typeface="Cambria" pitchFamily="18" charset="0"/>
              </a:rPr>
              <a:t>ENGINEERING</a:t>
            </a:r>
            <a:endParaRPr lang="en-IN" dirty="0">
              <a:latin typeface="Cambria" pitchFamily="18" charset="0"/>
              <a:ea typeface="Cambria" pitchFamily="18" charset="0"/>
            </a:endParaRPr>
          </a:p>
        </p:txBody>
      </p:sp>
      <p:sp>
        <p:nvSpPr>
          <p:cNvPr id="11" name="Slide Number Placeholder 10"/>
          <p:cNvSpPr>
            <a:spLocks noGrp="1"/>
          </p:cNvSpPr>
          <p:nvPr>
            <p:ph type="sldNum" sz="quarter" idx="12"/>
          </p:nvPr>
        </p:nvSpPr>
        <p:spPr/>
        <p:txBody>
          <a:bodyPr/>
          <a:lstStyle/>
          <a:p>
            <a:fld id="{74D2D62D-3BFE-457B-99B3-548AF7382CA9}"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Bond Graph Methodology</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Cambria" pitchFamily="18" charset="0"/>
                <a:ea typeface="Cambria" pitchFamily="18" charset="0"/>
              </a:rPr>
              <a:t>Nowadays, Engineering Systems are becoming complex and for design purpose must be considered as multidisciplinary systems made up of components from different Engineering Disciplines.</a:t>
            </a:r>
          </a:p>
          <a:p>
            <a:pPr algn="just"/>
            <a:r>
              <a:rPr lang="en-US" sz="2400" dirty="0" smtClean="0">
                <a:latin typeface="Cambria" pitchFamily="18" charset="0"/>
                <a:ea typeface="Cambria" pitchFamily="18" charset="0"/>
              </a:rPr>
              <a:t>Bond graph is methodology which is suitable for multidisciplinary systems.</a:t>
            </a:r>
          </a:p>
          <a:p>
            <a:pPr algn="just"/>
            <a:r>
              <a:rPr lang="en-US" sz="2400" dirty="0" smtClean="0">
                <a:latin typeface="Cambria" pitchFamily="18" charset="0"/>
                <a:ea typeface="Cambria" pitchFamily="18" charset="0"/>
              </a:rPr>
              <a:t>In this system, first we derive equations from bond graph and plot it in form of block diagram in MATLAB </a:t>
            </a:r>
            <a:r>
              <a:rPr lang="en-US" sz="2400" dirty="0" err="1" smtClean="0">
                <a:latin typeface="Cambria" pitchFamily="18" charset="0"/>
                <a:ea typeface="Cambria" pitchFamily="18" charset="0"/>
              </a:rPr>
              <a:t>Simulink</a:t>
            </a:r>
            <a:endParaRPr lang="en-US" sz="2400" dirty="0" smtClean="0">
              <a:latin typeface="Cambria" pitchFamily="18" charset="0"/>
              <a:ea typeface="Cambria" pitchFamily="18" charset="0"/>
            </a:endParaRPr>
          </a:p>
          <a:p>
            <a:pPr>
              <a:buNone/>
            </a:pPr>
            <a:endParaRPr lang="en-US" sz="2400" dirty="0">
              <a:latin typeface="Cambria" pitchFamily="18" charset="0"/>
              <a:ea typeface="Cambria" pitchFamily="18" charset="0"/>
            </a:endParaRPr>
          </a:p>
        </p:txBody>
      </p:sp>
      <p:sp>
        <p:nvSpPr>
          <p:cNvPr id="6" name="Slide Number Placeholder 5"/>
          <p:cNvSpPr>
            <a:spLocks noGrp="1"/>
          </p:cNvSpPr>
          <p:nvPr>
            <p:ph type="sldNum" sz="quarter" idx="12"/>
          </p:nvPr>
        </p:nvSpPr>
        <p:spPr/>
        <p:txBody>
          <a:bodyPr/>
          <a:lstStyle/>
          <a:p>
            <a:fld id="{74D2D62D-3BFE-457B-99B3-548AF7382CA9}"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4000" b="1" dirty="0" smtClean="0">
                <a:latin typeface="Times New Roman" pitchFamily="18" charset="0"/>
                <a:cs typeface="Times New Roman" pitchFamily="18" charset="0"/>
              </a:rPr>
              <a:t>What is MATLAB SIMULINK</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sz="2400" dirty="0" err="1" smtClean="0">
                <a:latin typeface="Cambria" pitchFamily="18" charset="0"/>
                <a:ea typeface="Cambria" pitchFamily="18" charset="0"/>
              </a:rPr>
              <a:t>Simulink</a:t>
            </a:r>
            <a:r>
              <a:rPr lang="en-US" sz="2400" dirty="0" smtClean="0">
                <a:latin typeface="Cambria" pitchFamily="18" charset="0"/>
                <a:ea typeface="Cambria" pitchFamily="18" charset="0"/>
              </a:rPr>
              <a:t> is a MATLAB based graphical programming environment for </a:t>
            </a:r>
            <a:r>
              <a:rPr lang="en-US" sz="2400" dirty="0" err="1" smtClean="0">
                <a:latin typeface="Cambria" pitchFamily="18" charset="0"/>
                <a:ea typeface="Cambria" pitchFamily="18" charset="0"/>
              </a:rPr>
              <a:t>modelling</a:t>
            </a:r>
            <a:r>
              <a:rPr lang="en-US" sz="2400" dirty="0" smtClean="0">
                <a:latin typeface="Cambria" pitchFamily="18" charset="0"/>
                <a:ea typeface="Cambria" pitchFamily="18" charset="0"/>
              </a:rPr>
              <a:t>, simulating and analyzing </a:t>
            </a:r>
            <a:r>
              <a:rPr lang="en-US" sz="2400" dirty="0" err="1" smtClean="0">
                <a:latin typeface="Cambria" pitchFamily="18" charset="0"/>
                <a:ea typeface="Cambria" pitchFamily="18" charset="0"/>
              </a:rPr>
              <a:t>multidomain</a:t>
            </a:r>
            <a:r>
              <a:rPr lang="en-US" sz="2400" dirty="0" smtClean="0">
                <a:latin typeface="Cambria" pitchFamily="18" charset="0"/>
                <a:ea typeface="Cambria" pitchFamily="18" charset="0"/>
              </a:rPr>
              <a:t> dynamical system.</a:t>
            </a:r>
          </a:p>
          <a:p>
            <a:pPr algn="just"/>
            <a:r>
              <a:rPr lang="en-US" sz="2400" dirty="0" smtClean="0">
                <a:latin typeface="Cambria" pitchFamily="18" charset="0"/>
                <a:ea typeface="Cambria" pitchFamily="18" charset="0"/>
              </a:rPr>
              <a:t>It is basically a graphical block diagramming tool with customizable set of block libraries.</a:t>
            </a:r>
          </a:p>
          <a:p>
            <a:pPr algn="just"/>
            <a:r>
              <a:rPr lang="en-US" sz="2400" dirty="0" smtClean="0">
                <a:latin typeface="Cambria" pitchFamily="18" charset="0"/>
                <a:ea typeface="Cambria" pitchFamily="18" charset="0"/>
              </a:rPr>
              <a:t>There are two major categories of elements in </a:t>
            </a:r>
            <a:r>
              <a:rPr lang="en-US" sz="2400" dirty="0" err="1" smtClean="0">
                <a:latin typeface="Cambria" pitchFamily="18" charset="0"/>
                <a:ea typeface="Cambria" pitchFamily="18" charset="0"/>
              </a:rPr>
              <a:t>simulink</a:t>
            </a:r>
            <a:r>
              <a:rPr lang="en-US" sz="2400" dirty="0" smtClean="0">
                <a:latin typeface="Cambria" pitchFamily="18" charset="0"/>
                <a:ea typeface="Cambria" pitchFamily="18" charset="0"/>
              </a:rPr>
              <a:t>: Blocks and Lines. </a:t>
            </a:r>
          </a:p>
          <a:p>
            <a:pPr algn="just"/>
            <a:r>
              <a:rPr lang="en-US" sz="2400" dirty="0" smtClean="0">
                <a:latin typeface="Cambria" pitchFamily="18" charset="0"/>
                <a:ea typeface="Cambria" pitchFamily="18" charset="0"/>
              </a:rPr>
              <a:t>Blocks are used to generate, modify, combine, output, and display signals. Lines are used to transfer signals from output terminal of one block to input terminal of another block. This signal can be either a scalar signal or a vector signal. </a:t>
            </a:r>
          </a:p>
          <a:p>
            <a:endParaRPr lang="en-US" dirty="0"/>
          </a:p>
        </p:txBody>
      </p:sp>
      <p:sp>
        <p:nvSpPr>
          <p:cNvPr id="6" name="Slide Number Placeholder 5"/>
          <p:cNvSpPr>
            <a:spLocks noGrp="1"/>
          </p:cNvSpPr>
          <p:nvPr>
            <p:ph type="sldNum" sz="quarter" idx="12"/>
          </p:nvPr>
        </p:nvSpPr>
        <p:spPr/>
        <p:txBody>
          <a:bodyPr/>
          <a:lstStyle/>
          <a:p>
            <a:fld id="{74D2D62D-3BFE-457B-99B3-548AF7382CA9}"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Times New Roman" pitchFamily="18" charset="0"/>
                <a:cs typeface="Times New Roman" pitchFamily="18" charset="0"/>
              </a:rPr>
              <a:t>BOND GRAPH MODELING AND SIMULATION </a:t>
            </a:r>
            <a:endParaRPr lang="en-US" sz="3600" dirty="0"/>
          </a:p>
        </p:txBody>
      </p:sp>
      <p:sp>
        <p:nvSpPr>
          <p:cNvPr id="4" name="Content Placeholder 3"/>
          <p:cNvSpPr>
            <a:spLocks noGrp="1"/>
          </p:cNvSpPr>
          <p:nvPr>
            <p:ph sz="half" idx="2"/>
          </p:nvPr>
        </p:nvSpPr>
        <p:spPr/>
        <p:txBody>
          <a:bodyPr>
            <a:normAutofit/>
          </a:bodyPr>
          <a:lstStyle/>
          <a:p>
            <a:r>
              <a:rPr lang="en-US" sz="2000" dirty="0" smtClean="0">
                <a:latin typeface="Cambria" pitchFamily="18" charset="0"/>
                <a:ea typeface="Cambria" pitchFamily="18" charset="0"/>
              </a:rPr>
              <a:t>We are applying desired angular velocity as a input at two joints(one at 	Q1 and second at P1).</a:t>
            </a:r>
          </a:p>
          <a:p>
            <a:pPr>
              <a:buNone/>
            </a:pPr>
            <a:endParaRPr lang="en-US" sz="2400" dirty="0" smtClean="0">
              <a:latin typeface="Cambria" pitchFamily="18" charset="0"/>
              <a:ea typeface="Cambria" pitchFamily="18" charset="0"/>
            </a:endParaRPr>
          </a:p>
          <a:p>
            <a:r>
              <a:rPr lang="en-US" sz="2400" dirty="0" smtClean="0">
                <a:latin typeface="Cambria" pitchFamily="18" charset="0"/>
                <a:ea typeface="Cambria" pitchFamily="18" charset="0"/>
              </a:rPr>
              <a:t> </a:t>
            </a:r>
            <a:r>
              <a:rPr lang="en-US" sz="2000" dirty="0" smtClean="0">
                <a:latin typeface="Cambria" pitchFamily="18" charset="0"/>
                <a:ea typeface="Cambria" pitchFamily="18" charset="0"/>
              </a:rPr>
              <a:t>Desired angle</a:t>
            </a:r>
          </a:p>
          <a:p>
            <a:pPr>
              <a:buFont typeface="Wingdings" pitchFamily="2" charset="2"/>
              <a:buChar char="Ø"/>
            </a:pPr>
            <a:r>
              <a:rPr lang="en-US" sz="2000" dirty="0" smtClean="0">
                <a:latin typeface="Cambria" pitchFamily="18" charset="0"/>
                <a:ea typeface="Cambria" pitchFamily="18" charset="0"/>
              </a:rPr>
              <a:t>For 1</a:t>
            </a:r>
            <a:r>
              <a:rPr lang="en-US" sz="2000" baseline="30000" dirty="0" smtClean="0">
                <a:latin typeface="Cambria" pitchFamily="18" charset="0"/>
                <a:ea typeface="Cambria" pitchFamily="18" charset="0"/>
              </a:rPr>
              <a:t>st</a:t>
            </a:r>
            <a:r>
              <a:rPr lang="en-US" sz="2000" dirty="0" smtClean="0">
                <a:latin typeface="Cambria" pitchFamily="18" charset="0"/>
                <a:ea typeface="Cambria" pitchFamily="18" charset="0"/>
              </a:rPr>
              <a:t> link is- 0 to 360 degree</a:t>
            </a:r>
          </a:p>
          <a:p>
            <a:pPr>
              <a:buFont typeface="Wingdings" pitchFamily="2" charset="2"/>
              <a:buChar char="Ø"/>
            </a:pPr>
            <a:r>
              <a:rPr lang="en-US" sz="2000" dirty="0" smtClean="0">
                <a:latin typeface="Cambria" pitchFamily="18" charset="0"/>
                <a:ea typeface="Cambria" pitchFamily="18" charset="0"/>
              </a:rPr>
              <a:t>For 2</a:t>
            </a:r>
            <a:r>
              <a:rPr lang="en-US" sz="2000" baseline="30000" dirty="0" smtClean="0">
                <a:latin typeface="Cambria" pitchFamily="18" charset="0"/>
                <a:ea typeface="Cambria" pitchFamily="18" charset="0"/>
              </a:rPr>
              <a:t>nd</a:t>
            </a:r>
            <a:r>
              <a:rPr lang="en-US" sz="2000" dirty="0" smtClean="0">
                <a:latin typeface="Cambria" pitchFamily="18" charset="0"/>
                <a:ea typeface="Cambria" pitchFamily="18" charset="0"/>
              </a:rPr>
              <a:t> link is-  -20  to 190 degree</a:t>
            </a:r>
            <a:endParaRPr lang="en-US" sz="2000" dirty="0">
              <a:latin typeface="Cambria" pitchFamily="18" charset="0"/>
              <a:ea typeface="Cambria" pitchFamily="18" charset="0"/>
            </a:endParaRPr>
          </a:p>
        </p:txBody>
      </p:sp>
      <p:sp>
        <p:nvSpPr>
          <p:cNvPr id="5" name="Slide Number Placeholder 4"/>
          <p:cNvSpPr>
            <a:spLocks noGrp="1"/>
          </p:cNvSpPr>
          <p:nvPr>
            <p:ph type="sldNum" sz="quarter" idx="12"/>
          </p:nvPr>
        </p:nvSpPr>
        <p:spPr/>
        <p:txBody>
          <a:bodyPr/>
          <a:lstStyle/>
          <a:p>
            <a:fld id="{74D2D62D-3BFE-457B-99B3-548AF7382CA9}" type="slidenum">
              <a:rPr lang="en-US" smtClean="0"/>
              <a:pPr/>
              <a:t>12</a:t>
            </a:fld>
            <a:endParaRPr lang="en-US"/>
          </a:p>
        </p:txBody>
      </p:sp>
      <p:pic>
        <p:nvPicPr>
          <p:cNvPr id="6" name="Content Placeholder 3"/>
          <p:cNvPicPr>
            <a:picLocks noGrp="1"/>
          </p:cNvPicPr>
          <p:nvPr>
            <p:ph sz="half" idx="1"/>
          </p:nvPr>
        </p:nvPicPr>
        <p:blipFill>
          <a:blip r:embed="rId2" cstate="print"/>
          <a:srcRect/>
          <a:stretch>
            <a:fillRect/>
          </a:stretch>
        </p:blipFill>
        <p:spPr bwMode="auto">
          <a:xfrm>
            <a:off x="457200" y="1615130"/>
            <a:ext cx="4038600" cy="4496103"/>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p:cNvPicPr>
            <a:picLocks/>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 y="762001"/>
            <a:ext cx="4038600" cy="4270755"/>
          </a:xfrm>
          <a:prstGeom prst="rect">
            <a:avLst/>
          </a:prstGeom>
          <a:noFill/>
          <a:ln>
            <a:noFill/>
          </a:ln>
        </p:spPr>
      </p:pic>
      <p:pic>
        <p:nvPicPr>
          <p:cNvPr id="2" name="Picture 1"/>
          <p:cNvPicPr>
            <a:picLocks noChangeAspect="1"/>
          </p:cNvPicPr>
          <p:nvPr/>
        </p:nvPicPr>
        <p:blipFill>
          <a:blip r:embed="rId3" cstate="print"/>
          <a:stretch>
            <a:fillRect/>
          </a:stretch>
        </p:blipFill>
        <p:spPr>
          <a:xfrm>
            <a:off x="4078235" y="914400"/>
            <a:ext cx="5116207" cy="4419600"/>
          </a:xfrm>
          <a:prstGeom prst="rect">
            <a:avLst/>
          </a:prstGeom>
        </p:spPr>
      </p:pic>
      <p:sp>
        <p:nvSpPr>
          <p:cNvPr id="4" name="Slide Number Placeholder 3"/>
          <p:cNvSpPr>
            <a:spLocks noGrp="1"/>
          </p:cNvSpPr>
          <p:nvPr>
            <p:ph type="sldNum" sz="quarter" idx="12"/>
          </p:nvPr>
        </p:nvSpPr>
        <p:spPr/>
        <p:txBody>
          <a:bodyPr/>
          <a:lstStyle/>
          <a:p>
            <a:fld id="{74D2D62D-3BFE-457B-99B3-548AF7382CA9}"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4D2D62D-3BFE-457B-99B3-548AF7382CA9}" type="slidenum">
              <a:rPr lang="en-US" smtClean="0"/>
              <a:pPr/>
              <a:t>14</a:t>
            </a:fld>
            <a:endParaRPr lang="en-US"/>
          </a:p>
        </p:txBody>
      </p:sp>
      <p:sp>
        <p:nvSpPr>
          <p:cNvPr id="4" name="TextBox 3"/>
          <p:cNvSpPr txBox="1"/>
          <p:nvPr/>
        </p:nvSpPr>
        <p:spPr>
          <a:xfrm>
            <a:off x="2362200" y="0"/>
            <a:ext cx="4191000" cy="461665"/>
          </a:xfrm>
          <a:prstGeom prst="rect">
            <a:avLst/>
          </a:prstGeom>
          <a:noFill/>
        </p:spPr>
        <p:txBody>
          <a:bodyPr wrap="square" rtlCol="0">
            <a:spAutoFit/>
          </a:bodyPr>
          <a:lstStyle/>
          <a:p>
            <a:pPr algn="ctr"/>
            <a:r>
              <a:rPr lang="en-US" sz="2400" b="1" dirty="0" err="1" smtClean="0">
                <a:latin typeface="Times New Roman" pitchFamily="18" charset="0"/>
                <a:cs typeface="Times New Roman" pitchFamily="18" charset="0"/>
              </a:rPr>
              <a:t>Simulink</a:t>
            </a:r>
            <a:r>
              <a:rPr lang="en-US" sz="2400" b="1" dirty="0" smtClean="0">
                <a:latin typeface="Times New Roman" pitchFamily="18" charset="0"/>
                <a:cs typeface="Times New Roman" pitchFamily="18" charset="0"/>
              </a:rPr>
              <a:t> Model of Two Link</a:t>
            </a:r>
            <a:endParaRPr lang="en-US" sz="2400" b="1" dirty="0">
              <a:latin typeface="Times New Roman" pitchFamily="18" charset="0"/>
              <a:cs typeface="Times New Roman" pitchFamily="18" charset="0"/>
            </a:endParaRPr>
          </a:p>
        </p:txBody>
      </p:sp>
      <p:pic>
        <p:nvPicPr>
          <p:cNvPr id="16387" name="Picture 3"/>
          <p:cNvPicPr>
            <a:picLocks noChangeAspect="1" noChangeArrowheads="1"/>
          </p:cNvPicPr>
          <p:nvPr/>
        </p:nvPicPr>
        <p:blipFill>
          <a:blip r:embed="rId2" cstate="print"/>
          <a:srcRect/>
          <a:stretch>
            <a:fillRect/>
          </a:stretch>
        </p:blipFill>
        <p:spPr bwMode="auto">
          <a:xfrm>
            <a:off x="1171575" y="814388"/>
            <a:ext cx="6800850" cy="5229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4D2D62D-3BFE-457B-99B3-548AF7382CA9}" type="slidenum">
              <a:rPr lang="en-US" smtClean="0"/>
              <a:pPr/>
              <a:t>15</a:t>
            </a:fld>
            <a:endParaRPr lang="en-US"/>
          </a:p>
        </p:txBody>
      </p:sp>
      <p:pic>
        <p:nvPicPr>
          <p:cNvPr id="17410" name="Picture 2"/>
          <p:cNvPicPr>
            <a:picLocks noChangeAspect="1" noChangeArrowheads="1"/>
          </p:cNvPicPr>
          <p:nvPr/>
        </p:nvPicPr>
        <p:blipFill>
          <a:blip r:embed="rId2" cstate="print"/>
          <a:srcRect/>
          <a:stretch>
            <a:fillRect/>
          </a:stretch>
        </p:blipFill>
        <p:spPr bwMode="auto">
          <a:xfrm>
            <a:off x="0" y="381001"/>
            <a:ext cx="8991600" cy="5181600"/>
          </a:xfrm>
          <a:prstGeom prst="rect">
            <a:avLst/>
          </a:prstGeom>
          <a:noFill/>
          <a:ln w="9525">
            <a:noFill/>
            <a:miter lim="800000"/>
            <a:headEnd/>
            <a:tailEnd/>
          </a:ln>
        </p:spPr>
      </p:pic>
      <p:sp>
        <p:nvSpPr>
          <p:cNvPr id="5" name="TextBox 4"/>
          <p:cNvSpPr txBox="1"/>
          <p:nvPr/>
        </p:nvSpPr>
        <p:spPr>
          <a:xfrm>
            <a:off x="533400" y="5867400"/>
            <a:ext cx="4191000" cy="646331"/>
          </a:xfrm>
          <a:prstGeom prst="rect">
            <a:avLst/>
          </a:prstGeom>
          <a:noFill/>
        </p:spPr>
        <p:txBody>
          <a:bodyPr wrap="square" rtlCol="0">
            <a:spAutoFit/>
          </a:bodyPr>
          <a:lstStyle/>
          <a:p>
            <a:r>
              <a:rPr lang="en-US" b="1" dirty="0" smtClean="0"/>
              <a:t>Block 1a- </a:t>
            </a:r>
            <a:r>
              <a:rPr lang="en-US" dirty="0" smtClean="0"/>
              <a:t>which represents rotational motion of link 1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4D2D62D-3BFE-457B-99B3-548AF7382CA9}" type="slidenum">
              <a:rPr lang="en-US" smtClean="0"/>
              <a:pPr/>
              <a:t>16</a:t>
            </a:fld>
            <a:endParaRPr lang="en-US"/>
          </a:p>
        </p:txBody>
      </p:sp>
      <p:pic>
        <p:nvPicPr>
          <p:cNvPr id="19458" name="Picture 2"/>
          <p:cNvPicPr>
            <a:picLocks noChangeAspect="1" noChangeArrowheads="1"/>
          </p:cNvPicPr>
          <p:nvPr/>
        </p:nvPicPr>
        <p:blipFill>
          <a:blip r:embed="rId2" cstate="print"/>
          <a:srcRect/>
          <a:stretch>
            <a:fillRect/>
          </a:stretch>
        </p:blipFill>
        <p:spPr bwMode="auto">
          <a:xfrm>
            <a:off x="1" y="1828801"/>
            <a:ext cx="9143999" cy="2438400"/>
          </a:xfrm>
          <a:prstGeom prst="rect">
            <a:avLst/>
          </a:prstGeom>
          <a:noFill/>
          <a:ln w="9525">
            <a:noFill/>
            <a:miter lim="800000"/>
            <a:headEnd/>
            <a:tailEnd/>
          </a:ln>
        </p:spPr>
      </p:pic>
      <p:sp>
        <p:nvSpPr>
          <p:cNvPr id="4" name="Rectangle 3"/>
          <p:cNvSpPr/>
          <p:nvPr/>
        </p:nvSpPr>
        <p:spPr>
          <a:xfrm>
            <a:off x="457200" y="5257800"/>
            <a:ext cx="4572000" cy="646331"/>
          </a:xfrm>
          <a:prstGeom prst="rect">
            <a:avLst/>
          </a:prstGeom>
        </p:spPr>
        <p:txBody>
          <a:bodyPr wrap="square">
            <a:spAutoFit/>
          </a:bodyPr>
          <a:lstStyle/>
          <a:p>
            <a:r>
              <a:rPr lang="en-US" b="1" dirty="0" smtClean="0"/>
              <a:t>Block 1b- </a:t>
            </a:r>
            <a:r>
              <a:rPr lang="en-US" dirty="0" smtClean="0"/>
              <a:t>which represents translational motion of link 1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4D2D62D-3BFE-457B-99B3-548AF7382CA9}" type="slidenum">
              <a:rPr lang="en-US" smtClean="0"/>
              <a:pPr/>
              <a:t>17</a:t>
            </a:fld>
            <a:endParaRPr lang="en-US"/>
          </a:p>
        </p:txBody>
      </p:sp>
      <p:pic>
        <p:nvPicPr>
          <p:cNvPr id="21506" name="Picture 2"/>
          <p:cNvPicPr>
            <a:picLocks noChangeAspect="1" noChangeArrowheads="1"/>
          </p:cNvPicPr>
          <p:nvPr/>
        </p:nvPicPr>
        <p:blipFill>
          <a:blip r:embed="rId2" cstate="print"/>
          <a:srcRect/>
          <a:stretch>
            <a:fillRect/>
          </a:stretch>
        </p:blipFill>
        <p:spPr bwMode="auto">
          <a:xfrm>
            <a:off x="1" y="1143000"/>
            <a:ext cx="9144000" cy="3824289"/>
          </a:xfrm>
          <a:prstGeom prst="rect">
            <a:avLst/>
          </a:prstGeom>
          <a:noFill/>
          <a:ln w="9525">
            <a:noFill/>
            <a:miter lim="800000"/>
            <a:headEnd/>
            <a:tailEnd/>
          </a:ln>
        </p:spPr>
      </p:pic>
      <p:sp>
        <p:nvSpPr>
          <p:cNvPr id="4" name="Rectangle 3"/>
          <p:cNvSpPr/>
          <p:nvPr/>
        </p:nvSpPr>
        <p:spPr>
          <a:xfrm>
            <a:off x="762000" y="5334000"/>
            <a:ext cx="4648200" cy="646331"/>
          </a:xfrm>
          <a:prstGeom prst="rect">
            <a:avLst/>
          </a:prstGeom>
        </p:spPr>
        <p:txBody>
          <a:bodyPr wrap="square">
            <a:spAutoFit/>
          </a:bodyPr>
          <a:lstStyle/>
          <a:p>
            <a:r>
              <a:rPr lang="en-US" b="1" dirty="0" smtClean="0"/>
              <a:t>Block 2a- </a:t>
            </a:r>
            <a:r>
              <a:rPr lang="en-US" dirty="0" smtClean="0"/>
              <a:t>which represents rotational motion of link 2</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4D2D62D-3BFE-457B-99B3-548AF7382CA9}" type="slidenum">
              <a:rPr lang="en-US" smtClean="0"/>
              <a:pPr/>
              <a:t>18</a:t>
            </a:fld>
            <a:endParaRPr lang="en-US"/>
          </a:p>
        </p:txBody>
      </p:sp>
      <p:pic>
        <p:nvPicPr>
          <p:cNvPr id="20482" name="Picture 2"/>
          <p:cNvPicPr>
            <a:picLocks noChangeAspect="1" noChangeArrowheads="1"/>
          </p:cNvPicPr>
          <p:nvPr/>
        </p:nvPicPr>
        <p:blipFill>
          <a:blip r:embed="rId2" cstate="print"/>
          <a:srcRect/>
          <a:stretch>
            <a:fillRect/>
          </a:stretch>
        </p:blipFill>
        <p:spPr bwMode="auto">
          <a:xfrm>
            <a:off x="1" y="1752600"/>
            <a:ext cx="9143999" cy="3038475"/>
          </a:xfrm>
          <a:prstGeom prst="rect">
            <a:avLst/>
          </a:prstGeom>
          <a:noFill/>
          <a:ln w="9525">
            <a:noFill/>
            <a:miter lim="800000"/>
            <a:headEnd/>
            <a:tailEnd/>
          </a:ln>
        </p:spPr>
      </p:pic>
      <p:sp>
        <p:nvSpPr>
          <p:cNvPr id="4" name="Rectangle 3"/>
          <p:cNvSpPr/>
          <p:nvPr/>
        </p:nvSpPr>
        <p:spPr>
          <a:xfrm>
            <a:off x="381000" y="5257800"/>
            <a:ext cx="4343400" cy="646331"/>
          </a:xfrm>
          <a:prstGeom prst="rect">
            <a:avLst/>
          </a:prstGeom>
        </p:spPr>
        <p:txBody>
          <a:bodyPr wrap="square">
            <a:spAutoFit/>
          </a:bodyPr>
          <a:lstStyle/>
          <a:p>
            <a:r>
              <a:rPr lang="en-US" b="1" dirty="0" smtClean="0"/>
              <a:t>Block 2b- </a:t>
            </a:r>
            <a:r>
              <a:rPr lang="en-US" dirty="0" smtClean="0"/>
              <a:t>which represents translational motion of link 2</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4D2D62D-3BFE-457B-99B3-548AF7382CA9}" type="slidenum">
              <a:rPr lang="en-US" smtClean="0"/>
              <a:pPr/>
              <a:t>19</a:t>
            </a:fld>
            <a:endParaRPr lang="en-US"/>
          </a:p>
        </p:txBody>
      </p:sp>
      <p:graphicFrame>
        <p:nvGraphicFramePr>
          <p:cNvPr id="37" name="Table 36"/>
          <p:cNvGraphicFramePr>
            <a:graphicFrameLocks noGrp="1"/>
          </p:cNvGraphicFramePr>
          <p:nvPr/>
        </p:nvGraphicFramePr>
        <p:xfrm>
          <a:off x="1524000" y="4114800"/>
          <a:ext cx="6096000" cy="1219200"/>
        </p:xfrm>
        <a:graphic>
          <a:graphicData uri="http://schemas.openxmlformats.org/drawingml/2006/table">
            <a:tbl>
              <a:tblPr firstRow="1" bandRow="1">
                <a:tableStyleId>{5C22544A-7EE6-4342-B048-85BDC9FD1C3A}</a:tableStyleId>
              </a:tblPr>
              <a:tblGrid>
                <a:gridCol w="2032000"/>
                <a:gridCol w="2032000"/>
                <a:gridCol w="2032000"/>
              </a:tblGrid>
              <a:tr h="596168">
                <a:tc>
                  <a:txBody>
                    <a:bodyPr/>
                    <a:lstStyle/>
                    <a:p>
                      <a:r>
                        <a:rPr lang="en-US" dirty="0" smtClean="0"/>
                        <a:t>Control Type</a:t>
                      </a:r>
                      <a:endParaRPr lang="en-US" dirty="0"/>
                    </a:p>
                  </a:txBody>
                  <a:tcPr/>
                </a:tc>
                <a:tc>
                  <a:txBody>
                    <a:bodyPr/>
                    <a:lstStyle/>
                    <a:p>
                      <a:r>
                        <a:rPr lang="en-US" dirty="0" err="1" smtClean="0"/>
                        <a:t>Kp</a:t>
                      </a:r>
                      <a:endParaRPr lang="en-US" dirty="0"/>
                    </a:p>
                  </a:txBody>
                  <a:tcPr/>
                </a:tc>
                <a:tc>
                  <a:txBody>
                    <a:bodyPr/>
                    <a:lstStyle/>
                    <a:p>
                      <a:r>
                        <a:rPr lang="en-US" dirty="0" err="1" smtClean="0"/>
                        <a:t>Kd</a:t>
                      </a:r>
                      <a:endParaRPr lang="en-US" dirty="0"/>
                    </a:p>
                  </a:txBody>
                  <a:tcPr/>
                </a:tc>
              </a:tr>
              <a:tr h="623032">
                <a:tc>
                  <a:txBody>
                    <a:bodyPr/>
                    <a:lstStyle/>
                    <a:p>
                      <a:r>
                        <a:rPr lang="en-US" dirty="0" smtClean="0"/>
                        <a:t>PD</a:t>
                      </a:r>
                      <a:endParaRPr lang="en-US" dirty="0"/>
                    </a:p>
                  </a:txBody>
                  <a:tcPr/>
                </a:tc>
                <a:tc>
                  <a:txBody>
                    <a:bodyPr/>
                    <a:lstStyle/>
                    <a:p>
                      <a:r>
                        <a:rPr lang="en-US" dirty="0" smtClean="0"/>
                        <a:t>0.8* Ku</a:t>
                      </a:r>
                      <a:endParaRPr lang="en-US" dirty="0"/>
                    </a:p>
                  </a:txBody>
                  <a:tcPr/>
                </a:tc>
                <a:tc>
                  <a:txBody>
                    <a:bodyPr/>
                    <a:lstStyle/>
                    <a:p>
                      <a:r>
                        <a:rPr lang="en-US" dirty="0" smtClean="0"/>
                        <a:t>(Ku* </a:t>
                      </a:r>
                      <a:r>
                        <a:rPr lang="en-US" dirty="0" err="1" smtClean="0"/>
                        <a:t>Tu</a:t>
                      </a:r>
                      <a:r>
                        <a:rPr lang="en-US" dirty="0" smtClean="0"/>
                        <a:t>)/10</a:t>
                      </a:r>
                      <a:endParaRPr lang="en-US" dirty="0"/>
                    </a:p>
                  </a:txBody>
                  <a:tcPr/>
                </a:tc>
              </a:tr>
            </a:tbl>
          </a:graphicData>
        </a:graphic>
      </p:graphicFrame>
      <p:sp>
        <p:nvSpPr>
          <p:cNvPr id="38" name="TextBox 37"/>
          <p:cNvSpPr txBox="1"/>
          <p:nvPr/>
        </p:nvSpPr>
        <p:spPr>
          <a:xfrm>
            <a:off x="1143000" y="0"/>
            <a:ext cx="6705600" cy="584775"/>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Ziegler </a:t>
            </a:r>
            <a:r>
              <a:rPr lang="en-US" sz="3200" b="1" dirty="0" err="1" smtClean="0">
                <a:latin typeface="Times New Roman" pitchFamily="18" charset="0"/>
                <a:cs typeface="Times New Roman" pitchFamily="18" charset="0"/>
              </a:rPr>
              <a:t>nichols</a:t>
            </a:r>
            <a:r>
              <a:rPr lang="en-US" sz="3200" b="1" dirty="0" smtClean="0">
                <a:latin typeface="Times New Roman" pitchFamily="18" charset="0"/>
                <a:cs typeface="Times New Roman" pitchFamily="18" charset="0"/>
              </a:rPr>
              <a:t> tuning method</a:t>
            </a:r>
            <a:endParaRPr lang="en-US" sz="3200" b="1" dirty="0">
              <a:latin typeface="Times New Roman" pitchFamily="18" charset="0"/>
              <a:cs typeface="Times New Roman" pitchFamily="18" charset="0"/>
            </a:endParaRPr>
          </a:p>
        </p:txBody>
      </p:sp>
      <p:sp>
        <p:nvSpPr>
          <p:cNvPr id="39" name="TextBox 38"/>
          <p:cNvSpPr txBox="1"/>
          <p:nvPr/>
        </p:nvSpPr>
        <p:spPr>
          <a:xfrm>
            <a:off x="685800" y="762000"/>
            <a:ext cx="7620000" cy="3046988"/>
          </a:xfrm>
          <a:prstGeom prst="rect">
            <a:avLst/>
          </a:prstGeom>
          <a:noFill/>
        </p:spPr>
        <p:txBody>
          <a:bodyPr wrap="square" rtlCol="0">
            <a:spAutoFit/>
          </a:bodyPr>
          <a:lstStyle/>
          <a:p>
            <a:pPr>
              <a:buFont typeface="Arial" pitchFamily="34" charset="0"/>
              <a:buChar char="•"/>
            </a:pPr>
            <a:r>
              <a:rPr lang="en-US" sz="2400" dirty="0" smtClean="0">
                <a:latin typeface="Cambria" pitchFamily="18" charset="0"/>
                <a:ea typeface="Cambria" pitchFamily="18" charset="0"/>
              </a:rPr>
              <a:t> The Ziegler- Nichols tuning method is a method of tuning a PID Controller. It is performed by setting the I and D gains to zero. </a:t>
            </a:r>
          </a:p>
          <a:p>
            <a:pPr>
              <a:buFont typeface="Arial" pitchFamily="34" charset="0"/>
              <a:buChar char="•"/>
            </a:pPr>
            <a:r>
              <a:rPr lang="en-US" sz="2400" dirty="0" smtClean="0">
                <a:latin typeface="Cambria" pitchFamily="18" charset="0"/>
                <a:ea typeface="Cambria" pitchFamily="18" charset="0"/>
              </a:rPr>
              <a:t>The Proportional gain, </a:t>
            </a:r>
            <a:r>
              <a:rPr lang="en-US" sz="2400" dirty="0" err="1" smtClean="0">
                <a:latin typeface="Cambria" pitchFamily="18" charset="0"/>
                <a:ea typeface="Cambria" pitchFamily="18" charset="0"/>
              </a:rPr>
              <a:t>Kp</a:t>
            </a:r>
            <a:r>
              <a:rPr lang="en-US" sz="2400" dirty="0" smtClean="0">
                <a:latin typeface="Cambria" pitchFamily="18" charset="0"/>
                <a:ea typeface="Cambria" pitchFamily="18" charset="0"/>
              </a:rPr>
              <a:t> is then increased from  zero until it reaches the ultimate gain Ku, which is the largest gain at which the output of the control loop has stable and consistent oscillations.</a:t>
            </a:r>
          </a:p>
          <a:p>
            <a:pPr>
              <a:buFont typeface="Arial" pitchFamily="34" charset="0"/>
              <a:buChar char="•"/>
            </a:pPr>
            <a:r>
              <a:rPr lang="en-US" sz="2400" dirty="0" err="1" smtClean="0">
                <a:latin typeface="Cambria" pitchFamily="18" charset="0"/>
                <a:ea typeface="Cambria" pitchFamily="18" charset="0"/>
              </a:rPr>
              <a:t>Tu</a:t>
            </a:r>
            <a:r>
              <a:rPr lang="en-US" sz="2400" dirty="0" smtClean="0">
                <a:latin typeface="Cambria" pitchFamily="18" charset="0"/>
                <a:ea typeface="Cambria" pitchFamily="18" charset="0"/>
              </a:rPr>
              <a:t>  is the oscillation period.</a:t>
            </a:r>
            <a:endParaRPr lang="en-US" sz="2400" dirty="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itle 1"/>
          <p:cNvSpPr>
            <a:spLocks noGrp="1"/>
          </p:cNvSpPr>
          <p:nvPr>
            <p:ph type="title"/>
          </p:nvPr>
        </p:nvSpPr>
        <p:spPr/>
        <p:txBody>
          <a:bodyPr>
            <a:normAutofit fontScale="90000"/>
          </a:bodyPr>
          <a:lstStyle/>
          <a:p>
            <a:r>
              <a:rPr lang="en-IN" b="1" dirty="0" smtClean="0">
                <a:latin typeface="Times New Roman" pitchFamily="18" charset="0"/>
                <a:cs typeface="Times New Roman" pitchFamily="18" charset="0"/>
              </a:rPr>
              <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INTRODUCTION</a:t>
            </a:r>
            <a:r>
              <a:rPr lang="en-IN" b="1" dirty="0">
                <a:latin typeface="Times New Roman" pitchFamily="18" charset="0"/>
                <a:cs typeface="Times New Roman" pitchFamily="18" charset="0"/>
              </a:rPr>
              <a:t/>
            </a:r>
            <a:br>
              <a:rPr lang="en-IN" b="1"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1048633" name="Content Placeholder 2"/>
          <p:cNvSpPr>
            <a:spLocks noGrp="1"/>
          </p:cNvSpPr>
          <p:nvPr>
            <p:ph idx="1"/>
          </p:nvPr>
        </p:nvSpPr>
        <p:spPr/>
        <p:txBody>
          <a:bodyPr/>
          <a:lstStyle/>
          <a:p>
            <a:pPr marL="0" indent="0" algn="just">
              <a:buNone/>
            </a:pPr>
            <a:r>
              <a:rPr lang="en-IN" dirty="0">
                <a:latin typeface="Cambria" pitchFamily="18" charset="0"/>
                <a:ea typeface="Cambria" pitchFamily="18" charset="0"/>
                <a:cs typeface="Times New Roman" pitchFamily="18" charset="0"/>
              </a:rPr>
              <a:t>The objective of the project is to </a:t>
            </a:r>
            <a:r>
              <a:rPr lang="en-IN" dirty="0" smtClean="0">
                <a:latin typeface="Cambria" pitchFamily="18" charset="0"/>
                <a:ea typeface="Cambria" pitchFamily="18" charset="0"/>
                <a:cs typeface="Times New Roman" pitchFamily="18" charset="0"/>
              </a:rPr>
              <a:t>develop a </a:t>
            </a:r>
            <a:r>
              <a:rPr lang="en-IN" dirty="0">
                <a:latin typeface="Cambria" pitchFamily="18" charset="0"/>
                <a:ea typeface="Cambria" pitchFamily="18" charset="0"/>
                <a:cs typeface="Times New Roman" pitchFamily="18" charset="0"/>
              </a:rPr>
              <a:t>mathematical model of the servo control antenna ground station using the bond graph approach. </a:t>
            </a:r>
          </a:p>
          <a:p>
            <a:endParaRPr lang="en-IN"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74D2D62D-3BFE-457B-99B3-548AF7382CA9}"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8600" y="0"/>
            <a:ext cx="7086600"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Desired  and Actual  Angular Velocity( f28  and f27) For 1</a:t>
            </a:r>
            <a:r>
              <a:rPr lang="en-US" b="1" baseline="30000" dirty="0" smtClean="0">
                <a:latin typeface="Times New Roman" pitchFamily="18" charset="0"/>
                <a:cs typeface="Times New Roman" pitchFamily="18" charset="0"/>
              </a:rPr>
              <a:t>st</a:t>
            </a:r>
            <a:r>
              <a:rPr lang="en-US" b="1" dirty="0" smtClean="0">
                <a:latin typeface="Times New Roman" pitchFamily="18" charset="0"/>
                <a:cs typeface="Times New Roman" pitchFamily="18" charset="0"/>
              </a:rPr>
              <a:t> Link</a:t>
            </a:r>
            <a:endParaRPr lang="en-US" b="1" dirty="0">
              <a:latin typeface="Times New Roman" pitchFamily="18" charset="0"/>
              <a:cs typeface="Times New Roman" pitchFamily="18" charset="0"/>
            </a:endParaRPr>
          </a:p>
        </p:txBody>
      </p:sp>
      <p:pic>
        <p:nvPicPr>
          <p:cNvPr id="7" name="Content Placeholder 6"/>
          <p:cNvPicPr>
            <a:picLocks noChangeAspect="1"/>
          </p:cNvPicPr>
          <p:nvPr/>
        </p:nvPicPr>
        <p:blipFill>
          <a:blip r:embed="rId2" cstate="print"/>
          <a:stretch>
            <a:fillRect/>
          </a:stretch>
        </p:blipFill>
        <p:spPr>
          <a:xfrm>
            <a:off x="5105400" y="838200"/>
            <a:ext cx="4038600" cy="4876800"/>
          </a:xfrm>
          <a:prstGeom prst="rect">
            <a:avLst/>
          </a:prstGeom>
        </p:spPr>
      </p:pic>
      <p:pic>
        <p:nvPicPr>
          <p:cNvPr id="5122" name="Picture 2"/>
          <p:cNvPicPr>
            <a:picLocks noGrp="1" noChangeAspect="1" noChangeArrowheads="1"/>
          </p:cNvPicPr>
          <p:nvPr>
            <p:ph sz="half" idx="1"/>
          </p:nvPr>
        </p:nvPicPr>
        <p:blipFill>
          <a:blip r:embed="rId3" cstate="print"/>
          <a:srcRect/>
          <a:stretch>
            <a:fillRect/>
          </a:stretch>
        </p:blipFill>
        <p:spPr bwMode="auto">
          <a:xfrm>
            <a:off x="0" y="533400"/>
            <a:ext cx="5029200" cy="59436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74D2D62D-3BFE-457B-99B3-548AF7382CA9}"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sz="half" idx="1"/>
          </p:nvPr>
        </p:nvPicPr>
        <p:blipFill>
          <a:blip r:embed="rId2" cstate="print"/>
          <a:srcRect/>
          <a:stretch>
            <a:fillRect/>
          </a:stretch>
        </p:blipFill>
        <p:spPr bwMode="auto">
          <a:xfrm>
            <a:off x="0" y="457200"/>
            <a:ext cx="4648200" cy="5898396"/>
          </a:xfrm>
          <a:prstGeom prst="rect">
            <a:avLst/>
          </a:prstGeom>
          <a:noFill/>
          <a:ln w="9525">
            <a:noFill/>
            <a:miter lim="800000"/>
            <a:headEnd/>
            <a:tailEnd/>
          </a:ln>
        </p:spPr>
      </p:pic>
      <p:pic>
        <p:nvPicPr>
          <p:cNvPr id="6" name="Content Placeholder 6"/>
          <p:cNvPicPr>
            <a:picLocks noGrp="1" noChangeAspect="1"/>
          </p:cNvPicPr>
          <p:nvPr>
            <p:ph sz="half" idx="2"/>
          </p:nvPr>
        </p:nvPicPr>
        <p:blipFill>
          <a:blip r:embed="rId3" cstate="print"/>
          <a:stretch>
            <a:fillRect/>
          </a:stretch>
        </p:blipFill>
        <p:spPr>
          <a:xfrm>
            <a:off x="4648200" y="1066800"/>
            <a:ext cx="4495800" cy="4495800"/>
          </a:xfrm>
          <a:prstGeom prst="rect">
            <a:avLst/>
          </a:prstGeom>
        </p:spPr>
      </p:pic>
      <p:sp>
        <p:nvSpPr>
          <p:cNvPr id="13" name="TextBox 12"/>
          <p:cNvSpPr txBox="1"/>
          <p:nvPr/>
        </p:nvSpPr>
        <p:spPr>
          <a:xfrm>
            <a:off x="228600" y="0"/>
            <a:ext cx="8153400" cy="369332"/>
          </a:xfrm>
          <a:prstGeom prst="rect">
            <a:avLst/>
          </a:prstGeom>
          <a:noFill/>
        </p:spPr>
        <p:txBody>
          <a:bodyPr wrap="square" rtlCol="0">
            <a:spAutoFit/>
          </a:bodyPr>
          <a:lstStyle/>
          <a:p>
            <a:r>
              <a:rPr lang="en-US" b="1" dirty="0" smtClean="0"/>
              <a:t>Desired and Actual Angular Velocity ( f62 and  f61 ) for 2</a:t>
            </a:r>
            <a:r>
              <a:rPr lang="en-US" b="1" baseline="30000" dirty="0" smtClean="0"/>
              <a:t>nd</a:t>
            </a:r>
            <a:r>
              <a:rPr lang="en-US" b="1" dirty="0" smtClean="0"/>
              <a:t> link</a:t>
            </a:r>
            <a:endParaRPr lang="en-US" b="1" dirty="0"/>
          </a:p>
        </p:txBody>
      </p:sp>
      <p:sp>
        <p:nvSpPr>
          <p:cNvPr id="5" name="Slide Number Placeholder 4"/>
          <p:cNvSpPr>
            <a:spLocks noGrp="1"/>
          </p:cNvSpPr>
          <p:nvPr>
            <p:ph type="sldNum" sz="quarter" idx="12"/>
          </p:nvPr>
        </p:nvSpPr>
        <p:spPr/>
        <p:txBody>
          <a:bodyPr/>
          <a:lstStyle/>
          <a:p>
            <a:fld id="{74D2D62D-3BFE-457B-99B3-548AF7382CA9}"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09800" y="0"/>
            <a:ext cx="5257800" cy="923330"/>
          </a:xfrm>
          <a:prstGeom prst="rect">
            <a:avLst/>
          </a:prstGeom>
          <a:noFill/>
        </p:spPr>
        <p:txBody>
          <a:bodyPr wrap="square" rtlCol="0">
            <a:spAutoFit/>
          </a:bodyPr>
          <a:lstStyle/>
          <a:p>
            <a:r>
              <a:rPr lang="en-US" b="1" dirty="0" smtClean="0">
                <a:latin typeface="Times New Roman" pitchFamily="18" charset="0"/>
                <a:cs typeface="Times New Roman" pitchFamily="18" charset="0"/>
              </a:rPr>
              <a:t>Desired  and Actual Angular Position For 1</a:t>
            </a:r>
            <a:r>
              <a:rPr lang="en-US" b="1" baseline="30000" dirty="0" smtClean="0">
                <a:latin typeface="Times New Roman" pitchFamily="18" charset="0"/>
                <a:cs typeface="Times New Roman" pitchFamily="18" charset="0"/>
              </a:rPr>
              <a:t>st</a:t>
            </a:r>
            <a:r>
              <a:rPr lang="en-US" b="1" dirty="0" smtClean="0">
                <a:latin typeface="Times New Roman" pitchFamily="18" charset="0"/>
                <a:cs typeface="Times New Roman" pitchFamily="18" charset="0"/>
              </a:rPr>
              <a:t> link  Link</a:t>
            </a:r>
          </a:p>
          <a:p>
            <a:r>
              <a:rPr lang="en-US" dirty="0" smtClean="0"/>
              <a:t> </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0" y="304800"/>
            <a:ext cx="9144000" cy="621982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74D2D62D-3BFE-457B-99B3-548AF7382CA9}"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7400" y="0"/>
            <a:ext cx="5638800"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Desired  and Actual Angular Position For 2</a:t>
            </a:r>
            <a:r>
              <a:rPr lang="en-US" b="1" baseline="30000" dirty="0" smtClean="0">
                <a:latin typeface="Times New Roman" pitchFamily="18" charset="0"/>
                <a:cs typeface="Times New Roman" pitchFamily="18" charset="0"/>
              </a:rPr>
              <a:t>nd</a:t>
            </a:r>
            <a:r>
              <a:rPr lang="en-US" b="1" dirty="0" smtClean="0">
                <a:latin typeface="Times New Roman" pitchFamily="18" charset="0"/>
                <a:cs typeface="Times New Roman" pitchFamily="18" charset="0"/>
              </a:rPr>
              <a:t>   Link</a:t>
            </a:r>
          </a:p>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 y="328613"/>
            <a:ext cx="9144000" cy="620077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74D2D62D-3BFE-457B-99B3-548AF7382CA9}" type="slidenum">
              <a:rPr lang="en-US" smtClean="0"/>
              <a:pPr/>
              <a:t>23</a:t>
            </a:fld>
            <a:endParaRPr lang="en-US"/>
          </a:p>
        </p:txBody>
      </p:sp>
      <p:sp>
        <p:nvSpPr>
          <p:cNvPr id="5" name="TextBox 4"/>
          <p:cNvSpPr txBox="1"/>
          <p:nvPr/>
        </p:nvSpPr>
        <p:spPr>
          <a:xfrm>
            <a:off x="2514600" y="304800"/>
            <a:ext cx="3962400" cy="381000"/>
          </a:xfrm>
          <a:prstGeom prst="rect">
            <a:avLst/>
          </a:prstGeom>
          <a:noFill/>
        </p:spPr>
        <p:txBody>
          <a:bodyPr wrap="square" rtlCol="0">
            <a:spAutoFit/>
          </a:bodyPr>
          <a:lstStyle/>
          <a:p>
            <a:r>
              <a:rPr lang="en-US" dirty="0" smtClean="0">
                <a:solidFill>
                  <a:schemeClr val="bg1"/>
                </a:solidFill>
              </a:rPr>
              <a:t>Desired angular position for 2</a:t>
            </a:r>
            <a:r>
              <a:rPr lang="en-US" baseline="30000" dirty="0" smtClean="0">
                <a:solidFill>
                  <a:schemeClr val="bg1"/>
                </a:solidFill>
              </a:rPr>
              <a:t>nd</a:t>
            </a:r>
            <a:r>
              <a:rPr lang="en-US" dirty="0" smtClean="0">
                <a:solidFill>
                  <a:schemeClr val="bg1"/>
                </a:solidFill>
              </a:rPr>
              <a:t> link</a:t>
            </a:r>
            <a:endParaRPr lang="en-US" dirty="0">
              <a:solidFill>
                <a:schemeClr val="bg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a:bodyPr>
          <a:lstStyle/>
          <a:p>
            <a:pPr algn="l"/>
            <a:r>
              <a:rPr lang="en-US" sz="2000" b="1" dirty="0" smtClean="0">
                <a:latin typeface="Times New Roman" pitchFamily="18" charset="0"/>
                <a:cs typeface="Times New Roman" pitchFamily="18" charset="0"/>
              </a:rPr>
              <a:t>Effort produced at first joint in z direction( e27)</a:t>
            </a:r>
            <a:endParaRPr lang="en-US" sz="2000"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74D2D62D-3BFE-457B-99B3-548AF7382CA9}" type="slidenum">
              <a:rPr lang="en-US" smtClean="0"/>
              <a:pPr/>
              <a:t>24</a:t>
            </a:fld>
            <a:endParaRPr lang="en-US"/>
          </a:p>
        </p:txBody>
      </p:sp>
      <p:pic>
        <p:nvPicPr>
          <p:cNvPr id="15362" name="Picture 2"/>
          <p:cNvPicPr>
            <a:picLocks noGrp="1" noChangeAspect="1" noChangeArrowheads="1"/>
          </p:cNvPicPr>
          <p:nvPr>
            <p:ph sz="half" idx="2"/>
          </p:nvPr>
        </p:nvPicPr>
        <p:blipFill>
          <a:blip r:embed="rId2" cstate="print"/>
          <a:srcRect/>
          <a:stretch>
            <a:fillRect/>
          </a:stretch>
        </p:blipFill>
        <p:spPr bwMode="auto">
          <a:xfrm>
            <a:off x="4648200" y="1371600"/>
            <a:ext cx="4343400" cy="4724400"/>
          </a:xfrm>
          <a:prstGeom prst="rect">
            <a:avLst/>
          </a:prstGeom>
          <a:noFill/>
          <a:ln w="9525">
            <a:noFill/>
            <a:miter lim="800000"/>
            <a:headEnd/>
            <a:tailEnd/>
          </a:ln>
          <a:effectLst/>
        </p:spPr>
      </p:pic>
      <p:pic>
        <p:nvPicPr>
          <p:cNvPr id="15363" name="Picture 3"/>
          <p:cNvPicPr>
            <a:picLocks noGrp="1" noChangeAspect="1" noChangeArrowheads="1"/>
          </p:cNvPicPr>
          <p:nvPr>
            <p:ph sz="half" idx="1"/>
          </p:nvPr>
        </p:nvPicPr>
        <p:blipFill>
          <a:blip r:embed="rId3" cstate="print"/>
          <a:srcRect/>
          <a:stretch>
            <a:fillRect/>
          </a:stretch>
        </p:blipFill>
        <p:spPr bwMode="auto">
          <a:xfrm>
            <a:off x="0" y="1219200"/>
            <a:ext cx="4648200" cy="45719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229600" cy="563562"/>
          </a:xfrm>
        </p:spPr>
        <p:txBody>
          <a:bodyPr>
            <a:normAutofit/>
          </a:bodyPr>
          <a:lstStyle/>
          <a:p>
            <a:pPr algn="l"/>
            <a:r>
              <a:rPr lang="en-US" sz="2000" b="1" dirty="0" smtClean="0">
                <a:latin typeface="Times New Roman" pitchFamily="18" charset="0"/>
                <a:cs typeface="Times New Roman" pitchFamily="18" charset="0"/>
              </a:rPr>
              <a:t>Effort produced at joint between two links in z direction( e61) </a:t>
            </a:r>
            <a:endParaRPr lang="en-US" sz="2000" dirty="0"/>
          </a:p>
        </p:txBody>
      </p:sp>
      <p:sp>
        <p:nvSpPr>
          <p:cNvPr id="5" name="Slide Number Placeholder 4"/>
          <p:cNvSpPr>
            <a:spLocks noGrp="1"/>
          </p:cNvSpPr>
          <p:nvPr>
            <p:ph type="sldNum" sz="quarter" idx="12"/>
          </p:nvPr>
        </p:nvSpPr>
        <p:spPr/>
        <p:txBody>
          <a:bodyPr/>
          <a:lstStyle/>
          <a:p>
            <a:fld id="{74D2D62D-3BFE-457B-99B3-548AF7382CA9}" type="slidenum">
              <a:rPr lang="en-US" smtClean="0"/>
              <a:pPr/>
              <a:t>25</a:t>
            </a:fld>
            <a:endParaRPr lang="en-US"/>
          </a:p>
        </p:txBody>
      </p:sp>
      <p:pic>
        <p:nvPicPr>
          <p:cNvPr id="16386" name="Picture 2"/>
          <p:cNvPicPr>
            <a:picLocks noGrp="1" noChangeAspect="1" noChangeArrowheads="1"/>
          </p:cNvPicPr>
          <p:nvPr>
            <p:ph sz="half" idx="2"/>
          </p:nvPr>
        </p:nvPicPr>
        <p:blipFill>
          <a:blip r:embed="rId2" cstate="print"/>
          <a:srcRect/>
          <a:stretch>
            <a:fillRect/>
          </a:stretch>
        </p:blipFill>
        <p:spPr bwMode="auto">
          <a:xfrm>
            <a:off x="4648200" y="1524000"/>
            <a:ext cx="4343400" cy="4495800"/>
          </a:xfrm>
          <a:prstGeom prst="rect">
            <a:avLst/>
          </a:prstGeom>
          <a:noFill/>
          <a:ln w="9525">
            <a:noFill/>
            <a:miter lim="800000"/>
            <a:headEnd/>
            <a:tailEnd/>
          </a:ln>
          <a:effectLst/>
        </p:spPr>
      </p:pic>
      <p:pic>
        <p:nvPicPr>
          <p:cNvPr id="16387" name="Picture 3"/>
          <p:cNvPicPr>
            <a:picLocks noGrp="1" noChangeAspect="1" noChangeArrowheads="1"/>
          </p:cNvPicPr>
          <p:nvPr>
            <p:ph sz="half" idx="1"/>
          </p:nvPr>
        </p:nvPicPr>
        <p:blipFill>
          <a:blip r:embed="rId3" cstate="print"/>
          <a:srcRect/>
          <a:stretch>
            <a:fillRect/>
          </a:stretch>
        </p:blipFill>
        <p:spPr bwMode="auto">
          <a:xfrm>
            <a:off x="0" y="1524000"/>
            <a:ext cx="4648200" cy="43433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ea typeface="Cambria" pitchFamily="18" charset="0"/>
              </a:rPr>
              <a:t>Conclusion</a:t>
            </a:r>
            <a:endParaRPr lang="en-US" dirty="0">
              <a:latin typeface="Cambria" pitchFamily="18" charset="0"/>
              <a:ea typeface="Cambria" pitchFamily="18" charset="0"/>
            </a:endParaRPr>
          </a:p>
        </p:txBody>
      </p:sp>
      <p:sp>
        <p:nvSpPr>
          <p:cNvPr id="3" name="Content Placeholder 2"/>
          <p:cNvSpPr>
            <a:spLocks noGrp="1"/>
          </p:cNvSpPr>
          <p:nvPr>
            <p:ph idx="1"/>
          </p:nvPr>
        </p:nvSpPr>
        <p:spPr/>
        <p:txBody>
          <a:bodyPr>
            <a:normAutofit/>
          </a:bodyPr>
          <a:lstStyle/>
          <a:p>
            <a:pPr algn="just"/>
            <a:r>
              <a:rPr lang="en-US" sz="2800" dirty="0" smtClean="0">
                <a:latin typeface="Cambria" pitchFamily="18" charset="0"/>
                <a:ea typeface="Cambria" pitchFamily="18" charset="0"/>
              </a:rPr>
              <a:t>Such a </a:t>
            </a:r>
            <a:r>
              <a:rPr lang="en-US" sz="2800" dirty="0" err="1" smtClean="0">
                <a:latin typeface="Cambria" pitchFamily="18" charset="0"/>
                <a:ea typeface="Cambria" pitchFamily="18" charset="0"/>
              </a:rPr>
              <a:t>Simulink</a:t>
            </a:r>
            <a:r>
              <a:rPr lang="en-US" sz="2800" dirty="0" smtClean="0">
                <a:latin typeface="Cambria" pitchFamily="18" charset="0"/>
                <a:ea typeface="Cambria" pitchFamily="18" charset="0"/>
              </a:rPr>
              <a:t> model will be very helpful to assess the system performance whenever a component like motor is replaced with a different model during </a:t>
            </a:r>
            <a:r>
              <a:rPr lang="en-US" sz="2800" dirty="0" err="1" smtClean="0">
                <a:latin typeface="Cambria" pitchFamily="18" charset="0"/>
                <a:ea typeface="Cambria" pitchFamily="18" charset="0"/>
              </a:rPr>
              <a:t>upgradation</a:t>
            </a:r>
            <a:r>
              <a:rPr lang="en-US" sz="2800" dirty="0" smtClean="0">
                <a:latin typeface="Cambria" pitchFamily="18" charset="0"/>
                <a:ea typeface="Cambria" pitchFamily="18" charset="0"/>
              </a:rPr>
              <a:t> of system, or some system parameter like antenna load or tacking accuracy are changed or some advance controller(like LQG controller) is used in place of/in addition to PID controller to counter wind gust effects on tracking accuracy of the antenna.</a:t>
            </a:r>
          </a:p>
        </p:txBody>
      </p:sp>
      <p:sp>
        <p:nvSpPr>
          <p:cNvPr id="4" name="Slide Number Placeholder 3"/>
          <p:cNvSpPr>
            <a:spLocks noGrp="1"/>
          </p:cNvSpPr>
          <p:nvPr>
            <p:ph type="sldNum" sz="quarter" idx="12"/>
          </p:nvPr>
        </p:nvSpPr>
        <p:spPr/>
        <p:txBody>
          <a:bodyPr/>
          <a:lstStyle/>
          <a:p>
            <a:fld id="{74D2D62D-3BFE-457B-99B3-548AF7382CA9}"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ea typeface="Cambria" pitchFamily="18" charset="0"/>
              </a:rPr>
              <a:t>References</a:t>
            </a:r>
            <a:endParaRPr lang="en-US" dirty="0">
              <a:latin typeface="Cambria" pitchFamily="18" charset="0"/>
              <a:ea typeface="Cambria" pitchFamily="18" charset="0"/>
            </a:endParaRPr>
          </a:p>
        </p:txBody>
      </p:sp>
      <p:sp>
        <p:nvSpPr>
          <p:cNvPr id="3" name="Content Placeholder 2"/>
          <p:cNvSpPr>
            <a:spLocks noGrp="1"/>
          </p:cNvSpPr>
          <p:nvPr>
            <p:ph idx="1"/>
          </p:nvPr>
        </p:nvSpPr>
        <p:spPr/>
        <p:txBody>
          <a:bodyPr/>
          <a:lstStyle/>
          <a:p>
            <a:pPr lvl="0" algn="just"/>
            <a:r>
              <a:rPr lang="en-IN" sz="2800" dirty="0" smtClean="0">
                <a:latin typeface="Cambria" pitchFamily="18" charset="0"/>
                <a:ea typeface="Cambria" pitchFamily="18" charset="0"/>
              </a:rPr>
              <a:t>John J. Craig, Introduction to Robotics: Mechanics and Control,Addison-Wesley,2005.</a:t>
            </a:r>
          </a:p>
          <a:p>
            <a:pPr lvl="0" algn="just"/>
            <a:r>
              <a:rPr lang="en-IN" sz="2800" dirty="0" smtClean="0">
                <a:latin typeface="Cambria" pitchFamily="18" charset="0"/>
                <a:ea typeface="Cambria" pitchFamily="18" charset="0"/>
              </a:rPr>
              <a:t>https://in.mathworks.com</a:t>
            </a:r>
            <a:endParaRPr lang="en-US" sz="2800" dirty="0" smtClean="0">
              <a:latin typeface="Cambria" pitchFamily="18" charset="0"/>
              <a:ea typeface="Cambria" pitchFamily="18" charset="0"/>
            </a:endParaRPr>
          </a:p>
          <a:p>
            <a:pPr>
              <a:buNone/>
            </a:pPr>
            <a:endParaRPr lang="en-US" dirty="0"/>
          </a:p>
        </p:txBody>
      </p:sp>
      <p:sp>
        <p:nvSpPr>
          <p:cNvPr id="6" name="Slide Number Placeholder 5"/>
          <p:cNvSpPr>
            <a:spLocks noGrp="1"/>
          </p:cNvSpPr>
          <p:nvPr>
            <p:ph type="sldNum" sz="quarter" idx="12"/>
          </p:nvPr>
        </p:nvSpPr>
        <p:spPr/>
        <p:txBody>
          <a:bodyPr/>
          <a:lstStyle/>
          <a:p>
            <a:fld id="{74D2D62D-3BFE-457B-99B3-548AF7382CA9}" type="slidenum">
              <a:rPr lang="en-US" smtClean="0"/>
              <a:pPr/>
              <a:t>27</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rmAutofit fontScale="90000"/>
          </a:bodyPr>
          <a:lstStyle/>
          <a:p>
            <a:r>
              <a:rPr lang="en-IN" b="1" dirty="0" smtClean="0">
                <a:latin typeface="Times New Roman" pitchFamily="18" charset="0"/>
                <a:cs typeface="Times New Roman" pitchFamily="18" charset="0"/>
              </a:rPr>
              <a:t>LITERATURE REVIEW</a:t>
            </a:r>
            <a:r>
              <a:rPr lang="en-US" b="1" dirty="0" smtClean="0"/>
              <a:t/>
            </a:r>
            <a:br>
              <a:rPr lang="en-US" b="1" dirty="0" smtClean="0"/>
            </a:br>
            <a:r>
              <a:rPr lang="en-US" b="1" dirty="0" smtClean="0"/>
              <a:t> </a:t>
            </a:r>
            <a:endParaRPr lang="en-US" dirty="0"/>
          </a:p>
        </p:txBody>
      </p:sp>
      <p:sp>
        <p:nvSpPr>
          <p:cNvPr id="3" name="Content Placeholder 2"/>
          <p:cNvSpPr>
            <a:spLocks noGrp="1"/>
          </p:cNvSpPr>
          <p:nvPr>
            <p:ph idx="1"/>
          </p:nvPr>
        </p:nvSpPr>
        <p:spPr>
          <a:xfrm>
            <a:off x="457200" y="914400"/>
            <a:ext cx="8229600" cy="5211763"/>
          </a:xfrm>
        </p:spPr>
        <p:txBody>
          <a:bodyPr>
            <a:normAutofit fontScale="92500" lnSpcReduction="20000"/>
          </a:bodyPr>
          <a:lstStyle/>
          <a:p>
            <a:pPr lvl="0" algn="just"/>
            <a:r>
              <a:rPr lang="en-IN" sz="2800" dirty="0" smtClean="0">
                <a:latin typeface="Cambria" pitchFamily="18" charset="0"/>
                <a:ea typeface="Cambria" pitchFamily="18" charset="0"/>
              </a:rPr>
              <a:t>Research paper are studied to get the brief idea of antenna pointing mechanism, modelling the simulation.</a:t>
            </a:r>
          </a:p>
          <a:p>
            <a:pPr lvl="0" algn="just"/>
            <a:r>
              <a:rPr lang="en-IN" sz="2800" dirty="0" smtClean="0">
                <a:latin typeface="Cambria" pitchFamily="18" charset="0"/>
                <a:ea typeface="Cambria" pitchFamily="18" charset="0"/>
              </a:rPr>
              <a:t>The satellite’s antenna should be aligned with the satellite ground control station antenna to optimize the performance of a communication system.</a:t>
            </a:r>
          </a:p>
          <a:p>
            <a:pPr lvl="0" algn="just">
              <a:buNone/>
            </a:pPr>
            <a:endParaRPr lang="en-IN" sz="2800" dirty="0" smtClean="0">
              <a:latin typeface="Cambria" pitchFamily="18" charset="0"/>
              <a:ea typeface="Cambria" pitchFamily="18" charset="0"/>
            </a:endParaRPr>
          </a:p>
          <a:p>
            <a:pPr lvl="0" algn="just"/>
            <a:r>
              <a:rPr lang="en-IN" sz="2800" dirty="0" smtClean="0">
                <a:latin typeface="Cambria" pitchFamily="18" charset="0"/>
                <a:ea typeface="Cambria" pitchFamily="18" charset="0"/>
              </a:rPr>
              <a:t>(</a:t>
            </a:r>
            <a:r>
              <a:rPr lang="en-IN" sz="2800" dirty="0" err="1" smtClean="0">
                <a:latin typeface="Cambria" pitchFamily="18" charset="0"/>
                <a:ea typeface="Cambria" pitchFamily="18" charset="0"/>
              </a:rPr>
              <a:t>Rajini</a:t>
            </a:r>
            <a:r>
              <a:rPr lang="en-IN" sz="2800" dirty="0" smtClean="0">
                <a:latin typeface="Cambria" pitchFamily="18" charset="0"/>
                <a:ea typeface="Cambria" pitchFamily="18" charset="0"/>
              </a:rPr>
              <a:t> &amp;amp; Murthy, 2015) In this paper they have presented a mathematical model of the antenna servo control system for remote sensing satellite ground station. They have analysed the system behaviour by using PID controller. </a:t>
            </a:r>
          </a:p>
          <a:p>
            <a:pPr lvl="0" algn="just"/>
            <a:r>
              <a:rPr lang="en-IN" sz="2800" dirty="0" smtClean="0">
                <a:latin typeface="Cambria" pitchFamily="18" charset="0"/>
                <a:ea typeface="Cambria" pitchFamily="18" charset="0"/>
              </a:rPr>
              <a:t>The response of the motor has been observed by giving different inputs to the system like step input, sinusoidal input, and parabolic input.</a:t>
            </a:r>
            <a:endParaRPr lang="en-US" sz="2800" dirty="0" smtClean="0">
              <a:latin typeface="Cambria" pitchFamily="18" charset="0"/>
              <a:ea typeface="Cambria" pitchFamily="18" charset="0"/>
            </a:endParaRPr>
          </a:p>
          <a:p>
            <a:pPr>
              <a:buNone/>
            </a:pPr>
            <a:endParaRPr lang="en-US" dirty="0"/>
          </a:p>
        </p:txBody>
      </p:sp>
      <p:sp>
        <p:nvSpPr>
          <p:cNvPr id="4" name="Slide Number Placeholder 3"/>
          <p:cNvSpPr>
            <a:spLocks noGrp="1"/>
          </p:cNvSpPr>
          <p:nvPr>
            <p:ph type="sldNum" sz="quarter" idx="12"/>
          </p:nvPr>
        </p:nvSpPr>
        <p:spPr/>
        <p:txBody>
          <a:bodyPr/>
          <a:lstStyle/>
          <a:p>
            <a:fld id="{74D2D62D-3BFE-457B-99B3-548AF7382CA9}"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lgn="just"/>
            <a:r>
              <a:rPr lang="en-US" sz="2800" dirty="0" smtClean="0">
                <a:latin typeface="Cambria" pitchFamily="18" charset="0"/>
                <a:ea typeface="Cambria" pitchFamily="18" charset="0"/>
              </a:rPr>
              <a:t>(</a:t>
            </a:r>
            <a:r>
              <a:rPr lang="en-US" sz="2800" dirty="0" err="1" smtClean="0">
                <a:latin typeface="Cambria" pitchFamily="18" charset="0"/>
                <a:ea typeface="Cambria" pitchFamily="18" charset="0"/>
              </a:rPr>
              <a:t>Aloo</a:t>
            </a:r>
            <a:r>
              <a:rPr lang="en-US" sz="2800" dirty="0" smtClean="0">
                <a:latin typeface="Cambria" pitchFamily="18" charset="0"/>
                <a:ea typeface="Cambria" pitchFamily="18" charset="0"/>
              </a:rPr>
              <a:t>, </a:t>
            </a:r>
            <a:r>
              <a:rPr lang="en-US" sz="2800" dirty="0" err="1" smtClean="0">
                <a:latin typeface="Cambria" pitchFamily="18" charset="0"/>
                <a:ea typeface="Cambria" pitchFamily="18" charset="0"/>
              </a:rPr>
              <a:t>Kihato</a:t>
            </a:r>
            <a:r>
              <a:rPr lang="en-US" sz="2800" dirty="0" smtClean="0">
                <a:latin typeface="Cambria" pitchFamily="18" charset="0"/>
                <a:ea typeface="Cambria" pitchFamily="18" charset="0"/>
              </a:rPr>
              <a:t>, &amp;amp; </a:t>
            </a:r>
            <a:r>
              <a:rPr lang="en-US" sz="2800" dirty="0" err="1" smtClean="0">
                <a:latin typeface="Cambria" pitchFamily="18" charset="0"/>
                <a:ea typeface="Cambria" pitchFamily="18" charset="0"/>
              </a:rPr>
              <a:t>Kamau</a:t>
            </a:r>
            <a:r>
              <a:rPr lang="en-US" sz="2800" dirty="0" smtClean="0">
                <a:latin typeface="Cambria" pitchFamily="18" charset="0"/>
                <a:ea typeface="Cambria" pitchFamily="18" charset="0"/>
              </a:rPr>
              <a:t>, 2016) in this paper they have presented the hybrid PID-LQR Controller to get the more pointing accuracy. The model has been simulated in MATLAB/SIMULINK. the PID Controller and the hybrid PID-LQR Controller is compared in this paper and it is shown that the Hybrid PID-LQR Controller gives the better result. </a:t>
            </a:r>
            <a:endParaRPr lang="en-US" sz="2800" dirty="0">
              <a:latin typeface="Cambria" pitchFamily="18" charset="0"/>
              <a:ea typeface="Cambria" pitchFamily="18" charset="0"/>
            </a:endParaRPr>
          </a:p>
        </p:txBody>
      </p:sp>
      <p:sp>
        <p:nvSpPr>
          <p:cNvPr id="4" name="Slide Number Placeholder 3"/>
          <p:cNvSpPr>
            <a:spLocks noGrp="1"/>
          </p:cNvSpPr>
          <p:nvPr>
            <p:ph type="sldNum" sz="quarter" idx="12"/>
          </p:nvPr>
        </p:nvSpPr>
        <p:spPr/>
        <p:txBody>
          <a:bodyPr/>
          <a:lstStyle/>
          <a:p>
            <a:fld id="{74D2D62D-3BFE-457B-99B3-548AF7382CA9}"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Title 1"/>
          <p:cNvSpPr>
            <a:spLocks noGrp="1"/>
          </p:cNvSpPr>
          <p:nvPr>
            <p:ph type="title"/>
          </p:nvPr>
        </p:nvSpPr>
        <p:spPr>
          <a:xfrm>
            <a:off x="395536" y="228600"/>
            <a:ext cx="8229600" cy="1143000"/>
          </a:xfrm>
        </p:spPr>
        <p:txBody>
          <a:bodyPr>
            <a:normAutofit fontScale="90000"/>
          </a:bodyPr>
          <a:lstStyle/>
          <a:p>
            <a:r>
              <a:rPr lang="en-IN" b="1" dirty="0" smtClean="0">
                <a:latin typeface="Times New Roman" pitchFamily="18" charset="0"/>
                <a:cs typeface="Times New Roman" pitchFamily="18" charset="0"/>
              </a:rPr>
              <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Antenna</a:t>
            </a:r>
            <a:r>
              <a:rPr lang="en-IN" b="1" dirty="0">
                <a:latin typeface="Times New Roman" pitchFamily="18" charset="0"/>
                <a:cs typeface="Times New Roman" pitchFamily="18" charset="0"/>
              </a:rPr>
              <a:t/>
            </a:r>
            <a:br>
              <a:rPr lang="en-IN" b="1" dirty="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
        <p:nvSpPr>
          <p:cNvPr id="1048641" name="Content Placeholder 2"/>
          <p:cNvSpPr>
            <a:spLocks noGrp="1"/>
          </p:cNvSpPr>
          <p:nvPr>
            <p:ph idx="1"/>
          </p:nvPr>
        </p:nvSpPr>
        <p:spPr>
          <a:xfrm>
            <a:off x="457200" y="1371600"/>
            <a:ext cx="8229600" cy="4754563"/>
          </a:xfrm>
        </p:spPr>
        <p:txBody>
          <a:bodyPr>
            <a:normAutofit/>
          </a:bodyPr>
          <a:lstStyle/>
          <a:p>
            <a:pPr marL="0" indent="0" algn="just">
              <a:buNone/>
            </a:pPr>
            <a:r>
              <a:rPr lang="en-IN" dirty="0" smtClean="0">
                <a:latin typeface="Cambria" pitchFamily="18" charset="0"/>
                <a:ea typeface="Cambria" pitchFamily="18" charset="0"/>
                <a:cs typeface="Times New Roman" pitchFamily="18" charset="0"/>
              </a:rPr>
              <a:t>A</a:t>
            </a:r>
            <a:r>
              <a:rPr lang="en-IN" dirty="0">
                <a:latin typeface="Cambria" pitchFamily="18" charset="0"/>
                <a:ea typeface="Cambria" pitchFamily="18" charset="0"/>
                <a:cs typeface="Times New Roman" pitchFamily="18" charset="0"/>
              </a:rPr>
              <a:t> satellite dish is a dish-shaped type of parabolic antenna designed to receive or transmit information </a:t>
            </a:r>
            <a:r>
              <a:rPr lang="en-IN" dirty="0" smtClean="0">
                <a:latin typeface="Cambria" pitchFamily="18" charset="0"/>
                <a:ea typeface="Cambria" pitchFamily="18" charset="0"/>
                <a:cs typeface="Times New Roman" pitchFamily="18" charset="0"/>
              </a:rPr>
              <a:t>by</a:t>
            </a:r>
            <a:r>
              <a:rPr lang="en-IN" dirty="0">
                <a:latin typeface="Cambria" pitchFamily="18" charset="0"/>
                <a:ea typeface="Cambria" pitchFamily="18" charset="0"/>
                <a:cs typeface="Times New Roman" pitchFamily="18" charset="0"/>
              </a:rPr>
              <a:t>  radio </a:t>
            </a:r>
            <a:r>
              <a:rPr lang="en-IN" dirty="0" smtClean="0">
                <a:latin typeface="Cambria" pitchFamily="18" charset="0"/>
                <a:ea typeface="Cambria" pitchFamily="18" charset="0"/>
                <a:cs typeface="Times New Roman" pitchFamily="18" charset="0"/>
              </a:rPr>
              <a:t>waves from </a:t>
            </a:r>
            <a:r>
              <a:rPr lang="en-IN" dirty="0">
                <a:latin typeface="Cambria" pitchFamily="18" charset="0"/>
                <a:ea typeface="Cambria" pitchFamily="18" charset="0"/>
                <a:cs typeface="Times New Roman" pitchFamily="18" charset="0"/>
              </a:rPr>
              <a:t>or </a:t>
            </a:r>
            <a:r>
              <a:rPr lang="en-IN" dirty="0" smtClean="0">
                <a:latin typeface="Cambria" pitchFamily="18" charset="0"/>
                <a:ea typeface="Cambria" pitchFamily="18" charset="0"/>
                <a:cs typeface="Times New Roman" pitchFamily="18" charset="0"/>
              </a:rPr>
              <a:t>to </a:t>
            </a:r>
            <a:r>
              <a:rPr lang="en-IN" dirty="0">
                <a:latin typeface="Cambria" pitchFamily="18" charset="0"/>
                <a:ea typeface="Cambria" pitchFamily="18" charset="0"/>
                <a:cs typeface="Times New Roman" pitchFamily="18" charset="0"/>
              </a:rPr>
              <a:t>a communication satellite.</a:t>
            </a: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74D2D62D-3BFE-457B-99B3-548AF7382CA9}" type="slidenum">
              <a:rPr lang="en-US" smtClean="0"/>
              <a:pPr/>
              <a:t>5</a:t>
            </a:fld>
            <a:endParaRPr lang="en-US"/>
          </a:p>
        </p:txBody>
      </p:sp>
      <p:pic>
        <p:nvPicPr>
          <p:cNvPr id="5" name="Picture 4" descr="See the source image"/>
          <p:cNvPicPr/>
          <p:nvPr/>
        </p:nvPicPr>
        <p:blipFill>
          <a:blip r:embed="rId2" cstate="print"/>
          <a:srcRect/>
          <a:stretch>
            <a:fillRect/>
          </a:stretch>
        </p:blipFill>
        <p:spPr bwMode="auto">
          <a:xfrm>
            <a:off x="1676400" y="3505200"/>
            <a:ext cx="5732374" cy="2906486"/>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4D2D62D-3BFE-457B-99B3-548AF7382CA9}" type="slidenum">
              <a:rPr lang="en-US" smtClean="0"/>
              <a:pPr/>
              <a:t>6</a:t>
            </a:fld>
            <a:endParaRPr lang="en-US"/>
          </a:p>
        </p:txBody>
      </p:sp>
      <p:pic>
        <p:nvPicPr>
          <p:cNvPr id="3" name="Content Placeholder 3"/>
          <p:cNvPicPr>
            <a:picLocks noChangeAspect="1"/>
          </p:cNvPicPr>
          <p:nvPr/>
        </p:nvPicPr>
        <p:blipFill>
          <a:blip r:embed="rId2" cstate="print"/>
          <a:stretch>
            <a:fillRect/>
          </a:stretch>
        </p:blipFill>
        <p:spPr>
          <a:xfrm>
            <a:off x="1981200" y="533400"/>
            <a:ext cx="5096038" cy="4876800"/>
          </a:xfrm>
          <a:prstGeom prst="rect">
            <a:avLst/>
          </a:prstGeom>
        </p:spPr>
      </p:pic>
      <p:sp>
        <p:nvSpPr>
          <p:cNvPr id="4" name="Rectangle 3"/>
          <p:cNvSpPr/>
          <p:nvPr/>
        </p:nvSpPr>
        <p:spPr>
          <a:xfrm>
            <a:off x="2743200" y="5486400"/>
            <a:ext cx="3657600" cy="369332"/>
          </a:xfrm>
          <a:prstGeom prst="rect">
            <a:avLst/>
          </a:prstGeom>
        </p:spPr>
        <p:txBody>
          <a:bodyPr wrap="square">
            <a:spAutoFit/>
          </a:bodyPr>
          <a:lstStyle/>
          <a:p>
            <a:pPr algn="ctr">
              <a:spcAft>
                <a:spcPts val="1000"/>
              </a:spcAft>
            </a:pPr>
            <a:r>
              <a:rPr lang="en-IN" b="1" dirty="0" smtClean="0">
                <a:latin typeface="Times New Roman" panose="02020603050405020304" pitchFamily="18" charset="0"/>
                <a:ea typeface="Calibri" panose="020F0502020204030204" pitchFamily="34" charset="0"/>
                <a:cs typeface="Times New Roman" panose="02020603050405020304" pitchFamily="18" charset="0"/>
              </a:rPr>
              <a:t>Figure : 7.5 m antenna system</a:t>
            </a:r>
            <a:endParaRPr lang="en-IN" b="1"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ea typeface="Cambria" pitchFamily="18" charset="0"/>
                <a:cs typeface="Times New Roman" pitchFamily="18" charset="0"/>
              </a:rPr>
              <a:t>Working of Antenna</a:t>
            </a:r>
            <a:endParaRPr lang="en-US" sz="4000" b="1" dirty="0">
              <a:latin typeface="Times New Roman" pitchFamily="18" charset="0"/>
              <a:ea typeface="Cambria"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800" dirty="0" smtClean="0">
                <a:latin typeface="Cambria" pitchFamily="18" charset="0"/>
                <a:ea typeface="Cambria" pitchFamily="18" charset="0"/>
              </a:rPr>
              <a:t>Antenna can work as a Transmitter or as a Receiver.</a:t>
            </a:r>
          </a:p>
          <a:p>
            <a:pPr algn="just"/>
            <a:r>
              <a:rPr lang="en-US" sz="2800" dirty="0" smtClean="0">
                <a:latin typeface="Cambria" pitchFamily="18" charset="0"/>
                <a:ea typeface="Cambria" pitchFamily="18" charset="0"/>
              </a:rPr>
              <a:t>As a Transmitter , it receives an Electric Signal and converts it into electromagnetic waves.</a:t>
            </a:r>
          </a:p>
          <a:p>
            <a:pPr algn="just"/>
            <a:r>
              <a:rPr lang="en-US" sz="2800" dirty="0" smtClean="0">
                <a:latin typeface="Cambria" pitchFamily="18" charset="0"/>
                <a:ea typeface="Cambria" pitchFamily="18" charset="0"/>
              </a:rPr>
              <a:t>As a Receiver, It receives an Electromagnetic Waves and converts it into Voltage Signal.</a:t>
            </a:r>
            <a:endParaRPr lang="en-US" sz="2800" dirty="0">
              <a:latin typeface="Cambria" pitchFamily="18" charset="0"/>
              <a:ea typeface="Cambria" pitchFamily="18" charset="0"/>
            </a:endParaRPr>
          </a:p>
        </p:txBody>
      </p:sp>
      <p:sp>
        <p:nvSpPr>
          <p:cNvPr id="6" name="Slide Number Placeholder 5"/>
          <p:cNvSpPr>
            <a:spLocks noGrp="1"/>
          </p:cNvSpPr>
          <p:nvPr>
            <p:ph type="sldNum" sz="quarter" idx="12"/>
          </p:nvPr>
        </p:nvSpPr>
        <p:spPr/>
        <p:txBody>
          <a:bodyPr/>
          <a:lstStyle/>
          <a:p>
            <a:fld id="{74D2D62D-3BFE-457B-99B3-548AF7382CA9}"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Title 1"/>
          <p:cNvSpPr>
            <a:spLocks noGrp="1"/>
          </p:cNvSpPr>
          <p:nvPr>
            <p:ph type="title"/>
          </p:nvPr>
        </p:nvSpPr>
        <p:spPr/>
        <p:txBody>
          <a:bodyPr>
            <a:normAutofit/>
          </a:bodyPr>
          <a:lstStyle/>
          <a:p>
            <a:r>
              <a:rPr lang="en-IN" sz="4000" b="1" dirty="0" smtClean="0">
                <a:latin typeface="Cambria" pitchFamily="18" charset="0"/>
                <a:ea typeface="Cambria" pitchFamily="18" charset="0"/>
                <a:cs typeface="Times New Roman" pitchFamily="18" charset="0"/>
              </a:rPr>
              <a:t>LOOK ANGLES</a:t>
            </a:r>
            <a:endParaRPr lang="en-IN" sz="4000" b="1" dirty="0">
              <a:latin typeface="Cambria" pitchFamily="18" charset="0"/>
              <a:ea typeface="Cambria" pitchFamily="18" charset="0"/>
              <a:cs typeface="Times New Roman" pitchFamily="18" charset="0"/>
            </a:endParaRPr>
          </a:p>
        </p:txBody>
      </p:sp>
      <p:sp>
        <p:nvSpPr>
          <p:cNvPr id="1048645" name="Content Placeholder 2"/>
          <p:cNvSpPr>
            <a:spLocks noGrp="1"/>
          </p:cNvSpPr>
          <p:nvPr>
            <p:ph idx="1"/>
          </p:nvPr>
        </p:nvSpPr>
        <p:spPr/>
        <p:txBody>
          <a:bodyPr/>
          <a:lstStyle/>
          <a:p>
            <a:pPr marL="0" indent="0" algn="just">
              <a:buNone/>
            </a:pPr>
            <a:r>
              <a:rPr lang="en-IN" b="1" dirty="0">
                <a:latin typeface="Cambria" pitchFamily="18" charset="0"/>
                <a:ea typeface="Cambria" pitchFamily="18" charset="0"/>
                <a:cs typeface="Times New Roman" pitchFamily="18" charset="0"/>
              </a:rPr>
              <a:t>Azimuth </a:t>
            </a:r>
            <a:r>
              <a:rPr lang="en-IN" b="1" dirty="0" smtClean="0">
                <a:latin typeface="Cambria" pitchFamily="18" charset="0"/>
                <a:ea typeface="Cambria" pitchFamily="18" charset="0"/>
                <a:cs typeface="Times New Roman" pitchFamily="18" charset="0"/>
              </a:rPr>
              <a:t>Angle</a:t>
            </a:r>
            <a:r>
              <a:rPr lang="en-IN" b="1"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pPr marL="0" indent="0" algn="just">
              <a:buNone/>
            </a:pPr>
            <a:r>
              <a:rPr lang="en-IN" sz="2000" dirty="0" smtClean="0">
                <a:latin typeface="Cambria" pitchFamily="18" charset="0"/>
                <a:ea typeface="Cambria" pitchFamily="18" charset="0"/>
                <a:cs typeface="Times New Roman" pitchFamily="18" charset="0"/>
              </a:rPr>
              <a:t>The </a:t>
            </a:r>
            <a:r>
              <a:rPr lang="en-IN" sz="2000" dirty="0">
                <a:latin typeface="Cambria" pitchFamily="18" charset="0"/>
                <a:ea typeface="Cambria" pitchFamily="18" charset="0"/>
                <a:cs typeface="Times New Roman" pitchFamily="18" charset="0"/>
              </a:rPr>
              <a:t>angle between local horizontal plane and the plane passing through earth station, satellite and </a:t>
            </a:r>
            <a:r>
              <a:rPr lang="en-IN" sz="2000" dirty="0" smtClean="0">
                <a:latin typeface="Cambria" pitchFamily="18" charset="0"/>
                <a:ea typeface="Cambria" pitchFamily="18" charset="0"/>
                <a:cs typeface="Times New Roman" pitchFamily="18" charset="0"/>
              </a:rPr>
              <a:t>centre  </a:t>
            </a:r>
            <a:r>
              <a:rPr lang="en-IN" sz="2000" dirty="0">
                <a:latin typeface="Cambria" pitchFamily="18" charset="0"/>
                <a:ea typeface="Cambria" pitchFamily="18" charset="0"/>
                <a:cs typeface="Times New Roman" pitchFamily="18" charset="0"/>
              </a:rPr>
              <a:t>of </a:t>
            </a:r>
            <a:r>
              <a:rPr lang="en-IN" sz="2000" dirty="0" smtClean="0">
                <a:latin typeface="Cambria" pitchFamily="18" charset="0"/>
                <a:ea typeface="Cambria" pitchFamily="18" charset="0"/>
                <a:cs typeface="Times New Roman" pitchFamily="18" charset="0"/>
              </a:rPr>
              <a:t>earth </a:t>
            </a:r>
            <a:r>
              <a:rPr lang="en-IN" sz="2000" dirty="0">
                <a:latin typeface="Cambria" pitchFamily="18" charset="0"/>
                <a:ea typeface="Cambria" pitchFamily="18" charset="0"/>
                <a:cs typeface="Times New Roman" pitchFamily="18" charset="0"/>
              </a:rPr>
              <a:t>is called as </a:t>
            </a:r>
            <a:r>
              <a:rPr lang="en-IN" sz="2000" b="1" dirty="0">
                <a:latin typeface="Cambria" pitchFamily="18" charset="0"/>
                <a:ea typeface="Cambria" pitchFamily="18" charset="0"/>
                <a:cs typeface="Times New Roman" pitchFamily="18" charset="0"/>
              </a:rPr>
              <a:t>azimuth angle. </a:t>
            </a:r>
            <a:r>
              <a:rPr lang="en-IN" sz="2000" dirty="0">
                <a:latin typeface="Cambria" pitchFamily="18" charset="0"/>
                <a:ea typeface="Cambria" pitchFamily="18" charset="0"/>
                <a:cs typeface="Times New Roman" pitchFamily="18" charset="0"/>
              </a:rPr>
              <a:t>Azimuth refers to the rotation  around a vertical axis</a:t>
            </a:r>
            <a:r>
              <a:rPr lang="en-IN" sz="2000" dirty="0" smtClean="0">
                <a:latin typeface="Cambria" pitchFamily="18" charset="0"/>
                <a:ea typeface="Cambria" pitchFamily="18" charset="0"/>
                <a:cs typeface="Times New Roman" pitchFamily="18" charset="0"/>
              </a:rPr>
              <a:t>. Azimuth </a:t>
            </a:r>
            <a:r>
              <a:rPr lang="en-IN" sz="2000" dirty="0">
                <a:latin typeface="Cambria" pitchFamily="18" charset="0"/>
                <a:ea typeface="Cambria" pitchFamily="18" charset="0"/>
                <a:cs typeface="Times New Roman" pitchFamily="18" charset="0"/>
              </a:rPr>
              <a:t>tells us what direction to face.</a:t>
            </a:r>
          </a:p>
        </p:txBody>
      </p:sp>
      <p:pic>
        <p:nvPicPr>
          <p:cNvPr id="2097178" name="Picture 3" descr="azimuth angle"/>
          <p:cNvPicPr>
            <a:picLocks/>
          </p:cNvPicPr>
          <p:nvPr/>
        </p:nvPicPr>
        <p:blipFill>
          <a:blip r:embed="rId2" cstate="print"/>
          <a:srcRect/>
          <a:stretch>
            <a:fillRect/>
          </a:stretch>
        </p:blipFill>
        <p:spPr bwMode="auto">
          <a:xfrm>
            <a:off x="2123728" y="3352800"/>
            <a:ext cx="4341701" cy="3255134"/>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74D2D62D-3BFE-457B-99B3-548AF7382CA9}"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Content Placeholder 2"/>
          <p:cNvSpPr>
            <a:spLocks noGrp="1"/>
          </p:cNvSpPr>
          <p:nvPr>
            <p:ph idx="1"/>
          </p:nvPr>
        </p:nvSpPr>
        <p:spPr/>
        <p:txBody>
          <a:bodyPr/>
          <a:lstStyle/>
          <a:p>
            <a:pPr marL="0" indent="0" algn="just">
              <a:buNone/>
            </a:pPr>
            <a:r>
              <a:rPr lang="en-IN" b="1" dirty="0">
                <a:latin typeface="Times New Roman" pitchFamily="18" charset="0"/>
                <a:cs typeface="Times New Roman" pitchFamily="18" charset="0"/>
              </a:rPr>
              <a:t>Elevation Angle	</a:t>
            </a:r>
            <a:r>
              <a:rPr lang="en-IN" b="1" dirty="0" smtClean="0">
                <a:latin typeface="Times New Roman" pitchFamily="18" charset="0"/>
                <a:cs typeface="Times New Roman" pitchFamily="18" charset="0"/>
              </a:rPr>
              <a:t>:</a:t>
            </a:r>
            <a:endParaRPr lang="en-IN" b="1" dirty="0">
              <a:latin typeface="Times New Roman" pitchFamily="18" charset="0"/>
              <a:cs typeface="Times New Roman" pitchFamily="18" charset="0"/>
            </a:endParaRPr>
          </a:p>
          <a:p>
            <a:pPr marL="0" indent="0" algn="just">
              <a:buNone/>
            </a:pPr>
            <a:r>
              <a:rPr lang="en-IN" sz="2000" dirty="0">
                <a:latin typeface="Cambria" pitchFamily="18" charset="0"/>
                <a:ea typeface="Cambria" pitchFamily="18" charset="0"/>
                <a:cs typeface="Times New Roman" pitchFamily="18" charset="0"/>
              </a:rPr>
              <a:t>Elevation angle is the angle between the line pointing direction towards the satellite and the horizontal plane. Elevation tells you how high up in the sky to look. It is also measured in degrees.</a:t>
            </a:r>
          </a:p>
          <a:p>
            <a:endParaRPr lang="en-IN" dirty="0">
              <a:latin typeface="Times New Roman" pitchFamily="18" charset="0"/>
              <a:cs typeface="Times New Roman" pitchFamily="18" charset="0"/>
            </a:endParaRPr>
          </a:p>
        </p:txBody>
      </p:sp>
      <p:pic>
        <p:nvPicPr>
          <p:cNvPr id="2097179" name="Picture 3" descr="Elevation Angle"/>
          <p:cNvPicPr>
            <a:picLocks/>
          </p:cNvPicPr>
          <p:nvPr/>
        </p:nvPicPr>
        <p:blipFill>
          <a:blip r:embed="rId2" cstate="print"/>
          <a:srcRect/>
          <a:stretch>
            <a:fillRect/>
          </a:stretch>
        </p:blipFill>
        <p:spPr bwMode="auto">
          <a:xfrm>
            <a:off x="2771800" y="3284984"/>
            <a:ext cx="3528392" cy="3240360"/>
          </a:xfrm>
          <a:prstGeom prst="rect">
            <a:avLst/>
          </a:prstGeom>
          <a:solidFill>
            <a:schemeClr val="accent1"/>
          </a:solidFill>
          <a:ln w="9525">
            <a:noFill/>
            <a:miter lim="800000"/>
            <a:headEnd/>
            <a:tailEnd/>
          </a:ln>
        </p:spPr>
      </p:pic>
      <p:sp>
        <p:nvSpPr>
          <p:cNvPr id="6" name="Slide Number Placeholder 5"/>
          <p:cNvSpPr>
            <a:spLocks noGrp="1"/>
          </p:cNvSpPr>
          <p:nvPr>
            <p:ph type="sldNum" sz="quarter" idx="12"/>
          </p:nvPr>
        </p:nvSpPr>
        <p:spPr/>
        <p:txBody>
          <a:bodyPr/>
          <a:lstStyle/>
          <a:p>
            <a:fld id="{74D2D62D-3BFE-457B-99B3-548AF7382CA9}"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1798</TotalTime>
  <Words>804</Words>
  <Application>Microsoft Office PowerPoint</Application>
  <PresentationFormat>On-screen Show (4:3)</PresentationFormat>
  <Paragraphs>96</Paragraphs>
  <Slides>27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Office Theme</vt:lpstr>
      <vt:lpstr>Picture</vt:lpstr>
      <vt:lpstr>Dr. B R Ambedkar National Institute of Technology Jalandhar</vt:lpstr>
      <vt:lpstr> INTRODUCTION </vt:lpstr>
      <vt:lpstr>LITERATURE REVIEW  </vt:lpstr>
      <vt:lpstr>Slide 4</vt:lpstr>
      <vt:lpstr> Antenna </vt:lpstr>
      <vt:lpstr>Slide 6</vt:lpstr>
      <vt:lpstr>Working of Antenna</vt:lpstr>
      <vt:lpstr>LOOK ANGLES</vt:lpstr>
      <vt:lpstr>Slide 9</vt:lpstr>
      <vt:lpstr>Bond Graph Methodology</vt:lpstr>
      <vt:lpstr>What is MATLAB SIMULINK</vt:lpstr>
      <vt:lpstr>BOND GRAPH MODELING AND SIMULATION </vt:lpstr>
      <vt:lpstr>Slide 13</vt:lpstr>
      <vt:lpstr>Slide 14</vt:lpstr>
      <vt:lpstr>Slide 15</vt:lpstr>
      <vt:lpstr>Slide 16</vt:lpstr>
      <vt:lpstr>Slide 17</vt:lpstr>
      <vt:lpstr>Slide 18</vt:lpstr>
      <vt:lpstr>Slide 19</vt:lpstr>
      <vt:lpstr>Slide 20</vt:lpstr>
      <vt:lpstr>Slide 21</vt:lpstr>
      <vt:lpstr>Slide 22</vt:lpstr>
      <vt:lpstr>Slide 23</vt:lpstr>
      <vt:lpstr>Effort produced at first joint in z direction( e27)</vt:lpstr>
      <vt:lpstr>Effort produced at joint between two links in z direction( e61) </vt:lpstr>
      <vt:lpstr>Conclusion</vt:lpstr>
      <vt:lpstr>References</vt:lpstr>
    </vt:vector>
  </TitlesOfParts>
  <Company>Deftones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PRESENTATION</dc:title>
  <dc:creator>User</dc:creator>
  <cp:lastModifiedBy>User</cp:lastModifiedBy>
  <cp:revision>94</cp:revision>
  <dcterms:created xsi:type="dcterms:W3CDTF">2019-12-07T06:18:06Z</dcterms:created>
  <dcterms:modified xsi:type="dcterms:W3CDTF">2020-05-26T18:39:47Z</dcterms:modified>
</cp:coreProperties>
</file>