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02" autoAdjust="0"/>
  </p:normalViewPr>
  <p:slideViewPr>
    <p:cSldViewPr snapToGrid="0">
      <p:cViewPr varScale="1">
        <p:scale>
          <a:sx n="132" d="100"/>
          <a:sy n="132" d="100"/>
        </p:scale>
        <p:origin x="10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1800" b="1" i="0" u="none" strike="noStrike" cap="all" normalizeH="0" baseline="0" dirty="0">
                <a:effectLst/>
              </a:rPr>
              <a:t>Annual Customer Activity Growth Analysis</a:t>
            </a:r>
            <a:endParaRPr lang="en-ID" sz="1800"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138999487373053E-2"/>
          <c:y val="0.17576442843274828"/>
          <c:w val="0.91822221275638294"/>
          <c:h val="0.73173937718625381"/>
        </c:manualLayout>
      </c:layout>
      <c:barChart>
        <c:barDir val="col"/>
        <c:grouping val="clustered"/>
        <c:varyColors val="0"/>
        <c:ser>
          <c:idx val="0"/>
          <c:order val="0"/>
          <c:tx>
            <c:strRef>
              <c:f>Sheet1!$B$1</c:f>
              <c:strCache>
                <c:ptCount val="1"/>
                <c:pt idx="0">
                  <c:v>CAB</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pt idx="0">
                  <c:v>2016</c:v>
                </c:pt>
                <c:pt idx="1">
                  <c:v>2017</c:v>
                </c:pt>
                <c:pt idx="2">
                  <c:v>2018</c:v>
                </c:pt>
              </c:numCache>
            </c:numRef>
          </c:cat>
          <c:val>
            <c:numRef>
              <c:f>Sheet1!$B$2:$B$5</c:f>
              <c:numCache>
                <c:formatCode>General</c:formatCode>
                <c:ptCount val="4"/>
                <c:pt idx="0">
                  <c:v>109</c:v>
                </c:pt>
                <c:pt idx="1">
                  <c:v>3695</c:v>
                </c:pt>
                <c:pt idx="2">
                  <c:v>5338</c:v>
                </c:pt>
              </c:numCache>
            </c:numRef>
          </c:val>
          <c:extLst>
            <c:ext xmlns:c16="http://schemas.microsoft.com/office/drawing/2014/chart" uri="{C3380CC4-5D6E-409C-BE32-E72D297353CC}">
              <c16:uniqueId val="{00000000-9379-4D59-AE99-95D325026965}"/>
            </c:ext>
          </c:extLst>
        </c:ser>
        <c:ser>
          <c:idx val="1"/>
          <c:order val="1"/>
          <c:tx>
            <c:strRef>
              <c:f>Sheet1!$C$1</c:f>
              <c:strCache>
                <c:ptCount val="1"/>
                <c:pt idx="0">
                  <c:v>CB</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pt idx="0">
                  <c:v>2016</c:v>
                </c:pt>
                <c:pt idx="1">
                  <c:v>2017</c:v>
                </c:pt>
                <c:pt idx="2">
                  <c:v>2018</c:v>
                </c:pt>
              </c:numCache>
            </c:numRef>
          </c:cat>
          <c:val>
            <c:numRef>
              <c:f>Sheet1!$C$2:$C$5</c:f>
              <c:numCache>
                <c:formatCode>General</c:formatCode>
                <c:ptCount val="4"/>
                <c:pt idx="0">
                  <c:v>329</c:v>
                </c:pt>
                <c:pt idx="1">
                  <c:v>45101</c:v>
                </c:pt>
                <c:pt idx="2">
                  <c:v>54911</c:v>
                </c:pt>
              </c:numCache>
            </c:numRef>
          </c:val>
          <c:extLst>
            <c:ext xmlns:c16="http://schemas.microsoft.com/office/drawing/2014/chart" uri="{C3380CC4-5D6E-409C-BE32-E72D297353CC}">
              <c16:uniqueId val="{00000001-9379-4D59-AE99-95D325026965}"/>
            </c:ext>
          </c:extLst>
        </c:ser>
        <c:ser>
          <c:idx val="2"/>
          <c:order val="2"/>
          <c:tx>
            <c:strRef>
              <c:f>Sheet1!$D$1</c:f>
              <c:strCache>
                <c:ptCount val="1"/>
                <c:pt idx="0">
                  <c:v>RO</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pt idx="0">
                  <c:v>2016</c:v>
                </c:pt>
                <c:pt idx="1">
                  <c:v>2017</c:v>
                </c:pt>
                <c:pt idx="2">
                  <c:v>2018</c:v>
                </c:pt>
              </c:numCache>
            </c:numRef>
          </c:cat>
          <c:val>
            <c:numRef>
              <c:f>Sheet1!$D$2:$D$5</c:f>
              <c:numCache>
                <c:formatCode>General</c:formatCode>
                <c:ptCount val="4"/>
                <c:pt idx="0">
                  <c:v>3</c:v>
                </c:pt>
                <c:pt idx="1">
                  <c:v>1256</c:v>
                </c:pt>
                <c:pt idx="2">
                  <c:v>1167</c:v>
                </c:pt>
              </c:numCache>
            </c:numRef>
          </c:val>
          <c:extLst>
            <c:ext xmlns:c16="http://schemas.microsoft.com/office/drawing/2014/chart" uri="{C3380CC4-5D6E-409C-BE32-E72D297353CC}">
              <c16:uniqueId val="{00000002-9379-4D59-AE99-95D325026965}"/>
            </c:ext>
          </c:extLst>
        </c:ser>
        <c:ser>
          <c:idx val="3"/>
          <c:order val="3"/>
          <c:tx>
            <c:strRef>
              <c:f>Sheet1!$E$1</c:f>
              <c:strCache>
                <c:ptCount val="1"/>
                <c:pt idx="0">
                  <c:v>AFO</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pt idx="0">
                  <c:v>2016</c:v>
                </c:pt>
                <c:pt idx="1">
                  <c:v>2017</c:v>
                </c:pt>
                <c:pt idx="2">
                  <c:v>2018</c:v>
                </c:pt>
              </c:numCache>
            </c:numRef>
          </c:cat>
          <c:val>
            <c:numRef>
              <c:f>Sheet1!$E$2:$E$5</c:f>
              <c:numCache>
                <c:formatCode>General</c:formatCode>
                <c:ptCount val="4"/>
                <c:pt idx="0">
                  <c:v>1.01</c:v>
                </c:pt>
                <c:pt idx="1">
                  <c:v>1.03</c:v>
                </c:pt>
                <c:pt idx="2">
                  <c:v>1.02</c:v>
                </c:pt>
              </c:numCache>
            </c:numRef>
          </c:val>
          <c:extLst>
            <c:ext xmlns:c16="http://schemas.microsoft.com/office/drawing/2014/chart" uri="{C3380CC4-5D6E-409C-BE32-E72D297353CC}">
              <c16:uniqueId val="{00000003-9379-4D59-AE99-95D325026965}"/>
            </c:ext>
          </c:extLst>
        </c:ser>
        <c:dLbls>
          <c:dLblPos val="outEnd"/>
          <c:showLegendKey val="0"/>
          <c:showVal val="1"/>
          <c:showCatName val="0"/>
          <c:showSerName val="0"/>
          <c:showPercent val="0"/>
          <c:showBubbleSize val="0"/>
        </c:dLbls>
        <c:gapWidth val="444"/>
        <c:overlap val="-90"/>
        <c:axId val="449210224"/>
        <c:axId val="449207600"/>
      </c:barChart>
      <c:catAx>
        <c:axId val="449210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49207600"/>
        <c:crosses val="autoZero"/>
        <c:auto val="1"/>
        <c:lblAlgn val="ctr"/>
        <c:lblOffset val="100"/>
        <c:noMultiLvlLbl val="0"/>
      </c:catAx>
      <c:valAx>
        <c:axId val="449207600"/>
        <c:scaling>
          <c:orientation val="minMax"/>
        </c:scaling>
        <c:delete val="1"/>
        <c:axPos val="l"/>
        <c:numFmt formatCode="General" sourceLinked="1"/>
        <c:majorTickMark val="none"/>
        <c:minorTickMark val="none"/>
        <c:tickLblPos val="nextTo"/>
        <c:crossAx val="449210224"/>
        <c:crosses val="autoZero"/>
        <c:crossBetween val="between"/>
      </c:valAx>
      <c:spPr>
        <a:noFill/>
        <a:ln>
          <a:noFill/>
        </a:ln>
        <a:effectLst/>
      </c:spPr>
    </c:plotArea>
    <c:legend>
      <c:legendPos val="t"/>
      <c:layout>
        <c:manualLayout>
          <c:xMode val="edge"/>
          <c:yMode val="edge"/>
          <c:x val="0.71132605691825057"/>
          <c:y val="0.14130502824079369"/>
          <c:w val="0.23926493960093159"/>
          <c:h val="4.79399811263625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48830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Customer Activity Growth Analysis</a:t>
            </a:r>
            <a:endParaRPr sz="2220" b="1">
              <a:solidFill>
                <a:schemeClr val="lt1"/>
              </a:solidFill>
            </a:endParaRPr>
          </a:p>
        </p:txBody>
      </p:sp>
      <p:sp>
        <p:nvSpPr>
          <p:cNvPr id="55" name="Google Shape;55;p13"/>
          <p:cNvSpPr txBox="1"/>
          <p:nvPr/>
        </p:nvSpPr>
        <p:spPr>
          <a:xfrm>
            <a:off x="4656000" y="4243128"/>
            <a:ext cx="4488000" cy="1031021"/>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 sz="1100" dirty="0">
                <a:solidFill>
                  <a:schemeClr val="dk1"/>
                </a:solidFill>
              </a:rPr>
              <a:t>Query selengkapnya dapat dilihat disini</a:t>
            </a:r>
          </a:p>
          <a:p>
            <a:pPr marL="0" lvl="0" indent="0" algn="r" rtl="0">
              <a:lnSpc>
                <a:spcPct val="100000"/>
              </a:lnSpc>
              <a:spcBef>
                <a:spcPts val="0"/>
              </a:spcBef>
              <a:spcAft>
                <a:spcPts val="0"/>
              </a:spcAft>
              <a:buNone/>
            </a:pPr>
            <a:r>
              <a:rPr lang="en-ID" sz="1100" dirty="0">
                <a:solidFill>
                  <a:schemeClr val="dk1"/>
                </a:solidFill>
              </a:rPr>
              <a:t>https://docs.google.com/document/d/11O6a13ryU9MFw-75Sj7M4aYU6rS5T4jn/edit?usp=sharing&amp;ouid=102126021675196370956&amp;rtpof=true&amp;sd=true</a:t>
            </a:r>
            <a:endParaRPr sz="1100" dirty="0">
              <a:solidFill>
                <a:schemeClr val="dk1"/>
              </a:solidFill>
            </a:endParaRPr>
          </a:p>
        </p:txBody>
      </p:sp>
      <p:sp>
        <p:nvSpPr>
          <p:cNvPr id="56" name="Google Shape;56;p13"/>
          <p:cNvSpPr txBox="1">
            <a:spLocks noGrp="1"/>
          </p:cNvSpPr>
          <p:nvPr>
            <p:ph type="body" idx="1"/>
          </p:nvPr>
        </p:nvSpPr>
        <p:spPr>
          <a:xfrm>
            <a:off x="311700" y="863950"/>
            <a:ext cx="8520600" cy="3705000"/>
          </a:xfrm>
          <a:prstGeom prst="rect">
            <a:avLst/>
          </a:prstGeom>
        </p:spPr>
        <p:txBody>
          <a:bodyPr spcFirstLastPara="1" wrap="square" lIns="91425" tIns="91425" rIns="91425" bIns="91425" anchor="t" anchorCtr="0">
            <a:normAutofit fontScale="92500" lnSpcReduction="10000"/>
          </a:bodyPr>
          <a:lstStyle/>
          <a:p>
            <a:pPr marL="457200" lvl="0" indent="-323850" algn="l" rtl="0">
              <a:spcBef>
                <a:spcPts val="0"/>
              </a:spcBef>
              <a:spcAft>
                <a:spcPts val="0"/>
              </a:spcAft>
              <a:buClr>
                <a:schemeClr val="dk1"/>
              </a:buClr>
              <a:buSzPts val="1500"/>
              <a:buChar char="●"/>
            </a:pPr>
            <a:r>
              <a:rPr lang="en" sz="1500" dirty="0">
                <a:solidFill>
                  <a:schemeClr val="dk1"/>
                </a:solidFill>
              </a:rPr>
              <a:t>Masukkan master tabel yang berisi informasi: </a:t>
            </a:r>
            <a:br>
              <a:rPr lang="en" sz="1500" dirty="0">
                <a:solidFill>
                  <a:schemeClr val="dk1"/>
                </a:solidFill>
              </a:rPr>
            </a:br>
            <a:r>
              <a:rPr lang="en" sz="1500" dirty="0">
                <a:solidFill>
                  <a:schemeClr val="dk1"/>
                </a:solidFill>
              </a:rPr>
              <a:t>- Rata-rata Monthly Active User (MAU) per tahun, </a:t>
            </a:r>
            <a:br>
              <a:rPr lang="en" sz="1500" dirty="0">
                <a:solidFill>
                  <a:schemeClr val="dk1"/>
                </a:solidFill>
              </a:rPr>
            </a:br>
            <a:r>
              <a:rPr lang="en" sz="1500" dirty="0">
                <a:solidFill>
                  <a:schemeClr val="dk1"/>
                </a:solidFill>
              </a:rPr>
              <a:t>- total customer baru per tahun, </a:t>
            </a:r>
            <a:br>
              <a:rPr lang="en" sz="1500" dirty="0">
                <a:solidFill>
                  <a:schemeClr val="dk1"/>
                </a:solidFill>
              </a:rPr>
            </a:br>
            <a:r>
              <a:rPr lang="en" sz="1500" dirty="0">
                <a:solidFill>
                  <a:schemeClr val="dk1"/>
                </a:solidFill>
              </a:rPr>
              <a:t>- jumlah customer yang melakukan repeat order per tahun, </a:t>
            </a:r>
            <a:br>
              <a:rPr lang="en" sz="1500" dirty="0">
                <a:solidFill>
                  <a:schemeClr val="dk1"/>
                </a:solidFill>
              </a:rPr>
            </a:br>
            <a:r>
              <a:rPr lang="en" sz="1500" dirty="0">
                <a:solidFill>
                  <a:schemeClr val="dk1"/>
                </a:solidFill>
              </a:rPr>
              <a:t>- rata-rata frekuensi order untuk setiap tahun.</a:t>
            </a:r>
            <a:br>
              <a:rPr lang="en" sz="1500" dirty="0">
                <a:solidFill>
                  <a:schemeClr val="dk1"/>
                </a:solidFill>
              </a:rPr>
            </a:br>
            <a:r>
              <a:rPr lang="en" sz="1500" dirty="0">
                <a:solidFill>
                  <a:schemeClr val="dk1"/>
                </a:solidFill>
              </a:rPr>
              <a:t>(Hasil dari langkah 5)</a:t>
            </a:r>
            <a:br>
              <a:rPr lang="en" sz="1500" dirty="0">
                <a:solidFill>
                  <a:schemeClr val="dk1"/>
                </a:solidFill>
              </a:rPr>
            </a:b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Silakan tambahkan visualisasi lainnya bisa berupa gambar, grafik, dsb untuk informasi yang menurutmu penting mengenai </a:t>
            </a:r>
            <a:r>
              <a:rPr lang="en" sz="1500" b="1" dirty="0">
                <a:solidFill>
                  <a:schemeClr val="dk1"/>
                </a:solidFill>
              </a:rPr>
              <a:t>pertumbuhan pelanggan</a:t>
            </a:r>
            <a:r>
              <a:rPr lang="en" sz="1500" dirty="0">
                <a:solidFill>
                  <a:schemeClr val="dk1"/>
                </a:solidFill>
              </a:rPr>
              <a:t> berdasarkan tabel di atas kemudian tulislah interpretasi-mu.</a:t>
            </a:r>
            <a:br>
              <a:rPr lang="en" sz="1500" dirty="0">
                <a:solidFill>
                  <a:schemeClr val="dk1"/>
                </a:solidFill>
              </a:rPr>
            </a:b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Tambahkan query yang kamu gunakan pada tugas ini, ke dalam file doc yang sudah dibuat pada tugas sebelumnya, dan jangan lupa sematkan link-nya di pojok kanan bawah.</a:t>
            </a:r>
            <a:br>
              <a:rPr lang="en" sz="1500" dirty="0">
                <a:solidFill>
                  <a:schemeClr val="dk1"/>
                </a:solidFill>
              </a:rPr>
            </a:b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Maksimal 4 slide.</a:t>
            </a:r>
            <a:endParaRPr sz="15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C66E-C81F-C263-FF7A-2F278E89B776}"/>
              </a:ext>
            </a:extLst>
          </p:cNvPr>
          <p:cNvSpPr>
            <a:spLocks noGrp="1"/>
          </p:cNvSpPr>
          <p:nvPr>
            <p:ph type="ctrTitle"/>
          </p:nvPr>
        </p:nvSpPr>
        <p:spPr/>
        <p:txBody>
          <a:bodyPr/>
          <a:lstStyle/>
          <a:p>
            <a:endParaRPr lang="en-ID"/>
          </a:p>
        </p:txBody>
      </p:sp>
      <p:sp>
        <p:nvSpPr>
          <p:cNvPr id="3" name="Subtitle 2">
            <a:extLst>
              <a:ext uri="{FF2B5EF4-FFF2-40B4-BE49-F238E27FC236}">
                <a16:creationId xmlns:a16="http://schemas.microsoft.com/office/drawing/2014/main" id="{C17EDB91-C766-7549-DAA0-D01FCFAFDFE3}"/>
              </a:ext>
            </a:extLst>
          </p:cNvPr>
          <p:cNvSpPr>
            <a:spLocks noGrp="1"/>
          </p:cNvSpPr>
          <p:nvPr>
            <p:ph type="subTitle" idx="1"/>
          </p:nvPr>
        </p:nvSpPr>
        <p:spPr/>
        <p:txBody>
          <a:bodyPr/>
          <a:lstStyle/>
          <a:p>
            <a:endParaRPr lang="en-ID"/>
          </a:p>
        </p:txBody>
      </p:sp>
      <p:graphicFrame>
        <p:nvGraphicFramePr>
          <p:cNvPr id="4" name="Table 4">
            <a:extLst>
              <a:ext uri="{FF2B5EF4-FFF2-40B4-BE49-F238E27FC236}">
                <a16:creationId xmlns:a16="http://schemas.microsoft.com/office/drawing/2014/main" id="{DEA1D865-A244-07DD-AB99-7C38D7508E71}"/>
              </a:ext>
            </a:extLst>
          </p:cNvPr>
          <p:cNvGraphicFramePr>
            <a:graphicFrameLocks noGrp="1"/>
          </p:cNvGraphicFramePr>
          <p:nvPr>
            <p:extLst>
              <p:ext uri="{D42A27DB-BD31-4B8C-83A1-F6EECF244321}">
                <p14:modId xmlns:p14="http://schemas.microsoft.com/office/powerpoint/2010/main" val="1555027286"/>
              </p:ext>
            </p:extLst>
          </p:nvPr>
        </p:nvGraphicFramePr>
        <p:xfrm>
          <a:off x="1728684" y="1042544"/>
          <a:ext cx="5557594" cy="2057400"/>
        </p:xfrm>
        <a:graphic>
          <a:graphicData uri="http://schemas.openxmlformats.org/drawingml/2006/table">
            <a:tbl>
              <a:tblPr firstRow="1" bandRow="1">
                <a:tableStyleId>{5C22544A-7EE6-4342-B048-85BDC9FD1C3A}</a:tableStyleId>
              </a:tblPr>
              <a:tblGrid>
                <a:gridCol w="680794">
                  <a:extLst>
                    <a:ext uri="{9D8B030D-6E8A-4147-A177-3AD203B41FA5}">
                      <a16:colId xmlns:a16="http://schemas.microsoft.com/office/drawing/2014/main" val="672589516"/>
                    </a:ext>
                  </a:extLst>
                </a:gridCol>
                <a:gridCol w="1219200">
                  <a:extLst>
                    <a:ext uri="{9D8B030D-6E8A-4147-A177-3AD203B41FA5}">
                      <a16:colId xmlns:a16="http://schemas.microsoft.com/office/drawing/2014/main" val="734008048"/>
                    </a:ext>
                  </a:extLst>
                </a:gridCol>
                <a:gridCol w="1219200">
                  <a:extLst>
                    <a:ext uri="{9D8B030D-6E8A-4147-A177-3AD203B41FA5}">
                      <a16:colId xmlns:a16="http://schemas.microsoft.com/office/drawing/2014/main" val="162409913"/>
                    </a:ext>
                  </a:extLst>
                </a:gridCol>
                <a:gridCol w="1219200">
                  <a:extLst>
                    <a:ext uri="{9D8B030D-6E8A-4147-A177-3AD203B41FA5}">
                      <a16:colId xmlns:a16="http://schemas.microsoft.com/office/drawing/2014/main" val="3460456399"/>
                    </a:ext>
                  </a:extLst>
                </a:gridCol>
                <a:gridCol w="1219200">
                  <a:extLst>
                    <a:ext uri="{9D8B030D-6E8A-4147-A177-3AD203B41FA5}">
                      <a16:colId xmlns:a16="http://schemas.microsoft.com/office/drawing/2014/main" val="328726922"/>
                    </a:ext>
                  </a:extLst>
                </a:gridCol>
              </a:tblGrid>
              <a:tr h="370840">
                <a:tc>
                  <a:txBody>
                    <a:bodyPr/>
                    <a:lstStyle/>
                    <a:p>
                      <a:r>
                        <a:rPr lang="en-US" dirty="0"/>
                        <a:t>Year</a:t>
                      </a:r>
                      <a:endParaRPr lang="en-ID" dirty="0"/>
                    </a:p>
                  </a:txBody>
                  <a:tcPr/>
                </a:tc>
                <a:tc>
                  <a:txBody>
                    <a:bodyPr/>
                    <a:lstStyle/>
                    <a:p>
                      <a:r>
                        <a:rPr lang="en-US" dirty="0"/>
                        <a:t>Customer active </a:t>
                      </a:r>
                      <a:r>
                        <a:rPr lang="en-US" dirty="0" err="1"/>
                        <a:t>perbulan</a:t>
                      </a:r>
                      <a:endParaRPr lang="en-ID" dirty="0"/>
                    </a:p>
                  </a:txBody>
                  <a:tcPr/>
                </a:tc>
                <a:tc>
                  <a:txBody>
                    <a:bodyPr/>
                    <a:lstStyle/>
                    <a:p>
                      <a:r>
                        <a:rPr lang="en-US" dirty="0"/>
                        <a:t>Customer </a:t>
                      </a:r>
                      <a:r>
                        <a:rPr lang="en-US" dirty="0" err="1"/>
                        <a:t>Baru</a:t>
                      </a:r>
                      <a:endParaRPr lang="en-ID" dirty="0"/>
                    </a:p>
                  </a:txBody>
                  <a:tcPr/>
                </a:tc>
                <a:tc>
                  <a:txBody>
                    <a:bodyPr/>
                    <a:lstStyle/>
                    <a:p>
                      <a:r>
                        <a:rPr lang="en-US" dirty="0"/>
                        <a:t>Repeat order</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Avg </a:t>
                      </a:r>
                      <a:r>
                        <a:rPr lang="en-US" dirty="0" err="1"/>
                        <a:t>frekwensi</a:t>
                      </a:r>
                      <a:r>
                        <a:rPr lang="en-US" dirty="0"/>
                        <a:t> order</a:t>
                      </a:r>
                      <a:endParaRPr lang="en-ID" dirty="0"/>
                    </a:p>
                    <a:p>
                      <a:endParaRPr lang="en-ID" dirty="0"/>
                    </a:p>
                  </a:txBody>
                  <a:tcPr/>
                </a:tc>
                <a:extLst>
                  <a:ext uri="{0D108BD9-81ED-4DB2-BD59-A6C34878D82A}">
                    <a16:rowId xmlns:a16="http://schemas.microsoft.com/office/drawing/2014/main" val="1165023803"/>
                  </a:ext>
                </a:extLst>
              </a:tr>
              <a:tr h="370840">
                <a:tc>
                  <a:txBody>
                    <a:bodyPr/>
                    <a:lstStyle/>
                    <a:p>
                      <a:r>
                        <a:rPr lang="en-US" dirty="0"/>
                        <a:t>2016</a:t>
                      </a:r>
                      <a:endParaRPr lang="en-ID" dirty="0"/>
                    </a:p>
                  </a:txBody>
                  <a:tcPr/>
                </a:tc>
                <a:tc>
                  <a:txBody>
                    <a:bodyPr/>
                    <a:lstStyle/>
                    <a:p>
                      <a:r>
                        <a:rPr lang="en-US" dirty="0"/>
                        <a:t>109</a:t>
                      </a:r>
                      <a:endParaRPr lang="en-ID" dirty="0"/>
                    </a:p>
                  </a:txBody>
                  <a:tcPr/>
                </a:tc>
                <a:tc>
                  <a:txBody>
                    <a:bodyPr/>
                    <a:lstStyle/>
                    <a:p>
                      <a:r>
                        <a:rPr lang="en-US" dirty="0"/>
                        <a:t>329</a:t>
                      </a:r>
                      <a:endParaRPr lang="en-ID" dirty="0"/>
                    </a:p>
                  </a:txBody>
                  <a:tcPr/>
                </a:tc>
                <a:tc>
                  <a:txBody>
                    <a:bodyPr/>
                    <a:lstStyle/>
                    <a:p>
                      <a:r>
                        <a:rPr lang="en-US" dirty="0"/>
                        <a:t>3</a:t>
                      </a:r>
                      <a:endParaRPr lang="en-ID" dirty="0"/>
                    </a:p>
                  </a:txBody>
                  <a:tcPr/>
                </a:tc>
                <a:tc>
                  <a:txBody>
                    <a:bodyPr/>
                    <a:lstStyle/>
                    <a:p>
                      <a:r>
                        <a:rPr lang="en-US" dirty="0"/>
                        <a:t>1,01</a:t>
                      </a:r>
                      <a:endParaRPr lang="en-ID" dirty="0"/>
                    </a:p>
                  </a:txBody>
                  <a:tcPr/>
                </a:tc>
                <a:extLst>
                  <a:ext uri="{0D108BD9-81ED-4DB2-BD59-A6C34878D82A}">
                    <a16:rowId xmlns:a16="http://schemas.microsoft.com/office/drawing/2014/main" val="317753937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2017</a:t>
                      </a:r>
                      <a:endParaRPr lang="en-ID" dirty="0"/>
                    </a:p>
                  </a:txBody>
                  <a:tcPr/>
                </a:tc>
                <a:tc>
                  <a:txBody>
                    <a:bodyPr/>
                    <a:lstStyle/>
                    <a:p>
                      <a:r>
                        <a:rPr lang="en-US" dirty="0"/>
                        <a:t>3695</a:t>
                      </a:r>
                      <a:endParaRPr lang="en-ID" dirty="0"/>
                    </a:p>
                  </a:txBody>
                  <a:tcPr/>
                </a:tc>
                <a:tc>
                  <a:txBody>
                    <a:bodyPr/>
                    <a:lstStyle/>
                    <a:p>
                      <a:r>
                        <a:rPr lang="en-US" dirty="0"/>
                        <a:t>45101</a:t>
                      </a:r>
                      <a:endParaRPr lang="en-ID" dirty="0"/>
                    </a:p>
                  </a:txBody>
                  <a:tcPr/>
                </a:tc>
                <a:tc>
                  <a:txBody>
                    <a:bodyPr/>
                    <a:lstStyle/>
                    <a:p>
                      <a:r>
                        <a:rPr lang="en-US" dirty="0"/>
                        <a:t>1256</a:t>
                      </a:r>
                      <a:endParaRPr lang="en-ID" dirty="0"/>
                    </a:p>
                  </a:txBody>
                  <a:tcPr/>
                </a:tc>
                <a:tc>
                  <a:txBody>
                    <a:bodyPr/>
                    <a:lstStyle/>
                    <a:p>
                      <a:r>
                        <a:rPr lang="en-US" dirty="0"/>
                        <a:t>1,03</a:t>
                      </a:r>
                      <a:endParaRPr lang="en-ID" dirty="0"/>
                    </a:p>
                  </a:txBody>
                  <a:tcPr/>
                </a:tc>
                <a:extLst>
                  <a:ext uri="{0D108BD9-81ED-4DB2-BD59-A6C34878D82A}">
                    <a16:rowId xmlns:a16="http://schemas.microsoft.com/office/drawing/2014/main" val="116242760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2018</a:t>
                      </a:r>
                      <a:endParaRPr lang="en-ID" dirty="0"/>
                    </a:p>
                  </a:txBody>
                  <a:tcPr/>
                </a:tc>
                <a:tc>
                  <a:txBody>
                    <a:bodyPr/>
                    <a:lstStyle/>
                    <a:p>
                      <a:r>
                        <a:rPr lang="en-US" dirty="0"/>
                        <a:t>5338</a:t>
                      </a:r>
                      <a:endParaRPr lang="en-ID" dirty="0"/>
                    </a:p>
                  </a:txBody>
                  <a:tcPr/>
                </a:tc>
                <a:tc>
                  <a:txBody>
                    <a:bodyPr/>
                    <a:lstStyle/>
                    <a:p>
                      <a:r>
                        <a:rPr lang="en-US" dirty="0"/>
                        <a:t>54911</a:t>
                      </a:r>
                      <a:endParaRPr lang="en-ID" dirty="0"/>
                    </a:p>
                  </a:txBody>
                  <a:tcPr/>
                </a:tc>
                <a:tc>
                  <a:txBody>
                    <a:bodyPr/>
                    <a:lstStyle/>
                    <a:p>
                      <a:r>
                        <a:rPr lang="en-US" dirty="0"/>
                        <a:t>1167</a:t>
                      </a:r>
                      <a:endParaRPr lang="en-ID" dirty="0"/>
                    </a:p>
                  </a:txBody>
                  <a:tcPr/>
                </a:tc>
                <a:tc>
                  <a:txBody>
                    <a:bodyPr/>
                    <a:lstStyle/>
                    <a:p>
                      <a:r>
                        <a:rPr lang="en-US" dirty="0"/>
                        <a:t>1,02</a:t>
                      </a:r>
                      <a:endParaRPr lang="en-ID" dirty="0"/>
                    </a:p>
                  </a:txBody>
                  <a:tcPr/>
                </a:tc>
                <a:extLst>
                  <a:ext uri="{0D108BD9-81ED-4DB2-BD59-A6C34878D82A}">
                    <a16:rowId xmlns:a16="http://schemas.microsoft.com/office/drawing/2014/main" val="3544821805"/>
                  </a:ext>
                </a:extLst>
              </a:tr>
            </a:tbl>
          </a:graphicData>
        </a:graphic>
      </p:graphicFrame>
    </p:spTree>
    <p:extLst>
      <p:ext uri="{BB962C8B-B14F-4D97-AF65-F5344CB8AC3E}">
        <p14:creationId xmlns:p14="http://schemas.microsoft.com/office/powerpoint/2010/main" val="394508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196344CC-D923-2DC4-6216-F1ABAB90D52D}"/>
              </a:ext>
            </a:extLst>
          </p:cNvPr>
          <p:cNvGraphicFramePr/>
          <p:nvPr>
            <p:extLst>
              <p:ext uri="{D42A27DB-BD31-4B8C-83A1-F6EECF244321}">
                <p14:modId xmlns:p14="http://schemas.microsoft.com/office/powerpoint/2010/main" val="1586481437"/>
              </p:ext>
            </p:extLst>
          </p:nvPr>
        </p:nvGraphicFramePr>
        <p:xfrm>
          <a:off x="370114" y="100117"/>
          <a:ext cx="8403772" cy="50959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392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5583-C83F-68C4-0DF3-A3BC2534E223}"/>
              </a:ext>
            </a:extLst>
          </p:cNvPr>
          <p:cNvSpPr>
            <a:spLocks noGrp="1"/>
          </p:cNvSpPr>
          <p:nvPr>
            <p:ph type="title"/>
          </p:nvPr>
        </p:nvSpPr>
        <p:spPr>
          <a:xfrm>
            <a:off x="384629" y="457200"/>
            <a:ext cx="8520600" cy="4064000"/>
          </a:xfrm>
        </p:spPr>
        <p:txBody>
          <a:bodyPr>
            <a:noAutofit/>
          </a:bodyPr>
          <a:lstStyle/>
          <a:p>
            <a:pPr algn="l"/>
            <a:r>
              <a:rPr lang="en-ID" sz="2000" dirty="0"/>
              <a:t>Dari data </a:t>
            </a:r>
            <a:r>
              <a:rPr lang="en-ID" sz="2000" dirty="0" err="1"/>
              <a:t>dapat</a:t>
            </a:r>
            <a:r>
              <a:rPr lang="en-ID" sz="2000" dirty="0"/>
              <a:t> </a:t>
            </a:r>
            <a:r>
              <a:rPr lang="en-ID" sz="2000" dirty="0" err="1"/>
              <a:t>dilihat</a:t>
            </a:r>
            <a:r>
              <a:rPr lang="en-ID" sz="2000" dirty="0"/>
              <a:t> </a:t>
            </a:r>
            <a:r>
              <a:rPr lang="en-ID" sz="2000" dirty="0" err="1"/>
              <a:t>terjadi</a:t>
            </a:r>
            <a:r>
              <a:rPr lang="en-ID" sz="2000" dirty="0"/>
              <a:t> </a:t>
            </a:r>
            <a:r>
              <a:rPr lang="en-ID" sz="2000" dirty="0" err="1"/>
              <a:t>lonjakan</a:t>
            </a:r>
            <a:r>
              <a:rPr lang="en-ID" sz="2000" dirty="0"/>
              <a:t> customer </a:t>
            </a:r>
            <a:r>
              <a:rPr lang="en-ID" sz="2000" dirty="0" err="1"/>
              <a:t>baik</a:t>
            </a:r>
            <a:r>
              <a:rPr lang="en-ID" sz="2000" dirty="0"/>
              <a:t> customer </a:t>
            </a:r>
            <a:r>
              <a:rPr lang="en-ID" sz="2000" dirty="0" err="1"/>
              <a:t>baru</a:t>
            </a:r>
            <a:r>
              <a:rPr lang="en-ID" sz="2000" dirty="0"/>
              <a:t> </a:t>
            </a:r>
            <a:r>
              <a:rPr lang="en-ID" sz="2000" dirty="0" err="1"/>
              <a:t>atau</a:t>
            </a:r>
            <a:r>
              <a:rPr lang="en-ID" sz="2000" dirty="0"/>
              <a:t> costumer </a:t>
            </a:r>
            <a:r>
              <a:rPr lang="en-ID" sz="2000" dirty="0" err="1"/>
              <a:t>aktif</a:t>
            </a:r>
            <a:r>
              <a:rPr lang="en-ID" sz="2000" dirty="0"/>
              <a:t> di 2016 </a:t>
            </a:r>
            <a:r>
              <a:rPr lang="en-ID" sz="2000" dirty="0" err="1"/>
              <a:t>ke</a:t>
            </a:r>
            <a:r>
              <a:rPr lang="en-ID" sz="2000" dirty="0"/>
              <a:t> 2017, </a:t>
            </a:r>
            <a:r>
              <a:rPr lang="en-ID" sz="2000" dirty="0" err="1"/>
              <a:t>namun</a:t>
            </a:r>
            <a:r>
              <a:rPr lang="en-ID" sz="2000" dirty="0"/>
              <a:t> Dari 2017 </a:t>
            </a:r>
            <a:r>
              <a:rPr lang="en-ID" sz="2000" dirty="0" err="1"/>
              <a:t>ke</a:t>
            </a:r>
            <a:r>
              <a:rPr lang="en-ID" sz="2000" dirty="0"/>
              <a:t> 2018 </a:t>
            </a:r>
            <a:r>
              <a:rPr lang="en-ID" sz="2000" dirty="0" err="1"/>
              <a:t>peningkatannya</a:t>
            </a:r>
            <a:r>
              <a:rPr lang="en-ID" sz="2000" dirty="0"/>
              <a:t> </a:t>
            </a:r>
            <a:r>
              <a:rPr lang="en-ID" sz="2000" dirty="0" err="1"/>
              <a:t>tidak</a:t>
            </a:r>
            <a:r>
              <a:rPr lang="en-ID" sz="2000" dirty="0"/>
              <a:t> </a:t>
            </a:r>
            <a:r>
              <a:rPr lang="en-ID" sz="2000" dirty="0" err="1"/>
              <a:t>terlalu</a:t>
            </a:r>
            <a:r>
              <a:rPr lang="en-ID" sz="2000" dirty="0"/>
              <a:t> </a:t>
            </a:r>
            <a:r>
              <a:rPr lang="en-ID" sz="2000" dirty="0" err="1"/>
              <a:t>signifikan</a:t>
            </a:r>
            <a:r>
              <a:rPr lang="en-ID" sz="2000" dirty="0"/>
              <a:t>. Dari </a:t>
            </a:r>
            <a:r>
              <a:rPr lang="en-ID" sz="2000" dirty="0" err="1"/>
              <a:t>grafik</a:t>
            </a:r>
            <a:r>
              <a:rPr lang="en-ID" sz="2000" dirty="0"/>
              <a:t> </a:t>
            </a:r>
            <a:r>
              <a:rPr lang="en-ID" sz="2000" dirty="0" err="1"/>
              <a:t>dapat</a:t>
            </a:r>
            <a:r>
              <a:rPr lang="en-ID" sz="2000" dirty="0"/>
              <a:t> di </a:t>
            </a:r>
            <a:r>
              <a:rPr lang="en-ID" sz="2000" dirty="0" err="1"/>
              <a:t>lihat</a:t>
            </a:r>
            <a:r>
              <a:rPr lang="en-ID" sz="2000" dirty="0"/>
              <a:t> </a:t>
            </a:r>
            <a:r>
              <a:rPr lang="en-ID" sz="2000" dirty="0" err="1"/>
              <a:t>bahwa</a:t>
            </a:r>
            <a:r>
              <a:rPr lang="en-ID" sz="2000" dirty="0"/>
              <a:t> </a:t>
            </a:r>
            <a:r>
              <a:rPr lang="en-ID" sz="2000" dirty="0" err="1"/>
              <a:t>perbandingan</a:t>
            </a:r>
            <a:r>
              <a:rPr lang="en-ID" sz="2000" dirty="0"/>
              <a:t> customer </a:t>
            </a:r>
            <a:r>
              <a:rPr lang="en-ID" sz="2000" dirty="0" err="1"/>
              <a:t>baru</a:t>
            </a:r>
            <a:r>
              <a:rPr lang="en-ID" sz="2000" dirty="0"/>
              <a:t> </a:t>
            </a:r>
            <a:r>
              <a:rPr lang="en-ID" sz="2000" dirty="0" err="1"/>
              <a:t>dengan</a:t>
            </a:r>
            <a:r>
              <a:rPr lang="en-ID" sz="2000" dirty="0"/>
              <a:t> customer </a:t>
            </a:r>
            <a:r>
              <a:rPr lang="en-ID" sz="2000" dirty="0" err="1"/>
              <a:t>aktif</a:t>
            </a:r>
            <a:r>
              <a:rPr lang="en-ID" sz="2000" dirty="0"/>
              <a:t> </a:t>
            </a:r>
            <a:r>
              <a:rPr lang="en-ID" sz="2000" dirty="0" err="1"/>
              <a:t>cukup</a:t>
            </a:r>
            <a:r>
              <a:rPr lang="en-ID" sz="2000" dirty="0"/>
              <a:t> </a:t>
            </a:r>
            <a:r>
              <a:rPr lang="en-ID" sz="2000" dirty="0" err="1"/>
              <a:t>signifikan</a:t>
            </a:r>
            <a:r>
              <a:rPr lang="en-ID" sz="2000" dirty="0"/>
              <a:t>, </a:t>
            </a:r>
            <a:r>
              <a:rPr lang="en-ID" sz="2000" dirty="0" err="1"/>
              <a:t>berarti</a:t>
            </a:r>
            <a:r>
              <a:rPr lang="en-ID" sz="2000" dirty="0"/>
              <a:t> customer </a:t>
            </a:r>
            <a:r>
              <a:rPr lang="en-ID" sz="2000" dirty="0" err="1"/>
              <a:t>bari</a:t>
            </a:r>
            <a:r>
              <a:rPr lang="en-ID" sz="2000" dirty="0"/>
              <a:t> </a:t>
            </a:r>
            <a:r>
              <a:rPr lang="en-ID" sz="2000" dirty="0" err="1"/>
              <a:t>ini</a:t>
            </a:r>
            <a:r>
              <a:rPr lang="en-ID" sz="2000" dirty="0"/>
              <a:t> </a:t>
            </a:r>
            <a:r>
              <a:rPr lang="en-ID" sz="2000" dirty="0" err="1"/>
              <a:t>belum</a:t>
            </a:r>
            <a:r>
              <a:rPr lang="en-ID" sz="2000" dirty="0"/>
              <a:t> </a:t>
            </a:r>
            <a:r>
              <a:rPr lang="en-ID" sz="2000" dirty="0" err="1"/>
              <a:t>melakukan</a:t>
            </a:r>
            <a:r>
              <a:rPr lang="en-ID" sz="2000" dirty="0"/>
              <a:t> </a:t>
            </a:r>
            <a:r>
              <a:rPr lang="en-ID" sz="2000" dirty="0" err="1"/>
              <a:t>reapeat</a:t>
            </a:r>
            <a:r>
              <a:rPr lang="en-ID" sz="2000" dirty="0"/>
              <a:t> order, </a:t>
            </a:r>
            <a:r>
              <a:rPr lang="en-ID" sz="2000" dirty="0" err="1"/>
              <a:t>Maka</a:t>
            </a:r>
            <a:r>
              <a:rPr lang="en-ID" sz="2000" dirty="0"/>
              <a:t> </a:t>
            </a:r>
            <a:r>
              <a:rPr lang="en-ID" sz="2000" dirty="0" err="1"/>
              <a:t>perlu</a:t>
            </a:r>
            <a:r>
              <a:rPr lang="en-ID" sz="2000" dirty="0"/>
              <a:t> di </a:t>
            </a:r>
            <a:r>
              <a:rPr lang="en-ID" sz="2000" dirty="0" err="1"/>
              <a:t>adakan</a:t>
            </a:r>
            <a:r>
              <a:rPr lang="en-ID" sz="2000" dirty="0"/>
              <a:t> </a:t>
            </a:r>
            <a:r>
              <a:rPr lang="en-ID" sz="2000" dirty="0" err="1"/>
              <a:t>evaluasi</a:t>
            </a:r>
            <a:r>
              <a:rPr lang="en-ID" sz="2000" dirty="0"/>
              <a:t> </a:t>
            </a:r>
            <a:r>
              <a:rPr lang="en-ID" sz="2000" dirty="0" err="1"/>
              <a:t>untuk</a:t>
            </a:r>
            <a:r>
              <a:rPr lang="en-ID" sz="2000" dirty="0"/>
              <a:t> </a:t>
            </a:r>
            <a:r>
              <a:rPr lang="en-ID" sz="2000" dirty="0" err="1"/>
              <a:t>meningkatkam</a:t>
            </a:r>
            <a:r>
              <a:rPr lang="en-ID" sz="2000" dirty="0"/>
              <a:t> </a:t>
            </a:r>
            <a:r>
              <a:rPr lang="en-ID" sz="2000" dirty="0" err="1"/>
              <a:t>ke</a:t>
            </a:r>
            <a:r>
              <a:rPr lang="en-ID" sz="2000" dirty="0"/>
              <a:t> </a:t>
            </a:r>
            <a:r>
              <a:rPr lang="en-ID" sz="2000" dirty="0" err="1"/>
              <a:t>aktifan</a:t>
            </a:r>
            <a:r>
              <a:rPr lang="en-ID" sz="2000" dirty="0"/>
              <a:t> </a:t>
            </a:r>
            <a:r>
              <a:rPr lang="en-ID" sz="2000" dirty="0" err="1"/>
              <a:t>dari</a:t>
            </a:r>
            <a:r>
              <a:rPr lang="en-ID" sz="2000" dirty="0"/>
              <a:t> customer </a:t>
            </a:r>
            <a:r>
              <a:rPr lang="en-ID" sz="2000" dirty="0" err="1"/>
              <a:t>bari</a:t>
            </a:r>
            <a:r>
              <a:rPr lang="en-ID" sz="2000" dirty="0"/>
              <a:t> </a:t>
            </a:r>
            <a:r>
              <a:rPr lang="en-ID" sz="2000" dirty="0" err="1"/>
              <a:t>ini</a:t>
            </a:r>
            <a:r>
              <a:rPr lang="en-ID" sz="2000" dirty="0"/>
              <a:t>, </a:t>
            </a:r>
            <a:r>
              <a:rPr lang="en-ID" sz="2000" dirty="0" err="1"/>
              <a:t>mungkin</a:t>
            </a:r>
            <a:r>
              <a:rPr lang="en-ID" sz="2000" dirty="0"/>
              <a:t> </a:t>
            </a:r>
            <a:r>
              <a:rPr lang="en-ID" sz="2000" dirty="0" err="1"/>
              <a:t>bisa</a:t>
            </a:r>
            <a:r>
              <a:rPr lang="en-ID" sz="2000" dirty="0"/>
              <a:t> </a:t>
            </a:r>
            <a:r>
              <a:rPr lang="en-ID" sz="2000" dirty="0" err="1"/>
              <a:t>dengan</a:t>
            </a:r>
            <a:r>
              <a:rPr lang="en-ID" sz="2000" dirty="0"/>
              <a:t> </a:t>
            </a:r>
            <a:r>
              <a:rPr lang="en-ID" sz="2000" dirty="0" err="1"/>
              <a:t>menggunakam</a:t>
            </a:r>
            <a:r>
              <a:rPr lang="en-ID" sz="2000" dirty="0"/>
              <a:t> promo </a:t>
            </a:r>
            <a:r>
              <a:rPr lang="en-ID" sz="2000" dirty="0" err="1"/>
              <a:t>khusus</a:t>
            </a:r>
            <a:r>
              <a:rPr lang="en-ID" sz="2000" dirty="0"/>
              <a:t> Dan </a:t>
            </a:r>
            <a:r>
              <a:rPr lang="en-ID" sz="2000" dirty="0" err="1"/>
              <a:t>melakukan</a:t>
            </a:r>
            <a:r>
              <a:rPr lang="en-ID" sz="2000" dirty="0"/>
              <a:t> tactic marketing agar para new customer </a:t>
            </a:r>
            <a:r>
              <a:rPr lang="en-ID" sz="2000" dirty="0" err="1"/>
              <a:t>bisa</a:t>
            </a:r>
            <a:r>
              <a:rPr lang="en-ID" sz="2000" dirty="0"/>
              <a:t> </a:t>
            </a:r>
            <a:r>
              <a:rPr lang="en-ID" sz="2000" dirty="0" err="1"/>
              <a:t>menjadi</a:t>
            </a:r>
            <a:r>
              <a:rPr lang="en-ID" sz="2000" dirty="0"/>
              <a:t> customer active.</a:t>
            </a:r>
            <a:br>
              <a:rPr lang="en-ID" sz="2000" dirty="0"/>
            </a:br>
            <a:br>
              <a:rPr lang="en-ID" sz="2000" dirty="0"/>
            </a:br>
            <a:br>
              <a:rPr lang="en-ID" sz="2000" dirty="0"/>
            </a:br>
            <a:br>
              <a:rPr lang="en-ID" sz="2000" dirty="0"/>
            </a:br>
            <a:endParaRPr lang="en-ID" sz="2000" dirty="0"/>
          </a:p>
        </p:txBody>
      </p:sp>
    </p:spTree>
    <p:extLst>
      <p:ext uri="{BB962C8B-B14F-4D97-AF65-F5344CB8AC3E}">
        <p14:creationId xmlns:p14="http://schemas.microsoft.com/office/powerpoint/2010/main" val="17724135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Words>
  <Application>Microsoft Office PowerPoint</Application>
  <PresentationFormat>On-screen Show (16:9)</PresentationFormat>
  <Paragraphs>30</Paragraphs>
  <Slides>4</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Annual Customer Activity Growth Analysis</vt:lpstr>
      <vt:lpstr>PowerPoint Presentation</vt:lpstr>
      <vt:lpstr>PowerPoint Presentation</vt:lpstr>
      <vt:lpstr>Dari data dapat dilihat terjadi lonjakan customer baik customer baru atau costumer aktif di 2016 ke 2017, namun Dari 2017 ke 2018 peningkatannya tidak terlalu signifikan. Dari grafik dapat di lihat bahwa perbandingan customer baru dengan customer aktif cukup signifikan, berarti customer bari ini belum melakukan reapeat order, Maka perlu di adakan evaluasi untuk meningkatkam ke aktifan dari customer bari ini, mungkin bisa dengan menggunakam promo khusus Dan melakukan tactic marketing agar para new customer bisa menjadi customer active.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Customer Activity Growth Analysis</dc:title>
  <dc:creator>Fajar Arief</dc:creator>
  <cp:lastModifiedBy>Fajar Arief</cp:lastModifiedBy>
  <cp:revision>1</cp:revision>
  <dcterms:modified xsi:type="dcterms:W3CDTF">2022-10-01T12:23:10Z</dcterms:modified>
</cp:coreProperties>
</file>