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
  </p:notesMasterIdLst>
  <p:sldIdLst>
    <p:sldId id="256" r:id="rId3"/>
    <p:sldId id="257" r:id="rId4"/>
    <p:sldId id="258" r:id="rId5"/>
    <p:sldId id="259" r:id="rId6"/>
  </p:sldIdLst>
  <p:sldSz cx="9144000" cy="5143500" type="screen16x9"/>
  <p:notesSz cx="6858000" cy="9144000"/>
  <p:embeddedFontLst>
    <p:embeddedFont>
      <p:font typeface="Dosis" pitchFamily="2" charset="0"/>
      <p:regular r:id="rId8"/>
      <p:bold r:id="rId9"/>
    </p:embeddedFont>
    <p:embeddedFont>
      <p:font typeface="Nunito"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84eb88aa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84eb88aa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MYGWJ5Xidd0ORqwZ8XmosgtILxHs-RtT/edit?usp=sharing&amp;ouid=102126021675196370956&amp;rtpof=true&amp;sd=tru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dirty="0">
                <a:solidFill>
                  <a:schemeClr val="lt1"/>
                </a:solidFill>
              </a:rPr>
              <a:t>Analyzing eCommerce Business Performance with SQL</a:t>
            </a:r>
            <a:endParaRPr sz="3080" b="1" dirty="0">
              <a:solidFill>
                <a:schemeClr val="lt1"/>
              </a:solidFill>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Fajar Arief Rahman</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Fajararahman11@gmail.com</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rPr>
              <a:t>www.linkedin.com/in/fajararahman11</a:t>
            </a:r>
            <a:endParaRPr sz="1200" dirty="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572000" y="2306457"/>
            <a:ext cx="4167000" cy="2271087"/>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ID" sz="800" dirty="0" err="1">
                <a:solidFill>
                  <a:schemeClr val="dk1"/>
                </a:solidFill>
                <a:latin typeface="Nunito"/>
                <a:ea typeface="Nunito"/>
                <a:cs typeface="Nunito"/>
                <a:sym typeface="Nunito"/>
              </a:rPr>
              <a:t>Memastikan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peforma</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bisnis</a:t>
            </a:r>
            <a:r>
              <a:rPr lang="en-ID" sz="800" dirty="0">
                <a:solidFill>
                  <a:schemeClr val="dk1"/>
                </a:solidFill>
                <a:latin typeface="Nunito"/>
                <a:ea typeface="Nunito"/>
                <a:cs typeface="Nunito"/>
                <a:sym typeface="Nunito"/>
              </a:rPr>
              <a:t> sangat </a:t>
            </a:r>
            <a:r>
              <a:rPr lang="en-ID" sz="800" dirty="0" err="1">
                <a:solidFill>
                  <a:schemeClr val="dk1"/>
                </a:solidFill>
                <a:latin typeface="Nunito"/>
                <a:ea typeface="Nunito"/>
                <a:cs typeface="Nunito"/>
                <a:sym typeface="Nunito"/>
              </a:rPr>
              <a:t>penting</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untuk</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sebuah</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perusahaan</a:t>
            </a:r>
            <a:r>
              <a:rPr lang="en-ID" sz="800" dirty="0">
                <a:solidFill>
                  <a:schemeClr val="dk1"/>
                </a:solidFill>
                <a:latin typeface="Nunito"/>
                <a:ea typeface="Nunito"/>
                <a:cs typeface="Nunito"/>
                <a:sym typeface="Nunito"/>
              </a:rPr>
              <a:t> dan </a:t>
            </a:r>
            <a:r>
              <a:rPr lang="en-ID" sz="800" dirty="0" err="1">
                <a:solidFill>
                  <a:schemeClr val="dk1"/>
                </a:solidFill>
                <a:latin typeface="Nunito"/>
                <a:ea typeface="Nunito"/>
                <a:cs typeface="Nunito"/>
                <a:sym typeface="Nunito"/>
              </a:rPr>
              <a:t>akan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membantu</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kemampuan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suatu</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perusahaan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untuk</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mendapatkan</a:t>
            </a:r>
            <a:r>
              <a:rPr lang="en-ID" sz="800" dirty="0">
                <a:solidFill>
                  <a:schemeClr val="dk1"/>
                </a:solidFill>
                <a:latin typeface="Nunito"/>
                <a:ea typeface="Nunito"/>
                <a:cs typeface="Nunito"/>
                <a:sym typeface="Nunito"/>
              </a:rPr>
              <a:t> pasar yang </a:t>
            </a:r>
            <a:r>
              <a:rPr lang="en-ID" sz="800" dirty="0" err="1">
                <a:solidFill>
                  <a:schemeClr val="dk1"/>
                </a:solidFill>
                <a:latin typeface="Nunito"/>
                <a:ea typeface="Nunito"/>
                <a:cs typeface="Nunito"/>
                <a:sym typeface="Nunito"/>
              </a:rPr>
              <a:t>tepat</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pelanggan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baru</a:t>
            </a:r>
            <a:r>
              <a:rPr lang="en-ID" sz="800" dirty="0">
                <a:solidFill>
                  <a:schemeClr val="dk1"/>
                </a:solidFill>
                <a:latin typeface="Nunito"/>
                <a:ea typeface="Nunito"/>
                <a:cs typeface="Nunito"/>
                <a:sym typeface="Nunito"/>
              </a:rPr>
              <a:t> dan </a:t>
            </a:r>
            <a:r>
              <a:rPr lang="en-ID" sz="800" dirty="0" err="1">
                <a:solidFill>
                  <a:schemeClr val="dk1"/>
                </a:solidFill>
                <a:latin typeface="Nunito"/>
                <a:ea typeface="Nunito"/>
                <a:cs typeface="Nunito"/>
                <a:sym typeface="Nunito"/>
              </a:rPr>
              <a:t>untuk</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mencari</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bisnis</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baru</a:t>
            </a:r>
            <a:r>
              <a:rPr lang="en-ID" sz="800" dirty="0">
                <a:solidFill>
                  <a:schemeClr val="dk1"/>
                </a:solidFill>
                <a:latin typeface="Nunito"/>
                <a:ea typeface="Nunito"/>
                <a:cs typeface="Nunito"/>
                <a:sym typeface="Nunito"/>
              </a:rPr>
              <a:t>. Pada </a:t>
            </a:r>
            <a:r>
              <a:rPr lang="en-ID" sz="800" dirty="0" err="1">
                <a:solidFill>
                  <a:schemeClr val="dk1"/>
                </a:solidFill>
                <a:latin typeface="Nunito"/>
                <a:ea typeface="Nunito"/>
                <a:cs typeface="Nunito"/>
                <a:sym typeface="Nunito"/>
              </a:rPr>
              <a:t>kesempatan</a:t>
            </a:r>
            <a:r>
              <a:rPr lang="en-ID" sz="800" dirty="0">
                <a:solidFill>
                  <a:schemeClr val="dk1"/>
                </a:solidFill>
                <a:latin typeface="Nunito"/>
                <a:ea typeface="Nunito"/>
                <a:cs typeface="Nunito"/>
                <a:sym typeface="Nunito"/>
              </a:rPr>
              <a:t> kali </a:t>
            </a:r>
            <a:r>
              <a:rPr lang="en-ID" sz="800" dirty="0" err="1">
                <a:solidFill>
                  <a:schemeClr val="dk1"/>
                </a:solidFill>
                <a:latin typeface="Nunito"/>
                <a:ea typeface="Nunito"/>
                <a:cs typeface="Nunito"/>
                <a:sym typeface="Nunito"/>
              </a:rPr>
              <a:t>ini</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saya</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Berkesempatan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untuk</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menganalis</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bisnis</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peforma</a:t>
            </a:r>
            <a:r>
              <a:rPr lang="en-ID" sz="800" dirty="0">
                <a:solidFill>
                  <a:schemeClr val="dk1"/>
                </a:solidFill>
                <a:latin typeface="Nunito"/>
                <a:ea typeface="Nunito"/>
                <a:cs typeface="Nunito"/>
                <a:sym typeface="Nunito"/>
              </a:rPr>
              <a:t> Dari </a:t>
            </a:r>
            <a:r>
              <a:rPr lang="en-ID" sz="800" dirty="0" err="1">
                <a:solidFill>
                  <a:schemeClr val="dk1"/>
                </a:solidFill>
                <a:latin typeface="Nunito"/>
                <a:ea typeface="Nunito"/>
                <a:cs typeface="Nunito"/>
                <a:sym typeface="Nunito"/>
              </a:rPr>
              <a:t>sebuah</a:t>
            </a:r>
            <a:r>
              <a:rPr lang="en-ID" sz="800" dirty="0">
                <a:solidFill>
                  <a:schemeClr val="dk1"/>
                </a:solidFill>
                <a:latin typeface="Nunito"/>
                <a:ea typeface="Nunito"/>
                <a:cs typeface="Nunito"/>
                <a:sym typeface="Nunito"/>
              </a:rPr>
              <a:t> e-commers, </a:t>
            </a:r>
            <a:r>
              <a:rPr lang="en-ID" sz="800" dirty="0" err="1">
                <a:solidFill>
                  <a:schemeClr val="dk1"/>
                </a:solidFill>
                <a:latin typeface="Nunito"/>
                <a:ea typeface="Nunito"/>
                <a:cs typeface="Nunito"/>
                <a:sym typeface="Nunito"/>
              </a:rPr>
              <a:t>dengan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melihat</a:t>
            </a:r>
            <a:r>
              <a:rPr lang="en-ID" sz="800" dirty="0">
                <a:solidFill>
                  <a:schemeClr val="dk1"/>
                </a:solidFill>
                <a:latin typeface="Nunito"/>
                <a:ea typeface="Nunito"/>
                <a:cs typeface="Nunito"/>
                <a:sym typeface="Nunito"/>
              </a:rPr>
              <a:t> Dari </a:t>
            </a:r>
            <a:r>
              <a:rPr lang="en-ID" sz="800" dirty="0" err="1">
                <a:solidFill>
                  <a:schemeClr val="dk1"/>
                </a:solidFill>
                <a:latin typeface="Nunito"/>
                <a:ea typeface="Nunito"/>
                <a:cs typeface="Nunito"/>
                <a:sym typeface="Nunito"/>
              </a:rPr>
              <a:t>pertumbuhan</a:t>
            </a:r>
            <a:r>
              <a:rPr lang="en-ID" sz="800" dirty="0">
                <a:solidFill>
                  <a:schemeClr val="dk1"/>
                </a:solidFill>
                <a:latin typeface="Nunito"/>
                <a:ea typeface="Nunito"/>
                <a:cs typeface="Nunito"/>
                <a:sym typeface="Nunito"/>
              </a:rPr>
              <a:t> customer, </a:t>
            </a:r>
            <a:r>
              <a:rPr lang="en-ID" sz="800" dirty="0" err="1">
                <a:solidFill>
                  <a:schemeClr val="dk1"/>
                </a:solidFill>
                <a:latin typeface="Nunito"/>
                <a:ea typeface="Nunito"/>
                <a:cs typeface="Nunito"/>
                <a:sym typeface="Nunito"/>
              </a:rPr>
              <a:t>kualitas</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produk</a:t>
            </a:r>
            <a:r>
              <a:rPr lang="en-ID" sz="800" dirty="0">
                <a:solidFill>
                  <a:schemeClr val="dk1"/>
                </a:solidFill>
                <a:latin typeface="Nunito"/>
                <a:ea typeface="Nunito"/>
                <a:cs typeface="Nunito"/>
                <a:sym typeface="Nunito"/>
              </a:rPr>
              <a:t> Dan </a:t>
            </a:r>
            <a:r>
              <a:rPr lang="en-ID" sz="800" dirty="0" err="1">
                <a:solidFill>
                  <a:schemeClr val="dk1"/>
                </a:solidFill>
                <a:latin typeface="Nunito"/>
                <a:ea typeface="Nunito"/>
                <a:cs typeface="Nunito"/>
                <a:sym typeface="Nunito"/>
              </a:rPr>
              <a:t>metode</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pembayaran</a:t>
            </a:r>
            <a:r>
              <a:rPr lang="en-ID" sz="800" dirty="0">
                <a:solidFill>
                  <a:schemeClr val="dk1"/>
                </a:solidFill>
                <a:latin typeface="Nunito"/>
                <a:ea typeface="Nunito"/>
                <a:cs typeface="Nunito"/>
                <a:sym typeface="Nunito"/>
              </a:rPr>
              <a:t>. </a:t>
            </a:r>
          </a:p>
          <a:p>
            <a:pPr marL="0" lvl="0" indent="0" algn="just" rtl="0">
              <a:lnSpc>
                <a:spcPct val="95000"/>
              </a:lnSpc>
              <a:spcBef>
                <a:spcPts val="0"/>
              </a:spcBef>
              <a:spcAft>
                <a:spcPts val="1200"/>
              </a:spcAft>
              <a:buSzPts val="1018"/>
              <a:buNone/>
            </a:pPr>
            <a:r>
              <a:rPr lang="en-ID" sz="800" dirty="0" err="1">
                <a:solidFill>
                  <a:schemeClr val="dk1"/>
                </a:solidFill>
                <a:latin typeface="Nunito"/>
                <a:ea typeface="Nunito"/>
                <a:cs typeface="Nunito"/>
                <a:sym typeface="Nunito"/>
              </a:rPr>
              <a:t>Berdasarkan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informasi</a:t>
            </a:r>
            <a:r>
              <a:rPr lang="en-ID" sz="800" dirty="0">
                <a:solidFill>
                  <a:schemeClr val="dk1"/>
                </a:solidFill>
                <a:latin typeface="Nunito"/>
                <a:ea typeface="Nunito"/>
                <a:cs typeface="Nunito"/>
                <a:sym typeface="Nunito"/>
              </a:rPr>
              <a:t> </a:t>
            </a:r>
            <a:r>
              <a:rPr lang="en-ID" sz="800" dirty="0" err="1">
                <a:latin typeface="Nunito"/>
                <a:ea typeface="Nunito"/>
                <a:cs typeface="Nunito"/>
                <a:sym typeface="Nunito"/>
              </a:rPr>
              <a:t>d</a:t>
            </a:r>
            <a:r>
              <a:rPr lang="en-ID" sz="800" dirty="0" err="1">
                <a:solidFill>
                  <a:schemeClr val="dk1"/>
                </a:solidFill>
                <a:latin typeface="Nunito"/>
                <a:ea typeface="Nunito"/>
                <a:cs typeface="Nunito"/>
                <a:sym typeface="Nunito"/>
              </a:rPr>
              <a:t>ari</a:t>
            </a:r>
            <a:r>
              <a:rPr lang="en-ID" sz="800" dirty="0">
                <a:solidFill>
                  <a:schemeClr val="dk1"/>
                </a:solidFill>
                <a:latin typeface="Nunito"/>
                <a:ea typeface="Nunito"/>
                <a:cs typeface="Nunito"/>
                <a:sym typeface="Nunito"/>
              </a:rPr>
              <a:t> dataset yang </a:t>
            </a:r>
            <a:r>
              <a:rPr lang="en-ID" sz="800" dirty="0" err="1">
                <a:solidFill>
                  <a:schemeClr val="dk1"/>
                </a:solidFill>
                <a:latin typeface="Nunito"/>
                <a:ea typeface="Nunito"/>
                <a:cs typeface="Nunito"/>
                <a:sym typeface="Nunito"/>
              </a:rPr>
              <a:t>saya</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dapatkan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terdapat</a:t>
            </a:r>
            <a:r>
              <a:rPr lang="en-ID" sz="800" dirty="0">
                <a:solidFill>
                  <a:schemeClr val="dk1"/>
                </a:solidFill>
                <a:latin typeface="Nunito"/>
                <a:ea typeface="Nunito"/>
                <a:cs typeface="Nunito"/>
                <a:sym typeface="Nunito"/>
              </a:rPr>
              <a:t> 10 </a:t>
            </a:r>
            <a:r>
              <a:rPr lang="en-ID" sz="800" dirty="0" err="1">
                <a:solidFill>
                  <a:schemeClr val="dk1"/>
                </a:solidFill>
                <a:latin typeface="Nunito"/>
                <a:ea typeface="Nunito"/>
                <a:cs typeface="Nunito"/>
                <a:sym typeface="Nunito"/>
              </a:rPr>
              <a:t>ribu</a:t>
            </a:r>
            <a:r>
              <a:rPr lang="en-ID" sz="800" dirty="0">
                <a:solidFill>
                  <a:schemeClr val="dk1"/>
                </a:solidFill>
                <a:latin typeface="Nunito"/>
                <a:ea typeface="Nunito"/>
                <a:cs typeface="Nunito"/>
                <a:sym typeface="Nunito"/>
              </a:rPr>
              <a:t> order Dari </a:t>
            </a:r>
            <a:r>
              <a:rPr lang="en-ID" sz="800" dirty="0" err="1">
                <a:solidFill>
                  <a:schemeClr val="dk1"/>
                </a:solidFill>
                <a:latin typeface="Nunito"/>
                <a:ea typeface="Nunito"/>
                <a:cs typeface="Nunito"/>
                <a:sym typeface="Nunito"/>
              </a:rPr>
              <a:t>tahun</a:t>
            </a:r>
            <a:r>
              <a:rPr lang="en-ID" sz="800" dirty="0">
                <a:solidFill>
                  <a:schemeClr val="dk1"/>
                </a:solidFill>
                <a:latin typeface="Nunito"/>
                <a:ea typeface="Nunito"/>
                <a:cs typeface="Nunito"/>
                <a:sym typeface="Nunito"/>
              </a:rPr>
              <a:t> 2016 </a:t>
            </a:r>
            <a:r>
              <a:rPr lang="en-ID" sz="800" dirty="0" err="1">
                <a:solidFill>
                  <a:schemeClr val="dk1"/>
                </a:solidFill>
                <a:latin typeface="Nunito"/>
                <a:ea typeface="Nunito"/>
                <a:cs typeface="Nunito"/>
                <a:sym typeface="Nunito"/>
              </a:rPr>
              <a:t>sampai</a:t>
            </a:r>
            <a:r>
              <a:rPr lang="en-ID" sz="800" dirty="0">
                <a:solidFill>
                  <a:schemeClr val="dk1"/>
                </a:solidFill>
                <a:latin typeface="Nunito"/>
                <a:ea typeface="Nunito"/>
                <a:cs typeface="Nunito"/>
                <a:sym typeface="Nunito"/>
              </a:rPr>
              <a:t> 2018 di marketplace. </a:t>
            </a:r>
            <a:r>
              <a:rPr lang="en-ID" sz="800" dirty="0" err="1">
                <a:solidFill>
                  <a:schemeClr val="dk1"/>
                </a:solidFill>
                <a:latin typeface="Nunito"/>
                <a:ea typeface="Nunito"/>
                <a:cs typeface="Nunito"/>
                <a:sym typeface="Nunito"/>
              </a:rPr>
              <a:t>Didapat</a:t>
            </a:r>
            <a:r>
              <a:rPr lang="en-ID" sz="800" dirty="0">
                <a:solidFill>
                  <a:schemeClr val="dk1"/>
                </a:solidFill>
                <a:latin typeface="Nunito"/>
                <a:ea typeface="Nunito"/>
                <a:cs typeface="Nunito"/>
                <a:sym typeface="Nunito"/>
              </a:rPr>
              <a:t> 8 dataset </a:t>
            </a:r>
            <a:r>
              <a:rPr lang="en-ID" sz="800" dirty="0" err="1">
                <a:solidFill>
                  <a:schemeClr val="dk1"/>
                </a:solidFill>
                <a:latin typeface="Nunito"/>
                <a:ea typeface="Nunito"/>
                <a:cs typeface="Nunito"/>
                <a:sym typeface="Nunito"/>
              </a:rPr>
              <a:t>diantaranya</a:t>
            </a:r>
            <a:r>
              <a:rPr lang="en-ID" sz="800" dirty="0">
                <a:solidFill>
                  <a:schemeClr val="dk1"/>
                </a:solidFill>
                <a:latin typeface="Nunito"/>
                <a:ea typeface="Nunito"/>
                <a:cs typeface="Nunito"/>
                <a:sym typeface="Nunito"/>
              </a:rPr>
              <a:t> customer dataset, geolocation dataset, order item dataset, order payment dataset, order review dataset, order dataset, product dataset, Dan sellers dataset. </a:t>
            </a:r>
          </a:p>
          <a:p>
            <a:pPr marL="0" lvl="0" indent="0" algn="just" rtl="0">
              <a:lnSpc>
                <a:spcPct val="95000"/>
              </a:lnSpc>
              <a:spcBef>
                <a:spcPts val="0"/>
              </a:spcBef>
              <a:spcAft>
                <a:spcPts val="1200"/>
              </a:spcAft>
              <a:buSzPts val="1018"/>
              <a:buNone/>
            </a:pPr>
            <a:r>
              <a:rPr lang="en-ID" sz="800" dirty="0">
                <a:solidFill>
                  <a:schemeClr val="dk1"/>
                </a:solidFill>
                <a:latin typeface="Nunito"/>
                <a:ea typeface="Nunito"/>
                <a:cs typeface="Nunito"/>
                <a:sym typeface="Nunito"/>
              </a:rPr>
              <a:t>Di </a:t>
            </a:r>
            <a:r>
              <a:rPr lang="en-ID" sz="800" dirty="0" err="1">
                <a:solidFill>
                  <a:schemeClr val="dk1"/>
                </a:solidFill>
                <a:latin typeface="Nunito"/>
                <a:ea typeface="Nunito"/>
                <a:cs typeface="Nunito"/>
                <a:sym typeface="Nunito"/>
              </a:rPr>
              <a:t>dapat</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bahwa</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penggguna</a:t>
            </a:r>
            <a:r>
              <a:rPr lang="en-ID" sz="800" dirty="0">
                <a:solidFill>
                  <a:schemeClr val="dk1"/>
                </a:solidFill>
                <a:latin typeface="Nunito"/>
                <a:ea typeface="Nunito"/>
                <a:cs typeface="Nunito"/>
                <a:sym typeface="Nunito"/>
              </a:rPr>
              <a:t> e-commers </a:t>
            </a:r>
            <a:r>
              <a:rPr lang="en-ID" sz="800" dirty="0" err="1">
                <a:solidFill>
                  <a:schemeClr val="dk1"/>
                </a:solidFill>
                <a:latin typeface="Nunito"/>
                <a:ea typeface="Nunito"/>
                <a:cs typeface="Nunito"/>
                <a:sym typeface="Nunito"/>
              </a:rPr>
              <a:t>terjadi</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penngkatang</a:t>
            </a:r>
            <a:r>
              <a:rPr lang="en-ID" sz="800" dirty="0">
                <a:solidFill>
                  <a:schemeClr val="dk1"/>
                </a:solidFill>
                <a:latin typeface="Nunito"/>
                <a:ea typeface="Nunito"/>
                <a:cs typeface="Nunito"/>
                <a:sym typeface="Nunito"/>
              </a:rPr>
              <a:t> yang sangat </a:t>
            </a:r>
            <a:r>
              <a:rPr lang="en-ID" sz="800" dirty="0" err="1">
                <a:solidFill>
                  <a:schemeClr val="dk1"/>
                </a:solidFill>
                <a:latin typeface="Nunito"/>
                <a:ea typeface="Nunito"/>
                <a:cs typeface="Nunito"/>
                <a:sym typeface="Nunito"/>
              </a:rPr>
              <a:t>signifikan</a:t>
            </a:r>
            <a:r>
              <a:rPr lang="en-ID" sz="800" dirty="0">
                <a:solidFill>
                  <a:schemeClr val="dk1"/>
                </a:solidFill>
                <a:latin typeface="Nunito"/>
                <a:ea typeface="Nunito"/>
                <a:cs typeface="Nunito"/>
                <a:sym typeface="Nunito"/>
              </a:rPr>
              <a:t> pada </a:t>
            </a:r>
            <a:r>
              <a:rPr lang="en-ID" sz="800" dirty="0" err="1">
                <a:solidFill>
                  <a:schemeClr val="dk1"/>
                </a:solidFill>
                <a:latin typeface="Nunito"/>
                <a:ea typeface="Nunito"/>
                <a:cs typeface="Nunito"/>
                <a:sym typeface="Nunito"/>
              </a:rPr>
              <a:t>tahun</a:t>
            </a:r>
            <a:r>
              <a:rPr lang="en-ID" sz="800" dirty="0">
                <a:solidFill>
                  <a:schemeClr val="dk1"/>
                </a:solidFill>
                <a:latin typeface="Nunito"/>
                <a:ea typeface="Nunito"/>
                <a:cs typeface="Nunito"/>
                <a:sym typeface="Nunito"/>
              </a:rPr>
              <a:t> 2016 </a:t>
            </a:r>
            <a:r>
              <a:rPr lang="en-ID" sz="800" dirty="0" err="1">
                <a:solidFill>
                  <a:schemeClr val="dk1"/>
                </a:solidFill>
                <a:latin typeface="Nunito"/>
                <a:ea typeface="Nunito"/>
                <a:cs typeface="Nunito"/>
                <a:sym typeface="Nunito"/>
              </a:rPr>
              <a:t>ke</a:t>
            </a:r>
            <a:r>
              <a:rPr lang="en-ID" sz="800" dirty="0">
                <a:solidFill>
                  <a:schemeClr val="dk1"/>
                </a:solidFill>
                <a:latin typeface="Nunito"/>
                <a:ea typeface="Nunito"/>
                <a:cs typeface="Nunito"/>
                <a:sym typeface="Nunito"/>
              </a:rPr>
              <a:t> 2017 </a:t>
            </a:r>
            <a:r>
              <a:rPr lang="en-ID" sz="800" dirty="0" err="1">
                <a:solidFill>
                  <a:schemeClr val="dk1"/>
                </a:solidFill>
                <a:latin typeface="Nunito"/>
                <a:ea typeface="Nunito"/>
                <a:cs typeface="Nunito"/>
                <a:sym typeface="Nunito"/>
              </a:rPr>
              <a:t>dimana</a:t>
            </a:r>
            <a:r>
              <a:rPr lang="en-ID" sz="800" dirty="0">
                <a:solidFill>
                  <a:schemeClr val="dk1"/>
                </a:solidFill>
                <a:latin typeface="Nunito"/>
                <a:ea typeface="Nunito"/>
                <a:cs typeface="Nunito"/>
                <a:sym typeface="Nunito"/>
              </a:rPr>
              <a:t> order </a:t>
            </a:r>
            <a:r>
              <a:rPr lang="en-ID" sz="800" dirty="0" err="1">
                <a:solidFill>
                  <a:schemeClr val="dk1"/>
                </a:solidFill>
                <a:latin typeface="Nunito"/>
                <a:ea typeface="Nunito"/>
                <a:cs typeface="Nunito"/>
                <a:sym typeface="Nunito"/>
              </a:rPr>
              <a:t>meningkat</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sekitar</a:t>
            </a:r>
            <a:r>
              <a:rPr lang="en-ID" sz="800" dirty="0">
                <a:solidFill>
                  <a:schemeClr val="dk1"/>
                </a:solidFill>
                <a:latin typeface="Nunito"/>
                <a:ea typeface="Nunito"/>
                <a:cs typeface="Nunito"/>
                <a:sym typeface="Nunito"/>
              </a:rPr>
              <a:t> 3000 </a:t>
            </a:r>
            <a:r>
              <a:rPr lang="en-ID" sz="800" dirty="0" err="1">
                <a:solidFill>
                  <a:schemeClr val="dk1"/>
                </a:solidFill>
                <a:latin typeface="Nunito"/>
                <a:ea typeface="Nunito"/>
                <a:cs typeface="Nunito"/>
                <a:sym typeface="Nunito"/>
              </a:rPr>
              <a:t>lebih</a:t>
            </a:r>
            <a:r>
              <a:rPr lang="en-ID" sz="800" dirty="0">
                <a:solidFill>
                  <a:schemeClr val="dk1"/>
                </a:solidFill>
                <a:latin typeface="Nunito"/>
                <a:ea typeface="Nunito"/>
                <a:cs typeface="Nunito"/>
                <a:sym typeface="Nunito"/>
              </a:rPr>
              <a:t> di banding </a:t>
            </a:r>
            <a:r>
              <a:rPr lang="en-ID" sz="800" dirty="0" err="1">
                <a:solidFill>
                  <a:schemeClr val="dk1"/>
                </a:solidFill>
                <a:latin typeface="Nunito"/>
                <a:ea typeface="Nunito"/>
                <a:cs typeface="Nunito"/>
                <a:sym typeface="Nunito"/>
              </a:rPr>
              <a:t>tahun</a:t>
            </a:r>
            <a:r>
              <a:rPr lang="en-ID" sz="800" dirty="0">
                <a:solidFill>
                  <a:schemeClr val="dk1"/>
                </a:solidFill>
                <a:latin typeface="Nunito"/>
                <a:ea typeface="Nunito"/>
                <a:cs typeface="Nunito"/>
                <a:sym typeface="Nunito"/>
              </a:rPr>
              <a:t> 2016. </a:t>
            </a:r>
            <a:r>
              <a:rPr lang="en-ID" sz="800" dirty="0" err="1">
                <a:solidFill>
                  <a:schemeClr val="dk1"/>
                </a:solidFill>
                <a:latin typeface="Nunito"/>
                <a:ea typeface="Nunito"/>
                <a:cs typeface="Nunito"/>
                <a:sym typeface="Nunito"/>
              </a:rPr>
              <a:t>Untuk</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barang</a:t>
            </a:r>
            <a:r>
              <a:rPr lang="en-ID" sz="800" dirty="0">
                <a:solidFill>
                  <a:schemeClr val="dk1"/>
                </a:solidFill>
                <a:latin typeface="Nunito"/>
                <a:ea typeface="Nunito"/>
                <a:cs typeface="Nunito"/>
                <a:sym typeface="Nunito"/>
              </a:rPr>
              <a:t> yang paling </a:t>
            </a:r>
            <a:r>
              <a:rPr lang="en-ID" sz="800" dirty="0" err="1">
                <a:solidFill>
                  <a:schemeClr val="dk1"/>
                </a:solidFill>
                <a:latin typeface="Nunito"/>
                <a:ea typeface="Nunito"/>
                <a:cs typeface="Nunito"/>
                <a:sym typeface="Nunito"/>
              </a:rPr>
              <a:t>populer</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dengan</a:t>
            </a:r>
            <a:r>
              <a:rPr lang="en-ID" sz="800" dirty="0">
                <a:solidFill>
                  <a:schemeClr val="dk1"/>
                </a:solidFill>
                <a:latin typeface="Nunito"/>
                <a:ea typeface="Nunito"/>
                <a:cs typeface="Nunito"/>
                <a:sym typeface="Nunito"/>
              </a:rPr>
              <a:t> rating yang </a:t>
            </a:r>
            <a:r>
              <a:rPr lang="en-ID" sz="800" dirty="0" err="1">
                <a:solidFill>
                  <a:schemeClr val="dk1"/>
                </a:solidFill>
                <a:latin typeface="Nunito"/>
                <a:ea typeface="Nunito"/>
                <a:cs typeface="Nunito"/>
                <a:sym typeface="Nunito"/>
              </a:rPr>
              <a:t>cukup</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baik</a:t>
            </a:r>
            <a:r>
              <a:rPr lang="en-ID" sz="800" dirty="0">
                <a:solidFill>
                  <a:schemeClr val="dk1"/>
                </a:solidFill>
                <a:latin typeface="Nunito"/>
                <a:ea typeface="Nunito"/>
                <a:cs typeface="Nunito"/>
                <a:sym typeface="Nunito"/>
              </a:rPr>
              <a:t> pada </a:t>
            </a:r>
            <a:r>
              <a:rPr lang="en-ID" sz="800" dirty="0" err="1">
                <a:solidFill>
                  <a:schemeClr val="dk1"/>
                </a:solidFill>
                <a:latin typeface="Nunito"/>
                <a:ea typeface="Nunito"/>
                <a:cs typeface="Nunito"/>
                <a:sym typeface="Nunito"/>
              </a:rPr>
              <a:t>kategotry</a:t>
            </a:r>
            <a:r>
              <a:rPr lang="en-ID" sz="800" dirty="0">
                <a:solidFill>
                  <a:schemeClr val="dk1"/>
                </a:solidFill>
                <a:latin typeface="Nunito"/>
                <a:ea typeface="Nunito"/>
                <a:cs typeface="Nunito"/>
                <a:sym typeface="Nunito"/>
              </a:rPr>
              <a:t> health beauty, Dan </a:t>
            </a:r>
            <a:r>
              <a:rPr lang="en-ID" sz="800" dirty="0" err="1">
                <a:solidFill>
                  <a:schemeClr val="dk1"/>
                </a:solidFill>
                <a:latin typeface="Nunito"/>
                <a:ea typeface="Nunito"/>
                <a:cs typeface="Nunito"/>
                <a:sym typeface="Nunito"/>
              </a:rPr>
              <a:t>untuk</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metode</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pembayaran</a:t>
            </a:r>
            <a:r>
              <a:rPr lang="en-ID" sz="800" dirty="0">
                <a:solidFill>
                  <a:schemeClr val="dk1"/>
                </a:solidFill>
                <a:latin typeface="Nunito"/>
                <a:ea typeface="Nunito"/>
                <a:cs typeface="Nunito"/>
                <a:sym typeface="Nunito"/>
              </a:rPr>
              <a:t> yang paling </a:t>
            </a:r>
            <a:r>
              <a:rPr lang="en-ID" sz="800" dirty="0" err="1">
                <a:solidFill>
                  <a:schemeClr val="dk1"/>
                </a:solidFill>
                <a:latin typeface="Nunito"/>
                <a:ea typeface="Nunito"/>
                <a:cs typeface="Nunito"/>
                <a:sym typeface="Nunito"/>
              </a:rPr>
              <a:t>banyak</a:t>
            </a:r>
            <a:r>
              <a:rPr lang="en-ID" sz="800" dirty="0">
                <a:solidFill>
                  <a:schemeClr val="dk1"/>
                </a:solidFill>
                <a:latin typeface="Nunito"/>
                <a:ea typeface="Nunito"/>
                <a:cs typeface="Nunito"/>
                <a:sym typeface="Nunito"/>
              </a:rPr>
              <a:t> di </a:t>
            </a:r>
            <a:r>
              <a:rPr lang="en-ID" sz="800" dirty="0" err="1">
                <a:solidFill>
                  <a:schemeClr val="dk1"/>
                </a:solidFill>
                <a:latin typeface="Nunito"/>
                <a:ea typeface="Nunito"/>
                <a:cs typeface="Nunito"/>
                <a:sym typeface="Nunito"/>
              </a:rPr>
              <a:t>pakai</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adalah</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metode</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pembayaran</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menggunakam</a:t>
            </a:r>
            <a:r>
              <a:rPr lang="en-ID" sz="800" dirty="0">
                <a:solidFill>
                  <a:schemeClr val="dk1"/>
                </a:solidFill>
                <a:latin typeface="Nunito"/>
                <a:ea typeface="Nunito"/>
                <a:cs typeface="Nunito"/>
                <a:sym typeface="Nunito"/>
              </a:rPr>
              <a:t> </a:t>
            </a:r>
            <a:r>
              <a:rPr lang="en-ID" sz="800" dirty="0" err="1">
                <a:solidFill>
                  <a:schemeClr val="dk1"/>
                </a:solidFill>
                <a:latin typeface="Nunito"/>
                <a:ea typeface="Nunito"/>
                <a:cs typeface="Nunito"/>
                <a:sym typeface="Nunito"/>
              </a:rPr>
              <a:t>kartu</a:t>
            </a:r>
            <a:r>
              <a:rPr lang="en-ID" sz="800" dirty="0">
                <a:solidFill>
                  <a:schemeClr val="dk1"/>
                </a:solidFill>
                <a:latin typeface="Nunito"/>
                <a:ea typeface="Nunito"/>
                <a:cs typeface="Nunito"/>
                <a:sym typeface="Nunito"/>
              </a:rPr>
              <a:t> </a:t>
            </a:r>
            <a:r>
              <a:rPr lang="en-ID" sz="800">
                <a:solidFill>
                  <a:schemeClr val="dk1"/>
                </a:solidFill>
                <a:latin typeface="Nunito"/>
                <a:ea typeface="Nunito"/>
                <a:cs typeface="Nunito"/>
                <a:sym typeface="Nunito"/>
              </a:rPr>
              <a:t>credit.</a:t>
            </a:r>
            <a:endParaRPr lang="en-ID" sz="800" dirty="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CDE92D45-1AEC-C738-C77C-7A2CF5C2888E}"/>
              </a:ext>
            </a:extLst>
          </p:cNvPr>
          <p:cNvPicPr>
            <a:picLocks noChangeAspect="1"/>
          </p:cNvPicPr>
          <p:nvPr/>
        </p:nvPicPr>
        <p:blipFill>
          <a:blip r:embed="rId5"/>
          <a:stretch>
            <a:fillRect/>
          </a:stretch>
        </p:blipFill>
        <p:spPr>
          <a:xfrm>
            <a:off x="4627050" y="399712"/>
            <a:ext cx="1294800" cy="17660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Overview</a:t>
            </a:r>
            <a:endParaRPr sz="2220" b="1">
              <a:solidFill>
                <a:schemeClr val="lt1"/>
              </a:solidFill>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Preparation</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dirty="0">
                <a:solidFill>
                  <a:schemeClr val="dk1"/>
                </a:solidFill>
              </a:rPr>
              <a:t>Masukkan Gambar ERD (Entity Relationship Diagram), dan tulislah kesimpulan dari tugas 1 ini, mulai dari apa saja yang kamu lakukan, dan tuliskan secara singkat bagaimana kamu melakukannya.</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Buatlah sebuah file doc di google drive milikmu, untuk menyimpan rekaman query yang sudah kamu jalankan, kemudian sematkan link-nya di pojok kanan bawah</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Maksimal 2 slide</a:t>
            </a:r>
            <a:endParaRPr sz="1500" dirty="0">
              <a:solidFill>
                <a:schemeClr val="dk1"/>
              </a:solidFill>
            </a:endParaRPr>
          </a:p>
        </p:txBody>
      </p:sp>
      <p:sp>
        <p:nvSpPr>
          <p:cNvPr id="2" name="Google Shape;115;p27">
            <a:hlinkClick r:id="rId3"/>
            <a:extLst>
              <a:ext uri="{FF2B5EF4-FFF2-40B4-BE49-F238E27FC236}">
                <a16:creationId xmlns:a16="http://schemas.microsoft.com/office/drawing/2014/main" id="{52F2C5B7-71E9-27DE-FD62-361B2D39C25E}"/>
              </a:ext>
            </a:extLst>
          </p:cNvPr>
          <p:cNvSpPr txBox="1"/>
          <p:nvPr/>
        </p:nvSpPr>
        <p:spPr>
          <a:xfrm>
            <a:off x="4278326" y="4451033"/>
            <a:ext cx="5226096" cy="692467"/>
          </a:xfrm>
          <a:prstGeom prst="rect">
            <a:avLst/>
          </a:prstGeom>
          <a:noFill/>
          <a:ln>
            <a:noFill/>
          </a:ln>
        </p:spPr>
        <p:txBody>
          <a:bodyPr spcFirstLastPara="1" wrap="square" lIns="91425" tIns="91425" rIns="91425" bIns="91425" anchor="t" anchorCtr="0">
            <a:spAutoFit/>
          </a:bodyPr>
          <a:lstStyle/>
          <a:p>
            <a:r>
              <a:rPr lang="en-US" sz="1100" dirty="0">
                <a:solidFill>
                  <a:srgbClr val="000000"/>
                </a:solidFill>
              </a:rPr>
              <a:t>Query </a:t>
            </a:r>
            <a:r>
              <a:rPr lang="en-US" sz="1100" dirty="0" err="1">
                <a:solidFill>
                  <a:srgbClr val="000000"/>
                </a:solidFill>
              </a:rPr>
              <a:t>selengkapnya</a:t>
            </a:r>
            <a:r>
              <a:rPr lang="en-US" sz="1100" dirty="0">
                <a:solidFill>
                  <a:srgbClr val="000000"/>
                </a:solidFill>
              </a:rPr>
              <a:t> </a:t>
            </a:r>
            <a:r>
              <a:rPr lang="en-US" sz="1100" dirty="0" err="1">
                <a:solidFill>
                  <a:srgbClr val="000000"/>
                </a:solidFill>
              </a:rPr>
              <a:t>dapat</a:t>
            </a:r>
            <a:r>
              <a:rPr lang="en-US" sz="1100" dirty="0">
                <a:solidFill>
                  <a:srgbClr val="000000"/>
                </a:solidFill>
              </a:rPr>
              <a:t> </a:t>
            </a:r>
            <a:r>
              <a:rPr lang="en-US" sz="1100" dirty="0" err="1">
                <a:solidFill>
                  <a:srgbClr val="000000"/>
                </a:solidFill>
              </a:rPr>
              <a:t>dilihat</a:t>
            </a:r>
            <a:r>
              <a:rPr lang="en-US" sz="1100" dirty="0">
                <a:solidFill>
                  <a:srgbClr val="000000"/>
                </a:solidFill>
              </a:rPr>
              <a:t> </a:t>
            </a:r>
            <a:r>
              <a:rPr lang="en-US" sz="1100" dirty="0" err="1">
                <a:solidFill>
                  <a:srgbClr val="000000"/>
                </a:solidFill>
              </a:rPr>
              <a:t>disini</a:t>
            </a:r>
            <a:endParaRPr lang="en-ID" sz="1100" dirty="0">
              <a:solidFill>
                <a:srgbClr val="000000"/>
              </a:solidFill>
            </a:endParaRPr>
          </a:p>
          <a:p>
            <a:pPr marL="0" lvl="0" indent="0" rtl="0">
              <a:lnSpc>
                <a:spcPct val="100000"/>
              </a:lnSpc>
              <a:spcBef>
                <a:spcPts val="0"/>
              </a:spcBef>
              <a:spcAft>
                <a:spcPts val="0"/>
              </a:spcAft>
              <a:buNone/>
            </a:pPr>
            <a:r>
              <a:rPr lang="en-ID" sz="1100" dirty="0">
                <a:solidFill>
                  <a:srgbClr val="000000"/>
                </a:solidFill>
              </a:rPr>
              <a:t>https://docs.google.com/document/d/1wfLQI3xgBWslWDzU8aoEfCmtEtnIlIkI/edit?usp=sharing&amp;ouid=102126021675196370956&amp;rtpof=true&amp;sd=true</a:t>
            </a:r>
            <a:endParaRPr sz="1100" dirty="0">
              <a:solidFill>
                <a:srgbClr val="000000"/>
              </a:solidFill>
            </a:endParaRPr>
          </a:p>
        </p:txBody>
      </p:sp>
      <p:sp>
        <p:nvSpPr>
          <p:cNvPr id="6" name="TextBox 5">
            <a:extLst>
              <a:ext uri="{FF2B5EF4-FFF2-40B4-BE49-F238E27FC236}">
                <a16:creationId xmlns:a16="http://schemas.microsoft.com/office/drawing/2014/main" id="{8CE0C8A0-0DF4-FA47-8C6A-F7EF31426306}"/>
              </a:ext>
            </a:extLst>
          </p:cNvPr>
          <p:cNvSpPr txBox="1"/>
          <p:nvPr/>
        </p:nvSpPr>
        <p:spPr>
          <a:xfrm>
            <a:off x="4278326" y="3804702"/>
            <a:ext cx="4725512" cy="646331"/>
          </a:xfrm>
          <a:prstGeom prst="rect">
            <a:avLst/>
          </a:prstGeom>
          <a:noFill/>
        </p:spPr>
        <p:txBody>
          <a:bodyPr wrap="square">
            <a:spAutoFit/>
          </a:bodyPr>
          <a:lstStyle/>
          <a:p>
            <a:r>
              <a:rPr lang="en-US" sz="1200" dirty="0" err="1">
                <a:solidFill>
                  <a:srgbClr val="000000"/>
                </a:solidFill>
              </a:rPr>
              <a:t>Lihat</a:t>
            </a:r>
            <a:r>
              <a:rPr lang="en-US" sz="1200" dirty="0">
                <a:solidFill>
                  <a:srgbClr val="000000"/>
                </a:solidFill>
              </a:rPr>
              <a:t> </a:t>
            </a:r>
            <a:r>
              <a:rPr lang="en-US" sz="1200" dirty="0" err="1">
                <a:solidFill>
                  <a:srgbClr val="000000"/>
                </a:solidFill>
              </a:rPr>
              <a:t>atau</a:t>
            </a:r>
            <a:r>
              <a:rPr lang="en-US" sz="1200" dirty="0">
                <a:solidFill>
                  <a:srgbClr val="000000"/>
                </a:solidFill>
              </a:rPr>
              <a:t> Download ERD </a:t>
            </a:r>
            <a:r>
              <a:rPr lang="en-US" sz="1200" dirty="0" err="1">
                <a:solidFill>
                  <a:srgbClr val="000000"/>
                </a:solidFill>
              </a:rPr>
              <a:t>disini</a:t>
            </a:r>
            <a:endParaRPr lang="en-ID" sz="1200" dirty="0"/>
          </a:p>
          <a:p>
            <a:r>
              <a:rPr lang="en-ID" sz="1200" dirty="0"/>
              <a:t>https://drive.google.com/file/d/1nlFmW28jkq6j3nXeSzM5Wp40FMiazPhS/view?usp=sharing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A865-F2B8-F2FC-246B-92271392FC45}"/>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D0F665BB-7252-B3A7-5C17-52FE52B4A8EC}"/>
              </a:ext>
            </a:extLst>
          </p:cNvPr>
          <p:cNvSpPr>
            <a:spLocks noGrp="1"/>
          </p:cNvSpPr>
          <p:nvPr>
            <p:ph type="body" idx="1"/>
          </p:nvPr>
        </p:nvSpPr>
        <p:spPr>
          <a:xfrm>
            <a:off x="3697646" y="1152475"/>
            <a:ext cx="5134653" cy="3416400"/>
          </a:xfrm>
          <a:solidFill>
            <a:schemeClr val="bg1"/>
          </a:solidFill>
          <a:ln>
            <a:solidFill>
              <a:schemeClr val="bg1"/>
            </a:solidFill>
          </a:ln>
        </p:spPr>
        <p:txBody>
          <a:bodyPr>
            <a:normAutofit fontScale="92500" lnSpcReduction="10000"/>
          </a:bodyPr>
          <a:lstStyle/>
          <a:p>
            <a:pPr marL="114300" indent="0" algn="l">
              <a:buNone/>
            </a:pPr>
            <a:r>
              <a:rPr lang="en-US" dirty="0">
                <a:solidFill>
                  <a:sysClr val="windowText" lastClr="000000"/>
                </a:solidFill>
                <a:latin typeface="+mj-lt"/>
              </a:rPr>
              <a:t>Pada </a:t>
            </a:r>
            <a:r>
              <a:rPr lang="en-US" dirty="0" err="1">
                <a:solidFill>
                  <a:sysClr val="windowText" lastClr="000000"/>
                </a:solidFill>
                <a:latin typeface="+mj-lt"/>
              </a:rPr>
              <a:t>tugas</a:t>
            </a:r>
            <a:r>
              <a:rPr lang="en-US" dirty="0">
                <a:solidFill>
                  <a:sysClr val="windowText" lastClr="000000"/>
                </a:solidFill>
                <a:latin typeface="+mj-lt"/>
              </a:rPr>
              <a:t> </a:t>
            </a:r>
            <a:r>
              <a:rPr lang="en-US" dirty="0" err="1">
                <a:solidFill>
                  <a:sysClr val="windowText" lastClr="000000"/>
                </a:solidFill>
                <a:latin typeface="+mj-lt"/>
              </a:rPr>
              <a:t>ini</a:t>
            </a:r>
            <a:r>
              <a:rPr lang="en-US" dirty="0">
                <a:solidFill>
                  <a:sysClr val="windowText" lastClr="000000"/>
                </a:solidFill>
                <a:latin typeface="+mj-lt"/>
              </a:rPr>
              <a:t> </a:t>
            </a:r>
            <a:r>
              <a:rPr lang="en-US" dirty="0" err="1">
                <a:solidFill>
                  <a:sysClr val="windowText" lastClr="000000"/>
                </a:solidFill>
                <a:latin typeface="+mj-lt"/>
              </a:rPr>
              <a:t>pembuatan</a:t>
            </a:r>
            <a:r>
              <a:rPr lang="en-US" dirty="0">
                <a:solidFill>
                  <a:sysClr val="windowText" lastClr="000000"/>
                </a:solidFill>
                <a:latin typeface="+mj-lt"/>
              </a:rPr>
              <a:t> ERD </a:t>
            </a:r>
            <a:r>
              <a:rPr lang="en-US" dirty="0" err="1">
                <a:solidFill>
                  <a:sysClr val="windowText" lastClr="000000"/>
                </a:solidFill>
                <a:latin typeface="+mj-lt"/>
              </a:rPr>
              <a:t>dilakukan</a:t>
            </a:r>
            <a:r>
              <a:rPr lang="en-US" dirty="0">
                <a:solidFill>
                  <a:sysClr val="windowText" lastClr="000000"/>
                </a:solidFill>
                <a:latin typeface="+mj-lt"/>
              </a:rPr>
              <a:t> </a:t>
            </a:r>
            <a:r>
              <a:rPr lang="en-US" dirty="0" err="1">
                <a:solidFill>
                  <a:sysClr val="windowText" lastClr="000000"/>
                </a:solidFill>
                <a:latin typeface="+mj-lt"/>
              </a:rPr>
              <a:t>untuk</a:t>
            </a:r>
            <a:r>
              <a:rPr lang="en-US" dirty="0">
                <a:solidFill>
                  <a:sysClr val="windowText" lastClr="000000"/>
                </a:solidFill>
                <a:latin typeface="+mj-lt"/>
              </a:rPr>
              <a:t> </a:t>
            </a:r>
            <a:r>
              <a:rPr lang="en-US" dirty="0" err="1">
                <a:solidFill>
                  <a:sysClr val="windowText" lastClr="000000"/>
                </a:solidFill>
                <a:latin typeface="+mj-lt"/>
              </a:rPr>
              <a:t>mengetahui</a:t>
            </a:r>
            <a:r>
              <a:rPr lang="en-US" dirty="0">
                <a:solidFill>
                  <a:sysClr val="windowText" lastClr="000000"/>
                </a:solidFill>
                <a:latin typeface="+mj-lt"/>
              </a:rPr>
              <a:t> </a:t>
            </a:r>
            <a:r>
              <a:rPr lang="en-US" dirty="0" err="1">
                <a:solidFill>
                  <a:sysClr val="windowText" lastClr="000000"/>
                </a:solidFill>
                <a:latin typeface="+mj-lt"/>
              </a:rPr>
              <a:t>bagaimana</a:t>
            </a:r>
            <a:r>
              <a:rPr lang="en-US" dirty="0">
                <a:solidFill>
                  <a:sysClr val="windowText" lastClr="000000"/>
                </a:solidFill>
                <a:latin typeface="+mj-lt"/>
              </a:rPr>
              <a:t> relation </a:t>
            </a:r>
            <a:r>
              <a:rPr lang="en-US" dirty="0" err="1">
                <a:solidFill>
                  <a:sysClr val="windowText" lastClr="000000"/>
                </a:solidFill>
                <a:latin typeface="+mj-lt"/>
              </a:rPr>
              <a:t>dari</a:t>
            </a:r>
            <a:r>
              <a:rPr lang="en-US" dirty="0">
                <a:solidFill>
                  <a:sysClr val="windowText" lastClr="000000"/>
                </a:solidFill>
                <a:latin typeface="+mj-lt"/>
              </a:rPr>
              <a:t> table 1 </a:t>
            </a:r>
            <a:r>
              <a:rPr lang="en-US" dirty="0" err="1">
                <a:solidFill>
                  <a:sysClr val="windowText" lastClr="000000"/>
                </a:solidFill>
                <a:latin typeface="+mj-lt"/>
              </a:rPr>
              <a:t>dengan</a:t>
            </a:r>
            <a:r>
              <a:rPr lang="en-US" dirty="0">
                <a:solidFill>
                  <a:sysClr val="windowText" lastClr="000000"/>
                </a:solidFill>
                <a:latin typeface="+mj-lt"/>
              </a:rPr>
              <a:t> table </a:t>
            </a:r>
            <a:r>
              <a:rPr lang="en-US" dirty="0" err="1">
                <a:solidFill>
                  <a:sysClr val="windowText" lastClr="000000"/>
                </a:solidFill>
                <a:latin typeface="+mj-lt"/>
              </a:rPr>
              <a:t>lainnya</a:t>
            </a:r>
            <a:r>
              <a:rPr lang="en-US" dirty="0">
                <a:solidFill>
                  <a:sysClr val="windowText" lastClr="000000"/>
                </a:solidFill>
                <a:latin typeface="+mj-lt"/>
              </a:rPr>
              <a:t>, </a:t>
            </a:r>
            <a:r>
              <a:rPr lang="en-US" dirty="0" err="1">
                <a:solidFill>
                  <a:sysClr val="windowText" lastClr="000000"/>
                </a:solidFill>
                <a:latin typeface="+mj-lt"/>
              </a:rPr>
              <a:t>penggunaan</a:t>
            </a:r>
            <a:r>
              <a:rPr lang="en-US" dirty="0">
                <a:solidFill>
                  <a:sysClr val="windowText" lastClr="000000"/>
                </a:solidFill>
                <a:latin typeface="+mj-lt"/>
              </a:rPr>
              <a:t> Primary Key dan </a:t>
            </a:r>
            <a:r>
              <a:rPr lang="en-US" dirty="0" err="1">
                <a:solidFill>
                  <a:sysClr val="windowText" lastClr="000000"/>
                </a:solidFill>
                <a:latin typeface="+mj-lt"/>
              </a:rPr>
              <a:t>Forgein</a:t>
            </a:r>
            <a:r>
              <a:rPr lang="en-US" dirty="0">
                <a:solidFill>
                  <a:sysClr val="windowText" lastClr="000000"/>
                </a:solidFill>
                <a:latin typeface="+mj-lt"/>
              </a:rPr>
              <a:t> Key </a:t>
            </a:r>
            <a:r>
              <a:rPr lang="en-US" dirty="0" err="1">
                <a:solidFill>
                  <a:sysClr val="windowText" lastClr="000000"/>
                </a:solidFill>
                <a:latin typeface="+mj-lt"/>
              </a:rPr>
              <a:t>cukup</a:t>
            </a:r>
            <a:r>
              <a:rPr lang="en-US" dirty="0">
                <a:solidFill>
                  <a:sysClr val="windowText" lastClr="000000"/>
                </a:solidFill>
                <a:latin typeface="+mj-lt"/>
              </a:rPr>
              <a:t> </a:t>
            </a:r>
            <a:r>
              <a:rPr lang="en-US" dirty="0" err="1">
                <a:solidFill>
                  <a:sysClr val="windowText" lastClr="000000"/>
                </a:solidFill>
                <a:latin typeface="+mj-lt"/>
              </a:rPr>
              <a:t>penting</a:t>
            </a:r>
            <a:r>
              <a:rPr lang="en-US" dirty="0">
                <a:solidFill>
                  <a:sysClr val="windowText" lastClr="000000"/>
                </a:solidFill>
                <a:latin typeface="+mj-lt"/>
              </a:rPr>
              <a:t> </a:t>
            </a:r>
            <a:r>
              <a:rPr lang="en-US" dirty="0" err="1">
                <a:solidFill>
                  <a:sysClr val="windowText" lastClr="000000"/>
                </a:solidFill>
                <a:latin typeface="+mj-lt"/>
              </a:rPr>
              <a:t>untuk</a:t>
            </a:r>
            <a:r>
              <a:rPr lang="en-US" dirty="0">
                <a:solidFill>
                  <a:sysClr val="windowText" lastClr="000000"/>
                </a:solidFill>
                <a:latin typeface="+mj-lt"/>
              </a:rPr>
              <a:t> </a:t>
            </a:r>
            <a:r>
              <a:rPr lang="en-US" dirty="0" err="1">
                <a:solidFill>
                  <a:sysClr val="windowText" lastClr="000000"/>
                </a:solidFill>
                <a:latin typeface="+mj-lt"/>
              </a:rPr>
              <a:t>mengetahui</a:t>
            </a:r>
            <a:r>
              <a:rPr lang="en-US" dirty="0">
                <a:solidFill>
                  <a:sysClr val="windowText" lastClr="000000"/>
                </a:solidFill>
                <a:latin typeface="+mj-lt"/>
              </a:rPr>
              <a:t> </a:t>
            </a:r>
            <a:r>
              <a:rPr lang="en-US" dirty="0" err="1">
                <a:solidFill>
                  <a:sysClr val="windowText" lastClr="000000"/>
                </a:solidFill>
                <a:latin typeface="+mj-lt"/>
              </a:rPr>
              <a:t>hubungang</a:t>
            </a:r>
            <a:r>
              <a:rPr lang="en-US" dirty="0">
                <a:solidFill>
                  <a:sysClr val="windowText" lastClr="000000"/>
                </a:solidFill>
                <a:latin typeface="+mj-lt"/>
              </a:rPr>
              <a:t> </a:t>
            </a:r>
            <a:r>
              <a:rPr lang="en-US" dirty="0" err="1">
                <a:solidFill>
                  <a:sysClr val="windowText" lastClr="000000"/>
                </a:solidFill>
                <a:latin typeface="+mj-lt"/>
              </a:rPr>
              <a:t>dari</a:t>
            </a:r>
            <a:r>
              <a:rPr lang="en-US" dirty="0">
                <a:solidFill>
                  <a:sysClr val="windowText" lastClr="000000"/>
                </a:solidFill>
                <a:latin typeface="+mj-lt"/>
              </a:rPr>
              <a:t> </a:t>
            </a:r>
            <a:r>
              <a:rPr lang="en-US" dirty="0" err="1">
                <a:solidFill>
                  <a:sysClr val="windowText" lastClr="000000"/>
                </a:solidFill>
                <a:latin typeface="+mj-lt"/>
              </a:rPr>
              <a:t>tiap</a:t>
            </a:r>
            <a:r>
              <a:rPr lang="en-US" dirty="0">
                <a:solidFill>
                  <a:sysClr val="windowText" lastClr="000000"/>
                </a:solidFill>
                <a:latin typeface="+mj-lt"/>
              </a:rPr>
              <a:t> </a:t>
            </a:r>
            <a:r>
              <a:rPr lang="en-US" dirty="0" err="1">
                <a:solidFill>
                  <a:sysClr val="windowText" lastClr="000000"/>
                </a:solidFill>
                <a:latin typeface="+mj-lt"/>
              </a:rPr>
              <a:t>tabelnya</a:t>
            </a:r>
            <a:r>
              <a:rPr lang="en-US" dirty="0">
                <a:solidFill>
                  <a:sysClr val="windowText" lastClr="000000"/>
                </a:solidFill>
                <a:latin typeface="+mj-lt"/>
              </a:rPr>
              <a:t>. </a:t>
            </a:r>
            <a:r>
              <a:rPr lang="en-US" dirty="0" err="1">
                <a:solidFill>
                  <a:sysClr val="windowText" lastClr="000000"/>
                </a:solidFill>
                <a:latin typeface="+mj-lt"/>
              </a:rPr>
              <a:t>Untuk</a:t>
            </a:r>
            <a:r>
              <a:rPr lang="en-US" dirty="0">
                <a:solidFill>
                  <a:sysClr val="windowText" lastClr="000000"/>
                </a:solidFill>
                <a:latin typeface="+mj-lt"/>
              </a:rPr>
              <a:t> </a:t>
            </a:r>
            <a:r>
              <a:rPr lang="en-US" dirty="0" err="1">
                <a:solidFill>
                  <a:sysClr val="windowText" lastClr="000000"/>
                </a:solidFill>
                <a:latin typeface="+mj-lt"/>
              </a:rPr>
              <a:t>pengerjaar</a:t>
            </a:r>
            <a:r>
              <a:rPr lang="en-US" dirty="0">
                <a:solidFill>
                  <a:sysClr val="windowText" lastClr="000000"/>
                </a:solidFill>
                <a:latin typeface="+mj-lt"/>
              </a:rPr>
              <a:t> </a:t>
            </a:r>
            <a:r>
              <a:rPr lang="en-US" dirty="0" err="1">
                <a:solidFill>
                  <a:sysClr val="windowText" lastClr="000000"/>
                </a:solidFill>
                <a:latin typeface="+mj-lt"/>
              </a:rPr>
              <a:t>Klik</a:t>
            </a:r>
            <a:r>
              <a:rPr lang="en-US" dirty="0">
                <a:solidFill>
                  <a:sysClr val="windowText" lastClr="000000"/>
                </a:solidFill>
                <a:latin typeface="+mj-lt"/>
              </a:rPr>
              <a:t> </a:t>
            </a:r>
            <a:r>
              <a:rPr lang="en-US" dirty="0" err="1">
                <a:solidFill>
                  <a:sysClr val="windowText" lastClr="000000"/>
                </a:solidFill>
                <a:latin typeface="+mj-lt"/>
              </a:rPr>
              <a:t>kanan</a:t>
            </a:r>
            <a:r>
              <a:rPr lang="en-US" dirty="0">
                <a:solidFill>
                  <a:sysClr val="windowText" lastClr="000000"/>
                </a:solidFill>
                <a:latin typeface="+mj-lt"/>
              </a:rPr>
              <a:t> pada database </a:t>
            </a:r>
            <a:r>
              <a:rPr lang="en-US" dirty="0" err="1">
                <a:solidFill>
                  <a:sysClr val="windowText" lastClr="000000"/>
                </a:solidFill>
                <a:latin typeface="+mj-lt"/>
              </a:rPr>
              <a:t>lalu</a:t>
            </a:r>
            <a:r>
              <a:rPr lang="en-US" dirty="0">
                <a:solidFill>
                  <a:sysClr val="windowText" lastClr="000000"/>
                </a:solidFill>
                <a:latin typeface="+mj-lt"/>
              </a:rPr>
              <a:t> </a:t>
            </a:r>
            <a:r>
              <a:rPr lang="en-US" dirty="0" err="1">
                <a:solidFill>
                  <a:sysClr val="windowText" lastClr="000000"/>
                </a:solidFill>
                <a:latin typeface="+mj-lt"/>
              </a:rPr>
              <a:t>pilih</a:t>
            </a:r>
            <a:r>
              <a:rPr lang="en-US" dirty="0">
                <a:solidFill>
                  <a:sysClr val="windowText" lastClr="000000"/>
                </a:solidFill>
                <a:latin typeface="+mj-lt"/>
              </a:rPr>
              <a:t> generate IRD, </a:t>
            </a:r>
            <a:r>
              <a:rPr lang="en-US" dirty="0" err="1">
                <a:solidFill>
                  <a:sysClr val="windowText" lastClr="000000"/>
                </a:solidFill>
                <a:latin typeface="+mj-lt"/>
              </a:rPr>
              <a:t>setelah</a:t>
            </a:r>
            <a:r>
              <a:rPr lang="en-US" dirty="0">
                <a:solidFill>
                  <a:sysClr val="windowText" lastClr="000000"/>
                </a:solidFill>
                <a:latin typeface="+mj-lt"/>
              </a:rPr>
              <a:t> </a:t>
            </a:r>
            <a:r>
              <a:rPr lang="en-US" dirty="0" err="1">
                <a:solidFill>
                  <a:sysClr val="windowText" lastClr="000000"/>
                </a:solidFill>
                <a:latin typeface="+mj-lt"/>
              </a:rPr>
              <a:t>itu</a:t>
            </a:r>
            <a:r>
              <a:rPr lang="en-US" dirty="0">
                <a:solidFill>
                  <a:sysClr val="windowText" lastClr="000000"/>
                </a:solidFill>
                <a:latin typeface="+mj-lt"/>
              </a:rPr>
              <a:t> </a:t>
            </a:r>
            <a:r>
              <a:rPr lang="en-US" dirty="0" err="1">
                <a:solidFill>
                  <a:sysClr val="windowText" lastClr="000000"/>
                </a:solidFill>
                <a:latin typeface="+mj-lt"/>
              </a:rPr>
              <a:t>hubungkan</a:t>
            </a:r>
            <a:r>
              <a:rPr lang="en-US" dirty="0">
                <a:solidFill>
                  <a:sysClr val="windowText" lastClr="000000"/>
                </a:solidFill>
                <a:latin typeface="+mj-lt"/>
              </a:rPr>
              <a:t> </a:t>
            </a:r>
            <a:r>
              <a:rPr lang="en-US" dirty="0" err="1">
                <a:solidFill>
                  <a:sysClr val="windowText" lastClr="000000"/>
                </a:solidFill>
                <a:latin typeface="+mj-lt"/>
              </a:rPr>
              <a:t>tiap</a:t>
            </a:r>
            <a:r>
              <a:rPr lang="en-US" dirty="0">
                <a:solidFill>
                  <a:sysClr val="windowText" lastClr="000000"/>
                </a:solidFill>
                <a:latin typeface="+mj-lt"/>
              </a:rPr>
              <a:t> table yang </a:t>
            </a:r>
            <a:r>
              <a:rPr lang="en-US" dirty="0" err="1">
                <a:solidFill>
                  <a:sysClr val="windowText" lastClr="000000"/>
                </a:solidFill>
                <a:latin typeface="+mj-lt"/>
              </a:rPr>
              <a:t>saling</a:t>
            </a:r>
            <a:r>
              <a:rPr lang="en-US" dirty="0">
                <a:solidFill>
                  <a:sysClr val="windowText" lastClr="000000"/>
                </a:solidFill>
                <a:latin typeface="+mj-lt"/>
              </a:rPr>
              <a:t> </a:t>
            </a:r>
            <a:r>
              <a:rPr lang="en-US" dirty="0" err="1">
                <a:solidFill>
                  <a:sysClr val="windowText" lastClr="000000"/>
                </a:solidFill>
                <a:latin typeface="+mj-lt"/>
              </a:rPr>
              <a:t>berhubungan</a:t>
            </a:r>
            <a:r>
              <a:rPr lang="en-US" dirty="0">
                <a:solidFill>
                  <a:sysClr val="windowText" lastClr="000000"/>
                </a:solidFill>
                <a:latin typeface="+mj-lt"/>
              </a:rPr>
              <a:t> </a:t>
            </a:r>
            <a:r>
              <a:rPr lang="en-US" dirty="0" err="1">
                <a:solidFill>
                  <a:sysClr val="windowText" lastClr="000000"/>
                </a:solidFill>
                <a:latin typeface="+mj-lt"/>
              </a:rPr>
              <a:t>sesuai</a:t>
            </a:r>
            <a:r>
              <a:rPr lang="en-US" dirty="0">
                <a:solidFill>
                  <a:sysClr val="windowText" lastClr="000000"/>
                </a:solidFill>
                <a:latin typeface="+mj-lt"/>
              </a:rPr>
              <a:t> </a:t>
            </a:r>
            <a:r>
              <a:rPr lang="en-US" dirty="0" err="1">
                <a:solidFill>
                  <a:sysClr val="windowText" lastClr="000000"/>
                </a:solidFill>
                <a:latin typeface="+mj-lt"/>
              </a:rPr>
              <a:t>dengan</a:t>
            </a:r>
            <a:r>
              <a:rPr lang="en-US" dirty="0">
                <a:solidFill>
                  <a:sysClr val="windowText" lastClr="000000"/>
                </a:solidFill>
                <a:latin typeface="+mj-lt"/>
              </a:rPr>
              <a:t> data relation yang </a:t>
            </a:r>
            <a:r>
              <a:rPr lang="en-US" dirty="0" err="1">
                <a:solidFill>
                  <a:sysClr val="windowText" lastClr="000000"/>
                </a:solidFill>
                <a:latin typeface="+mj-lt"/>
              </a:rPr>
              <a:t>telah</a:t>
            </a:r>
            <a:r>
              <a:rPr lang="en-US" dirty="0">
                <a:solidFill>
                  <a:sysClr val="windowText" lastClr="000000"/>
                </a:solidFill>
                <a:latin typeface="+mj-lt"/>
              </a:rPr>
              <a:t> di </a:t>
            </a:r>
            <a:r>
              <a:rPr lang="en-US" dirty="0" err="1">
                <a:solidFill>
                  <a:sysClr val="windowText" lastClr="000000"/>
                </a:solidFill>
                <a:latin typeface="+mj-lt"/>
              </a:rPr>
              <a:t>berikan</a:t>
            </a:r>
            <a:r>
              <a:rPr lang="en-US" dirty="0">
                <a:solidFill>
                  <a:sysClr val="windowText" lastClr="000000"/>
                </a:solidFill>
                <a:latin typeface="+mj-lt"/>
              </a:rPr>
              <a:t>. </a:t>
            </a:r>
            <a:r>
              <a:rPr lang="en-US" dirty="0" err="1">
                <a:solidFill>
                  <a:sysClr val="windowText" lastClr="000000"/>
                </a:solidFill>
                <a:latin typeface="+mj-lt"/>
              </a:rPr>
              <a:t>Kesimpulasnnyas</a:t>
            </a:r>
            <a:r>
              <a:rPr lang="en-US" dirty="0">
                <a:solidFill>
                  <a:sysClr val="windowText" lastClr="000000"/>
                </a:solidFill>
                <a:latin typeface="+mj-lt"/>
              </a:rPr>
              <a:t> E</a:t>
            </a:r>
            <a:r>
              <a:rPr lang="en-ID" b="0" i="0" dirty="0">
                <a:solidFill>
                  <a:sysClr val="windowText" lastClr="000000"/>
                </a:solidFill>
                <a:effectLst/>
                <a:latin typeface="+mj-lt"/>
              </a:rPr>
              <a:t>RD </a:t>
            </a:r>
            <a:r>
              <a:rPr lang="en-ID" b="0" i="0" dirty="0" err="1">
                <a:solidFill>
                  <a:sysClr val="windowText" lastClr="000000"/>
                </a:solidFill>
                <a:effectLst/>
                <a:latin typeface="+mj-lt"/>
              </a:rPr>
              <a:t>adalah</a:t>
            </a:r>
            <a:r>
              <a:rPr lang="en-ID" b="0" i="0" dirty="0">
                <a:solidFill>
                  <a:sysClr val="windowText" lastClr="000000"/>
                </a:solidFill>
                <a:effectLst/>
                <a:latin typeface="+mj-lt"/>
              </a:rPr>
              <a:t> </a:t>
            </a:r>
            <a:r>
              <a:rPr lang="en-ID" b="0" i="0" dirty="0" err="1">
                <a:solidFill>
                  <a:sysClr val="windowText" lastClr="000000"/>
                </a:solidFill>
                <a:effectLst/>
                <a:latin typeface="+mj-lt"/>
              </a:rPr>
              <a:t>suatu</a:t>
            </a:r>
            <a:r>
              <a:rPr lang="en-ID" b="0" i="0" dirty="0">
                <a:solidFill>
                  <a:sysClr val="windowText" lastClr="000000"/>
                </a:solidFill>
                <a:effectLst/>
                <a:latin typeface="+mj-lt"/>
              </a:rPr>
              <a:t> model data </a:t>
            </a:r>
            <a:r>
              <a:rPr lang="en-ID" b="0" i="0" dirty="0" err="1">
                <a:solidFill>
                  <a:sysClr val="windowText" lastClr="000000"/>
                </a:solidFill>
                <a:effectLst/>
                <a:latin typeface="+mj-lt"/>
              </a:rPr>
              <a:t>berbentuk</a:t>
            </a:r>
            <a:r>
              <a:rPr lang="en-ID" b="0" i="0" dirty="0">
                <a:solidFill>
                  <a:sysClr val="windowText" lastClr="000000"/>
                </a:solidFill>
                <a:effectLst/>
                <a:latin typeface="+mj-lt"/>
              </a:rPr>
              <a:t> diagram yang </a:t>
            </a:r>
            <a:r>
              <a:rPr lang="en-ID" b="0" i="0" dirty="0" err="1">
                <a:solidFill>
                  <a:sysClr val="windowText" lastClr="000000"/>
                </a:solidFill>
                <a:effectLst/>
                <a:latin typeface="+mj-lt"/>
              </a:rPr>
              <a:t>mampu</a:t>
            </a:r>
            <a:r>
              <a:rPr lang="en-ID" b="0" i="0" dirty="0">
                <a:solidFill>
                  <a:sysClr val="windowText" lastClr="000000"/>
                </a:solidFill>
                <a:effectLst/>
                <a:latin typeface="+mj-lt"/>
              </a:rPr>
              <a:t> </a:t>
            </a:r>
            <a:r>
              <a:rPr lang="en-ID" b="0" i="0" dirty="0" err="1">
                <a:solidFill>
                  <a:sysClr val="windowText" lastClr="000000"/>
                </a:solidFill>
                <a:effectLst/>
                <a:latin typeface="+mj-lt"/>
              </a:rPr>
              <a:t>mengambarkan</a:t>
            </a:r>
            <a:r>
              <a:rPr lang="en-ID" b="0" i="0" dirty="0">
                <a:solidFill>
                  <a:sysClr val="windowText" lastClr="000000"/>
                </a:solidFill>
                <a:effectLst/>
                <a:latin typeface="+mj-lt"/>
              </a:rPr>
              <a:t> </a:t>
            </a:r>
            <a:r>
              <a:rPr lang="en-ID" b="0" i="0" dirty="0" err="1">
                <a:solidFill>
                  <a:sysClr val="windowText" lastClr="000000"/>
                </a:solidFill>
                <a:effectLst/>
                <a:latin typeface="+mj-lt"/>
              </a:rPr>
              <a:t>hubungan</a:t>
            </a:r>
            <a:r>
              <a:rPr lang="en-ID" b="0" i="0" dirty="0">
                <a:solidFill>
                  <a:sysClr val="windowText" lastClr="000000"/>
                </a:solidFill>
                <a:effectLst/>
                <a:latin typeface="+mj-lt"/>
              </a:rPr>
              <a:t> </a:t>
            </a:r>
            <a:r>
              <a:rPr lang="en-ID" b="0" i="0" dirty="0" err="1">
                <a:solidFill>
                  <a:sysClr val="windowText" lastClr="000000"/>
                </a:solidFill>
                <a:effectLst/>
                <a:latin typeface="+mj-lt"/>
              </a:rPr>
              <a:t>antara</a:t>
            </a:r>
            <a:r>
              <a:rPr lang="en-ID" b="0" i="0" dirty="0">
                <a:solidFill>
                  <a:sysClr val="windowText" lastClr="000000"/>
                </a:solidFill>
                <a:effectLst/>
                <a:latin typeface="+mj-lt"/>
              </a:rPr>
              <a:t> </a:t>
            </a:r>
            <a:r>
              <a:rPr lang="en-ID" b="0" i="0" dirty="0" err="1">
                <a:solidFill>
                  <a:sysClr val="windowText" lastClr="000000"/>
                </a:solidFill>
                <a:effectLst/>
                <a:latin typeface="+mj-lt"/>
              </a:rPr>
              <a:t>Tabel</a:t>
            </a:r>
            <a:r>
              <a:rPr lang="en-ID" b="0" i="0" dirty="0">
                <a:solidFill>
                  <a:sysClr val="windowText" lastClr="000000"/>
                </a:solidFill>
                <a:effectLst/>
                <a:latin typeface="+mj-lt"/>
              </a:rPr>
              <a:t>.</a:t>
            </a:r>
          </a:p>
          <a:p>
            <a:pPr marL="114300" indent="0">
              <a:buNone/>
            </a:pPr>
            <a:endParaRPr lang="en-ID" dirty="0"/>
          </a:p>
        </p:txBody>
      </p:sp>
      <p:pic>
        <p:nvPicPr>
          <p:cNvPr id="15" name="Picture 14">
            <a:extLst>
              <a:ext uri="{FF2B5EF4-FFF2-40B4-BE49-F238E27FC236}">
                <a16:creationId xmlns:a16="http://schemas.microsoft.com/office/drawing/2014/main" id="{669B517E-D1E3-DE4B-6BFC-29FD781A3A4D}"/>
              </a:ext>
            </a:extLst>
          </p:cNvPr>
          <p:cNvPicPr>
            <a:picLocks noChangeAspect="1"/>
          </p:cNvPicPr>
          <p:nvPr/>
        </p:nvPicPr>
        <p:blipFill>
          <a:blip r:embed="rId2"/>
          <a:stretch>
            <a:fillRect/>
          </a:stretch>
        </p:blipFill>
        <p:spPr>
          <a:xfrm>
            <a:off x="0" y="560525"/>
            <a:ext cx="3457366" cy="4582975"/>
          </a:xfrm>
          <a:prstGeom prst="rect">
            <a:avLst/>
          </a:prstGeom>
        </p:spPr>
      </p:pic>
    </p:spTree>
    <p:extLst>
      <p:ext uri="{BB962C8B-B14F-4D97-AF65-F5344CB8AC3E}">
        <p14:creationId xmlns:p14="http://schemas.microsoft.com/office/powerpoint/2010/main" val="34856235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445</Words>
  <Application>Microsoft Office PowerPoint</Application>
  <PresentationFormat>On-screen Show (16:9)</PresentationFormat>
  <Paragraphs>19</Paragraphs>
  <Slides>4</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Nunito</vt:lpstr>
      <vt:lpstr>Dosis</vt:lpstr>
      <vt:lpstr>Simple Light</vt:lpstr>
      <vt:lpstr>Simple Light</vt:lpstr>
      <vt:lpstr>Analyzing eCommerce Business Performance with SQL</vt:lpstr>
      <vt:lpstr>Overview</vt:lpstr>
      <vt:lpstr>Data Preparation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dc:title>
  <dc:creator>Fajar Arief</dc:creator>
  <cp:lastModifiedBy>Fajar Arief</cp:lastModifiedBy>
  <cp:revision>3</cp:revision>
  <dcterms:modified xsi:type="dcterms:W3CDTF">2022-10-01T10:36:04Z</dcterms:modified>
</cp:coreProperties>
</file>