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1" r:id="rId4"/>
    <p:sldId id="262" r:id="rId5"/>
    <p:sldId id="264" r:id="rId6"/>
    <p:sldId id="265" r:id="rId7"/>
    <p:sldId id="269" r:id="rId8"/>
    <p:sldId id="271"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BURN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64784421491169"/>
          <c:y val="0.1457292699388531"/>
          <c:w val="0.83478037840039221"/>
          <c:h val="0.71065603689397272"/>
        </c:manualLayout>
      </c:layout>
      <c:barChart>
        <c:barDir val="bar"/>
        <c:grouping val="clustered"/>
        <c:varyColors val="0"/>
        <c:ser>
          <c:idx val="0"/>
          <c:order val="0"/>
          <c:tx>
            <c:strRef>
              <c:f>Sheet1!$B$1</c:f>
              <c:strCache>
                <c:ptCount val="1"/>
                <c:pt idx="0">
                  <c:v>Plan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Login/logout</c:v>
                </c:pt>
                <c:pt idx="1">
                  <c:v>Registration</c:v>
                </c:pt>
                <c:pt idx="2">
                  <c:v>Post Page</c:v>
                </c:pt>
                <c:pt idx="3">
                  <c:v>Like/Comment</c:v>
                </c:pt>
                <c:pt idx="4">
                  <c:v>Follow/unfollow</c:v>
                </c:pt>
                <c:pt idx="5">
                  <c:v>Admin </c:v>
                </c:pt>
              </c:strCache>
            </c:strRef>
          </c:cat>
          <c:val>
            <c:numRef>
              <c:f>Sheet1!$B$2:$B$7</c:f>
              <c:numCache>
                <c:formatCode>General</c:formatCode>
                <c:ptCount val="6"/>
                <c:pt idx="0">
                  <c:v>8</c:v>
                </c:pt>
                <c:pt idx="1">
                  <c:v>7</c:v>
                </c:pt>
                <c:pt idx="2">
                  <c:v>8</c:v>
                </c:pt>
                <c:pt idx="3">
                  <c:v>2</c:v>
                </c:pt>
                <c:pt idx="4">
                  <c:v>7</c:v>
                </c:pt>
                <c:pt idx="5">
                  <c:v>10</c:v>
                </c:pt>
              </c:numCache>
            </c:numRef>
          </c:val>
          <c:extLst>
            <c:ext xmlns:c16="http://schemas.microsoft.com/office/drawing/2014/chart" uri="{C3380CC4-5D6E-409C-BE32-E72D297353CC}">
              <c16:uniqueId val="{00000000-BE0E-4848-9953-CAF022A6E35A}"/>
            </c:ext>
          </c:extLst>
        </c:ser>
        <c:ser>
          <c:idx val="1"/>
          <c:order val="1"/>
          <c:tx>
            <c:strRef>
              <c:f>Sheet1!$C$1</c:f>
              <c:strCache>
                <c:ptCount val="1"/>
                <c:pt idx="0">
                  <c:v>Actual Days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Login/logout</c:v>
                </c:pt>
                <c:pt idx="1">
                  <c:v>Registration</c:v>
                </c:pt>
                <c:pt idx="2">
                  <c:v>Post Page</c:v>
                </c:pt>
                <c:pt idx="3">
                  <c:v>Like/Comment</c:v>
                </c:pt>
                <c:pt idx="4">
                  <c:v>Follow/unfollow</c:v>
                </c:pt>
                <c:pt idx="5">
                  <c:v>Admin </c:v>
                </c:pt>
              </c:strCache>
            </c:strRef>
          </c:cat>
          <c:val>
            <c:numRef>
              <c:f>Sheet1!$C$2:$C$7</c:f>
              <c:numCache>
                <c:formatCode>General</c:formatCode>
                <c:ptCount val="6"/>
                <c:pt idx="0">
                  <c:v>11</c:v>
                </c:pt>
                <c:pt idx="1">
                  <c:v>9</c:v>
                </c:pt>
                <c:pt idx="2">
                  <c:v>10</c:v>
                </c:pt>
                <c:pt idx="3">
                  <c:v>4</c:v>
                </c:pt>
                <c:pt idx="4">
                  <c:v>9</c:v>
                </c:pt>
                <c:pt idx="5">
                  <c:v>15</c:v>
                </c:pt>
              </c:numCache>
            </c:numRef>
          </c:val>
          <c:extLst>
            <c:ext xmlns:c16="http://schemas.microsoft.com/office/drawing/2014/chart" uri="{C3380CC4-5D6E-409C-BE32-E72D297353CC}">
              <c16:uniqueId val="{00000001-BE0E-4848-9953-CAF022A6E35A}"/>
            </c:ext>
          </c:extLst>
        </c:ser>
        <c:dLbls>
          <c:dLblPos val="outEnd"/>
          <c:showLegendKey val="0"/>
          <c:showVal val="1"/>
          <c:showCatName val="0"/>
          <c:showSerName val="0"/>
          <c:showPercent val="0"/>
          <c:showBubbleSize val="0"/>
        </c:dLbls>
        <c:gapWidth val="182"/>
        <c:axId val="974890367"/>
        <c:axId val="974881247"/>
      </c:barChart>
      <c:catAx>
        <c:axId val="9748903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4881247"/>
        <c:crosses val="autoZero"/>
        <c:auto val="1"/>
        <c:lblAlgn val="ctr"/>
        <c:lblOffset val="100"/>
        <c:noMultiLvlLbl val="0"/>
      </c:catAx>
      <c:valAx>
        <c:axId val="9748812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4890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9:58:02.93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5293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891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652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26615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744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74866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390673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85026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89877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138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159685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F869-54E2-426C-92C8-711B9AAA5563}"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99868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F869-54E2-426C-92C8-711B9AAA5563}"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43715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F869-54E2-426C-92C8-711B9AAA5563}"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37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6966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66329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F869-54E2-426C-92C8-711B9AAA5563}" type="datetimeFigureOut">
              <a:rPr lang="en-IN" smtClean="0"/>
              <a:t>15-04-2024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30C25D-A83F-4189-9DA6-C82C2F201F55}" type="slidenum">
              <a:rPr lang="en-IN" smtClean="0"/>
              <a:t>‹#›</a:t>
            </a:fld>
            <a:endParaRPr lang="en-IN"/>
          </a:p>
        </p:txBody>
      </p:sp>
    </p:spTree>
    <p:extLst>
      <p:ext uri="{BB962C8B-B14F-4D97-AF65-F5344CB8AC3E}">
        <p14:creationId xmlns:p14="http://schemas.microsoft.com/office/powerpoint/2010/main" val="3400155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ailto:amaan@gmail.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mailto:amaan@gmail.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customXml" Target="../ink/ink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docs.flutter.dev/get-started/install" TargetMode="External"/><Relationship Id="rId1" Type="http://schemas.openxmlformats.org/officeDocument/2006/relationships/slideLayout" Target="../slideLayouts/slideLayout7.xml"/><Relationship Id="rId6" Type="http://schemas.openxmlformats.org/officeDocument/2006/relationships/hyperlink" Target="https://www.geeksforgeeks.org/flutter-tutorial/" TargetMode="External"/><Relationship Id="rId5" Type="http://schemas.openxmlformats.org/officeDocument/2006/relationships/hyperlink" Target="https://console.firebase.google.com/" TargetMode="External"/><Relationship Id="rId4" Type="http://schemas.openxmlformats.org/officeDocument/2006/relationships/hyperlink" Target="https://app.diagrams.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D9BA812-5C92-B674-D6A8-93343926CE3C}"/>
              </a:ext>
            </a:extLst>
          </p:cNvPr>
          <p:cNvSpPr>
            <a:spLocks noGrp="1" noChangeArrowheads="1"/>
          </p:cNvSpPr>
          <p:nvPr>
            <p:ph type="ctrTitle"/>
          </p:nvPr>
        </p:nvSpPr>
        <p:spPr bwMode="auto">
          <a:xfrm>
            <a:off x="532661" y="0"/>
            <a:ext cx="9270984"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latin typeface="Calibri" panose="020F0502020204030204" pitchFamily="34" charset="0"/>
                <a:ea typeface="Calibri" panose="020F0502020204030204" pitchFamily="34" charset="0"/>
                <a:cs typeface="Times New Roman" panose="02020603050405020304" pitchFamily="18" charset="0"/>
              </a:rPr>
              <a:t>       </a:t>
            </a:r>
            <a:r>
              <a:rPr lang="en-US" altLang="en-US" sz="3600" u="sng" dirty="0">
                <a:latin typeface="Calibri" panose="020F0502020204030204" pitchFamily="34" charset="0"/>
                <a:ea typeface="Calibri" panose="020F0502020204030204" pitchFamily="34" charset="0"/>
                <a:cs typeface="Times New Roman" panose="02020603050405020304" pitchFamily="18" charset="0"/>
              </a:rPr>
              <a:t>Uber Clone</a:t>
            </a:r>
            <a:endParaRPr kumimoji="0" lang="en-US" altLang="en-US" sz="14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3600" dirty="0"/>
              <a:t>				</a:t>
            </a:r>
            <a:br>
              <a:rPr lang="en-US" altLang="en-US" sz="3600" dirty="0"/>
            </a:br>
            <a:r>
              <a:rPr lang="en-US" altLang="en-US" sz="3600" dirty="0"/>
              <a:t>				</a:t>
            </a:r>
            <a:br>
              <a:rPr lang="en-US" altLang="en-US" sz="3600" dirty="0"/>
            </a:br>
            <a:br>
              <a:rPr lang="en-US" altLang="en-US" sz="3600" dirty="0"/>
            </a:br>
            <a:r>
              <a:rPr lang="en-US" altLang="en-US" sz="3600" dirty="0"/>
              <a:t>				   </a:t>
            </a:r>
            <a:r>
              <a:rPr lang="en-US" altLang="en-US" sz="1600" b="1" dirty="0">
                <a:solidFill>
                  <a:srgbClr val="2E74B5"/>
                </a:solidFill>
                <a:latin typeface="Calibri" panose="020F0502020204030204" pitchFamily="34" charset="0"/>
                <a:cs typeface="Times New Roman" panose="02020603050405020304" pitchFamily="18" charset="0"/>
              </a:rPr>
              <a:t>Developed By:</a:t>
            </a:r>
            <a:r>
              <a:rPr kumimoji="0" lang="en-US" altLang="en-US" sz="1600" b="1"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lvl="3" indent="457200" defTabSz="914400"/>
            <a:r>
              <a:rPr kumimoji="0" lang="en-US" altLang="en-US" sz="11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Aman Altaf Bhai </a:t>
            </a:r>
            <a:r>
              <a:rPr lang="en-US" altLang="en-US" sz="1400" b="1" dirty="0" err="1">
                <a:latin typeface="Calibri" panose="020F0502020204030204" pitchFamily="34" charset="0"/>
                <a:ea typeface="Times New Roman" panose="02020603050405020304" pitchFamily="18" charset="0"/>
                <a:cs typeface="Times New Roman" panose="02020603050405020304" pitchFamily="18" charset="0"/>
              </a:rPr>
              <a:t>Puthawala</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195180686032</a:t>
            </a:r>
            <a:b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Mohammed </a:t>
            </a:r>
            <a:r>
              <a:rPr kumimoji="0" lang="en-US" altLang="en-US" sz="1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Uzaif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Zakirmiya Saiyed	        195180686039</a:t>
            </a:r>
            <a:b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3" indent="457200" defTabSz="914400"/>
            <a:r>
              <a:rPr kumimoji="0" lang="en-US" altLang="en-US" sz="800" b="0" i="0" u="none" strike="noStrike" cap="none" normalizeH="0" baseline="0" dirty="0">
                <a:ln>
                  <a:noFill/>
                </a:ln>
                <a:solidFill>
                  <a:schemeClr val="tx1"/>
                </a:solidFill>
                <a:effectLst/>
              </a:rPr>
              <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Group No</a:t>
            </a:r>
            <a:r>
              <a:rPr kumimoji="0" lang="en-US" altLang="en-US" sz="1600" b="1" i="0" u="none" strike="noStrike" cap="none" normalizeH="0" baseline="0" dirty="0">
                <a:ln>
                  <a:noFill/>
                </a:ln>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MCM_10_33</a:t>
            </a:r>
            <a:b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br>
            <a:b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b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Under the Guidance of:</a:t>
            </a:r>
            <a:b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Prof. Rita </a:t>
            </a:r>
            <a:r>
              <a:rPr lang="en-US" altLang="en-US" sz="1400" b="1" dirty="0" err="1">
                <a:latin typeface="Calibri" panose="020F0502020204030204" pitchFamily="34" charset="0"/>
                <a:ea typeface="Times New Roman" panose="02020603050405020304" pitchFamily="18" charset="0"/>
                <a:cs typeface="Times New Roman" panose="02020603050405020304" pitchFamily="18" charset="0"/>
              </a:rPr>
              <a:t>Gokani</a:t>
            </a:r>
            <a:endParaRPr kumimoji="0" lang="en-US" altLang="en-US" sz="800" b="0" i="0" u="none" strike="noStrike" cap="none" normalizeH="0" baseline="0" dirty="0">
              <a:ln>
                <a:noFill/>
              </a:ln>
              <a:solidFill>
                <a:schemeClr val="tx1"/>
              </a:solidFill>
              <a:effectLst/>
            </a:endParaRPr>
          </a:p>
          <a:p>
            <a:pPr lvl="3" indent="457200" defTabSz="914400"/>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b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Submitted To: -</a:t>
            </a:r>
            <a:r>
              <a:rPr kumimoji="0" lang="en-US" altLang="en-US" sz="16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L.J. Institute of Computer Applications</a:t>
            </a:r>
            <a:endParaRPr kumimoji="0" lang="en-US" altLang="en-US" sz="1800" b="0" i="0" u="none" strike="noStrike" cap="none" normalizeH="0" baseline="0" dirty="0">
              <a:ln>
                <a:noFill/>
              </a:ln>
              <a:effectLst/>
              <a:latin typeface="Arial" panose="020B0604020202020204" pitchFamily="34" charset="0"/>
            </a:endParaRPr>
          </a:p>
        </p:txBody>
      </p:sp>
      <p:sp>
        <p:nvSpPr>
          <p:cNvPr id="12" name="TextBox 11">
            <a:extLst>
              <a:ext uri="{FF2B5EF4-FFF2-40B4-BE49-F238E27FC236}">
                <a16:creationId xmlns:a16="http://schemas.microsoft.com/office/drawing/2014/main" id="{2E8060ED-9427-145C-594D-9898D0510853}"/>
              </a:ext>
            </a:extLst>
          </p:cNvPr>
          <p:cNvSpPr txBox="1"/>
          <p:nvPr/>
        </p:nvSpPr>
        <p:spPr>
          <a:xfrm>
            <a:off x="2388355" y="856088"/>
            <a:ext cx="6098958" cy="374077"/>
          </a:xfrm>
          <a:prstGeom prst="rect">
            <a:avLst/>
          </a:prstGeom>
          <a:noFill/>
        </p:spPr>
        <p:txBody>
          <a:bodyPr wrap="square">
            <a:spAutoFit/>
          </a:bodyPr>
          <a:lstStyle/>
          <a:p>
            <a:pPr algn="ct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Gujarat Technological University (GTU)</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21.png">
            <a:extLst>
              <a:ext uri="{FF2B5EF4-FFF2-40B4-BE49-F238E27FC236}">
                <a16:creationId xmlns:a16="http://schemas.microsoft.com/office/drawing/2014/main" id="{2401E5AE-3FCC-7883-95AA-48136C7F631A}"/>
              </a:ext>
            </a:extLst>
          </p:cNvPr>
          <p:cNvPicPr/>
          <p:nvPr/>
        </p:nvPicPr>
        <p:blipFill>
          <a:blip r:embed="rId2"/>
          <a:srcRect/>
          <a:stretch>
            <a:fillRect/>
          </a:stretch>
        </p:blipFill>
        <p:spPr>
          <a:xfrm>
            <a:off x="4561643" y="1389963"/>
            <a:ext cx="1413029" cy="1162276"/>
          </a:xfrm>
          <a:prstGeom prst="rect">
            <a:avLst/>
          </a:prstGeom>
          <a:ln/>
        </p:spPr>
      </p:pic>
      <p:pic>
        <p:nvPicPr>
          <p:cNvPr id="15" name="Picture 14">
            <a:extLst>
              <a:ext uri="{FF2B5EF4-FFF2-40B4-BE49-F238E27FC236}">
                <a16:creationId xmlns:a16="http://schemas.microsoft.com/office/drawing/2014/main" id="{7D687016-FF9B-747D-2625-77EF316757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4717" y="5832366"/>
            <a:ext cx="1026991" cy="951449"/>
          </a:xfrm>
          <a:prstGeom prst="rect">
            <a:avLst/>
          </a:prstGeom>
          <a:noFill/>
          <a:ln>
            <a:noFill/>
          </a:ln>
        </p:spPr>
      </p:pic>
    </p:spTree>
    <p:extLst>
      <p:ext uri="{BB962C8B-B14F-4D97-AF65-F5344CB8AC3E}">
        <p14:creationId xmlns:p14="http://schemas.microsoft.com/office/powerpoint/2010/main" val="279888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3B585-3D46-BEAB-A24B-D84A3648E0E4}"/>
              </a:ext>
            </a:extLst>
          </p:cNvPr>
          <p:cNvSpPr txBox="1"/>
          <p:nvPr/>
        </p:nvSpPr>
        <p:spPr>
          <a:xfrm>
            <a:off x="1012055" y="640607"/>
            <a:ext cx="4358935" cy="5821658"/>
          </a:xfrm>
          <a:prstGeom prst="rect">
            <a:avLst/>
          </a:prstGeom>
          <a:noFill/>
        </p:spPr>
        <p:txBody>
          <a:bodyPr wrap="square">
            <a:spAutoFit/>
          </a:bodyPr>
          <a:lstStyle/>
          <a:p>
            <a:pPr algn="just">
              <a:lnSpc>
                <a:spcPct val="113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Functional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Rider Registration and Authentication: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be able to register and create accounts using email, phone number.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     Ride Booking: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be able to specify pickup and drop-off locations and request rides.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receive confirmation notifications upon successful booking.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AutoNum type="arabicPeriod" startAt="3"/>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Driver Matching and Dispatching:</a:t>
            </a: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receive confirmation notifications upon successful booking.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platform should match riders with nearby available drivers based on location and availability.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Drivers should receive ride requests and have the option to accept or reject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40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F79F5-4795-DBBB-A5F6-C38F0B3655AC}"/>
              </a:ext>
            </a:extLst>
          </p:cNvPr>
          <p:cNvSpPr txBox="1"/>
          <p:nvPr/>
        </p:nvSpPr>
        <p:spPr>
          <a:xfrm>
            <a:off x="924758" y="729631"/>
            <a:ext cx="6098958" cy="3755067"/>
          </a:xfrm>
          <a:prstGeom prst="rect">
            <a:avLst/>
          </a:prstGeom>
          <a:noFill/>
        </p:spPr>
        <p:txBody>
          <a:bodyPr wrap="square">
            <a:spAutoFit/>
          </a:bodyPr>
          <a:lstStyle/>
          <a:p>
            <a:pPr algn="just">
              <a:lnSpc>
                <a:spcPct val="113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a:t>
            </a:r>
          </a:p>
          <a:p>
            <a:pPr algn="just">
              <a:lnSpc>
                <a:spcPct val="113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
                <a:srgbClr val="000000"/>
              </a:buClr>
              <a:buSzPts val="1400"/>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app should be responsive and provide quick load times for seamless rider experience.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     Scalability: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
                <a:srgbClr val="000000"/>
              </a:buClr>
              <a:buSzPts val="1400"/>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platform should be able to handle a large volume of concurrent riders and ride requests, especially during peak hours.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3.     Reliability: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800"/>
              </a:spcAft>
              <a:buClr>
                <a:srgbClr val="000000"/>
              </a:buClr>
              <a:buSzPts val="1400"/>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app should have minimal downtime and service interruptions to ensure continuous availability for riders.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73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D3A2-0F08-E9AC-759D-D40D6F7FE988}"/>
              </a:ext>
            </a:extLst>
          </p:cNvPr>
          <p:cNvSpPr txBox="1"/>
          <p:nvPr/>
        </p:nvSpPr>
        <p:spPr>
          <a:xfrm>
            <a:off x="3049480" y="1651341"/>
            <a:ext cx="6098958" cy="3559757"/>
          </a:xfrm>
          <a:prstGeom prst="rect">
            <a:avLst/>
          </a:prstGeom>
          <a:noFill/>
        </p:spPr>
        <p:txBody>
          <a:bodyPr wrap="square">
            <a:spAutoFit/>
          </a:bodyPr>
          <a:lstStyle/>
          <a:p>
            <a:pPr marL="342900" lvl="0" indent="-342900">
              <a:lnSpc>
                <a:spcPct val="150000"/>
              </a:lnSpc>
              <a:buClr>
                <a:srgbClr val="000000"/>
              </a:buClr>
              <a:buSzPts val="1400"/>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Rider: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rider is an individual who uses the Uber clone app to request rides and travel to various destinations.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66700">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Clr>
                <a:srgbClr val="000000"/>
              </a:buClr>
              <a:buSzPts val="1400"/>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Driver: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driver is an individual who uses the Uber clone app to provide transportation services to riders.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3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rgbClr val="000000"/>
              </a:buClr>
              <a:buSzPts val="1400"/>
              <a:buFont typeface="Symbol" panose="05050102010706020507" pitchFamily="18" charset="2"/>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Admin: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admin is responsible for managing and overseeing the operations of the Uber clone platform.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8284E16-86AB-E0CF-BAEB-909B6D446A7A}"/>
              </a:ext>
            </a:extLst>
          </p:cNvPr>
          <p:cNvSpPr txBox="1"/>
          <p:nvPr/>
        </p:nvSpPr>
        <p:spPr>
          <a:xfrm>
            <a:off x="2836416" y="989826"/>
            <a:ext cx="6098958" cy="390684"/>
          </a:xfrm>
          <a:prstGeom prst="rect">
            <a:avLst/>
          </a:prstGeom>
          <a:noFill/>
        </p:spPr>
        <p:txBody>
          <a:bodyPr wrap="square">
            <a:spAutoFit/>
          </a:bodyPr>
          <a:lstStyle/>
          <a:p>
            <a:pPr>
              <a:lnSpc>
                <a:spcPct val="115000"/>
              </a:lnSpc>
              <a:spcAft>
                <a:spcPts val="800"/>
              </a:spcAft>
            </a:pPr>
            <a:r>
              <a:rPr lang="en-US"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2.2 Targeted User: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979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7A54C6-276A-9F11-7E0F-642DA292F0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7950" y="1109066"/>
            <a:ext cx="5731510" cy="5210810"/>
          </a:xfrm>
          <a:prstGeom prst="rect">
            <a:avLst/>
          </a:prstGeom>
          <a:noFill/>
          <a:ln>
            <a:noFill/>
          </a:ln>
        </p:spPr>
      </p:pic>
      <p:sp>
        <p:nvSpPr>
          <p:cNvPr id="3" name="Rectangle 2">
            <a:extLst>
              <a:ext uri="{FF2B5EF4-FFF2-40B4-BE49-F238E27FC236}">
                <a16:creationId xmlns:a16="http://schemas.microsoft.com/office/drawing/2014/main" id="{AD06380A-1E3E-F42F-8CDD-D7E9057B797B}"/>
              </a:ext>
            </a:extLst>
          </p:cNvPr>
          <p:cNvSpPr>
            <a:spLocks noChangeArrowheads="1"/>
          </p:cNvSpPr>
          <p:nvPr/>
        </p:nvSpPr>
        <p:spPr bwMode="auto">
          <a:xfrm>
            <a:off x="457199" y="278069"/>
            <a:ext cx="210388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Use Case Diagram:</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1466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2BD97E-4B77-5CDE-8751-9F696E0A3BF7}"/>
              </a:ext>
            </a:extLst>
          </p:cNvPr>
          <p:cNvSpPr>
            <a:spLocks noChangeArrowheads="1"/>
          </p:cNvSpPr>
          <p:nvPr/>
        </p:nvSpPr>
        <p:spPr bwMode="auto">
          <a:xfrm>
            <a:off x="0" y="0"/>
            <a:ext cx="22284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Class Diagram:</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E4850E1C-BDB2-4311-657B-A25BE8D2DA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1046" y="1247805"/>
            <a:ext cx="7559400" cy="4488577"/>
          </a:xfrm>
          <a:prstGeom prst="rect">
            <a:avLst/>
          </a:prstGeom>
          <a:noFill/>
          <a:ln>
            <a:noFill/>
          </a:ln>
        </p:spPr>
      </p:pic>
    </p:spTree>
    <p:extLst>
      <p:ext uri="{BB962C8B-B14F-4D97-AF65-F5344CB8AC3E}">
        <p14:creationId xmlns:p14="http://schemas.microsoft.com/office/powerpoint/2010/main" val="167354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AB4DD0-386D-8913-4D6C-76E6BB3CB275}"/>
              </a:ext>
            </a:extLst>
          </p:cNvPr>
          <p:cNvSpPr>
            <a:spLocks noChangeArrowheads="1"/>
          </p:cNvSpPr>
          <p:nvPr/>
        </p:nvSpPr>
        <p:spPr bwMode="auto">
          <a:xfrm>
            <a:off x="252407" y="301516"/>
            <a:ext cx="83461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Interaction Diagram: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Registration Process:</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FB0C272-8B41-F7AE-EE95-32768403A3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5170" y="1164908"/>
            <a:ext cx="5661660" cy="4528185"/>
          </a:xfrm>
          <a:prstGeom prst="rect">
            <a:avLst/>
          </a:prstGeom>
          <a:noFill/>
          <a:ln>
            <a:noFill/>
          </a:ln>
        </p:spPr>
      </p:pic>
    </p:spTree>
    <p:extLst>
      <p:ext uri="{BB962C8B-B14F-4D97-AF65-F5344CB8AC3E}">
        <p14:creationId xmlns:p14="http://schemas.microsoft.com/office/powerpoint/2010/main" val="16112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92063A-C1A0-DE9A-A41C-793E2F9468FA}"/>
              </a:ext>
            </a:extLst>
          </p:cNvPr>
          <p:cNvSpPr>
            <a:spLocks noChangeArrowheads="1"/>
          </p:cNvSpPr>
          <p:nvPr/>
        </p:nvSpPr>
        <p:spPr bwMode="auto">
          <a:xfrm>
            <a:off x="252407" y="440015"/>
            <a:ext cx="8346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Ride Process</a:t>
            </a: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1714500" lvl="3" indent="-342900" defTabSz="914400">
              <a:buFont typeface="Arial" panose="020B0604020202020204" pitchFamily="34" charset="0"/>
              <a:buChar char="•"/>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Request for ride</a:t>
            </a:r>
            <a:endParaRPr kumimoji="0" lang="en-US" altLang="en-US" sz="2400" b="1" i="0" u="none" strike="noStrike" cap="none" normalizeH="0" baseline="0" dirty="0">
              <a:ln>
                <a:noFill/>
              </a:ln>
              <a:effectLst/>
            </a:endParaRPr>
          </a:p>
        </p:txBody>
      </p:sp>
      <p:pic>
        <p:nvPicPr>
          <p:cNvPr id="3" name="Picture 2">
            <a:extLst>
              <a:ext uri="{FF2B5EF4-FFF2-40B4-BE49-F238E27FC236}">
                <a16:creationId xmlns:a16="http://schemas.microsoft.com/office/drawing/2014/main" id="{FB56B3E1-21D0-013B-571A-05D32C17A1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8412" y="1641475"/>
            <a:ext cx="4575175" cy="3575050"/>
          </a:xfrm>
          <a:prstGeom prst="rect">
            <a:avLst/>
          </a:prstGeom>
          <a:noFill/>
          <a:ln>
            <a:noFill/>
          </a:ln>
        </p:spPr>
      </p:pic>
    </p:spTree>
    <p:extLst>
      <p:ext uri="{BB962C8B-B14F-4D97-AF65-F5344CB8AC3E}">
        <p14:creationId xmlns:p14="http://schemas.microsoft.com/office/powerpoint/2010/main" val="60435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0CEA8-FABF-0478-0D3E-2E19FCA98F85}"/>
              </a:ext>
            </a:extLst>
          </p:cNvPr>
          <p:cNvSpPr txBox="1"/>
          <p:nvPr/>
        </p:nvSpPr>
        <p:spPr>
          <a:xfrm>
            <a:off x="3918285" y="310267"/>
            <a:ext cx="6104020" cy="374077"/>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Driver Accept / Cancel ride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7CCE96B-85A8-CB3F-9548-C9A1D528FC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8412" y="1615757"/>
            <a:ext cx="4575175" cy="3626485"/>
          </a:xfrm>
          <a:prstGeom prst="rect">
            <a:avLst/>
          </a:prstGeom>
          <a:noFill/>
          <a:ln>
            <a:noFill/>
          </a:ln>
        </p:spPr>
      </p:pic>
    </p:spTree>
    <p:extLst>
      <p:ext uri="{BB962C8B-B14F-4D97-AF65-F5344CB8AC3E}">
        <p14:creationId xmlns:p14="http://schemas.microsoft.com/office/powerpoint/2010/main" val="129652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7B8794-1D04-B37C-7226-E320E75AC9B3}"/>
              </a:ext>
            </a:extLst>
          </p:cNvPr>
          <p:cNvSpPr txBox="1"/>
          <p:nvPr/>
        </p:nvSpPr>
        <p:spPr>
          <a:xfrm>
            <a:off x="3043990" y="567966"/>
            <a:ext cx="6104020" cy="372025"/>
          </a:xfrm>
          <a:prstGeom prst="rect">
            <a:avLst/>
          </a:prstGeom>
          <a:noFill/>
        </p:spPr>
        <p:txBody>
          <a:bodyPr wrap="square">
            <a:spAutoFit/>
          </a:bodyPr>
          <a:lstStyle/>
          <a:p>
            <a:pPr>
              <a:lnSpc>
                <a:spcPct val="106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Payment Process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22FDF0F-FE0E-774D-7E13-47FEC9CA24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6160" y="1545272"/>
            <a:ext cx="5059680" cy="3767455"/>
          </a:xfrm>
          <a:prstGeom prst="rect">
            <a:avLst/>
          </a:prstGeom>
          <a:noFill/>
          <a:ln>
            <a:noFill/>
          </a:ln>
        </p:spPr>
      </p:pic>
    </p:spTree>
    <p:extLst>
      <p:ext uri="{BB962C8B-B14F-4D97-AF65-F5344CB8AC3E}">
        <p14:creationId xmlns:p14="http://schemas.microsoft.com/office/powerpoint/2010/main" val="372338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651338-5E71-602C-3754-122B05C04A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5845" y="1657350"/>
            <a:ext cx="5020310" cy="3543300"/>
          </a:xfrm>
          <a:prstGeom prst="rect">
            <a:avLst/>
          </a:prstGeom>
          <a:noFill/>
          <a:ln>
            <a:noFill/>
          </a:ln>
        </p:spPr>
      </p:pic>
    </p:spTree>
    <p:extLst>
      <p:ext uri="{BB962C8B-B14F-4D97-AF65-F5344CB8AC3E}">
        <p14:creationId xmlns:p14="http://schemas.microsoft.com/office/powerpoint/2010/main" val="237101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72941-21E9-01E8-59EC-64269E571B9F}"/>
              </a:ext>
            </a:extLst>
          </p:cNvPr>
          <p:cNvSpPr txBox="1"/>
          <p:nvPr/>
        </p:nvSpPr>
        <p:spPr>
          <a:xfrm>
            <a:off x="461639" y="133165"/>
            <a:ext cx="9428085" cy="4128053"/>
          </a:xfrm>
          <a:prstGeom prst="rect">
            <a:avLst/>
          </a:prstGeom>
          <a:noFill/>
        </p:spPr>
        <p:txBody>
          <a:bodyPr wrap="square">
            <a:spAutoFit/>
          </a:bodyPr>
          <a:lstStyle/>
          <a:p>
            <a:pPr lvl="0">
              <a:lnSpc>
                <a:spcPct val="107000"/>
              </a:lnSpc>
              <a:buClr>
                <a:srgbClr val="2E74B5"/>
              </a:buClr>
              <a:buSzPts val="1600"/>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cutting-edge solution crafted to revolutionize the way people commute within cities.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is designed to offer riders a seamless and convenient transportation experience, mirroring the interface and efficiency of the original Uber app. Whether you are a rider in need of a reliable mode of transport or a driver seeking flexible earning opportunities.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implements the core principles of accessibility and efficiency. With just of few taps on your smartphone, rider can effortlessly request rides, track their journey in real-time, and reach the destination with convenience.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drivers, our platform offers an interface for managing trips, optimizing routes, and maximizing earnings.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02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37FF91-5D8A-C60B-C4BA-B5A828603E0D}"/>
              </a:ext>
            </a:extLst>
          </p:cNvPr>
          <p:cNvSpPr>
            <a:spLocks noChangeArrowheads="1"/>
          </p:cNvSpPr>
          <p:nvPr/>
        </p:nvSpPr>
        <p:spPr bwMode="auto">
          <a:xfrm>
            <a:off x="593888" y="-24852"/>
            <a:ext cx="303543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Activity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Rider:</a:t>
            </a:r>
            <a:endParaRPr kumimoji="0" lang="en-US" altLang="en-US"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A68B48A-4ED9-3A62-DE0A-AA251636F2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2150" y="1317792"/>
            <a:ext cx="5727700" cy="4254500"/>
          </a:xfrm>
          <a:prstGeom prst="rect">
            <a:avLst/>
          </a:prstGeom>
          <a:noFill/>
          <a:ln>
            <a:noFill/>
          </a:ln>
        </p:spPr>
      </p:pic>
    </p:spTree>
    <p:extLst>
      <p:ext uri="{BB962C8B-B14F-4D97-AF65-F5344CB8AC3E}">
        <p14:creationId xmlns:p14="http://schemas.microsoft.com/office/powerpoint/2010/main" val="416169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176A9-F4B0-B99E-6549-3FF23DC136F7}"/>
              </a:ext>
            </a:extLst>
          </p:cNvPr>
          <p:cNvSpPr txBox="1"/>
          <p:nvPr/>
        </p:nvSpPr>
        <p:spPr>
          <a:xfrm>
            <a:off x="693821" y="537228"/>
            <a:ext cx="610402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Driver</a:t>
            </a: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effectLst/>
            </a:endParaRPr>
          </a:p>
        </p:txBody>
      </p:sp>
      <p:pic>
        <p:nvPicPr>
          <p:cNvPr id="4" name="Picture 3">
            <a:extLst>
              <a:ext uri="{FF2B5EF4-FFF2-40B4-BE49-F238E27FC236}">
                <a16:creationId xmlns:a16="http://schemas.microsoft.com/office/drawing/2014/main" id="{DCC5558E-E1A7-C132-80F0-0CEB15E73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2260" y="906560"/>
            <a:ext cx="5725795" cy="5720715"/>
          </a:xfrm>
          <a:prstGeom prst="rect">
            <a:avLst/>
          </a:prstGeom>
          <a:noFill/>
          <a:ln>
            <a:noFill/>
          </a:ln>
        </p:spPr>
      </p:pic>
    </p:spTree>
    <p:extLst>
      <p:ext uri="{BB962C8B-B14F-4D97-AF65-F5344CB8AC3E}">
        <p14:creationId xmlns:p14="http://schemas.microsoft.com/office/powerpoint/2010/main" val="52338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1DA64-5235-04A3-A3B5-39A6447736A2}"/>
              </a:ext>
            </a:extLst>
          </p:cNvPr>
          <p:cNvSpPr txBox="1"/>
          <p:nvPr/>
        </p:nvSpPr>
        <p:spPr>
          <a:xfrm>
            <a:off x="693821" y="537228"/>
            <a:ext cx="610402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Admin</a:t>
            </a: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effectLst/>
            </a:endParaRPr>
          </a:p>
        </p:txBody>
      </p:sp>
      <p:pic>
        <p:nvPicPr>
          <p:cNvPr id="3" name="Picture 2">
            <a:extLst>
              <a:ext uri="{FF2B5EF4-FFF2-40B4-BE49-F238E27FC236}">
                <a16:creationId xmlns:a16="http://schemas.microsoft.com/office/drawing/2014/main" id="{FC7F15F5-0D88-2352-0427-E0210D805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300797"/>
            <a:ext cx="5731510" cy="4256405"/>
          </a:xfrm>
          <a:prstGeom prst="rect">
            <a:avLst/>
          </a:prstGeom>
          <a:noFill/>
          <a:ln>
            <a:noFill/>
          </a:ln>
        </p:spPr>
      </p:pic>
    </p:spTree>
    <p:extLst>
      <p:ext uri="{BB962C8B-B14F-4D97-AF65-F5344CB8AC3E}">
        <p14:creationId xmlns:p14="http://schemas.microsoft.com/office/powerpoint/2010/main" val="383626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8162-DA8F-0CEE-06F6-B2A13D4998C2}"/>
              </a:ext>
            </a:extLst>
          </p:cNvPr>
          <p:cNvSpPr txBox="1"/>
          <p:nvPr/>
        </p:nvSpPr>
        <p:spPr>
          <a:xfrm>
            <a:off x="553825" y="123065"/>
            <a:ext cx="8036838" cy="1384033"/>
          </a:xfrm>
          <a:prstGeom prst="rect">
            <a:avLst/>
          </a:prstGeom>
          <a:noFill/>
        </p:spPr>
        <p:txBody>
          <a:bodyPr wrap="square">
            <a:spAutoFit/>
          </a:bodyPr>
          <a:lstStyle/>
          <a:p>
            <a:pP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Riders Registration</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logged in riders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A74F4D2-AF56-69D5-3D56-ADB2B1E8F224}"/>
              </a:ext>
            </a:extLst>
          </p:cNvPr>
          <p:cNvGraphicFramePr>
            <a:graphicFrameLocks noGrp="1"/>
          </p:cNvGraphicFramePr>
          <p:nvPr>
            <p:extLst>
              <p:ext uri="{D42A27DB-BD31-4B8C-83A1-F6EECF244321}">
                <p14:modId xmlns:p14="http://schemas.microsoft.com/office/powerpoint/2010/main" val="549039817"/>
              </p:ext>
            </p:extLst>
          </p:nvPr>
        </p:nvGraphicFramePr>
        <p:xfrm>
          <a:off x="1753536" y="2060761"/>
          <a:ext cx="6156469" cy="3603192"/>
        </p:xfrm>
        <a:graphic>
          <a:graphicData uri="http://schemas.openxmlformats.org/drawingml/2006/table">
            <a:tbl>
              <a:tblPr>
                <a:tableStyleId>{5C22544A-7EE6-4342-B048-85BDC9FD1C3A}</a:tableStyleId>
              </a:tblPr>
              <a:tblGrid>
                <a:gridCol w="1648572">
                  <a:extLst>
                    <a:ext uri="{9D8B030D-6E8A-4147-A177-3AD203B41FA5}">
                      <a16:colId xmlns:a16="http://schemas.microsoft.com/office/drawing/2014/main" val="2443251660"/>
                    </a:ext>
                  </a:extLst>
                </a:gridCol>
                <a:gridCol w="1012384">
                  <a:extLst>
                    <a:ext uri="{9D8B030D-6E8A-4147-A177-3AD203B41FA5}">
                      <a16:colId xmlns:a16="http://schemas.microsoft.com/office/drawing/2014/main" val="2453477594"/>
                    </a:ext>
                  </a:extLst>
                </a:gridCol>
                <a:gridCol w="906744">
                  <a:extLst>
                    <a:ext uri="{9D8B030D-6E8A-4147-A177-3AD203B41FA5}">
                      <a16:colId xmlns:a16="http://schemas.microsoft.com/office/drawing/2014/main" val="2585877317"/>
                    </a:ext>
                  </a:extLst>
                </a:gridCol>
                <a:gridCol w="1285288">
                  <a:extLst>
                    <a:ext uri="{9D8B030D-6E8A-4147-A177-3AD203B41FA5}">
                      <a16:colId xmlns:a16="http://schemas.microsoft.com/office/drawing/2014/main" val="870327535"/>
                    </a:ext>
                  </a:extLst>
                </a:gridCol>
                <a:gridCol w="1303481">
                  <a:extLst>
                    <a:ext uri="{9D8B030D-6E8A-4147-A177-3AD203B41FA5}">
                      <a16:colId xmlns:a16="http://schemas.microsoft.com/office/drawing/2014/main" val="582634176"/>
                    </a:ext>
                  </a:extLst>
                </a:gridCol>
              </a:tblGrid>
              <a:tr h="600532">
                <a:tc>
                  <a:txBody>
                    <a:bodyPr/>
                    <a:lstStyle/>
                    <a:p>
                      <a:pPr algn="just">
                        <a:lnSpc>
                          <a:spcPct val="106000"/>
                        </a:lnSpc>
                        <a:spcAft>
                          <a:spcPts val="800"/>
                        </a:spcAft>
                      </a:pPr>
                      <a:r>
                        <a:rPr lang="en-US" sz="1200" kern="100">
                          <a:effectLst/>
                        </a:rPr>
                        <a:t>Column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73859107"/>
                  </a:ext>
                </a:extLst>
              </a:tr>
              <a:tr h="600532">
                <a:tc>
                  <a:txBody>
                    <a:bodyPr/>
                    <a:lstStyle/>
                    <a:p>
                      <a:pPr algn="just">
                        <a:lnSpc>
                          <a:spcPct val="106000"/>
                        </a:lnSpc>
                        <a:spcAft>
                          <a:spcPts val="800"/>
                        </a:spcAft>
                      </a:pPr>
                      <a:r>
                        <a:rPr lang="en-US" sz="1200" kern="100">
                          <a:effectLst/>
                        </a:rPr>
                        <a:t>Rider_id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String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636e95883774caecb0cb35a5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69892305"/>
                  </a:ext>
                </a:extLst>
              </a:tr>
              <a:tr h="600532">
                <a:tc>
                  <a:txBody>
                    <a:bodyPr/>
                    <a:lstStyle/>
                    <a:p>
                      <a:pPr algn="just">
                        <a:lnSpc>
                          <a:spcPct val="106000"/>
                        </a:lnSpc>
                        <a:spcAft>
                          <a:spcPts val="800"/>
                        </a:spcAft>
                      </a:pPr>
                      <a:r>
                        <a:rPr lang="en-US" sz="1200" kern="100">
                          <a:effectLst/>
                        </a:rPr>
                        <a:t>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Name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Amaan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40195059"/>
                  </a:ext>
                </a:extLst>
              </a:tr>
              <a:tr h="600532">
                <a:tc>
                  <a:txBody>
                    <a:bodyPr/>
                    <a:lstStyle/>
                    <a:p>
                      <a:pPr algn="just">
                        <a:lnSpc>
                          <a:spcPct val="106000"/>
                        </a:lnSpc>
                        <a:spcAft>
                          <a:spcPts val="800"/>
                        </a:spcAft>
                      </a:pPr>
                      <a:r>
                        <a:rPr lang="en-US"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Email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u="sng" kern="100">
                          <a:effectLst/>
                          <a:hlinkClick r:id="rId2"/>
                        </a:rPr>
                        <a:t>amaan@gmail.com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302550892"/>
                  </a:ext>
                </a:extLst>
              </a:tr>
              <a:tr h="600532">
                <a:tc>
                  <a:txBody>
                    <a:bodyPr/>
                    <a:lstStyle/>
                    <a:p>
                      <a:pPr algn="just">
                        <a:lnSpc>
                          <a:spcPct val="106000"/>
                        </a:lnSpc>
                        <a:spcAft>
                          <a:spcPts val="800"/>
                        </a:spcAft>
                      </a:pPr>
                      <a:r>
                        <a:rPr lang="en-US" sz="1200" kern="100">
                          <a:effectLst/>
                        </a:rPr>
                        <a:t>Blockstatus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Status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 / Yes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672818047"/>
                  </a:ext>
                </a:extLst>
              </a:tr>
              <a:tr h="600532">
                <a:tc>
                  <a:txBody>
                    <a:bodyPr/>
                    <a:lstStyle/>
                    <a:p>
                      <a:pPr algn="just">
                        <a:lnSpc>
                          <a:spcPct val="106000"/>
                        </a:lnSpc>
                        <a:spcAft>
                          <a:spcPts val="800"/>
                        </a:spcAft>
                      </a:pPr>
                      <a:r>
                        <a:rPr lang="en-US" sz="1200" kern="100">
                          <a:effectLst/>
                        </a:rPr>
                        <a:t>phone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Phone number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8986969786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2815710"/>
                  </a:ext>
                </a:extLst>
              </a:tr>
            </a:tbl>
          </a:graphicData>
        </a:graphic>
      </p:graphicFrame>
    </p:spTree>
    <p:extLst>
      <p:ext uri="{BB962C8B-B14F-4D97-AF65-F5344CB8AC3E}">
        <p14:creationId xmlns:p14="http://schemas.microsoft.com/office/powerpoint/2010/main" val="85863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54B17-EAF2-078E-7C32-98DA0909425A}"/>
              </a:ext>
            </a:extLst>
          </p:cNvPr>
          <p:cNvSpPr txBox="1"/>
          <p:nvPr/>
        </p:nvSpPr>
        <p:spPr>
          <a:xfrm>
            <a:off x="483833" y="461549"/>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b="1" kern="0" dirty="0">
                <a:latin typeface="Times New Roman" panose="02020603050405020304" pitchFamily="18" charset="0"/>
                <a:ea typeface="Calibri" panose="020F0502020204030204" pitchFamily="34" charset="0"/>
                <a:cs typeface="Times New Roman" panose="02020603050405020304" pitchFamily="18" charset="0"/>
              </a:rPr>
              <a:t>Driver</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a:t>
            </a:r>
            <a:r>
              <a:rPr lang="en-US" kern="0" dirty="0">
                <a:latin typeface="Times New Roman" panose="02020603050405020304" pitchFamily="18" charset="0"/>
                <a:ea typeface="Calibri" panose="020F0502020204030204" pitchFamily="34" charset="0"/>
              </a:rPr>
              <a:t>drivers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4DDF535-0260-0762-4A79-B9C5B459C091}"/>
              </a:ext>
            </a:extLst>
          </p:cNvPr>
          <p:cNvGraphicFramePr>
            <a:graphicFrameLocks noGrp="1"/>
          </p:cNvGraphicFramePr>
          <p:nvPr>
            <p:extLst>
              <p:ext uri="{D42A27DB-BD31-4B8C-83A1-F6EECF244321}">
                <p14:modId xmlns:p14="http://schemas.microsoft.com/office/powerpoint/2010/main" val="3498825898"/>
              </p:ext>
            </p:extLst>
          </p:nvPr>
        </p:nvGraphicFramePr>
        <p:xfrm>
          <a:off x="2594310" y="2119510"/>
          <a:ext cx="6098957" cy="4120375"/>
        </p:xfrm>
        <a:graphic>
          <a:graphicData uri="http://schemas.openxmlformats.org/drawingml/2006/table">
            <a:tbl>
              <a:tblPr>
                <a:tableStyleId>{5C22544A-7EE6-4342-B048-85BDC9FD1C3A}</a:tableStyleId>
              </a:tblPr>
              <a:tblGrid>
                <a:gridCol w="1633172">
                  <a:extLst>
                    <a:ext uri="{9D8B030D-6E8A-4147-A177-3AD203B41FA5}">
                      <a16:colId xmlns:a16="http://schemas.microsoft.com/office/drawing/2014/main" val="3749781084"/>
                    </a:ext>
                  </a:extLst>
                </a:gridCol>
                <a:gridCol w="1002926">
                  <a:extLst>
                    <a:ext uri="{9D8B030D-6E8A-4147-A177-3AD203B41FA5}">
                      <a16:colId xmlns:a16="http://schemas.microsoft.com/office/drawing/2014/main" val="2880967591"/>
                    </a:ext>
                  </a:extLst>
                </a:gridCol>
                <a:gridCol w="1066653">
                  <a:extLst>
                    <a:ext uri="{9D8B030D-6E8A-4147-A177-3AD203B41FA5}">
                      <a16:colId xmlns:a16="http://schemas.microsoft.com/office/drawing/2014/main" val="2891928695"/>
                    </a:ext>
                  </a:extLst>
                </a:gridCol>
                <a:gridCol w="1104902">
                  <a:extLst>
                    <a:ext uri="{9D8B030D-6E8A-4147-A177-3AD203B41FA5}">
                      <a16:colId xmlns:a16="http://schemas.microsoft.com/office/drawing/2014/main" val="3669098623"/>
                    </a:ext>
                  </a:extLst>
                </a:gridCol>
                <a:gridCol w="1291304">
                  <a:extLst>
                    <a:ext uri="{9D8B030D-6E8A-4147-A177-3AD203B41FA5}">
                      <a16:colId xmlns:a16="http://schemas.microsoft.com/office/drawing/2014/main" val="1244637064"/>
                    </a:ext>
                  </a:extLst>
                </a:gridCol>
              </a:tblGrid>
              <a:tr h="452150">
                <a:tc>
                  <a:txBody>
                    <a:bodyPr/>
                    <a:lstStyle/>
                    <a:p>
                      <a:pPr algn="just">
                        <a:lnSpc>
                          <a:spcPct val="106000"/>
                        </a:lnSpc>
                        <a:spcAft>
                          <a:spcPts val="800"/>
                        </a:spcAft>
                      </a:pPr>
                      <a:r>
                        <a:rPr lang="en-US" sz="1200" kern="100" dirty="0">
                          <a:effectLst/>
                        </a:rPr>
                        <a:t>Column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type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constraints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description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sample data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970986867"/>
                  </a:ext>
                </a:extLst>
              </a:tr>
              <a:tr h="716387">
                <a:tc>
                  <a:txBody>
                    <a:bodyPr/>
                    <a:lstStyle/>
                    <a:p>
                      <a:pPr algn="just">
                        <a:lnSpc>
                          <a:spcPct val="106000"/>
                        </a:lnSpc>
                        <a:spcAft>
                          <a:spcPts val="800"/>
                        </a:spcAft>
                      </a:pPr>
                      <a:r>
                        <a:rPr lang="en-US" sz="1200" kern="100" dirty="0" err="1">
                          <a:effectLst/>
                        </a:rPr>
                        <a:t>Driver_id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Unique key,</a:t>
                      </a:r>
                      <a:endParaRPr lang="en-IN" sz="1200" kern="100">
                        <a:effectLst/>
                      </a:endParaRPr>
                    </a:p>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identification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6fsfh83774caecb0cb35a5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3979667201"/>
                  </a:ext>
                </a:extLst>
              </a:tr>
              <a:tr h="452150">
                <a:tc>
                  <a:txBody>
                    <a:bodyPr/>
                    <a:lstStyle/>
                    <a:p>
                      <a:pPr algn="just">
                        <a:lnSpc>
                          <a:spcPct val="106000"/>
                        </a:lnSpc>
                        <a:spcAft>
                          <a:spcPts val="800"/>
                        </a:spcAft>
                      </a:pPr>
                      <a:r>
                        <a:rPr lang="en-US" sz="1200" kern="100" dirty="0" err="1">
                          <a:effectLst/>
                        </a:rPr>
                        <a:t>Trip_id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Trip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Dfgh45dhgdh56hh</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815392169"/>
                  </a:ext>
                </a:extLst>
              </a:tr>
              <a:tr h="452150">
                <a:tc>
                  <a:txBody>
                    <a:bodyPr/>
                    <a:lstStyle/>
                    <a:p>
                      <a:pPr algn="just">
                        <a:lnSpc>
                          <a:spcPct val="106000"/>
                        </a:lnSpc>
                        <a:spcAft>
                          <a:spcPts val="800"/>
                        </a:spcAft>
                      </a:pPr>
                      <a:r>
                        <a:rPr lang="en-US" sz="1200" kern="100" dirty="0">
                          <a:effectLst/>
                        </a:rPr>
                        <a:t>Name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Name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Aadil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38274010"/>
                  </a:ext>
                </a:extLst>
              </a:tr>
              <a:tr h="452150">
                <a:tc>
                  <a:txBody>
                    <a:bodyPr/>
                    <a:lstStyle/>
                    <a:p>
                      <a:pPr algn="just">
                        <a:lnSpc>
                          <a:spcPct val="106000"/>
                        </a:lnSpc>
                        <a:spcAft>
                          <a:spcPts val="800"/>
                        </a:spcAft>
                      </a:pPr>
                      <a:r>
                        <a:rPr lang="en-US" sz="1200" kern="100" dirty="0">
                          <a:effectLst/>
                        </a:rPr>
                        <a:t>Photo</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Photo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Xyz/abc.png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917291210"/>
                  </a:ext>
                </a:extLst>
              </a:tr>
              <a:tr h="452150">
                <a:tc>
                  <a:txBody>
                    <a:bodyPr/>
                    <a:lstStyle/>
                    <a:p>
                      <a:pPr algn="just">
                        <a:lnSpc>
                          <a:spcPct val="106000"/>
                        </a:lnSpc>
                        <a:spcAft>
                          <a:spcPts val="800"/>
                        </a:spcAft>
                      </a:pPr>
                      <a:r>
                        <a:rPr lang="en-US" sz="1200" kern="100" dirty="0" err="1">
                          <a:effectLst/>
                        </a:rPr>
                        <a:t>Blockstatus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Status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 / 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4162794362"/>
                  </a:ext>
                </a:extLst>
              </a:tr>
              <a:tr h="452150">
                <a:tc>
                  <a:txBody>
                    <a:bodyPr/>
                    <a:lstStyle/>
                    <a:p>
                      <a:pPr algn="just">
                        <a:lnSpc>
                          <a:spcPct val="106000"/>
                        </a:lnSpc>
                        <a:spcAft>
                          <a:spcPts val="800"/>
                        </a:spcAft>
                      </a:pPr>
                      <a:r>
                        <a:rPr lang="en-US" sz="1200" kern="100" dirty="0">
                          <a:effectLst/>
                        </a:rPr>
                        <a:t>phone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Phone number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8986969786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414647331"/>
                  </a:ext>
                </a:extLst>
              </a:tr>
              <a:tr h="452150">
                <a:tc>
                  <a:txBody>
                    <a:bodyPr/>
                    <a:lstStyle/>
                    <a:p>
                      <a:pPr algn="just">
                        <a:lnSpc>
                          <a:spcPct val="106000"/>
                        </a:lnSpc>
                        <a:spcAft>
                          <a:spcPts val="800"/>
                        </a:spcAft>
                      </a:pPr>
                      <a:r>
                        <a:rPr lang="en-US" sz="1200" kern="100" dirty="0">
                          <a:effectLst/>
                        </a:rPr>
                        <a:t>Total Earnings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Integer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Not null</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Total earnings of the driver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  110Rs.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387811286"/>
                  </a:ext>
                </a:extLst>
              </a:tr>
            </a:tbl>
          </a:graphicData>
        </a:graphic>
      </p:graphicFrame>
    </p:spTree>
    <p:extLst>
      <p:ext uri="{BB962C8B-B14F-4D97-AF65-F5344CB8AC3E}">
        <p14:creationId xmlns:p14="http://schemas.microsoft.com/office/powerpoint/2010/main" val="2267542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22F7E-009B-DD07-ADFE-A03CBD0D0E4E}"/>
              </a:ext>
            </a:extLst>
          </p:cNvPr>
          <p:cNvSpPr txBox="1"/>
          <p:nvPr/>
        </p:nvSpPr>
        <p:spPr>
          <a:xfrm>
            <a:off x="474956" y="497060"/>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Trips</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trips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A939B3D-4BEB-364A-CC86-5AE93984E15D}"/>
              </a:ext>
            </a:extLst>
          </p:cNvPr>
          <p:cNvGraphicFramePr>
            <a:graphicFrameLocks noGrp="1"/>
          </p:cNvGraphicFramePr>
          <p:nvPr>
            <p:extLst>
              <p:ext uri="{D42A27DB-BD31-4B8C-83A1-F6EECF244321}">
                <p14:modId xmlns:p14="http://schemas.microsoft.com/office/powerpoint/2010/main" val="2360460946"/>
              </p:ext>
            </p:extLst>
          </p:nvPr>
        </p:nvGraphicFramePr>
        <p:xfrm>
          <a:off x="2077375" y="1977470"/>
          <a:ext cx="6196613" cy="3881586"/>
        </p:xfrm>
        <a:graphic>
          <a:graphicData uri="http://schemas.openxmlformats.org/drawingml/2006/table">
            <a:tbl>
              <a:tblPr>
                <a:tableStyleId>{5C22544A-7EE6-4342-B048-85BDC9FD1C3A}</a:tableStyleId>
              </a:tblPr>
              <a:tblGrid>
                <a:gridCol w="1659323">
                  <a:extLst>
                    <a:ext uri="{9D8B030D-6E8A-4147-A177-3AD203B41FA5}">
                      <a16:colId xmlns:a16="http://schemas.microsoft.com/office/drawing/2014/main" val="4253561915"/>
                    </a:ext>
                  </a:extLst>
                </a:gridCol>
                <a:gridCol w="1018984">
                  <a:extLst>
                    <a:ext uri="{9D8B030D-6E8A-4147-A177-3AD203B41FA5}">
                      <a16:colId xmlns:a16="http://schemas.microsoft.com/office/drawing/2014/main" val="4016536302"/>
                    </a:ext>
                  </a:extLst>
                </a:gridCol>
                <a:gridCol w="912656">
                  <a:extLst>
                    <a:ext uri="{9D8B030D-6E8A-4147-A177-3AD203B41FA5}">
                      <a16:colId xmlns:a16="http://schemas.microsoft.com/office/drawing/2014/main" val="638824929"/>
                    </a:ext>
                  </a:extLst>
                </a:gridCol>
                <a:gridCol w="1293669">
                  <a:extLst>
                    <a:ext uri="{9D8B030D-6E8A-4147-A177-3AD203B41FA5}">
                      <a16:colId xmlns:a16="http://schemas.microsoft.com/office/drawing/2014/main" val="1556324658"/>
                    </a:ext>
                  </a:extLst>
                </a:gridCol>
                <a:gridCol w="1311981">
                  <a:extLst>
                    <a:ext uri="{9D8B030D-6E8A-4147-A177-3AD203B41FA5}">
                      <a16:colId xmlns:a16="http://schemas.microsoft.com/office/drawing/2014/main" val="970582217"/>
                    </a:ext>
                  </a:extLst>
                </a:gridCol>
              </a:tblGrid>
              <a:tr h="411045">
                <a:tc>
                  <a:txBody>
                    <a:bodyPr/>
                    <a:lstStyle/>
                    <a:p>
                      <a:pPr algn="just">
                        <a:lnSpc>
                          <a:spcPct val="106000"/>
                        </a:lnSpc>
                        <a:spcAft>
                          <a:spcPts val="800"/>
                        </a:spcAft>
                      </a:pPr>
                      <a:r>
                        <a:rPr lang="en-US" sz="1200" kern="100">
                          <a:effectLst/>
                        </a:rPr>
                        <a:t>Column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type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constraints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description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sample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3806027219"/>
                  </a:ext>
                </a:extLst>
              </a:tr>
              <a:tr h="651261">
                <a:tc>
                  <a:txBody>
                    <a:bodyPr/>
                    <a:lstStyle/>
                    <a:p>
                      <a:pPr algn="just">
                        <a:lnSpc>
                          <a:spcPct val="106000"/>
                        </a:lnSpc>
                        <a:spcAft>
                          <a:spcPts val="800"/>
                        </a:spcAft>
                      </a:pPr>
                      <a:r>
                        <a:rPr lang="en-US" sz="1200" kern="100">
                          <a:effectLst/>
                        </a:rPr>
                        <a:t>Trip_id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Unique key,</a:t>
                      </a:r>
                      <a:endParaRPr lang="en-IN" sz="1200" kern="100">
                        <a:effectLst/>
                      </a:endParaRPr>
                    </a:p>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identification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6fsfh83774caecb0cb35a5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180525491"/>
                  </a:ext>
                </a:extLst>
              </a:tr>
              <a:tr h="411045">
                <a:tc>
                  <a:txBody>
                    <a:bodyPr/>
                    <a:lstStyle/>
                    <a:p>
                      <a:pPr algn="just">
                        <a:lnSpc>
                          <a:spcPct val="106000"/>
                        </a:lnSpc>
                        <a:spcAft>
                          <a:spcPts val="800"/>
                        </a:spcAft>
                      </a:pPr>
                      <a:r>
                        <a:rPr lang="en-US" sz="1200" kern="100">
                          <a:effectLst/>
                        </a:rPr>
                        <a:t>Payment_id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Payment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err="1">
                          <a:effectLst/>
                        </a:rPr>
                        <a:t>jhsgdjhdjdss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653391932"/>
                  </a:ext>
                </a:extLst>
              </a:tr>
              <a:tr h="411045">
                <a:tc>
                  <a:txBody>
                    <a:bodyPr/>
                    <a:lstStyle/>
                    <a:p>
                      <a:pPr algn="just">
                        <a:lnSpc>
                          <a:spcPct val="106000"/>
                        </a:lnSpc>
                        <a:spcAft>
                          <a:spcPts val="800"/>
                        </a:spcAft>
                      </a:pPr>
                      <a:r>
                        <a:rPr lang="en-US" sz="1200" kern="100">
                          <a:effectLst/>
                        </a:rPr>
                        <a:t>Rider_id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Rider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Dfgh45dhgdh56hh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3855012282"/>
                  </a:ext>
                </a:extLst>
              </a:tr>
              <a:tr h="411045">
                <a:tc>
                  <a:txBody>
                    <a:bodyPr/>
                    <a:lstStyle/>
                    <a:p>
                      <a:pPr algn="just">
                        <a:lnSpc>
                          <a:spcPct val="106000"/>
                        </a:lnSpc>
                        <a:spcAft>
                          <a:spcPts val="800"/>
                        </a:spcAft>
                      </a:pPr>
                      <a:r>
                        <a:rPr lang="en-US" sz="1200" kern="100">
                          <a:effectLst/>
                        </a:rPr>
                        <a:t>Driver_id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Driver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Dfgh45dhgdh56hh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019097597"/>
                  </a:ext>
                </a:extLst>
              </a:tr>
              <a:tr h="418557">
                <a:tc>
                  <a:txBody>
                    <a:bodyPr/>
                    <a:lstStyle/>
                    <a:p>
                      <a:pPr algn="just">
                        <a:lnSpc>
                          <a:spcPct val="106000"/>
                        </a:lnSpc>
                        <a:spcAft>
                          <a:spcPts val="800"/>
                        </a:spcAft>
                      </a:pPr>
                      <a:r>
                        <a:rPr lang="en-US" sz="1200" kern="100" dirty="0">
                          <a:effectLst/>
                        </a:rPr>
                        <a:t>Timing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DateTime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Time and date of the trip</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Sept 2023 12:30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8706533"/>
                  </a:ext>
                </a:extLst>
              </a:tr>
              <a:tr h="418557">
                <a:tc>
                  <a:txBody>
                    <a:bodyPr/>
                    <a:lstStyle/>
                    <a:p>
                      <a:pPr algn="just">
                        <a:lnSpc>
                          <a:spcPct val="106000"/>
                        </a:lnSpc>
                        <a:spcAft>
                          <a:spcPts val="800"/>
                        </a:spcAft>
                      </a:pPr>
                      <a:r>
                        <a:rPr lang="en-US" sz="1200" kern="100">
                          <a:effectLst/>
                        </a:rPr>
                        <a:t>Starting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Address of the starting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Vadodara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59897599"/>
                  </a:ext>
                </a:extLst>
              </a:tr>
              <a:tr h="418557">
                <a:tc>
                  <a:txBody>
                    <a:bodyPr/>
                    <a:lstStyle/>
                    <a:p>
                      <a:pPr algn="just">
                        <a:lnSpc>
                          <a:spcPct val="106000"/>
                        </a:lnSpc>
                        <a:spcAft>
                          <a:spcPts val="800"/>
                        </a:spcAft>
                      </a:pPr>
                      <a:r>
                        <a:rPr lang="en-US" sz="1200" kern="100">
                          <a:effectLst/>
                        </a:rPr>
                        <a:t>Ending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Address of the ending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Ahmedabad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20161904"/>
                  </a:ext>
                </a:extLst>
              </a:tr>
            </a:tbl>
          </a:graphicData>
        </a:graphic>
      </p:graphicFrame>
    </p:spTree>
    <p:extLst>
      <p:ext uri="{BB962C8B-B14F-4D97-AF65-F5344CB8AC3E}">
        <p14:creationId xmlns:p14="http://schemas.microsoft.com/office/powerpoint/2010/main" val="184365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B2AD7-3EA2-2DCF-48C4-4F2BF3C784A4}"/>
              </a:ext>
            </a:extLst>
          </p:cNvPr>
          <p:cNvSpPr txBox="1"/>
          <p:nvPr/>
        </p:nvSpPr>
        <p:spPr>
          <a:xfrm>
            <a:off x="332913" y="408283"/>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kern="0" dirty="0">
                <a:effectLst/>
                <a:latin typeface="Times New Roman" panose="02020603050405020304" pitchFamily="18" charset="0"/>
                <a:ea typeface="Calibri" panose="020F0502020204030204" pitchFamily="34" charset="0"/>
              </a:rPr>
              <a:t>Payment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Details of the payment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DF9ACE4-4557-2B87-CF04-79BED54A8BBC}"/>
              </a:ext>
            </a:extLst>
          </p:cNvPr>
          <p:cNvGraphicFramePr>
            <a:graphicFrameLocks noGrp="1"/>
          </p:cNvGraphicFramePr>
          <p:nvPr/>
        </p:nvGraphicFramePr>
        <p:xfrm>
          <a:off x="2312829" y="2689606"/>
          <a:ext cx="5326380" cy="2822450"/>
        </p:xfrm>
        <a:graphic>
          <a:graphicData uri="http://schemas.openxmlformats.org/drawingml/2006/table">
            <a:tbl>
              <a:tblPr>
                <a:tableStyleId>{5C22544A-7EE6-4342-B048-85BDC9FD1C3A}</a:tableStyleId>
              </a:tblPr>
              <a:tblGrid>
                <a:gridCol w="1426292">
                  <a:extLst>
                    <a:ext uri="{9D8B030D-6E8A-4147-A177-3AD203B41FA5}">
                      <a16:colId xmlns:a16="http://schemas.microsoft.com/office/drawing/2014/main" val="305392987"/>
                    </a:ext>
                  </a:extLst>
                </a:gridCol>
                <a:gridCol w="875882">
                  <a:extLst>
                    <a:ext uri="{9D8B030D-6E8A-4147-A177-3AD203B41FA5}">
                      <a16:colId xmlns:a16="http://schemas.microsoft.com/office/drawing/2014/main" val="3585896812"/>
                    </a:ext>
                  </a:extLst>
                </a:gridCol>
                <a:gridCol w="784486">
                  <a:extLst>
                    <a:ext uri="{9D8B030D-6E8A-4147-A177-3AD203B41FA5}">
                      <a16:colId xmlns:a16="http://schemas.microsoft.com/office/drawing/2014/main" val="2703130130"/>
                    </a:ext>
                  </a:extLst>
                </a:gridCol>
                <a:gridCol w="1111990">
                  <a:extLst>
                    <a:ext uri="{9D8B030D-6E8A-4147-A177-3AD203B41FA5}">
                      <a16:colId xmlns:a16="http://schemas.microsoft.com/office/drawing/2014/main" val="2879206834"/>
                    </a:ext>
                  </a:extLst>
                </a:gridCol>
                <a:gridCol w="1127730">
                  <a:extLst>
                    <a:ext uri="{9D8B030D-6E8A-4147-A177-3AD203B41FA5}">
                      <a16:colId xmlns:a16="http://schemas.microsoft.com/office/drawing/2014/main" val="38425471"/>
                    </a:ext>
                  </a:extLst>
                </a:gridCol>
              </a:tblGrid>
              <a:tr h="342900">
                <a:tc>
                  <a:txBody>
                    <a:bodyPr/>
                    <a:lstStyle/>
                    <a:p>
                      <a:pPr algn="just">
                        <a:lnSpc>
                          <a:spcPct val="106000"/>
                        </a:lnSpc>
                        <a:spcAft>
                          <a:spcPts val="800"/>
                        </a:spcAft>
                      </a:pPr>
                      <a:r>
                        <a:rPr lang="en-US" sz="1200" kern="100">
                          <a:effectLst/>
                        </a:rPr>
                        <a:t>Column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29593923"/>
                  </a:ext>
                </a:extLst>
              </a:tr>
              <a:tr h="472440">
                <a:tc>
                  <a:txBody>
                    <a:bodyPr/>
                    <a:lstStyle/>
                    <a:p>
                      <a:pPr algn="just">
                        <a:lnSpc>
                          <a:spcPct val="106000"/>
                        </a:lnSpc>
                        <a:spcAft>
                          <a:spcPts val="800"/>
                        </a:spcAft>
                      </a:pPr>
                      <a:r>
                        <a:rPr lang="en-US" sz="1200" kern="100">
                          <a:effectLst/>
                        </a:rPr>
                        <a:t>Payment_id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endParaRPr>
                    </a:p>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6fsfh83774caecb0cb35a5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0703703"/>
                  </a:ext>
                </a:extLst>
              </a:tr>
              <a:tr h="472440">
                <a:tc>
                  <a:txBody>
                    <a:bodyPr/>
                    <a:lstStyle/>
                    <a:p>
                      <a:pPr algn="just">
                        <a:lnSpc>
                          <a:spcPct val="106000"/>
                        </a:lnSpc>
                        <a:spcAft>
                          <a:spcPts val="800"/>
                        </a:spcAft>
                      </a:pPr>
                      <a:r>
                        <a:rPr lang="en-US" sz="1200" kern="100">
                          <a:effectLst/>
                        </a:rPr>
                        <a:t>Rider_ref_id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Foreign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Rider table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Dfgh45dhgdh56hh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380499446"/>
                  </a:ext>
                </a:extLst>
              </a:tr>
              <a:tr h="472440">
                <a:tc>
                  <a:txBody>
                    <a:bodyPr/>
                    <a:lstStyle/>
                    <a:p>
                      <a:pPr algn="just">
                        <a:lnSpc>
                          <a:spcPct val="106000"/>
                        </a:lnSpc>
                        <a:spcAft>
                          <a:spcPts val="800"/>
                        </a:spcAft>
                      </a:pPr>
                      <a:r>
                        <a:rPr lang="en-US" sz="1200" kern="100">
                          <a:effectLst/>
                        </a:rPr>
                        <a:t>Driver_ref_id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Foreign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Driver table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Dfgh45dhgdh56hh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16501740"/>
                  </a:ext>
                </a:extLst>
              </a:tr>
              <a:tr h="472440">
                <a:tc>
                  <a:txBody>
                    <a:bodyPr/>
                    <a:lstStyle/>
                    <a:p>
                      <a:pPr algn="just">
                        <a:lnSpc>
                          <a:spcPct val="106000"/>
                        </a:lnSpc>
                        <a:spcAft>
                          <a:spcPts val="800"/>
                        </a:spcAft>
                      </a:pPr>
                      <a:r>
                        <a:rPr lang="en-US" sz="1200" kern="100">
                          <a:effectLst/>
                        </a:rPr>
                        <a:t>Amount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Integer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Amount of the trips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20Rs.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42649331"/>
                  </a:ext>
                </a:extLst>
              </a:tr>
            </a:tbl>
          </a:graphicData>
        </a:graphic>
      </p:graphicFrame>
    </p:spTree>
    <p:extLst>
      <p:ext uri="{BB962C8B-B14F-4D97-AF65-F5344CB8AC3E}">
        <p14:creationId xmlns:p14="http://schemas.microsoft.com/office/powerpoint/2010/main" val="2006872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B2AD7-3EA2-2DCF-48C4-4F2BF3C784A4}"/>
              </a:ext>
            </a:extLst>
          </p:cNvPr>
          <p:cNvSpPr txBox="1"/>
          <p:nvPr/>
        </p:nvSpPr>
        <p:spPr>
          <a:xfrm>
            <a:off x="332913" y="408283"/>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kern="0" dirty="0">
                <a:effectLst/>
                <a:latin typeface="Times New Roman" panose="02020603050405020304" pitchFamily="18" charset="0"/>
                <a:ea typeface="Calibri" panose="020F0502020204030204" pitchFamily="34" charset="0"/>
              </a:rPr>
              <a:t>Admin Registration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admin registration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E06EAA2-2E8D-3C9B-07C5-86B1B384DEEB}"/>
              </a:ext>
            </a:extLst>
          </p:cNvPr>
          <p:cNvGraphicFramePr>
            <a:graphicFrameLocks noGrp="1"/>
          </p:cNvGraphicFramePr>
          <p:nvPr>
            <p:extLst>
              <p:ext uri="{D42A27DB-BD31-4B8C-83A1-F6EECF244321}">
                <p14:modId xmlns:p14="http://schemas.microsoft.com/office/powerpoint/2010/main" val="881721188"/>
              </p:ext>
            </p:extLst>
          </p:nvPr>
        </p:nvGraphicFramePr>
        <p:xfrm>
          <a:off x="2312829" y="2821297"/>
          <a:ext cx="5326380" cy="2526985"/>
        </p:xfrm>
        <a:graphic>
          <a:graphicData uri="http://schemas.openxmlformats.org/drawingml/2006/table">
            <a:tbl>
              <a:tblPr>
                <a:tableStyleId>{5C22544A-7EE6-4342-B048-85BDC9FD1C3A}</a:tableStyleId>
              </a:tblPr>
              <a:tblGrid>
                <a:gridCol w="1426292">
                  <a:extLst>
                    <a:ext uri="{9D8B030D-6E8A-4147-A177-3AD203B41FA5}">
                      <a16:colId xmlns:a16="http://schemas.microsoft.com/office/drawing/2014/main" val="3316495196"/>
                    </a:ext>
                  </a:extLst>
                </a:gridCol>
                <a:gridCol w="875882">
                  <a:extLst>
                    <a:ext uri="{9D8B030D-6E8A-4147-A177-3AD203B41FA5}">
                      <a16:colId xmlns:a16="http://schemas.microsoft.com/office/drawing/2014/main" val="4084487269"/>
                    </a:ext>
                  </a:extLst>
                </a:gridCol>
                <a:gridCol w="784486">
                  <a:extLst>
                    <a:ext uri="{9D8B030D-6E8A-4147-A177-3AD203B41FA5}">
                      <a16:colId xmlns:a16="http://schemas.microsoft.com/office/drawing/2014/main" val="3620979200"/>
                    </a:ext>
                  </a:extLst>
                </a:gridCol>
                <a:gridCol w="1111990">
                  <a:extLst>
                    <a:ext uri="{9D8B030D-6E8A-4147-A177-3AD203B41FA5}">
                      <a16:colId xmlns:a16="http://schemas.microsoft.com/office/drawing/2014/main" val="2082083064"/>
                    </a:ext>
                  </a:extLst>
                </a:gridCol>
                <a:gridCol w="1127730">
                  <a:extLst>
                    <a:ext uri="{9D8B030D-6E8A-4147-A177-3AD203B41FA5}">
                      <a16:colId xmlns:a16="http://schemas.microsoft.com/office/drawing/2014/main" val="3897703837"/>
                    </a:ext>
                  </a:extLst>
                </a:gridCol>
              </a:tblGrid>
              <a:tr h="342900">
                <a:tc>
                  <a:txBody>
                    <a:bodyPr/>
                    <a:lstStyle/>
                    <a:p>
                      <a:pPr algn="just">
                        <a:lnSpc>
                          <a:spcPct val="106000"/>
                        </a:lnSpc>
                        <a:spcAft>
                          <a:spcPts val="800"/>
                        </a:spcAft>
                      </a:pPr>
                      <a:r>
                        <a:rPr lang="en-US" sz="1200" kern="100">
                          <a:effectLst/>
                        </a:rPr>
                        <a:t>Column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90673804"/>
                  </a:ext>
                </a:extLst>
              </a:tr>
              <a:tr h="472440">
                <a:tc>
                  <a:txBody>
                    <a:bodyPr/>
                    <a:lstStyle/>
                    <a:p>
                      <a:pPr algn="just">
                        <a:lnSpc>
                          <a:spcPct val="106000"/>
                        </a:lnSpc>
                        <a:spcAft>
                          <a:spcPts val="800"/>
                        </a:spcAft>
                      </a:pPr>
                      <a:r>
                        <a:rPr lang="en-US" sz="1200" kern="100">
                          <a:effectLst/>
                        </a:rPr>
                        <a:t>Admin_id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636e95883774caecb0cb35a5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97024809"/>
                  </a:ext>
                </a:extLst>
              </a:tr>
              <a:tr h="472440">
                <a:tc>
                  <a:txBody>
                    <a:bodyPr/>
                    <a:lstStyle/>
                    <a:p>
                      <a:pPr algn="just">
                        <a:lnSpc>
                          <a:spcPct val="106000"/>
                        </a:lnSpc>
                        <a:spcAft>
                          <a:spcPts val="800"/>
                        </a:spcAft>
                      </a:pPr>
                      <a:r>
                        <a:rPr lang="en-US" sz="1200" kern="100">
                          <a:effectLst/>
                        </a:rPr>
                        <a:t>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Name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Amaan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82898379"/>
                  </a:ext>
                </a:extLst>
              </a:tr>
              <a:tr h="472440">
                <a:tc>
                  <a:txBody>
                    <a:bodyPr/>
                    <a:lstStyle/>
                    <a:p>
                      <a:pPr algn="just">
                        <a:lnSpc>
                          <a:spcPct val="106000"/>
                        </a:lnSpc>
                        <a:spcAft>
                          <a:spcPts val="800"/>
                        </a:spcAft>
                      </a:pPr>
                      <a:r>
                        <a:rPr lang="en-US"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Email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u="sng" kern="100">
                          <a:effectLst/>
                          <a:hlinkClick r:id="rId2"/>
                        </a:rPr>
                        <a:t>amaan@gmail.com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56103036"/>
                  </a:ext>
                </a:extLst>
              </a:tr>
              <a:tr h="342900">
                <a:tc>
                  <a:txBody>
                    <a:bodyPr/>
                    <a:lstStyle/>
                    <a:p>
                      <a:pPr algn="just">
                        <a:lnSpc>
                          <a:spcPct val="106000"/>
                        </a:lnSpc>
                        <a:spcAft>
                          <a:spcPts val="800"/>
                        </a:spcAft>
                      </a:pPr>
                      <a:r>
                        <a:rPr lang="en-US" sz="1200" kern="100">
                          <a:effectLst/>
                        </a:rPr>
                        <a:t>phone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Phone number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8986969786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84310560"/>
                  </a:ext>
                </a:extLst>
              </a:tr>
            </a:tbl>
          </a:graphicData>
        </a:graphic>
      </p:graphicFrame>
    </p:spTree>
    <p:extLst>
      <p:ext uri="{BB962C8B-B14F-4D97-AF65-F5344CB8AC3E}">
        <p14:creationId xmlns:p14="http://schemas.microsoft.com/office/powerpoint/2010/main" val="3520581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B9C74-534C-5D71-7DAC-1294DDD0B1CB}"/>
              </a:ext>
            </a:extLst>
          </p:cNvPr>
          <p:cNvSpPr txBox="1"/>
          <p:nvPr/>
        </p:nvSpPr>
        <p:spPr>
          <a:xfrm>
            <a:off x="714081" y="328395"/>
            <a:ext cx="6103854" cy="465320"/>
          </a:xfrm>
          <a:prstGeom prst="rect">
            <a:avLst/>
          </a:prstGeom>
          <a:noFill/>
        </p:spPr>
        <p:txBody>
          <a:bodyPr wrap="square">
            <a:spAutoFit/>
          </a:bodyPr>
          <a:lstStyle/>
          <a:p>
            <a:pPr fontAlgn="base">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Coding Standards:</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A4B18-B4D6-03BE-6B71-5B345F073F53}"/>
              </a:ext>
            </a:extLst>
          </p:cNvPr>
          <p:cNvSpPr txBox="1"/>
          <p:nvPr/>
        </p:nvSpPr>
        <p:spPr>
          <a:xfrm>
            <a:off x="918410" y="1008329"/>
            <a:ext cx="7372149"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U</a:t>
            </a:r>
            <a:r>
              <a:rPr lang="en-US" kern="0" dirty="0">
                <a:effectLst/>
                <a:latin typeface="Times New Roman" panose="02020603050405020304" pitchFamily="18" charset="0"/>
                <a:ea typeface="Calibri" panose="020F0502020204030204" pitchFamily="34" charset="0"/>
              </a:rPr>
              <a:t>se descriptive names for variables, functions, classes, and methods.</a:t>
            </a:r>
            <a:endParaRPr lang="en-IN" sz="2000" dirty="0"/>
          </a:p>
        </p:txBody>
      </p:sp>
      <p:sp>
        <p:nvSpPr>
          <p:cNvPr id="6" name="TextBox 5">
            <a:extLst>
              <a:ext uri="{FF2B5EF4-FFF2-40B4-BE49-F238E27FC236}">
                <a16:creationId xmlns:a16="http://schemas.microsoft.com/office/drawing/2014/main" id="{DC3735EE-54E7-A846-0FBE-AFBB3CC6D698}"/>
              </a:ext>
            </a:extLst>
          </p:cNvPr>
          <p:cNvSpPr txBox="1"/>
          <p:nvPr/>
        </p:nvSpPr>
        <p:spPr>
          <a:xfrm>
            <a:off x="934050" y="2446162"/>
            <a:ext cx="8941470"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Us</a:t>
            </a:r>
            <a:r>
              <a:rPr lang="en-US" kern="0" dirty="0">
                <a:effectLst/>
                <a:latin typeface="Times New Roman" panose="02020603050405020304" pitchFamily="18" charset="0"/>
                <a:ea typeface="Calibri" panose="020F0502020204030204" pitchFamily="34" charset="0"/>
              </a:rPr>
              <a:t>e camelCase for variable names and </a:t>
            </a:r>
            <a:r>
              <a:rPr lang="en-US" kern="0" dirty="0" err="1">
                <a:effectLst/>
                <a:latin typeface="Times New Roman" panose="02020603050405020304" pitchFamily="18" charset="0"/>
                <a:ea typeface="Calibri" panose="020F0502020204030204" pitchFamily="34" charset="0"/>
              </a:rPr>
              <a:t>lowerCamelCase</a:t>
            </a:r>
            <a:r>
              <a:rPr lang="en-US" kern="0" dirty="0">
                <a:effectLst/>
                <a:latin typeface="Times New Roman" panose="02020603050405020304" pitchFamily="18" charset="0"/>
                <a:ea typeface="Calibri" panose="020F0502020204030204" pitchFamily="34" charset="0"/>
              </a:rPr>
              <a:t> for method and function names.</a:t>
            </a:r>
            <a:endParaRPr lang="en-IN" dirty="0"/>
          </a:p>
        </p:txBody>
      </p:sp>
      <p:sp>
        <p:nvSpPr>
          <p:cNvPr id="8" name="TextBox 7">
            <a:extLst>
              <a:ext uri="{FF2B5EF4-FFF2-40B4-BE49-F238E27FC236}">
                <a16:creationId xmlns:a16="http://schemas.microsoft.com/office/drawing/2014/main" id="{72304AEE-8A31-2CA8-FFAD-7A7A9880D80B}"/>
              </a:ext>
            </a:extLst>
          </p:cNvPr>
          <p:cNvSpPr txBox="1"/>
          <p:nvPr/>
        </p:nvSpPr>
        <p:spPr>
          <a:xfrm>
            <a:off x="918410" y="1466571"/>
            <a:ext cx="8606590" cy="403059"/>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ganize your files logically, typically following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Flutter’project</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0D2F64E-579E-1340-2EAA-4F33E09992BE}"/>
              </a:ext>
            </a:extLst>
          </p:cNvPr>
          <p:cNvSpPr txBox="1"/>
          <p:nvPr/>
        </p:nvSpPr>
        <p:spPr>
          <a:xfrm>
            <a:off x="918410" y="2958362"/>
            <a:ext cx="7265470" cy="403059"/>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Follow the Dart formatter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dartfmt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 code formatting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4391C0E-CAA1-52DD-41DE-D5FA9C4B4EA7}"/>
              </a:ext>
            </a:extLst>
          </p:cNvPr>
          <p:cNvSpPr txBox="1"/>
          <p:nvPr/>
        </p:nvSpPr>
        <p:spPr>
          <a:xfrm>
            <a:off x="918410" y="3473255"/>
            <a:ext cx="8850430"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 Pr</a:t>
            </a:r>
            <a:r>
              <a:rPr lang="en-US" sz="1600" kern="0" dirty="0">
                <a:effectLst/>
                <a:latin typeface="Times New Roman" panose="02020603050405020304" pitchFamily="18" charset="0"/>
                <a:ea typeface="Calibri" panose="020F0502020204030204" pitchFamily="34" charset="0"/>
              </a:rPr>
              <a:t>ovide</a:t>
            </a:r>
            <a:r>
              <a:rPr lang="en-US" kern="0" dirty="0">
                <a:effectLst/>
                <a:latin typeface="Times New Roman" panose="02020603050405020304" pitchFamily="18" charset="0"/>
                <a:ea typeface="Calibri" panose="020F0502020204030204" pitchFamily="34" charset="0"/>
              </a:rPr>
              <a:t> comments to explain complex algorithms or clarify the intent of the code</a:t>
            </a:r>
            <a:r>
              <a:rPr lang="en-US" sz="1600" kern="0" dirty="0">
                <a:effectLst/>
                <a:latin typeface="Times New Roman" panose="02020603050405020304" pitchFamily="18" charset="0"/>
                <a:ea typeface="Calibri" panose="020F0502020204030204" pitchFamily="34" charset="0"/>
              </a:rPr>
              <a:t>.</a:t>
            </a:r>
            <a:endParaRPr lang="en-IN" sz="2000" dirty="0"/>
          </a:p>
        </p:txBody>
      </p:sp>
      <p:sp>
        <p:nvSpPr>
          <p:cNvPr id="14" name="TextBox 13">
            <a:extLst>
              <a:ext uri="{FF2B5EF4-FFF2-40B4-BE49-F238E27FC236}">
                <a16:creationId xmlns:a16="http://schemas.microsoft.com/office/drawing/2014/main" id="{878374E6-F577-AE09-1B99-C97D83355C27}"/>
              </a:ext>
            </a:extLst>
          </p:cNvPr>
          <p:cNvSpPr txBox="1"/>
          <p:nvPr/>
        </p:nvSpPr>
        <p:spPr>
          <a:xfrm>
            <a:off x="934050" y="1954231"/>
            <a:ext cx="8606590" cy="39773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Sep</a:t>
            </a:r>
            <a:r>
              <a:rPr lang="en-US" dirty="0">
                <a:effectLst/>
                <a:latin typeface="Times New Roman" panose="02020603050405020304" pitchFamily="18" charset="0"/>
                <a:ea typeface="Calibri" panose="020F0502020204030204" pitchFamily="34" charset="0"/>
                <a:cs typeface="Times New Roman" panose="02020603050405020304" pitchFamily="18" charset="0"/>
              </a:rPr>
              <a:t>arate UI components, business logic, and data models into different directories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2327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C702A-4B82-1776-6E71-B0E40543EA87}"/>
              </a:ext>
            </a:extLst>
          </p:cNvPr>
          <p:cNvSpPr txBox="1"/>
          <p:nvPr/>
        </p:nvSpPr>
        <p:spPr>
          <a:xfrm>
            <a:off x="318253" y="0"/>
            <a:ext cx="6099242" cy="504049"/>
          </a:xfrm>
          <a:prstGeom prst="rect">
            <a:avLst/>
          </a:prstGeom>
          <a:noFill/>
        </p:spPr>
        <p:txBody>
          <a:bodyPr wrap="square">
            <a:spAutoFit/>
          </a:bodyPr>
          <a:lstStyle/>
          <a:p>
            <a:pPr>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Project Charter</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3530578-9BE2-A8E3-6E31-CA2929B83442}"/>
              </a:ext>
            </a:extLst>
          </p:cNvPr>
          <p:cNvGraphicFramePr>
            <a:graphicFrameLocks noGrp="1"/>
          </p:cNvGraphicFramePr>
          <p:nvPr>
            <p:extLst>
              <p:ext uri="{D42A27DB-BD31-4B8C-83A1-F6EECF244321}">
                <p14:modId xmlns:p14="http://schemas.microsoft.com/office/powerpoint/2010/main" val="3975785893"/>
              </p:ext>
            </p:extLst>
          </p:nvPr>
        </p:nvGraphicFramePr>
        <p:xfrm>
          <a:off x="1146002" y="1134445"/>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30218"/>
                    </a:ext>
                  </a:extLst>
                </a:gridCol>
                <a:gridCol w="4064000">
                  <a:extLst>
                    <a:ext uri="{9D8B030D-6E8A-4147-A177-3AD203B41FA5}">
                      <a16:colId xmlns:a16="http://schemas.microsoft.com/office/drawing/2014/main" val="3165091356"/>
                    </a:ext>
                  </a:extLst>
                </a:gridCol>
              </a:tblGrid>
              <a:tr h="370840">
                <a:tc>
                  <a:txBody>
                    <a:bodyPr/>
                    <a:lstStyle/>
                    <a:p>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nSpc>
                          <a:spcPct val="106000"/>
                        </a:lnSpc>
                        <a:spcAft>
                          <a:spcPts val="800"/>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 Project Information</a:t>
                      </a:r>
                      <a:r>
                        <a:rPr lang="en-IN" sz="1800" kern="10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81672364"/>
                  </a:ext>
                </a:extLst>
              </a:tr>
              <a:tr h="37084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Project Name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ber</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Clone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2041411995"/>
                  </a:ext>
                </a:extLst>
              </a:tr>
              <a:tr h="37084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Project Champion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gn="just">
                        <a:lnSpc>
                          <a:spcPct val="106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Aman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puthawala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Uzef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Saiyed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3208"/>
                  </a:ext>
                </a:extLst>
              </a:tr>
              <a:tr h="37084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Project Sponsor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LJ Institute of Computer Application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422553510"/>
                  </a:ext>
                </a:extLst>
              </a:tr>
              <a:tr h="37084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Project Manager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Prof. Rita Gokani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3395136649"/>
                  </a:ext>
                </a:extLst>
              </a:tr>
              <a:tr h="37084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Stakeholders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gn="just">
                        <a:lnSpc>
                          <a:spcPct val="106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Admin, Rider, 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3676830"/>
                  </a:ext>
                </a:extLst>
              </a:tr>
              <a:tr h="37084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Expected Start 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30/12/2023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4217542613"/>
                  </a:ext>
                </a:extLst>
              </a:tr>
              <a:tr h="37084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Expected Completion 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16/4/2024</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1965099534"/>
                  </a:ext>
                </a:extLst>
              </a:tr>
            </a:tbl>
          </a:graphicData>
        </a:graphic>
      </p:graphicFrame>
    </p:spTree>
    <p:extLst>
      <p:ext uri="{BB962C8B-B14F-4D97-AF65-F5344CB8AC3E}">
        <p14:creationId xmlns:p14="http://schemas.microsoft.com/office/powerpoint/2010/main" val="267365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7D109-80D9-B1D4-6469-D38C89E102A4}"/>
              </a:ext>
            </a:extLst>
          </p:cNvPr>
          <p:cNvSpPr txBox="1"/>
          <p:nvPr/>
        </p:nvSpPr>
        <p:spPr>
          <a:xfrm>
            <a:off x="510466" y="796372"/>
            <a:ext cx="9033029" cy="3151247"/>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many existing Transportation Application for easy ride, each with their own unique feature and functionalities. Some Transportation Application includes: -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Uber: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Uber first official application debuted in San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Fransisco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2011. Uber’s pricing is fairly competitive with other offerings, and with the number of drivers on the platform.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SzPts val="1400"/>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Ola is one of the most popular ride apps in India. Launched in 2010. Ola cabs stands as one of the premium taxi-booking platform in India.</a:t>
            </a:r>
          </a:p>
          <a:p>
            <a:pPr>
              <a:lnSpc>
                <a:spcPct val="107000"/>
              </a:lnSpc>
              <a:buSzPts val="1400"/>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Rapido: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Rapido is a unique ride-app that specializes in bike. Launched in 2015, the app allows riders to book a ride on a motorcycle for a faster ride.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F6ADFC7-1A18-5167-F71C-C7F60EC8C84B}"/>
              </a:ext>
            </a:extLst>
          </p:cNvPr>
          <p:cNvSpPr txBox="1"/>
          <p:nvPr/>
        </p:nvSpPr>
        <p:spPr>
          <a:xfrm>
            <a:off x="510466" y="115410"/>
            <a:ext cx="4008268" cy="579967"/>
          </a:xfrm>
          <a:prstGeom prst="rect">
            <a:avLst/>
          </a:prstGeom>
          <a:noFill/>
        </p:spPr>
        <p:txBody>
          <a:bodyPr wrap="square">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IN"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410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C5F4F-F076-2E89-09CC-04B4CC25F8F9}"/>
              </a:ext>
            </a:extLst>
          </p:cNvPr>
          <p:cNvGraphicFramePr>
            <a:graphicFrameLocks noGrp="1"/>
          </p:cNvGraphicFramePr>
          <p:nvPr>
            <p:extLst>
              <p:ext uri="{D42A27DB-BD31-4B8C-83A1-F6EECF244321}">
                <p14:modId xmlns:p14="http://schemas.microsoft.com/office/powerpoint/2010/main" val="1210730091"/>
              </p:ext>
            </p:extLst>
          </p:nvPr>
        </p:nvGraphicFramePr>
        <p:xfrm>
          <a:off x="659876" y="1729425"/>
          <a:ext cx="9445658" cy="2965123"/>
        </p:xfrm>
        <a:graphic>
          <a:graphicData uri="http://schemas.openxmlformats.org/drawingml/2006/table">
            <a:tbl>
              <a:tblPr firstRow="1" bandRow="1">
                <a:tableStyleId>{5C22544A-7EE6-4342-B048-85BDC9FD1C3A}</a:tableStyleId>
              </a:tblPr>
              <a:tblGrid>
                <a:gridCol w="4722829">
                  <a:extLst>
                    <a:ext uri="{9D8B030D-6E8A-4147-A177-3AD203B41FA5}">
                      <a16:colId xmlns:a16="http://schemas.microsoft.com/office/drawing/2014/main" val="3670113031"/>
                    </a:ext>
                  </a:extLst>
                </a:gridCol>
                <a:gridCol w="4722829">
                  <a:extLst>
                    <a:ext uri="{9D8B030D-6E8A-4147-A177-3AD203B41FA5}">
                      <a16:colId xmlns:a16="http://schemas.microsoft.com/office/drawing/2014/main" val="2407756122"/>
                    </a:ext>
                  </a:extLst>
                </a:gridCol>
              </a:tblGrid>
              <a:tr h="486113">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marL="957580">
                        <a:lnSpc>
                          <a:spcPct val="106000"/>
                        </a:lnSpc>
                        <a:spcBef>
                          <a:spcPts val="500"/>
                        </a:spcBef>
                        <a:spcAft>
                          <a:spcPts val="80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Details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698192978"/>
                  </a:ext>
                </a:extLst>
              </a:tr>
              <a:tr h="753392">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Mission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We continuously innovate to be the best transportation app for our customers.</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937733342"/>
                  </a:ext>
                </a:extLst>
              </a:tr>
              <a:tr h="753392">
                <a:tc>
                  <a:txBody>
                    <a:bodyPr/>
                    <a:lstStyle/>
                    <a:p>
                      <a:pPr marL="254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Vision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gn="just">
                        <a:lnSpc>
                          <a:spcPct val="106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To contribute towards the success of our clients, to help them to achieve their goals.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404688"/>
                  </a:ext>
                </a:extLst>
              </a:tr>
              <a:tr h="48611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Scope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US" sz="1800" kern="1200" dirty="0">
                          <a:solidFill>
                            <a:schemeClr val="dk1"/>
                          </a:solidFill>
                          <a:effectLst/>
                          <a:latin typeface="+mn-lt"/>
                          <a:ea typeface="+mn-ea"/>
                          <a:cs typeface="+mn-cs"/>
                        </a:rPr>
                        <a:t>To the particular transportation site’s scope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884550177"/>
                  </a:ext>
                </a:extLst>
              </a:tr>
              <a:tr h="48611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30/12/2023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192540659"/>
                  </a:ext>
                </a:extLst>
              </a:tr>
            </a:tbl>
          </a:graphicData>
        </a:graphic>
      </p:graphicFrame>
    </p:spTree>
    <p:extLst>
      <p:ext uri="{BB962C8B-B14F-4D97-AF65-F5344CB8AC3E}">
        <p14:creationId xmlns:p14="http://schemas.microsoft.com/office/powerpoint/2010/main" val="3594611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01698-6F02-3DCE-2092-D74D82D4156E}"/>
              </a:ext>
            </a:extLst>
          </p:cNvPr>
          <p:cNvSpPr txBox="1"/>
          <p:nvPr/>
        </p:nvSpPr>
        <p:spPr>
          <a:xfrm>
            <a:off x="987458" y="101121"/>
            <a:ext cx="6103856" cy="504049"/>
          </a:xfrm>
          <a:prstGeom prst="rect">
            <a:avLst/>
          </a:prstGeom>
          <a:noFill/>
        </p:spPr>
        <p:txBody>
          <a:bodyPr wrap="square">
            <a:spAutoFit/>
          </a:bodyPr>
          <a:lstStyle/>
          <a:p>
            <a:pPr lvl="1">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Roadmap/Schedule</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D84F5B7-4632-3A3A-BFB9-088B0AA12941}"/>
              </a:ext>
            </a:extLst>
          </p:cNvPr>
          <p:cNvSpPr>
            <a:spLocks noChangeArrowheads="1"/>
          </p:cNvSpPr>
          <p:nvPr/>
        </p:nvSpPr>
        <p:spPr bwMode="auto">
          <a:xfrm>
            <a:off x="0" y="-894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A690FE02-E143-7B72-3541-A8E21A21C036}"/>
              </a:ext>
            </a:extLst>
          </p:cNvPr>
          <p:cNvGraphicFramePr>
            <a:graphicFrameLocks noChangeAspect="1"/>
          </p:cNvGraphicFramePr>
          <p:nvPr>
            <p:extLst>
              <p:ext uri="{D42A27DB-BD31-4B8C-83A1-F6EECF244321}">
                <p14:modId xmlns:p14="http://schemas.microsoft.com/office/powerpoint/2010/main" val="1691271460"/>
              </p:ext>
            </p:extLst>
          </p:nvPr>
        </p:nvGraphicFramePr>
        <p:xfrm>
          <a:off x="2379663" y="642938"/>
          <a:ext cx="5476875" cy="6113462"/>
        </p:xfrm>
        <a:graphic>
          <a:graphicData uri="http://schemas.openxmlformats.org/presentationml/2006/ole">
            <mc:AlternateContent xmlns:mc="http://schemas.openxmlformats.org/markup-compatibility/2006">
              <mc:Choice xmlns:v="urn:schemas-microsoft-com:vml" Requires="v">
                <p:oleObj name="Worksheet" r:id="rId2" imgW="6453963" imgH="6956981" progId="Excel.Sheet.12">
                  <p:embed/>
                </p:oleObj>
              </mc:Choice>
              <mc:Fallback>
                <p:oleObj name="Worksheet" r:id="rId2" imgW="6453963" imgH="6956981" progId="Excel.Sheet.12">
                  <p:embed/>
                  <p:pic>
                    <p:nvPicPr>
                      <p:cNvPr id="0" name="Object 1"/>
                      <p:cNvPicPr>
                        <a:picLocks noChangeAspect="1" noChangeArrowheads="1"/>
                      </p:cNvPicPr>
                      <p:nvPr/>
                    </p:nvPicPr>
                    <p:blipFill>
                      <a:blip r:embed="rId3"/>
                      <a:srcRect/>
                      <a:stretch>
                        <a:fillRect/>
                      </a:stretch>
                    </p:blipFill>
                    <p:spPr bwMode="auto">
                      <a:xfrm>
                        <a:off x="2379663" y="642938"/>
                        <a:ext cx="5476875" cy="6113462"/>
                      </a:xfrm>
                      <a:prstGeom prst="rect">
                        <a:avLst/>
                      </a:prstGeom>
                      <a:noFill/>
                    </p:spPr>
                  </p:pic>
                </p:oleObj>
              </mc:Fallback>
            </mc:AlternateContent>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310F25D-6D02-736F-8783-7D117349A76E}"/>
                  </a:ext>
                </a:extLst>
              </p14:cNvPr>
              <p14:cNvContentPartPr/>
              <p14:nvPr/>
            </p14:nvContentPartPr>
            <p14:xfrm>
              <a:off x="3685785" y="2085915"/>
              <a:ext cx="360" cy="360"/>
            </p14:xfrm>
          </p:contentPart>
        </mc:Choice>
        <mc:Fallback xmlns="">
          <p:pic>
            <p:nvPicPr>
              <p:cNvPr id="7" name="Ink 6">
                <a:extLst>
                  <a:ext uri="{FF2B5EF4-FFF2-40B4-BE49-F238E27FC236}">
                    <a16:creationId xmlns:a16="http://schemas.microsoft.com/office/drawing/2014/main" id="{9310F25D-6D02-736F-8783-7D117349A76E}"/>
                  </a:ext>
                </a:extLst>
              </p:cNvPr>
              <p:cNvPicPr/>
              <p:nvPr/>
            </p:nvPicPr>
            <p:blipFill>
              <a:blip r:embed="rId5"/>
              <a:stretch>
                <a:fillRect/>
              </a:stretch>
            </p:blipFill>
            <p:spPr>
              <a:xfrm>
                <a:off x="3676785" y="2031915"/>
                <a:ext cx="18000" cy="108000"/>
              </a:xfrm>
              <a:prstGeom prst="rect">
                <a:avLst/>
              </a:prstGeom>
            </p:spPr>
          </p:pic>
        </mc:Fallback>
      </mc:AlternateContent>
    </p:spTree>
    <p:extLst>
      <p:ext uri="{BB962C8B-B14F-4D97-AF65-F5344CB8AC3E}">
        <p14:creationId xmlns:p14="http://schemas.microsoft.com/office/powerpoint/2010/main" val="799786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F3407-EF31-FD5C-E481-64C4B8182879}"/>
              </a:ext>
            </a:extLst>
          </p:cNvPr>
          <p:cNvSpPr txBox="1"/>
          <p:nvPr/>
        </p:nvSpPr>
        <p:spPr>
          <a:xfrm>
            <a:off x="0" y="-35171"/>
            <a:ext cx="6103856" cy="504049"/>
          </a:xfrm>
          <a:prstGeom prst="rect">
            <a:avLst/>
          </a:prstGeom>
          <a:noFill/>
        </p:spPr>
        <p:txBody>
          <a:bodyPr wrap="square">
            <a:spAutoFit/>
          </a:bodyPr>
          <a:lstStyle/>
          <a:p>
            <a:pPr lvl="1">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Project Plan</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EADB643-275A-E72D-F816-C6FD73E3620C}"/>
              </a:ext>
            </a:extLst>
          </p:cNvPr>
          <p:cNvGraphicFramePr>
            <a:graphicFrameLocks noGrp="1"/>
          </p:cNvGraphicFramePr>
          <p:nvPr>
            <p:extLst>
              <p:ext uri="{D42A27DB-BD31-4B8C-83A1-F6EECF244321}">
                <p14:modId xmlns:p14="http://schemas.microsoft.com/office/powerpoint/2010/main" val="3529831679"/>
              </p:ext>
            </p:extLst>
          </p:nvPr>
        </p:nvGraphicFramePr>
        <p:xfrm>
          <a:off x="1580224" y="772159"/>
          <a:ext cx="7035456" cy="5485874"/>
        </p:xfrm>
        <a:graphic>
          <a:graphicData uri="http://schemas.openxmlformats.org/drawingml/2006/table">
            <a:tbl>
              <a:tblPr firstRow="1" firstCol="1" bandRow="1">
                <a:tableStyleId>{5C22544A-7EE6-4342-B048-85BDC9FD1C3A}</a:tableStyleId>
              </a:tblPr>
              <a:tblGrid>
                <a:gridCol w="2908490">
                  <a:extLst>
                    <a:ext uri="{9D8B030D-6E8A-4147-A177-3AD203B41FA5}">
                      <a16:colId xmlns:a16="http://schemas.microsoft.com/office/drawing/2014/main" val="2076122479"/>
                    </a:ext>
                  </a:extLst>
                </a:gridCol>
                <a:gridCol w="1011589">
                  <a:extLst>
                    <a:ext uri="{9D8B030D-6E8A-4147-A177-3AD203B41FA5}">
                      <a16:colId xmlns:a16="http://schemas.microsoft.com/office/drawing/2014/main" val="180611994"/>
                    </a:ext>
                  </a:extLst>
                </a:gridCol>
                <a:gridCol w="1010875">
                  <a:extLst>
                    <a:ext uri="{9D8B030D-6E8A-4147-A177-3AD203B41FA5}">
                      <a16:colId xmlns:a16="http://schemas.microsoft.com/office/drawing/2014/main" val="2893607123"/>
                    </a:ext>
                  </a:extLst>
                </a:gridCol>
                <a:gridCol w="1011589">
                  <a:extLst>
                    <a:ext uri="{9D8B030D-6E8A-4147-A177-3AD203B41FA5}">
                      <a16:colId xmlns:a16="http://schemas.microsoft.com/office/drawing/2014/main" val="154439911"/>
                    </a:ext>
                  </a:extLst>
                </a:gridCol>
                <a:gridCol w="1092913">
                  <a:extLst>
                    <a:ext uri="{9D8B030D-6E8A-4147-A177-3AD203B41FA5}">
                      <a16:colId xmlns:a16="http://schemas.microsoft.com/office/drawing/2014/main" val="627183644"/>
                    </a:ext>
                  </a:extLst>
                </a:gridCol>
              </a:tblGrid>
              <a:tr h="219657">
                <a:tc>
                  <a:txBody>
                    <a:bodyPr/>
                    <a:lstStyle/>
                    <a:p>
                      <a:pPr algn="ctr">
                        <a:lnSpc>
                          <a:spcPct val="106000"/>
                        </a:lnSpc>
                        <a:spcAft>
                          <a:spcPts val="800"/>
                        </a:spcAft>
                      </a:pPr>
                      <a:r>
                        <a:rPr lang="en-US" sz="1400" dirty="0">
                          <a:effectLst/>
                          <a:latin typeface="Times New Roman" panose="02020603050405020304" pitchFamily="18" charset="0"/>
                          <a:cs typeface="Times New Roman" panose="02020603050405020304" pitchFamily="18" charset="0"/>
                        </a:rPr>
                        <a:t>Task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Duration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Start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Finish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Status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945971793"/>
                  </a:ext>
                </a:extLst>
              </a:tr>
              <a:tr h="219657">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Sprint#1: Project Structure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7d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30/12/2023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05/01/2024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678576064"/>
                  </a:ext>
                </a:extLst>
              </a:tr>
              <a:tr h="219657">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UI Designing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30/12/2023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02/01/2024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804316923"/>
                  </a:ext>
                </a:extLst>
              </a:tr>
              <a:tr h="219657">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Firebase Management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03/01/2024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05/01/2024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933965558"/>
                  </a:ext>
                </a:extLst>
              </a:tr>
              <a:tr h="219657">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Sprint#2: Registration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05/01/2024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07/01/2024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516742528"/>
                  </a:ext>
                </a:extLst>
              </a:tr>
              <a:tr h="219657">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Rider Registration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3d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05/01/2024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07/01/2024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927984389"/>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Sprint#3: Login and Logout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5d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08/01/2024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11/01/2024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072971231"/>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Rider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15/02/2024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16/02/2024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2145266141"/>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Driver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16/02/2024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17/02/2024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88184205"/>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Admin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18/02/2024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221721588"/>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Sprint#4: Map Setup</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2227166765"/>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Map setup</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339004109"/>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Sprint#5: Ride Booking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515866015"/>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Request for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177807052"/>
                  </a:ext>
                </a:extLst>
              </a:tr>
              <a:tr h="433763">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Notification for Accept or reject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062739406"/>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Show driver and rider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598308573"/>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Start ride &amp; End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335072226"/>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Sprint#6: Payment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234888032"/>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Amount paid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2625456795"/>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Confirm amount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483730497"/>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Sprint#7: Total Earnings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895529872"/>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Sprint#8: Trips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39233601"/>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Total Trips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759841161"/>
                  </a:ext>
                </a:extLst>
              </a:tr>
              <a:tr h="219657">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Check Trips History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nSpc>
                          <a:spcPct val="106000"/>
                        </a:lnSpc>
                        <a:spcAft>
                          <a:spcPts val="800"/>
                        </a:spcAft>
                      </a:pPr>
                      <a:r>
                        <a:rPr lang="en-US" sz="1400" dirty="0">
                          <a:effectLst/>
                          <a:latin typeface="Times New Roman" panose="02020603050405020304" pitchFamily="18" charset="0"/>
                          <a:cs typeface="Times New Roman" panose="02020603050405020304" pitchFamily="18" charset="0"/>
                        </a:rPr>
                        <a:t>Pending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225250007"/>
                  </a:ext>
                </a:extLst>
              </a:tr>
            </a:tbl>
          </a:graphicData>
        </a:graphic>
      </p:graphicFrame>
    </p:spTree>
    <p:extLst>
      <p:ext uri="{BB962C8B-B14F-4D97-AF65-F5344CB8AC3E}">
        <p14:creationId xmlns:p14="http://schemas.microsoft.com/office/powerpoint/2010/main" val="2302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DE48C-7F1F-0D81-CBFC-533930A9A5FD}"/>
              </a:ext>
            </a:extLst>
          </p:cNvPr>
          <p:cNvSpPr txBox="1"/>
          <p:nvPr/>
        </p:nvSpPr>
        <p:spPr>
          <a:xfrm>
            <a:off x="0" y="0"/>
            <a:ext cx="6103856"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User Story</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952DCED-2961-A73D-A63F-2258EA7DCF96}"/>
              </a:ext>
            </a:extLst>
          </p:cNvPr>
          <p:cNvGraphicFramePr>
            <a:graphicFrameLocks noGrp="1"/>
          </p:cNvGraphicFramePr>
          <p:nvPr>
            <p:extLst>
              <p:ext uri="{D42A27DB-BD31-4B8C-83A1-F6EECF244321}">
                <p14:modId xmlns:p14="http://schemas.microsoft.com/office/powerpoint/2010/main" val="1689577443"/>
              </p:ext>
            </p:extLst>
          </p:nvPr>
        </p:nvGraphicFramePr>
        <p:xfrm>
          <a:off x="2657710" y="609600"/>
          <a:ext cx="6943490" cy="5657045"/>
        </p:xfrm>
        <a:graphic>
          <a:graphicData uri="http://schemas.openxmlformats.org/drawingml/2006/table">
            <a:tbl>
              <a:tblPr firstRow="1" firstCol="1" lastRow="1" lastCol="1" bandRow="1" bandCol="1">
                <a:tableStyleId>{5C22544A-7EE6-4342-B048-85BDC9FD1C3A}</a:tableStyleId>
              </a:tblPr>
              <a:tblGrid>
                <a:gridCol w="1734664">
                  <a:extLst>
                    <a:ext uri="{9D8B030D-6E8A-4147-A177-3AD203B41FA5}">
                      <a16:colId xmlns:a16="http://schemas.microsoft.com/office/drawing/2014/main" val="2690075062"/>
                    </a:ext>
                  </a:extLst>
                </a:gridCol>
                <a:gridCol w="1594426">
                  <a:extLst>
                    <a:ext uri="{9D8B030D-6E8A-4147-A177-3AD203B41FA5}">
                      <a16:colId xmlns:a16="http://schemas.microsoft.com/office/drawing/2014/main" val="3805886189"/>
                    </a:ext>
                  </a:extLst>
                </a:gridCol>
                <a:gridCol w="1762296">
                  <a:extLst>
                    <a:ext uri="{9D8B030D-6E8A-4147-A177-3AD203B41FA5}">
                      <a16:colId xmlns:a16="http://schemas.microsoft.com/office/drawing/2014/main" val="760758919"/>
                    </a:ext>
                  </a:extLst>
                </a:gridCol>
                <a:gridCol w="1852104">
                  <a:extLst>
                    <a:ext uri="{9D8B030D-6E8A-4147-A177-3AD203B41FA5}">
                      <a16:colId xmlns:a16="http://schemas.microsoft.com/office/drawing/2014/main" val="1752992078"/>
                    </a:ext>
                  </a:extLst>
                </a:gridCol>
              </a:tblGrid>
              <a:tr h="728780">
                <a:tc>
                  <a:txBody>
                    <a:bodyPr/>
                    <a:lstStyle/>
                    <a:p>
                      <a:pPr marL="65405" algn="ctr">
                        <a:lnSpc>
                          <a:spcPts val="1460"/>
                        </a:lnSpc>
                      </a:pPr>
                      <a:r>
                        <a:rPr lang="en-US" sz="1100" kern="100">
                          <a:effectLst/>
                        </a:rPr>
                        <a:t>User Story ID</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ctr">
                        <a:lnSpc>
                          <a:spcPts val="1460"/>
                        </a:lnSpc>
                      </a:pPr>
                      <a:r>
                        <a:rPr lang="en-US" sz="1100" kern="100">
                          <a:effectLst/>
                        </a:rPr>
                        <a:t>As a (type of user)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marR="321945" algn="ctr">
                        <a:lnSpc>
                          <a:spcPct val="107000"/>
                        </a:lnSpc>
                        <a:spcAft>
                          <a:spcPts val="0"/>
                        </a:spcAft>
                      </a:pPr>
                      <a:r>
                        <a:rPr lang="en-US" sz="1100" kern="100">
                          <a:effectLst/>
                        </a:rPr>
                        <a:t>I want to (perform some task)</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42875" algn="ctr">
                        <a:lnSpc>
                          <a:spcPct val="107000"/>
                        </a:lnSpc>
                        <a:spcAft>
                          <a:spcPts val="0"/>
                        </a:spcAft>
                      </a:pPr>
                      <a:r>
                        <a:rPr lang="en-US" sz="1100" kern="100">
                          <a:effectLst/>
                        </a:rPr>
                        <a:t>So that I can (achieve some goal)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913959516"/>
                  </a:ext>
                </a:extLst>
              </a:tr>
              <a:tr h="525742">
                <a:tc>
                  <a:txBody>
                    <a:bodyPr/>
                    <a:lstStyle/>
                    <a:p>
                      <a:pPr marL="65405" algn="just">
                        <a:lnSpc>
                          <a:spcPts val="1460"/>
                        </a:lnSpc>
                      </a:pPr>
                      <a:r>
                        <a:rPr lang="en-US" sz="1100" kern="100" dirty="0">
                          <a:effectLst/>
                        </a:rPr>
                        <a:t>1</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a:effectLst/>
                        </a:rPr>
                        <a:t>Manage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250825" algn="just">
                        <a:lnSpc>
                          <a:spcPct val="107000"/>
                        </a:lnSpc>
                        <a:spcAft>
                          <a:spcPts val="0"/>
                        </a:spcAft>
                      </a:pPr>
                      <a:r>
                        <a:rPr lang="en-US" sz="1100" kern="100">
                          <a:effectLst/>
                        </a:rPr>
                        <a:t>Block and Un-block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133821222"/>
                  </a:ext>
                </a:extLst>
              </a:tr>
              <a:tr h="528124">
                <a:tc>
                  <a:txBody>
                    <a:bodyPr/>
                    <a:lstStyle/>
                    <a:p>
                      <a:pPr marL="65405" algn="just">
                        <a:lnSpc>
                          <a:spcPts val="1460"/>
                        </a:lnSpc>
                      </a:pPr>
                      <a:r>
                        <a:rPr lang="en-US" sz="1100" kern="100" dirty="0">
                          <a:effectLst/>
                        </a:rPr>
                        <a:t>2</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Manage Driver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51130" algn="just">
                        <a:lnSpc>
                          <a:spcPct val="107000"/>
                        </a:lnSpc>
                        <a:spcAft>
                          <a:spcPts val="0"/>
                        </a:spcAft>
                      </a:pPr>
                      <a:r>
                        <a:rPr lang="en-US" sz="1100" kern="100">
                          <a:effectLst/>
                        </a:rPr>
                        <a:t>Block and Un-block Driver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509794222"/>
                  </a:ext>
                </a:extLst>
              </a:tr>
              <a:tr h="543213">
                <a:tc>
                  <a:txBody>
                    <a:bodyPr/>
                    <a:lstStyle/>
                    <a:p>
                      <a:pPr marL="65405" algn="just">
                        <a:lnSpc>
                          <a:spcPct val="107000"/>
                        </a:lnSpc>
                      </a:pPr>
                      <a:r>
                        <a:rPr lang="en-US" sz="1100" kern="100" dirty="0">
                          <a:effectLst/>
                        </a:rPr>
                        <a:t>3</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ct val="10700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ct val="107000"/>
                        </a:lnSpc>
                      </a:pPr>
                      <a:r>
                        <a:rPr lang="en-US" sz="1100" kern="100" dirty="0">
                          <a:effectLst/>
                        </a:rPr>
                        <a:t>Manage Trips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298450" algn="just">
                        <a:lnSpc>
                          <a:spcPct val="107000"/>
                        </a:lnSpc>
                        <a:spcAft>
                          <a:spcPts val="0"/>
                        </a:spcAft>
                      </a:pPr>
                      <a:r>
                        <a:rPr lang="en-US" sz="1100" kern="100" dirty="0">
                          <a:effectLst/>
                        </a:rPr>
                        <a:t>View Trip details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1366686433"/>
                  </a:ext>
                </a:extLst>
              </a:tr>
              <a:tr h="770843">
                <a:tc>
                  <a:txBody>
                    <a:bodyPr/>
                    <a:lstStyle/>
                    <a:p>
                      <a:pPr marL="65405" algn="just">
                        <a:lnSpc>
                          <a:spcPts val="1460"/>
                        </a:lnSpc>
                      </a:pPr>
                      <a:r>
                        <a:rPr lang="en-US" sz="11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Driver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a:effectLst/>
                        </a:rPr>
                        <a:t>Ride request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Accept the request or reject request</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3442424692"/>
                  </a:ext>
                </a:extLst>
              </a:tr>
              <a:tr h="707607">
                <a:tc>
                  <a:txBody>
                    <a:bodyPr/>
                    <a:lstStyle/>
                    <a:p>
                      <a:pPr marL="65405" algn="just">
                        <a:lnSpc>
                          <a:spcPts val="1460"/>
                        </a:lnSpc>
                      </a:pPr>
                      <a:r>
                        <a:rPr lang="en-US" sz="1100" kern="100">
                          <a:effectLst/>
                        </a:rPr>
                        <a:t>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Driver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Earnings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algn="just">
                        <a:lnSpc>
                          <a:spcPts val="1365"/>
                        </a:lnSpc>
                        <a:spcBef>
                          <a:spcPts val="5"/>
                        </a:spcBef>
                        <a:spcAft>
                          <a:spcPts val="0"/>
                        </a:spcAft>
                      </a:pPr>
                      <a:r>
                        <a:rPr lang="en-US" sz="1100" kern="100" dirty="0">
                          <a:effectLst/>
                        </a:rPr>
                        <a:t>Check total earnings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3344008829"/>
                  </a:ext>
                </a:extLst>
              </a:tr>
              <a:tr h="818491">
                <a:tc>
                  <a:txBody>
                    <a:bodyPr/>
                    <a:lstStyle/>
                    <a:p>
                      <a:pPr marL="65405" algn="just">
                        <a:lnSpc>
                          <a:spcPts val="1460"/>
                        </a:lnSpc>
                      </a:pPr>
                      <a:r>
                        <a:rPr lang="en-US" sz="1100" kern="100">
                          <a:effectLst/>
                        </a:rPr>
                        <a:t>6</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a:effectLst/>
                        </a:rPr>
                        <a:t>Driver /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algn="just">
                        <a:lnSpc>
                          <a:spcPts val="1460"/>
                        </a:lnSpc>
                      </a:pPr>
                      <a:r>
                        <a:rPr lang="en-US" sz="1100" kern="100" dirty="0">
                          <a:effectLst/>
                        </a:rPr>
                        <a:t>  Trips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R="82550" algn="just">
                        <a:lnSpc>
                          <a:spcPct val="107000"/>
                        </a:lnSpc>
                      </a:pPr>
                      <a:r>
                        <a:rPr lang="en-US" sz="1100" kern="100" dirty="0">
                          <a:effectLst/>
                        </a:rPr>
                        <a:t>  Check trips history</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1307191"/>
                  </a:ext>
                </a:extLst>
              </a:tr>
              <a:tr h="525742">
                <a:tc>
                  <a:txBody>
                    <a:bodyPr/>
                    <a:lstStyle/>
                    <a:p>
                      <a:pPr marL="65405" algn="just">
                        <a:lnSpc>
                          <a:spcPts val="1460"/>
                        </a:lnSpc>
                      </a:pPr>
                      <a:r>
                        <a:rPr lang="en-US" sz="1100" kern="100">
                          <a:effectLst/>
                        </a:rPr>
                        <a:t>7</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Rider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Ride booking</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64465" algn="just">
                        <a:lnSpc>
                          <a:spcPct val="107000"/>
                        </a:lnSpc>
                        <a:spcAft>
                          <a:spcPts val="0"/>
                        </a:spcAft>
                      </a:pPr>
                      <a:r>
                        <a:rPr lang="en-US" sz="1100" kern="100" dirty="0">
                          <a:effectLst/>
                        </a:rPr>
                        <a:t>Request for ride booking</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056493470"/>
                  </a:ext>
                </a:extLst>
              </a:tr>
              <a:tr h="508503">
                <a:tc>
                  <a:txBody>
                    <a:bodyPr/>
                    <a:lstStyle/>
                    <a:p>
                      <a:pPr marL="65405" algn="just">
                        <a:lnSpc>
                          <a:spcPts val="1460"/>
                        </a:lnSpc>
                      </a:pPr>
                      <a:r>
                        <a:rPr lang="en-US" sz="1100" kern="100">
                          <a:effectLst/>
                        </a:rPr>
                        <a:t>8</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Rider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Payment</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algn="just">
                        <a:lnSpc>
                          <a:spcPts val="1460"/>
                        </a:lnSpc>
                      </a:pPr>
                      <a:r>
                        <a:rPr lang="en-US" sz="1100" kern="100" dirty="0">
                          <a:effectLst/>
                        </a:rPr>
                        <a:t>Payment of the ride</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564748773"/>
                  </a:ext>
                </a:extLst>
              </a:tr>
            </a:tbl>
          </a:graphicData>
        </a:graphic>
      </p:graphicFrame>
    </p:spTree>
    <p:extLst>
      <p:ext uri="{BB962C8B-B14F-4D97-AF65-F5344CB8AC3E}">
        <p14:creationId xmlns:p14="http://schemas.microsoft.com/office/powerpoint/2010/main" val="1239243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4D326-8382-8199-9FAD-B31E02EEA24B}"/>
              </a:ext>
            </a:extLst>
          </p:cNvPr>
          <p:cNvSpPr txBox="1"/>
          <p:nvPr/>
        </p:nvSpPr>
        <p:spPr>
          <a:xfrm>
            <a:off x="-295128" y="0"/>
            <a:ext cx="6103856" cy="435376"/>
          </a:xfrm>
          <a:prstGeom prst="rect">
            <a:avLst/>
          </a:prstGeom>
          <a:noFill/>
        </p:spPr>
        <p:txBody>
          <a:bodyPr wrap="square">
            <a:spAutoFit/>
          </a:bodyPr>
          <a:lstStyle/>
          <a:p>
            <a:pPr lvl="1">
              <a:lnSpc>
                <a:spcPct val="120000"/>
              </a:lnSpc>
              <a:spcBef>
                <a:spcPts val="500"/>
              </a:spcBef>
              <a:spcAft>
                <a:spcPts val="105"/>
              </a:spcAft>
            </a:pPr>
            <a:r>
              <a:rPr lang="en-IN" sz="20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Release Plan</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BB0996D-D5C8-4E80-94BB-3DF8F17054D7}"/>
              </a:ext>
            </a:extLst>
          </p:cNvPr>
          <p:cNvGraphicFramePr>
            <a:graphicFrameLocks noGrp="1"/>
          </p:cNvGraphicFramePr>
          <p:nvPr>
            <p:extLst>
              <p:ext uri="{D42A27DB-BD31-4B8C-83A1-F6EECF244321}">
                <p14:modId xmlns:p14="http://schemas.microsoft.com/office/powerpoint/2010/main" val="1187912599"/>
              </p:ext>
            </p:extLst>
          </p:nvPr>
        </p:nvGraphicFramePr>
        <p:xfrm>
          <a:off x="1737360" y="762000"/>
          <a:ext cx="7528559" cy="5560850"/>
        </p:xfrm>
        <a:graphic>
          <a:graphicData uri="http://schemas.openxmlformats.org/drawingml/2006/table">
            <a:tbl>
              <a:tblPr firstRow="1" firstCol="1" bandRow="1">
                <a:tableStyleId>{5C22544A-7EE6-4342-B048-85BDC9FD1C3A}</a:tableStyleId>
              </a:tblPr>
              <a:tblGrid>
                <a:gridCol w="2694439">
                  <a:extLst>
                    <a:ext uri="{9D8B030D-6E8A-4147-A177-3AD203B41FA5}">
                      <a16:colId xmlns:a16="http://schemas.microsoft.com/office/drawing/2014/main" val="4121654476"/>
                    </a:ext>
                  </a:extLst>
                </a:gridCol>
                <a:gridCol w="936976">
                  <a:extLst>
                    <a:ext uri="{9D8B030D-6E8A-4147-A177-3AD203B41FA5}">
                      <a16:colId xmlns:a16="http://schemas.microsoft.com/office/drawing/2014/main" val="3245239999"/>
                    </a:ext>
                  </a:extLst>
                </a:gridCol>
                <a:gridCol w="936248">
                  <a:extLst>
                    <a:ext uri="{9D8B030D-6E8A-4147-A177-3AD203B41FA5}">
                      <a16:colId xmlns:a16="http://schemas.microsoft.com/office/drawing/2014/main" val="149134135"/>
                    </a:ext>
                  </a:extLst>
                </a:gridCol>
                <a:gridCol w="936976">
                  <a:extLst>
                    <a:ext uri="{9D8B030D-6E8A-4147-A177-3AD203B41FA5}">
                      <a16:colId xmlns:a16="http://schemas.microsoft.com/office/drawing/2014/main" val="2273347706"/>
                    </a:ext>
                  </a:extLst>
                </a:gridCol>
                <a:gridCol w="1011960">
                  <a:extLst>
                    <a:ext uri="{9D8B030D-6E8A-4147-A177-3AD203B41FA5}">
                      <a16:colId xmlns:a16="http://schemas.microsoft.com/office/drawing/2014/main" val="2335463248"/>
                    </a:ext>
                  </a:extLst>
                </a:gridCol>
                <a:gridCol w="1011960">
                  <a:extLst>
                    <a:ext uri="{9D8B030D-6E8A-4147-A177-3AD203B41FA5}">
                      <a16:colId xmlns:a16="http://schemas.microsoft.com/office/drawing/2014/main" val="3814943505"/>
                    </a:ext>
                  </a:extLst>
                </a:gridCol>
              </a:tblGrid>
              <a:tr h="435985">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Task Name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Duration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Start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Finish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Status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ctr">
                        <a:lnSpc>
                          <a:spcPct val="106000"/>
                        </a:lnSpc>
                        <a:spcAft>
                          <a:spcPts val="800"/>
                        </a:spcAft>
                      </a:pPr>
                      <a:r>
                        <a:rPr lang="en-US" sz="1400">
                          <a:effectLst/>
                          <a:latin typeface="Times New Roman" panose="02020603050405020304" pitchFamily="18" charset="0"/>
                          <a:cs typeface="Times New Roman" panose="02020603050405020304" pitchFamily="18" charset="0"/>
                        </a:rPr>
                        <a:t>Release Date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748335338"/>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Sprint#1: Project Structure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7d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04/04/2024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50499039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UI Designing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01/08/2023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968605332"/>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Firebase Management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04/08/2023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742161400"/>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Sprint#2: Registration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15/02/2024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041076754"/>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Rider Registration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15/02/2024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214448900"/>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Sprint#3: Login and Logout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86509146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Rider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15/02/2024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16/02/2024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112517776"/>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Driver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16/02/2024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010921350"/>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Admin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45484843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Sprint#4: Map Setup</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788505890"/>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Map setup</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49946507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Sprint#5: Ride Booking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9d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29/01/2024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17/09/2023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22547388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Request for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744000987"/>
                  </a:ext>
                </a:extLst>
              </a:tr>
              <a:tr h="435985">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Notification for Accept or reject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876261533"/>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Show driver and rider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209229689"/>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Start ride &amp; End ride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17/02/2024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18/02/2024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dirty="0">
                          <a:effectLst/>
                          <a:latin typeface="Times New Roman" panose="02020603050405020304" pitchFamily="18"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758037790"/>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Sprint#6: Payment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3d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3730777"/>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Amount paid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057383311"/>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Confirm amount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1d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1399646022"/>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Sprint#7: Total Earnings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641388671"/>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Sprint#8: Trips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4d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437141334"/>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Total Trips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20/4/2024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2195608615"/>
                  </a:ext>
                </a:extLst>
              </a:tr>
              <a:tr h="212986">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Check Trips History</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20/10/2023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tc>
                  <a:txBody>
                    <a:bodyPr/>
                    <a:lstStyle/>
                    <a:p>
                      <a:pPr algn="l">
                        <a:lnSpc>
                          <a:spcPct val="106000"/>
                        </a:lnSpc>
                        <a:spcAft>
                          <a:spcPts val="800"/>
                        </a:spcAft>
                      </a:pPr>
                      <a:r>
                        <a:rPr lang="en-US" sz="1400" dirty="0">
                          <a:effectLst/>
                          <a:latin typeface="Times New Roman" panose="02020603050405020304" pitchFamily="18" charset="0"/>
                          <a:cs typeface="Times New Roman" panose="02020603050405020304" pitchFamily="18" charset="0"/>
                        </a:rPr>
                        <a:t>20/4/2024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296" marR="29296" marT="0" marB="0"/>
                </a:tc>
                <a:extLst>
                  <a:ext uri="{0D108BD9-81ED-4DB2-BD59-A6C34878D82A}">
                    <a16:rowId xmlns:a16="http://schemas.microsoft.com/office/drawing/2014/main" val="3071559521"/>
                  </a:ext>
                </a:extLst>
              </a:tr>
            </a:tbl>
          </a:graphicData>
        </a:graphic>
      </p:graphicFrame>
    </p:spTree>
    <p:extLst>
      <p:ext uri="{BB962C8B-B14F-4D97-AF65-F5344CB8AC3E}">
        <p14:creationId xmlns:p14="http://schemas.microsoft.com/office/powerpoint/2010/main" val="202927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12031-E0C5-7940-571A-C41C9CD35610}"/>
              </a:ext>
            </a:extLst>
          </p:cNvPr>
          <p:cNvSpPr txBox="1"/>
          <p:nvPr/>
        </p:nvSpPr>
        <p:spPr>
          <a:xfrm>
            <a:off x="-153726" y="-55843"/>
            <a:ext cx="6103856"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Sprint Backlog</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B7BF934-8DB5-F241-C9DA-A6655F736148}"/>
              </a:ext>
            </a:extLst>
          </p:cNvPr>
          <p:cNvGraphicFramePr>
            <a:graphicFrameLocks noGrp="1"/>
          </p:cNvGraphicFramePr>
          <p:nvPr>
            <p:extLst>
              <p:ext uri="{D42A27DB-BD31-4B8C-83A1-F6EECF244321}">
                <p14:modId xmlns:p14="http://schemas.microsoft.com/office/powerpoint/2010/main" val="3877912411"/>
              </p:ext>
            </p:extLst>
          </p:nvPr>
        </p:nvGraphicFramePr>
        <p:xfrm>
          <a:off x="2275840" y="880689"/>
          <a:ext cx="7132319" cy="5306751"/>
        </p:xfrm>
        <a:graphic>
          <a:graphicData uri="http://schemas.openxmlformats.org/drawingml/2006/table">
            <a:tbl>
              <a:tblPr firstRow="1" firstCol="1" lastRow="1" lastCol="1" bandRow="1" bandCol="1">
                <a:tableStyleId>{5C22544A-7EE6-4342-B048-85BDC9FD1C3A}</a:tableStyleId>
              </a:tblPr>
              <a:tblGrid>
                <a:gridCol w="2826191">
                  <a:extLst>
                    <a:ext uri="{9D8B030D-6E8A-4147-A177-3AD203B41FA5}">
                      <a16:colId xmlns:a16="http://schemas.microsoft.com/office/drawing/2014/main" val="3990170025"/>
                    </a:ext>
                  </a:extLst>
                </a:gridCol>
                <a:gridCol w="729316">
                  <a:extLst>
                    <a:ext uri="{9D8B030D-6E8A-4147-A177-3AD203B41FA5}">
                      <a16:colId xmlns:a16="http://schemas.microsoft.com/office/drawing/2014/main" val="1766777336"/>
                    </a:ext>
                  </a:extLst>
                </a:gridCol>
                <a:gridCol w="669824">
                  <a:extLst>
                    <a:ext uri="{9D8B030D-6E8A-4147-A177-3AD203B41FA5}">
                      <a16:colId xmlns:a16="http://schemas.microsoft.com/office/drawing/2014/main" val="2345117153"/>
                    </a:ext>
                  </a:extLst>
                </a:gridCol>
                <a:gridCol w="936433">
                  <a:extLst>
                    <a:ext uri="{9D8B030D-6E8A-4147-A177-3AD203B41FA5}">
                      <a16:colId xmlns:a16="http://schemas.microsoft.com/office/drawing/2014/main" val="3253650930"/>
                    </a:ext>
                  </a:extLst>
                </a:gridCol>
                <a:gridCol w="1041463">
                  <a:extLst>
                    <a:ext uri="{9D8B030D-6E8A-4147-A177-3AD203B41FA5}">
                      <a16:colId xmlns:a16="http://schemas.microsoft.com/office/drawing/2014/main" val="3486546734"/>
                    </a:ext>
                  </a:extLst>
                </a:gridCol>
                <a:gridCol w="929092">
                  <a:extLst>
                    <a:ext uri="{9D8B030D-6E8A-4147-A177-3AD203B41FA5}">
                      <a16:colId xmlns:a16="http://schemas.microsoft.com/office/drawing/2014/main" val="2498463243"/>
                    </a:ext>
                  </a:extLst>
                </a:gridCol>
              </a:tblGrid>
              <a:tr h="436817">
                <a:tc>
                  <a:txBody>
                    <a:bodyPr/>
                    <a:lstStyle/>
                    <a:p>
                      <a:pPr marL="65405" algn="ctr">
                        <a:lnSpc>
                          <a:spcPts val="1600"/>
                        </a:lnSpc>
                      </a:pPr>
                      <a:r>
                        <a:rPr lang="en-US" sz="1400" kern="100" dirty="0">
                          <a:effectLst/>
                          <a:latin typeface="Times New Roman" panose="02020603050405020304" pitchFamily="18" charset="0"/>
                          <a:cs typeface="Times New Roman" panose="02020603050405020304" pitchFamily="18" charset="0"/>
                        </a:rPr>
                        <a:t>Task Name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gn="ctr">
                        <a:lnSpc>
                          <a:spcPts val="1600"/>
                        </a:lnSpc>
                      </a:pPr>
                      <a:r>
                        <a:rPr lang="en-US" sz="1400" kern="100">
                          <a:effectLst/>
                          <a:latin typeface="Times New Roman" panose="02020603050405020304" pitchFamily="18" charset="0"/>
                          <a:cs typeface="Times New Roman" panose="02020603050405020304" pitchFamily="18" charset="0"/>
                        </a:rPr>
                        <a:t>Story</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marR="92075" algn="ctr">
                        <a:lnSpc>
                          <a:spcPct val="107000"/>
                        </a:lnSpc>
                        <a:spcAft>
                          <a:spcPts val="0"/>
                        </a:spcAft>
                      </a:pPr>
                      <a:r>
                        <a:rPr lang="en-US" sz="1400" kern="100">
                          <a:effectLst/>
                          <a:latin typeface="Times New Roman" panose="02020603050405020304" pitchFamily="18" charset="0"/>
                          <a:cs typeface="Times New Roman" panose="02020603050405020304" pitchFamily="18" charset="0"/>
                        </a:rPr>
                        <a:t>Sprint Ready</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gn="ctr">
                        <a:lnSpc>
                          <a:spcPts val="1600"/>
                        </a:lnSpc>
                      </a:pPr>
                      <a:r>
                        <a:rPr lang="en-US" sz="1400" kern="100">
                          <a:effectLst/>
                          <a:latin typeface="Times New Roman" panose="02020603050405020304" pitchFamily="18" charset="0"/>
                          <a:cs typeface="Times New Roman" panose="02020603050405020304" pitchFamily="18" charset="0"/>
                        </a:rPr>
                        <a:t>Priority</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gn="ctr">
                        <a:lnSpc>
                          <a:spcPts val="1600"/>
                        </a:lnSpc>
                      </a:pPr>
                      <a:r>
                        <a:rPr lang="en-US" sz="1400" kern="100">
                          <a:effectLst/>
                          <a:latin typeface="Times New Roman" panose="02020603050405020304" pitchFamily="18" charset="0"/>
                          <a:cs typeface="Times New Roman" panose="02020603050405020304" pitchFamily="18" charset="0"/>
                        </a:rPr>
                        <a:t>Status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marR="254000" algn="ctr">
                        <a:lnSpc>
                          <a:spcPct val="107000"/>
                        </a:lnSpc>
                        <a:spcAft>
                          <a:spcPts val="0"/>
                        </a:spcAft>
                      </a:pPr>
                      <a:r>
                        <a:rPr lang="en-US" sz="1400" kern="100">
                          <a:effectLst/>
                          <a:latin typeface="Times New Roman" panose="02020603050405020304" pitchFamily="18" charset="0"/>
                          <a:cs typeface="Times New Roman" panose="02020603050405020304" pitchFamily="18" charset="0"/>
                        </a:rPr>
                        <a:t>Story Point</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98053877"/>
                  </a:ext>
                </a:extLst>
              </a:tr>
              <a:tr h="181966">
                <a:tc>
                  <a:txBody>
                    <a:bodyPr/>
                    <a:lstStyle/>
                    <a:p>
                      <a:pPr marL="65405">
                        <a:lnSpc>
                          <a:spcPts val="1550"/>
                        </a:lnSpc>
                      </a:pPr>
                      <a:r>
                        <a:rPr lang="en-US" sz="1400" kern="100" dirty="0">
                          <a:effectLst/>
                          <a:latin typeface="Times New Roman" panose="02020603050405020304" pitchFamily="18" charset="0"/>
                          <a:cs typeface="Times New Roman" panose="02020603050405020304" pitchFamily="18" charset="0"/>
                        </a:rPr>
                        <a:t>Sprint#1: Project Structure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50"/>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50"/>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50"/>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50"/>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50"/>
                        </a:lnSpc>
                      </a:pPr>
                      <a:r>
                        <a:rPr lang="en-US"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6161058"/>
                  </a:ext>
                </a:extLst>
              </a:tr>
              <a:tr h="181966">
                <a:tc>
                  <a:txBody>
                    <a:bodyPr/>
                    <a:lstStyle/>
                    <a:p>
                      <a:pPr marL="65405">
                        <a:lnSpc>
                          <a:spcPts val="1565"/>
                        </a:lnSpc>
                      </a:pPr>
                      <a:r>
                        <a:rPr lang="en-US" sz="1400" kern="100" dirty="0">
                          <a:effectLst/>
                          <a:latin typeface="Times New Roman" panose="02020603050405020304" pitchFamily="18" charset="0"/>
                          <a:cs typeface="Times New Roman" panose="02020603050405020304" pitchFamily="18" charset="0"/>
                        </a:rPr>
                        <a:t>UI Designing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pPr>
                      <a:r>
                        <a:rPr lang="en-US"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23436466"/>
                  </a:ext>
                </a:extLst>
              </a:tr>
              <a:tr h="181966">
                <a:tc>
                  <a:txBody>
                    <a:bodyPr/>
                    <a:lstStyle/>
                    <a:p>
                      <a:pPr marL="65405">
                        <a:lnSpc>
                          <a:spcPts val="1565"/>
                        </a:lnSpc>
                      </a:pPr>
                      <a:r>
                        <a:rPr lang="en-US" sz="1400" kern="100" dirty="0">
                          <a:effectLst/>
                          <a:latin typeface="Times New Roman" panose="02020603050405020304" pitchFamily="18" charset="0"/>
                          <a:cs typeface="Times New Roman" panose="02020603050405020304" pitchFamily="18" charset="0"/>
                        </a:rPr>
                        <a:t>Firebase Management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pPr>
                      <a:r>
                        <a:rPr lang="en-US"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13918433"/>
                  </a:ext>
                </a:extLst>
              </a:tr>
              <a:tr h="181966">
                <a:tc>
                  <a:txBody>
                    <a:bodyPr/>
                    <a:lstStyle/>
                    <a:p>
                      <a:pPr marL="65405">
                        <a:lnSpc>
                          <a:spcPts val="1565"/>
                        </a:lnSpc>
                      </a:pPr>
                      <a:r>
                        <a:rPr lang="en-US" sz="1400" kern="100" dirty="0">
                          <a:effectLst/>
                          <a:latin typeface="Times New Roman" panose="02020603050405020304" pitchFamily="18" charset="0"/>
                          <a:cs typeface="Times New Roman" panose="02020603050405020304" pitchFamily="18" charset="0"/>
                        </a:rPr>
                        <a:t>Sprint#2: Registration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pPr>
                      <a:r>
                        <a:rPr lang="en-US"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72255731"/>
                  </a:ext>
                </a:extLst>
              </a:tr>
              <a:tr h="181966">
                <a:tc>
                  <a:txBody>
                    <a:bodyPr/>
                    <a:lstStyle/>
                    <a:p>
                      <a:pPr marL="65405">
                        <a:lnSpc>
                          <a:spcPts val="1565"/>
                        </a:lnSpc>
                      </a:pPr>
                      <a:r>
                        <a:rPr lang="en-US" sz="1400" kern="100" dirty="0">
                          <a:effectLst/>
                          <a:latin typeface="Times New Roman" panose="02020603050405020304" pitchFamily="18" charset="0"/>
                          <a:cs typeface="Times New Roman" panose="02020603050405020304" pitchFamily="18" charset="0"/>
                        </a:rPr>
                        <a:t>Rider Registration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pPr>
                      <a:r>
                        <a:rPr lang="en-US" sz="14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70345038"/>
                  </a:ext>
                </a:extLst>
              </a:tr>
              <a:tr h="181966">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Sprint#3: Login and Logout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901884"/>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Rider Login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76855801"/>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Driver Login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28555563"/>
                  </a:ext>
                </a:extLst>
              </a:tr>
              <a:tr h="181966">
                <a:tc>
                  <a:txBody>
                    <a:bodyPr/>
                    <a:lstStyle/>
                    <a:p>
                      <a:pPr marL="65405">
                        <a:lnSpc>
                          <a:spcPts val="1600"/>
                        </a:lnSpc>
                      </a:pPr>
                      <a:r>
                        <a:rPr lang="en-US" sz="1400" kern="100" dirty="0">
                          <a:effectLst/>
                          <a:latin typeface="Times New Roman" panose="02020603050405020304" pitchFamily="18" charset="0"/>
                          <a:cs typeface="Times New Roman" panose="02020603050405020304" pitchFamily="18" charset="0"/>
                        </a:rPr>
                        <a:t>Admin Login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46993796"/>
                  </a:ext>
                </a:extLst>
              </a:tr>
              <a:tr h="181966">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Sprint#4: Map Setup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14356113"/>
                  </a:ext>
                </a:extLst>
              </a:tr>
              <a:tr h="395089">
                <a:tc>
                  <a:txBody>
                    <a:bodyPr/>
                    <a:lstStyle/>
                    <a:p>
                      <a:pPr marL="65405" marR="831215">
                        <a:lnSpc>
                          <a:spcPts val="1610"/>
                        </a:lnSpc>
                        <a:spcBef>
                          <a:spcPts val="10"/>
                        </a:spcBef>
                        <a:spcAft>
                          <a:spcPts val="0"/>
                        </a:spcAft>
                      </a:pPr>
                      <a:r>
                        <a:rPr lang="en-US" sz="1400" kern="100" dirty="0">
                          <a:effectLst/>
                          <a:latin typeface="Times New Roman" panose="02020603050405020304" pitchFamily="18" charset="0"/>
                          <a:cs typeface="Times New Roman" panose="02020603050405020304" pitchFamily="18" charset="0"/>
                        </a:rPr>
                        <a:t>Map setup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dirty="0">
                          <a:effectLst/>
                          <a:latin typeface="Times New Roman" panose="02020603050405020304" pitchFamily="18" charset="0"/>
                          <a:cs typeface="Times New Roman" panose="02020603050405020304" pitchFamily="18" charset="0"/>
                        </a:rPr>
                        <a:t>Yes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dirty="0">
                          <a:effectLst/>
                          <a:latin typeface="Times New Roman" panose="02020603050405020304" pitchFamily="18" charset="0"/>
                          <a:cs typeface="Times New Roman" panose="02020603050405020304" pitchFamily="18" charset="0"/>
                        </a:rPr>
                        <a:t>High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dirty="0">
                          <a:effectLst/>
                          <a:latin typeface="Times New Roman" panose="02020603050405020304" pitchFamily="18" charset="0"/>
                          <a:cs typeface="Times New Roman" panose="02020603050405020304" pitchFamily="18" charset="0"/>
                        </a:rPr>
                        <a:t>Completed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16344288"/>
                  </a:ext>
                </a:extLst>
              </a:tr>
              <a:tr h="181966">
                <a:tc>
                  <a:txBody>
                    <a:bodyPr/>
                    <a:lstStyle/>
                    <a:p>
                      <a:pPr marL="65405">
                        <a:lnSpc>
                          <a:spcPts val="1560"/>
                        </a:lnSpc>
                      </a:pPr>
                      <a:r>
                        <a:rPr lang="en-US" sz="1400" kern="100">
                          <a:effectLst/>
                          <a:latin typeface="Times New Roman" panose="02020603050405020304" pitchFamily="18" charset="0"/>
                          <a:cs typeface="Times New Roman" panose="02020603050405020304" pitchFamily="18" charset="0"/>
                        </a:rPr>
                        <a:t>Sprint#5: Ride Booking </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0"/>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0"/>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0"/>
                        </a:lnSpc>
                      </a:pPr>
                      <a:r>
                        <a:rPr lang="en-US" sz="1400" kern="100" dirty="0">
                          <a:effectLst/>
                          <a:latin typeface="Times New Roman" panose="02020603050405020304" pitchFamily="18" charset="0"/>
                          <a:cs typeface="Times New Roman" panose="02020603050405020304" pitchFamily="18" charset="0"/>
                        </a:rPr>
                        <a:t>High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0"/>
                        </a:lnSpc>
                      </a:pPr>
                      <a:r>
                        <a:rPr lang="en-US" sz="1400" kern="100" dirty="0">
                          <a:effectLst/>
                          <a:latin typeface="Times New Roman" panose="02020603050405020304" pitchFamily="18" charset="0"/>
                          <a:cs typeface="Times New Roman" panose="02020603050405020304" pitchFamily="18" charset="0"/>
                        </a:rPr>
                        <a:t>Completed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0"/>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9952697"/>
                  </a:ext>
                </a:extLst>
              </a:tr>
              <a:tr h="181966">
                <a:tc>
                  <a:txBody>
                    <a:bodyPr/>
                    <a:lstStyle/>
                    <a:p>
                      <a:pPr marL="65405">
                        <a:lnSpc>
                          <a:spcPts val="1600"/>
                        </a:lnSpc>
                      </a:pPr>
                      <a:r>
                        <a:rPr lang="en-US" sz="1400" kern="100">
                          <a:effectLst/>
                          <a:latin typeface="Times New Roman" panose="02020603050405020304" pitchFamily="18" charset="0"/>
                          <a:cs typeface="Times New Roman" panose="02020603050405020304" pitchFamily="18" charset="0"/>
                        </a:rPr>
                        <a:t>Request for ride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dirty="0">
                          <a:effectLst/>
                          <a:latin typeface="Times New Roman" panose="02020603050405020304" pitchFamily="18" charset="0"/>
                          <a:cs typeface="Times New Roman" panose="02020603050405020304" pitchFamily="18" charset="0"/>
                        </a:rPr>
                        <a:t>High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79475212"/>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Notification for Accept or reject ride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23399095"/>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Show driver and rider details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08683362"/>
                  </a:ext>
                </a:extLst>
              </a:tr>
              <a:tr h="181966">
                <a:tc>
                  <a:txBody>
                    <a:bodyPr/>
                    <a:lstStyle/>
                    <a:p>
                      <a:pPr marL="65405">
                        <a:lnSpc>
                          <a:spcPts val="1600"/>
                        </a:lnSpc>
                      </a:pPr>
                      <a:r>
                        <a:rPr lang="en-US" sz="1400" kern="100">
                          <a:effectLst/>
                          <a:latin typeface="Times New Roman" panose="02020603050405020304" pitchFamily="18" charset="0"/>
                          <a:cs typeface="Times New Roman" panose="02020603050405020304" pitchFamily="18" charset="0"/>
                        </a:rPr>
                        <a:t>Start ride &amp; End ride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Medium</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dirty="0">
                          <a:effectLst/>
                          <a:latin typeface="Times New Roman" panose="02020603050405020304" pitchFamily="18" charset="0"/>
                          <a:cs typeface="Times New Roman" panose="02020603050405020304" pitchFamily="18" charset="0"/>
                        </a:rPr>
                        <a:t>Completed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40036142"/>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Sprint#6: Payment</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60294402"/>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Amount paid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Medium</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dirty="0">
                          <a:effectLst/>
                          <a:latin typeface="Times New Roman" panose="02020603050405020304" pitchFamily="18" charset="0"/>
                          <a:cs typeface="Times New Roman" panose="02020603050405020304" pitchFamily="18" charset="0"/>
                        </a:rPr>
                        <a:t>Completed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03444727"/>
                  </a:ext>
                </a:extLst>
              </a:tr>
              <a:tr h="181966">
                <a:tc>
                  <a:txBody>
                    <a:bodyPr/>
                    <a:lstStyle/>
                    <a:p>
                      <a:pPr marL="65405">
                        <a:lnSpc>
                          <a:spcPts val="1600"/>
                        </a:lnSpc>
                      </a:pPr>
                      <a:r>
                        <a:rPr lang="en-US" sz="1400" kern="100">
                          <a:effectLst/>
                          <a:latin typeface="Times New Roman" panose="02020603050405020304" pitchFamily="18" charset="0"/>
                          <a:cs typeface="Times New Roman" panose="02020603050405020304" pitchFamily="18" charset="0"/>
                        </a:rPr>
                        <a:t>Confirm amount</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Low</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dirty="0">
                          <a:effectLst/>
                          <a:latin typeface="Times New Roman" panose="02020603050405020304" pitchFamily="18" charset="0"/>
                          <a:cs typeface="Times New Roman" panose="02020603050405020304" pitchFamily="18" charset="0"/>
                        </a:rPr>
                        <a:t>Completed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00597915"/>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Sprint#7: Total Earnings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Low</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2351312"/>
                  </a:ext>
                </a:extLst>
              </a:tr>
              <a:tr h="181966">
                <a:tc>
                  <a:txBody>
                    <a:bodyPr/>
                    <a:lstStyle/>
                    <a:p>
                      <a:pPr marL="65405">
                        <a:lnSpc>
                          <a:spcPts val="1600"/>
                        </a:lnSpc>
                      </a:pPr>
                      <a:r>
                        <a:rPr lang="en-US" sz="1400" kern="100">
                          <a:effectLst/>
                          <a:latin typeface="Times New Roman" panose="02020603050405020304" pitchFamily="18" charset="0"/>
                          <a:cs typeface="Times New Roman" panose="02020603050405020304" pitchFamily="18" charset="0"/>
                        </a:rPr>
                        <a:t>Sprint#8: Trips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16977833"/>
                  </a:ext>
                </a:extLst>
              </a:tr>
              <a:tr h="181966">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Total Trips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High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03350556"/>
                  </a:ext>
                </a:extLst>
              </a:tr>
              <a:tr h="181966">
                <a:tc>
                  <a:txBody>
                    <a:bodyPr/>
                    <a:lstStyle/>
                    <a:p>
                      <a:pPr marL="65405">
                        <a:lnSpc>
                          <a:spcPts val="1600"/>
                        </a:lnSpc>
                      </a:pPr>
                      <a:r>
                        <a:rPr lang="en-US" sz="1400" kern="100">
                          <a:effectLst/>
                          <a:latin typeface="Times New Roman" panose="02020603050405020304" pitchFamily="18" charset="0"/>
                          <a:cs typeface="Times New Roman" panose="02020603050405020304" pitchFamily="18" charset="0"/>
                        </a:rPr>
                        <a:t>Check Trips History</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pPr>
                      <a:r>
                        <a:rPr lang="en-US" sz="14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pPr>
                      <a:r>
                        <a:rPr lang="en-US" sz="1400" kern="100">
                          <a:effectLst/>
                          <a:latin typeface="Times New Roman" panose="02020603050405020304" pitchFamily="18" charset="0"/>
                          <a:cs typeface="Times New Roman" panose="02020603050405020304" pitchFamily="18" charset="0"/>
                        </a:rPr>
                        <a:t>Medium</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pPr>
                      <a:r>
                        <a:rPr lang="en-US" sz="1400" kern="100">
                          <a:effectLst/>
                          <a:latin typeface="Times New Roman" panose="02020603050405020304" pitchFamily="18" charset="0"/>
                          <a:cs typeface="Times New Roman" panose="02020603050405020304" pitchFamily="18" charset="0"/>
                        </a:rPr>
                        <a:t>Completed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pPr>
                      <a:r>
                        <a:rPr lang="en-US" sz="1400" kern="100" dirty="0">
                          <a:effectLst/>
                          <a:latin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42607719"/>
                  </a:ext>
                </a:extLst>
              </a:tr>
            </a:tbl>
          </a:graphicData>
        </a:graphic>
      </p:graphicFrame>
    </p:spTree>
    <p:extLst>
      <p:ext uri="{BB962C8B-B14F-4D97-AF65-F5344CB8AC3E}">
        <p14:creationId xmlns:p14="http://schemas.microsoft.com/office/powerpoint/2010/main" val="3319478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EF4BB7D-E0CF-3985-1557-2656A2D931F8}"/>
              </a:ext>
            </a:extLst>
          </p:cNvPr>
          <p:cNvGraphicFramePr/>
          <p:nvPr>
            <p:extLst>
              <p:ext uri="{D42A27DB-BD31-4B8C-83A1-F6EECF244321}">
                <p14:modId xmlns:p14="http://schemas.microsoft.com/office/powerpoint/2010/main" val="3861233322"/>
              </p:ext>
            </p:extLst>
          </p:nvPr>
        </p:nvGraphicFramePr>
        <p:xfrm>
          <a:off x="1055803" y="1102937"/>
          <a:ext cx="9265370" cy="50999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8752A5F-17E7-0611-5E26-05E2CBF316A7}"/>
              </a:ext>
            </a:extLst>
          </p:cNvPr>
          <p:cNvSpPr txBox="1"/>
          <p:nvPr/>
        </p:nvSpPr>
        <p:spPr>
          <a:xfrm>
            <a:off x="-87198" y="151114"/>
            <a:ext cx="4612064"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Earned-value and burn chart</a:t>
            </a:r>
            <a:endPar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465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6BE10-1341-18BF-3F19-64F810F6D57F}"/>
              </a:ext>
            </a:extLst>
          </p:cNvPr>
          <p:cNvSpPr txBox="1"/>
          <p:nvPr/>
        </p:nvSpPr>
        <p:spPr>
          <a:xfrm>
            <a:off x="497264" y="69857"/>
            <a:ext cx="6103856" cy="461665"/>
          </a:xfrm>
          <a:prstGeom prst="rect">
            <a:avLst/>
          </a:prstGeom>
          <a:noFill/>
        </p:spPr>
        <p:txBody>
          <a:bodyPr wrap="square">
            <a:spAutoFit/>
          </a:bodyPr>
          <a:lstStyle/>
          <a:p>
            <a:r>
              <a:rPr lang="en-IN" sz="2400" b="1" kern="0"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Proposed Enhancement:</a:t>
            </a:r>
            <a:endParaRPr lang="en-IN" sz="2400" b="1" dirty="0">
              <a:solidFill>
                <a:schemeClr val="tx1">
                  <a:lumMod val="95000"/>
                </a:schemeClr>
              </a:solidFill>
            </a:endParaRPr>
          </a:p>
        </p:txBody>
      </p:sp>
      <p:sp>
        <p:nvSpPr>
          <p:cNvPr id="4" name="TextBox 3">
            <a:extLst>
              <a:ext uri="{FF2B5EF4-FFF2-40B4-BE49-F238E27FC236}">
                <a16:creationId xmlns:a16="http://schemas.microsoft.com/office/drawing/2014/main" id="{47E40E88-2F96-6FC3-5F27-C1C4E8D19C44}"/>
              </a:ext>
            </a:extLst>
          </p:cNvPr>
          <p:cNvSpPr txBox="1"/>
          <p:nvPr/>
        </p:nvSpPr>
        <p:spPr>
          <a:xfrm>
            <a:off x="815340" y="818712"/>
            <a:ext cx="9110980" cy="215225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rider waiting time is greater than 15min then auto cut the accepted driver and show the nearest one.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Localization and Personalization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Incorporate localization features a to support multiple languages.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Multiple options for ride payment.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80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8C465-F2DD-13B6-1A35-58F251795293}"/>
              </a:ext>
            </a:extLst>
          </p:cNvPr>
          <p:cNvSpPr txBox="1"/>
          <p:nvPr/>
        </p:nvSpPr>
        <p:spPr>
          <a:xfrm>
            <a:off x="195607" y="145374"/>
            <a:ext cx="6103856" cy="669542"/>
          </a:xfrm>
          <a:prstGeom prst="rect">
            <a:avLst/>
          </a:prstGeom>
          <a:noFill/>
        </p:spPr>
        <p:txBody>
          <a:bodyPr wrap="square">
            <a:spAutoFit/>
          </a:bodyPr>
          <a:lstStyle/>
          <a:p>
            <a:pPr marL="457200">
              <a:lnSpc>
                <a:spcPct val="150000"/>
              </a:lnSpc>
              <a:spcAft>
                <a:spcPts val="800"/>
              </a:spcAft>
            </a:pPr>
            <a:r>
              <a:rPr lang="en-IN" sz="28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8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C100E-F743-012F-0B27-5657DD316CF7}"/>
              </a:ext>
            </a:extLst>
          </p:cNvPr>
          <p:cNvSpPr txBox="1"/>
          <p:nvPr/>
        </p:nvSpPr>
        <p:spPr>
          <a:xfrm>
            <a:off x="904240" y="1056640"/>
            <a:ext cx="8798560" cy="304134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 represents the next generation of ride-sharing platforms, combining convenience, reliability, and safety in one seamless package..</a:t>
            </a:r>
          </a:p>
          <a:p>
            <a:pPr lvl="0">
              <a:lnSpc>
                <a:spcPct val="107000"/>
              </a:lnSpc>
              <a:tabLst>
                <a:tab pos="116586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are confident that our app will not only meet but exceed the expectations of users, driving sustainable growth and success in the dynamic transportation industry.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this platform we developed, we are hoping to manage the time wasting in travelling and waiting time, avoid misunderstanding provide easy data flow customer pleasure and less hard work we believe that we have accomplished our goals and satisfied with the code we developed.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387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D3E83-E5BF-E843-F444-5DAFE61A34D4}"/>
              </a:ext>
            </a:extLst>
          </p:cNvPr>
          <p:cNvSpPr txBox="1"/>
          <p:nvPr/>
        </p:nvSpPr>
        <p:spPr>
          <a:xfrm>
            <a:off x="129619" y="-15446"/>
            <a:ext cx="6103856" cy="669542"/>
          </a:xfrm>
          <a:prstGeom prst="rect">
            <a:avLst/>
          </a:prstGeom>
          <a:noFill/>
        </p:spPr>
        <p:txBody>
          <a:bodyPr wrap="square">
            <a:spAutoFit/>
          </a:bodyPr>
          <a:lstStyle/>
          <a:p>
            <a:pPr marL="457200">
              <a:lnSpc>
                <a:spcPct val="150000"/>
              </a:lnSpc>
              <a:spcAft>
                <a:spcPts val="800"/>
              </a:spcAft>
            </a:pPr>
            <a:r>
              <a:rPr lang="en-IN" sz="28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IN" sz="28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7FF5CB-A581-8BCD-6857-2B04E3D8942A}"/>
              </a:ext>
            </a:extLst>
          </p:cNvPr>
          <p:cNvSpPr txBox="1"/>
          <p:nvPr/>
        </p:nvSpPr>
        <p:spPr>
          <a:xfrm>
            <a:off x="499915" y="833531"/>
            <a:ext cx="6103856" cy="504625"/>
          </a:xfrm>
          <a:prstGeom prst="rect">
            <a:avLst/>
          </a:prstGeom>
          <a:noFill/>
        </p:spPr>
        <p:txBody>
          <a:bodyPr wrap="square">
            <a:spAutoFit/>
          </a:bodyPr>
          <a:lstStyle/>
          <a:p>
            <a:pPr marL="457200">
              <a:lnSpc>
                <a:spcPct val="150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Site References:</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06E365B-F0EC-B761-E171-6063D4E6FC00}"/>
              </a:ext>
            </a:extLst>
          </p:cNvPr>
          <p:cNvSpPr txBox="1"/>
          <p:nvPr/>
        </p:nvSpPr>
        <p:spPr>
          <a:xfrm>
            <a:off x="1050925" y="1517591"/>
            <a:ext cx="6469146" cy="2607765"/>
          </a:xfrm>
          <a:prstGeom prst="rect">
            <a:avLst/>
          </a:prstGeom>
          <a:noFill/>
        </p:spPr>
        <p:txBody>
          <a:bodyPr wrap="square">
            <a:spAutoFit/>
          </a:bodyPr>
          <a:lstStyle/>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https://docs.flutter.dev/get-started/install</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https://app.diagrams.net/</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https://console.firebase.google.com/</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spcAft>
                <a:spcPts val="800"/>
              </a:spcAft>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https://www.geeksforgeeks.org/flutter-tutorial/</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3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0C4EC-055E-B787-0F80-54A3E77B0AF7}"/>
              </a:ext>
            </a:extLst>
          </p:cNvPr>
          <p:cNvSpPr txBox="1"/>
          <p:nvPr/>
        </p:nvSpPr>
        <p:spPr>
          <a:xfrm>
            <a:off x="616999" y="432459"/>
            <a:ext cx="8855475" cy="1855764"/>
          </a:xfrm>
          <a:prstGeom prst="rect">
            <a:avLst/>
          </a:prstGeom>
          <a:noFill/>
        </p:spPr>
        <p:txBody>
          <a:bodyPr wrap="square">
            <a:spAutoFit/>
          </a:bodyPr>
          <a:lstStyle/>
          <a:p>
            <a:pPr lvl="1">
              <a:lnSpc>
                <a:spcPct val="150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compared to existing transportation apps they are not made in single language,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Uber app uses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Node js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a backend language and the mobile app (Frontend) is made in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React Native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for Data Storage uber using various databases. </a:t>
            </a: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 for this we developed this Uber Clone app in a single language (Dart) and for data storage we use Firebase which provides an easy developing solution.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521A321-CDED-3EA7-BFD8-2C3C2C9E6CD6}"/>
              </a:ext>
            </a:extLst>
          </p:cNvPr>
          <p:cNvSpPr txBox="1"/>
          <p:nvPr/>
        </p:nvSpPr>
        <p:spPr>
          <a:xfrm>
            <a:off x="528222" y="110937"/>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Need for the New System:</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A86E386C-4582-5FC0-46B3-D199B6B0013D}"/>
              </a:ext>
            </a:extLst>
          </p:cNvPr>
          <p:cNvSpPr txBox="1"/>
          <p:nvPr/>
        </p:nvSpPr>
        <p:spPr>
          <a:xfrm>
            <a:off x="528222" y="2625574"/>
            <a:ext cx="6098958" cy="587148"/>
          </a:xfrm>
          <a:prstGeom prst="rect">
            <a:avLst/>
          </a:prstGeom>
          <a:noFill/>
        </p:spPr>
        <p:txBody>
          <a:bodyPr wrap="square">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Objective of the New System:</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8C2AA10-86F9-ADAF-A541-5EBCE6221CE8}"/>
              </a:ext>
            </a:extLst>
          </p:cNvPr>
          <p:cNvSpPr txBox="1"/>
          <p:nvPr/>
        </p:nvSpPr>
        <p:spPr>
          <a:xfrm>
            <a:off x="616999" y="3248233"/>
            <a:ext cx="8962008" cy="2919197"/>
          </a:xfrm>
          <a:prstGeom prst="rect">
            <a:avLst/>
          </a:prstGeom>
          <a:noFill/>
        </p:spPr>
        <p:txBody>
          <a:bodyPr wrap="square">
            <a:spAutoFit/>
          </a:bodyPr>
          <a:lstStyle/>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objective of the new system for the Uber Clone Application, typically revolves around enhancing the existing functionalities, addressing rider needs more effectively. Here some common objectives for a new system:</a:t>
            </a:r>
          </a:p>
          <a:p>
            <a:pPr marL="342900" lvl="0" indent="-342900">
              <a:lnSpc>
                <a:spcPct val="107000"/>
              </a:lnSpc>
              <a:spcAft>
                <a:spcPts val="800"/>
              </a:spcAft>
              <a:buSzPts val="1400"/>
              <a:buFont typeface="Symbol" panose="05050102010706020507" pitchFamily="18" charset="2"/>
              <a:buChar char=""/>
            </a:pP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Rider Experience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SzPts val="1400"/>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Reliability and Performance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p>
          <a:p>
            <a:pPr lvl="0">
              <a:lnSpc>
                <a:spcPct val="107000"/>
              </a:lnSpc>
              <a:buSzPts val="1400"/>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Localization and Personalization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buSzPts val="1400"/>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Integration: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525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4B327-0B8B-24BE-FF9D-7FF964F6DFDA}"/>
              </a:ext>
            </a:extLst>
          </p:cNvPr>
          <p:cNvSpPr txBox="1"/>
          <p:nvPr/>
        </p:nvSpPr>
        <p:spPr>
          <a:xfrm>
            <a:off x="608120" y="965760"/>
            <a:ext cx="9068539" cy="3240952"/>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cutting-edge solution crafted to revolutionize the way people commute within cities.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is designed to offer riders a seamless and convenient transportation experience, mirroring the interface and efficiency of the original Uber app. Whether you are a rider in need of a reliable mode of transport or a driver seeking flexible earning opportunities.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implements the core principles of accessibility and efficiency. With just of few taps on your smartphone, rider can effortlessly request rides, track their journey in real-time, and reach the destination with convenience.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drivers, our platform offers a interface for managing trips, optimizing routes, and maximizing earnings.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F599B30-6F0F-EB80-1800-8E1EA2D85221}"/>
              </a:ext>
            </a:extLst>
          </p:cNvPr>
          <p:cNvSpPr txBox="1"/>
          <p:nvPr/>
        </p:nvSpPr>
        <p:spPr>
          <a:xfrm>
            <a:off x="608121" y="368390"/>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Problem Definition:</a:t>
            </a: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233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8E3B7-7B65-6B73-3B61-131BF4453AE2}"/>
              </a:ext>
            </a:extLst>
          </p:cNvPr>
          <p:cNvSpPr txBox="1"/>
          <p:nvPr/>
        </p:nvSpPr>
        <p:spPr>
          <a:xfrm>
            <a:off x="794552" y="1018228"/>
            <a:ext cx="6098958" cy="422167"/>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594AA53-E7CA-2631-7AE9-4A1CDEBDAAD8}"/>
              </a:ext>
            </a:extLst>
          </p:cNvPr>
          <p:cNvSpPr txBox="1"/>
          <p:nvPr/>
        </p:nvSpPr>
        <p:spPr>
          <a:xfrm>
            <a:off x="634754" y="468559"/>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Core Components: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106A90-2A1F-9E92-4A3B-CE8C30B00E0E}"/>
              </a:ext>
            </a:extLst>
          </p:cNvPr>
          <p:cNvSpPr txBox="1"/>
          <p:nvPr/>
        </p:nvSpPr>
        <p:spPr>
          <a:xfrm>
            <a:off x="794552" y="2022788"/>
            <a:ext cx="6098958" cy="338554"/>
          </a:xfrm>
          <a:prstGeom prst="rect">
            <a:avLst/>
          </a:prstGeom>
          <a:noFill/>
        </p:spPr>
        <p:txBody>
          <a:bodyPr wrap="square">
            <a:spAutoFit/>
          </a:bodyPr>
          <a:lstStyle/>
          <a:p>
            <a:pPr marL="342900" lvl="0" indent="-3429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9AB92E5-2C6A-D4A8-DF02-3329FF58740E}"/>
              </a:ext>
            </a:extLst>
          </p:cNvPr>
          <p:cNvSpPr txBox="1"/>
          <p:nvPr/>
        </p:nvSpPr>
        <p:spPr>
          <a:xfrm>
            <a:off x="794552" y="1541151"/>
            <a:ext cx="6098958" cy="338554"/>
          </a:xfrm>
          <a:prstGeom prst="rect">
            <a:avLst/>
          </a:prstGeom>
          <a:noFill/>
        </p:spPr>
        <p:txBody>
          <a:bodyPr wrap="square">
            <a:spAutoFit/>
          </a:bodyPr>
          <a:lstStyle/>
          <a:p>
            <a:pPr marL="342900" lvl="0" indent="-342900">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Driver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3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BC0E8-889B-3440-B87A-BA48E2778B5F}"/>
              </a:ext>
            </a:extLst>
          </p:cNvPr>
          <p:cNvSpPr txBox="1"/>
          <p:nvPr/>
        </p:nvSpPr>
        <p:spPr>
          <a:xfrm>
            <a:off x="501587" y="985715"/>
            <a:ext cx="7914443" cy="990656"/>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Assumptions:</a:t>
            </a:r>
          </a:p>
          <a:p>
            <a:pPr lvl="0">
              <a:lnSpc>
                <a:spcPct val="107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rider should have basic knowledge of English language.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000000"/>
              </a:buCl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E77EA99-FF2F-D0C6-C2D5-285BEA753837}"/>
              </a:ext>
            </a:extLst>
          </p:cNvPr>
          <p:cNvSpPr txBox="1"/>
          <p:nvPr/>
        </p:nvSpPr>
        <p:spPr>
          <a:xfrm>
            <a:off x="430567" y="314230"/>
            <a:ext cx="6098958" cy="587148"/>
          </a:xfrm>
          <a:prstGeom prst="rect">
            <a:avLst/>
          </a:prstGeom>
          <a:noFill/>
        </p:spPr>
        <p:txBody>
          <a:bodyPr wrap="square">
            <a:spAutoFit/>
          </a:bodyPr>
          <a:lstStyle/>
          <a:p>
            <a:pPr>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Assumptions and Constraints: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C8D89C8-CC2E-744B-8F61-D5D16C9C0D5E}"/>
              </a:ext>
            </a:extLst>
          </p:cNvPr>
          <p:cNvSpPr txBox="1"/>
          <p:nvPr/>
        </p:nvSpPr>
        <p:spPr>
          <a:xfrm>
            <a:off x="430567" y="1923751"/>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 Availability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433421-4E25-1013-020D-77747610EAAB}"/>
              </a:ext>
            </a:extLst>
          </p:cNvPr>
          <p:cNvSpPr txBox="1"/>
          <p:nvPr/>
        </p:nvSpPr>
        <p:spPr>
          <a:xfrm>
            <a:off x="430567" y="2430379"/>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Driver Availability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ABD65D2-0F16-A9CD-326B-E1C8993871FB}"/>
              </a:ext>
            </a:extLst>
          </p:cNvPr>
          <p:cNvSpPr txBox="1"/>
          <p:nvPr/>
        </p:nvSpPr>
        <p:spPr>
          <a:xfrm>
            <a:off x="430567" y="2863549"/>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Payment Processing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4417114-53B8-6C2F-EAFC-A7CA8558020E}"/>
              </a:ext>
            </a:extLst>
          </p:cNvPr>
          <p:cNvSpPr txBox="1"/>
          <p:nvPr/>
        </p:nvSpPr>
        <p:spPr>
          <a:xfrm>
            <a:off x="430567" y="3351426"/>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Location Accuracy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E8235A1-A8E8-CDF9-6F79-77DC2B70FE55}"/>
              </a:ext>
            </a:extLst>
          </p:cNvPr>
          <p:cNvSpPr txBox="1"/>
          <p:nvPr/>
        </p:nvSpPr>
        <p:spPr>
          <a:xfrm>
            <a:off x="430567" y="4112536"/>
            <a:ext cx="8944252" cy="403059"/>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Constraints: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F10E217-1B7A-220F-6D5E-A36F8F2E68B5}"/>
              </a:ext>
            </a:extLst>
          </p:cNvPr>
          <p:cNvSpPr txBox="1"/>
          <p:nvPr/>
        </p:nvSpPr>
        <p:spPr>
          <a:xfrm>
            <a:off x="430567" y="4583836"/>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Technology Stack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2DFA20-CE11-1244-9B53-331AAC6CED6B}"/>
              </a:ext>
            </a:extLst>
          </p:cNvPr>
          <p:cNvSpPr txBox="1"/>
          <p:nvPr/>
        </p:nvSpPr>
        <p:spPr>
          <a:xfrm>
            <a:off x="430567" y="4976445"/>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Security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0A79D9-C16E-F873-90D3-A865CBCDC7B1}"/>
              </a:ext>
            </a:extLst>
          </p:cNvPr>
          <p:cNvSpPr txBox="1"/>
          <p:nvPr/>
        </p:nvSpPr>
        <p:spPr>
          <a:xfrm>
            <a:off x="430567" y="5395325"/>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Scalability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45CA5DD-BF6D-571D-CDA9-7A359DF8E52D}"/>
              </a:ext>
            </a:extLst>
          </p:cNvPr>
          <p:cNvSpPr txBox="1"/>
          <p:nvPr/>
        </p:nvSpPr>
        <p:spPr>
          <a:xfrm>
            <a:off x="430567" y="5791221"/>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Behaivor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97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95F84-F812-2E0A-18C7-7AC4C41D817E}"/>
              </a:ext>
            </a:extLst>
          </p:cNvPr>
          <p:cNvSpPr txBox="1"/>
          <p:nvPr/>
        </p:nvSpPr>
        <p:spPr>
          <a:xfrm>
            <a:off x="782530" y="875615"/>
            <a:ext cx="5723045" cy="2410725"/>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Convenience</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Accessibility</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Safety</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Cost-Effectiveness</a:t>
            </a:r>
          </a:p>
          <a:p>
            <a:pPr>
              <a:lnSpc>
                <a:spcPct val="106000"/>
              </a:lnSpc>
              <a:spcAft>
                <a:spcPts val="8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0840588-8896-9CCF-5F82-5CB1400D4CA2}"/>
              </a:ext>
            </a:extLst>
          </p:cNvPr>
          <p:cNvSpPr txBox="1"/>
          <p:nvPr/>
        </p:nvSpPr>
        <p:spPr>
          <a:xfrm>
            <a:off x="680714" y="318700"/>
            <a:ext cx="6098958" cy="461665"/>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Advantages and Limitations: </a:t>
            </a:r>
            <a:endParaRPr lang="en-IN" sz="2400" dirty="0"/>
          </a:p>
        </p:txBody>
      </p:sp>
      <p:sp>
        <p:nvSpPr>
          <p:cNvPr id="2" name="TextBox 1">
            <a:extLst>
              <a:ext uri="{FF2B5EF4-FFF2-40B4-BE49-F238E27FC236}">
                <a16:creationId xmlns:a16="http://schemas.microsoft.com/office/drawing/2014/main" id="{D9E9D211-D20D-F786-C206-3610AA90CEBD}"/>
              </a:ext>
            </a:extLst>
          </p:cNvPr>
          <p:cNvSpPr txBox="1"/>
          <p:nvPr/>
        </p:nvSpPr>
        <p:spPr>
          <a:xfrm>
            <a:off x="782530" y="3207058"/>
            <a:ext cx="6098958" cy="2387705"/>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742950" lvl="1" indent="-285750">
              <a:lnSpc>
                <a:spcPct val="106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Dependences on Technology</a:t>
            </a:r>
          </a:p>
          <a:p>
            <a:pPr marL="742950" lvl="1" indent="-28575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Regulatory Challenges</a:t>
            </a:r>
          </a:p>
          <a:p>
            <a:pPr marL="742950" lvl="1" indent="-285750">
              <a:lnSpc>
                <a:spcPct val="106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Driver </a:t>
            </a:r>
            <a:r>
              <a:rPr lang="en-US" b="1" dirty="0" err="1">
                <a:latin typeface="Times New Roman" panose="02020603050405020304" pitchFamily="18" charset="0"/>
                <a:ea typeface="Calibri" panose="020F0502020204030204" pitchFamily="34" charset="0"/>
                <a:cs typeface="Times New Roman" panose="02020603050405020304" pitchFamily="18" charset="0"/>
              </a:rPr>
              <a:t>Availablity</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Custome</a:t>
            </a:r>
            <a:r>
              <a:rPr lang="en-US" b="1" dirty="0">
                <a:latin typeface="Times New Roman" panose="02020603050405020304" pitchFamily="18" charset="0"/>
                <a:ea typeface="Calibri" panose="020F0502020204030204" pitchFamily="34" charset="0"/>
                <a:cs typeface="Times New Roman" panose="02020603050405020304" pitchFamily="18" charset="0"/>
              </a:rPr>
              <a:t>r Support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2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F6E3-3050-5E71-2315-EB8555451075}"/>
              </a:ext>
            </a:extLst>
          </p:cNvPr>
          <p:cNvSpPr txBox="1"/>
          <p:nvPr/>
        </p:nvSpPr>
        <p:spPr>
          <a:xfrm>
            <a:off x="763480" y="1092250"/>
            <a:ext cx="6525086" cy="3214663"/>
          </a:xfrm>
          <a:prstGeom prst="rect">
            <a:avLst/>
          </a:prstGeom>
          <a:noFill/>
        </p:spPr>
        <p:txBody>
          <a:bodyPr wrap="square">
            <a:spAutoFit/>
          </a:bodyPr>
          <a:lstStyle/>
          <a:p>
            <a:pPr>
              <a:lnSpc>
                <a:spcPct val="106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sz="12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Development Requirement: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Minimum requirement is 8GB RAM, Windows machine, Android Studio / VS Code.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Application Requirement: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Minimum requirement is 4GB RAM, Android 10, Internet Connection.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 require following software: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Code Editor: Visual Studio Code / Android Studio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Diagram Editor: draw.io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Database: Firebase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Browser: Chrome, Microsoft edge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08977B-6167-FD5D-F2EC-57084C5BF5C1}"/>
              </a:ext>
            </a:extLst>
          </p:cNvPr>
          <p:cNvSpPr txBox="1"/>
          <p:nvPr/>
        </p:nvSpPr>
        <p:spPr>
          <a:xfrm>
            <a:off x="315158" y="495520"/>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Requirement Determination: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1267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470</TotalTime>
  <Words>2525</Words>
  <Application>Microsoft Office PowerPoint</Application>
  <PresentationFormat>Widescreen</PresentationFormat>
  <Paragraphs>808</Paragraphs>
  <Slides>39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Arial</vt:lpstr>
      <vt:lpstr>Calibri</vt:lpstr>
      <vt:lpstr>Symbol</vt:lpstr>
      <vt:lpstr>Times New Roman</vt:lpstr>
      <vt:lpstr>Trebuchet MS</vt:lpstr>
      <vt:lpstr>Wingdings</vt:lpstr>
      <vt:lpstr>Wingdings 3</vt:lpstr>
      <vt:lpstr>Facet</vt:lpstr>
      <vt:lpstr>Worksheet</vt:lpstr>
      <vt:lpstr>                                                             Uber Clone                   Developed By:      Aman Altaf Bhai Puthawala                          195180686032    Mohammed Uzaif Zakirmiya Saiyed         195180686039                                                                                       Group No:                  MCM_10_33      Under the Guidance of:            Prof. Rita Gokani                    Submitted To: -                    L.J. Institute of Computer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Uber Clone     Group No:       MCM_10_33                                                                  Under the guidance of:                                                                             Prof. Rita Gokani       Developed By: -                                     Aman Altaf Ahmed Puthawala                           195180686032   Mohammed Uzaif Zakirmiya Saiyed   195180686039       Submitted To: -                 L.J. Institute of Computer Applications</dc:title>
  <dc:creator>ujef saiyed</dc:creator>
  <cp:lastModifiedBy>ujef saiyed</cp:lastModifiedBy>
  <cp:revision>23</cp:revision>
  <dcterms:created xsi:type="dcterms:W3CDTF">2024-03-15T04:27:12Z</dcterms:created>
  <dcterms:modified xsi:type="dcterms:W3CDTF">2024-04-15T08:51:09Z</dcterms:modified>
</cp:coreProperties>
</file>