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6" r:id="rId7"/>
    <p:sldId id="267"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344529"/>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4619" autoAdjust="0"/>
  </p:normalViewPr>
  <p:slideViewPr>
    <p:cSldViewPr snapToGrid="0">
      <p:cViewPr varScale="1">
        <p:scale>
          <a:sx n="121" d="100"/>
          <a:sy n="121"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458200" y="607392"/>
            <a:ext cx="3161963" cy="1645920"/>
          </a:xfrm>
        </p:spPr>
        <p:txBody>
          <a:bodyPr anchor="b">
            <a:normAutofit/>
          </a:bodyPr>
          <a:lstStyle/>
          <a:p>
            <a:r>
              <a:rPr lang="en-US" b="1" u="sng" dirty="0">
                <a:solidFill>
                  <a:schemeClr val="accent6">
                    <a:lumMod val="50000"/>
                  </a:schemeClr>
                </a:solidFill>
              </a:rPr>
              <a:t>Breast cancer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8458200" y="2336800"/>
            <a:ext cx="3161963" cy="3606800"/>
          </a:xfrm>
        </p:spPr>
        <p:txBody>
          <a:bodyPr>
            <a:normAutofit/>
          </a:bodyPr>
          <a:lstStyle/>
          <a:p>
            <a:pPr>
              <a:spcAft>
                <a:spcPts val="600"/>
              </a:spcAft>
            </a:pPr>
            <a:r>
              <a:rPr lang="en-US" u="sng" dirty="0"/>
              <a:t>Presented By </a:t>
            </a:r>
          </a:p>
          <a:p>
            <a:pPr>
              <a:spcAft>
                <a:spcPts val="600"/>
              </a:spcAft>
            </a:pPr>
            <a:r>
              <a:rPr lang="en-US" b="1" dirty="0" err="1"/>
              <a:t>Ujwal</a:t>
            </a:r>
            <a:r>
              <a:rPr lang="en-US" b="1" dirty="0"/>
              <a:t> </a:t>
            </a:r>
            <a:r>
              <a:rPr lang="en-US" b="1" dirty="0" err="1"/>
              <a:t>Nagulapalli</a:t>
            </a:r>
            <a:r>
              <a:rPr lang="en-US" b="1" dirty="0"/>
              <a:t>,      </a:t>
            </a:r>
          </a:p>
          <a:p>
            <a:pPr>
              <a:spcAft>
                <a:spcPts val="600"/>
              </a:spcAft>
            </a:pPr>
            <a:r>
              <a:rPr lang="en-US" b="1" dirty="0" err="1"/>
              <a:t>Jyothsna</a:t>
            </a:r>
            <a:r>
              <a:rPr lang="en-US" b="1" dirty="0"/>
              <a:t> </a:t>
            </a:r>
            <a:r>
              <a:rPr lang="en-US" b="1" dirty="0" err="1"/>
              <a:t>Aitipamula</a:t>
            </a:r>
            <a:endParaRPr lang="en-US" b="1" dirty="0"/>
          </a:p>
          <a:p>
            <a:pPr>
              <a:spcAft>
                <a:spcPts val="600"/>
              </a:spcAft>
            </a:pPr>
            <a:endParaRPr lang="en-US" dirty="0"/>
          </a:p>
          <a:p>
            <a:pPr>
              <a:spcAft>
                <a:spcPts val="600"/>
              </a:spcAft>
            </a:pPr>
            <a:endParaRPr lang="en-US" dirty="0"/>
          </a:p>
          <a:p>
            <a:pPr>
              <a:spcAft>
                <a:spcPts val="600"/>
              </a:spcAft>
            </a:pPr>
            <a:endParaRPr lang="en-US" dirty="0"/>
          </a:p>
        </p:txBody>
      </p:sp>
      <p:pic>
        <p:nvPicPr>
          <p:cNvPr id="1026" name="Picture 2" descr="How the landscape has changed in the search for a cure for breast cancer">
            <a:extLst>
              <a:ext uri="{FF2B5EF4-FFF2-40B4-BE49-F238E27FC236}">
                <a16:creationId xmlns:a16="http://schemas.microsoft.com/office/drawing/2014/main" id="{31D16E39-2826-D648-BEA8-C11CEFE4B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974" y="692727"/>
            <a:ext cx="5472545" cy="547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0098-A134-415E-9045-9C4E07EE45E1}"/>
              </a:ext>
            </a:extLst>
          </p:cNvPr>
          <p:cNvSpPr>
            <a:spLocks noGrp="1"/>
          </p:cNvSpPr>
          <p:nvPr>
            <p:ph type="title"/>
          </p:nvPr>
        </p:nvSpPr>
        <p:spPr>
          <a:xfrm>
            <a:off x="1066800" y="642594"/>
            <a:ext cx="10058400" cy="1371600"/>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E134453D-511C-4818-B42F-2E1276F45A8C}"/>
              </a:ext>
            </a:extLst>
          </p:cNvPr>
          <p:cNvSpPr>
            <a:spLocks noGrp="1"/>
          </p:cNvSpPr>
          <p:nvPr>
            <p:ph sz="half" idx="1"/>
          </p:nvPr>
        </p:nvSpPr>
        <p:spPr>
          <a:xfrm>
            <a:off x="1066800" y="2103120"/>
            <a:ext cx="4663440" cy="3749040"/>
          </a:xfrm>
        </p:spPr>
        <p:txBody>
          <a:bodyPr>
            <a:normAutofit/>
          </a:bodyPr>
          <a:lstStyle/>
          <a:p>
            <a:r>
              <a:rPr lang="en-US" b="0" i="0">
                <a:effectLst/>
              </a:rPr>
              <a:t>Breast cancer can occur in women and rarely in men.</a:t>
            </a:r>
          </a:p>
          <a:p>
            <a:r>
              <a:rPr lang="en-US" b="0" i="0">
                <a:effectLst/>
              </a:rPr>
              <a:t>Symptoms of breast cancer include a lump in the breast, and changes in the shape or texture of the breast.</a:t>
            </a:r>
          </a:p>
          <a:p>
            <a:pPr marL="0" indent="0">
              <a:buNone/>
            </a:pPr>
            <a:endParaRPr lang="en-US" dirty="0"/>
          </a:p>
        </p:txBody>
      </p:sp>
      <p:pic>
        <p:nvPicPr>
          <p:cNvPr id="1026" name="Picture 2" descr="These Doctors Are Using AI to Screen for Breast Cancer | WIRED">
            <a:extLst>
              <a:ext uri="{FF2B5EF4-FFF2-40B4-BE49-F238E27FC236}">
                <a16:creationId xmlns:a16="http://schemas.microsoft.com/office/drawing/2014/main" id="{38ED8E49-5C6C-4D8A-A1EE-594EB6EF26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2" r="16868" b="-1"/>
          <a:stretch/>
        </p:blipFill>
        <p:spPr bwMode="auto">
          <a:xfrm>
            <a:off x="6461760" y="2103120"/>
            <a:ext cx="4663440" cy="3749040"/>
          </a:xfrm>
          <a:prstGeom prst="rect">
            <a:avLst/>
          </a:prstGeom>
          <a:solidFill>
            <a:srgbClr val="FFFFFF"/>
          </a:solidFill>
        </p:spPr>
      </p:pic>
    </p:spTree>
    <p:extLst>
      <p:ext uri="{BB962C8B-B14F-4D97-AF65-F5344CB8AC3E}">
        <p14:creationId xmlns:p14="http://schemas.microsoft.com/office/powerpoint/2010/main" val="25095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7196-18E8-4E84-AF13-BEF0592DFF63}"/>
              </a:ext>
            </a:extLst>
          </p:cNvPr>
          <p:cNvSpPr>
            <a:spLocks noGrp="1"/>
          </p:cNvSpPr>
          <p:nvPr>
            <p:ph type="title"/>
          </p:nvPr>
        </p:nvSpPr>
        <p:spPr>
          <a:xfrm>
            <a:off x="8458200" y="607392"/>
            <a:ext cx="3161963" cy="1645920"/>
          </a:xfrm>
        </p:spPr>
        <p:txBody>
          <a:bodyPr anchor="b">
            <a:normAutofit/>
          </a:bodyPr>
          <a:lstStyle/>
          <a:p>
            <a:r>
              <a:rPr lang="en-US" b="1">
                <a:effectLst/>
              </a:rPr>
              <a:t>Objective </a:t>
            </a:r>
            <a:endParaRPr lang="en-US"/>
          </a:p>
        </p:txBody>
      </p:sp>
      <p:pic>
        <p:nvPicPr>
          <p:cNvPr id="6146" name="Picture 2" descr="Study Confirms Disparities In Triple-Negative Breast Cancer Diagnoses -  Georgia State University News - Faculty, Press Releases, Research, School  of Public Health, University Research">
            <a:extLst>
              <a:ext uri="{FF2B5EF4-FFF2-40B4-BE49-F238E27FC236}">
                <a16:creationId xmlns:a16="http://schemas.microsoft.com/office/drawing/2014/main" id="{EB9C82C4-3576-429E-BDF2-96F7EB9887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443" b="2"/>
          <a:stretch/>
        </p:blipFill>
        <p:spPr bwMode="auto">
          <a:xfrm>
            <a:off x="685800" y="609600"/>
            <a:ext cx="6858000" cy="5334000"/>
          </a:xfrm>
          <a:prstGeom prst="rect">
            <a:avLst/>
          </a:prstGeom>
          <a:solidFill>
            <a:srgbClr val="FFFFFF"/>
          </a:solidFill>
        </p:spPr>
      </p:pic>
      <p:sp>
        <p:nvSpPr>
          <p:cNvPr id="3" name="Content Placeholder 2">
            <a:extLst>
              <a:ext uri="{FF2B5EF4-FFF2-40B4-BE49-F238E27FC236}">
                <a16:creationId xmlns:a16="http://schemas.microsoft.com/office/drawing/2014/main" id="{4EF4C4FB-FA19-4841-ADAD-7106078E317F}"/>
              </a:ext>
            </a:extLst>
          </p:cNvPr>
          <p:cNvSpPr>
            <a:spLocks noGrp="1"/>
          </p:cNvSpPr>
          <p:nvPr>
            <p:ph type="body" sz="half" idx="2"/>
          </p:nvPr>
        </p:nvSpPr>
        <p:spPr>
          <a:xfrm>
            <a:off x="8458200" y="2336800"/>
            <a:ext cx="3161963" cy="3606800"/>
          </a:xfrm>
        </p:spPr>
        <p:txBody>
          <a:bodyPr>
            <a:normAutofit/>
          </a:bodyPr>
          <a:lstStyle/>
          <a:p>
            <a:pPr marL="0" marR="0" indent="0">
              <a:lnSpc>
                <a:spcPct val="100000"/>
              </a:lnSpc>
              <a:spcBef>
                <a:spcPts val="0"/>
              </a:spcBef>
              <a:spcAft>
                <a:spcPts val="800"/>
              </a:spcAft>
              <a:buNone/>
            </a:pPr>
            <a:r>
              <a:rPr lang="en-US" sz="1500"/>
              <a:t>M</a:t>
            </a:r>
            <a:r>
              <a:rPr lang="en-US" sz="1500">
                <a:effectLst/>
              </a:rPr>
              <a:t>ain objectives of this project are  </a:t>
            </a:r>
          </a:p>
          <a:p>
            <a:pPr marL="342900" marR="0" lvl="0" indent="-342900">
              <a:lnSpc>
                <a:spcPct val="100000"/>
              </a:lnSpc>
              <a:spcBef>
                <a:spcPts val="0"/>
              </a:spcBef>
              <a:spcAft>
                <a:spcPts val="800"/>
              </a:spcAft>
              <a:buFont typeface="+mj-lt"/>
              <a:buAutoNum type="arabicPeriod"/>
              <a:tabLst>
                <a:tab pos="457200" algn="l"/>
              </a:tabLst>
            </a:pPr>
            <a:r>
              <a:rPr lang="en-US" sz="1500">
                <a:effectLst/>
              </a:rPr>
              <a:t>To identify the cancer in early stages by Deep learning. </a:t>
            </a:r>
          </a:p>
          <a:p>
            <a:pPr marL="342900" marR="0" lvl="0" indent="-342900">
              <a:lnSpc>
                <a:spcPct val="100000"/>
              </a:lnSpc>
              <a:spcBef>
                <a:spcPts val="0"/>
              </a:spcBef>
              <a:spcAft>
                <a:spcPts val="800"/>
              </a:spcAft>
              <a:buFont typeface="+mj-lt"/>
              <a:buAutoNum type="arabicPeriod"/>
              <a:tabLst>
                <a:tab pos="457200" algn="l"/>
              </a:tabLst>
            </a:pPr>
            <a:r>
              <a:rPr lang="en-US" sz="1500">
                <a:effectLst/>
              </a:rPr>
              <a:t>To classify the types of breast cancer.</a:t>
            </a:r>
          </a:p>
          <a:p>
            <a:pPr marL="342900" marR="0" lvl="0" indent="-342900">
              <a:lnSpc>
                <a:spcPct val="100000"/>
              </a:lnSpc>
              <a:spcBef>
                <a:spcPts val="0"/>
              </a:spcBef>
              <a:spcAft>
                <a:spcPts val="800"/>
              </a:spcAft>
              <a:buFont typeface="+mj-lt"/>
              <a:buAutoNum type="arabicPeriod"/>
              <a:tabLst>
                <a:tab pos="457200" algn="l"/>
              </a:tabLst>
            </a:pPr>
            <a:r>
              <a:rPr lang="en-US" sz="1500">
                <a:effectLst/>
              </a:rPr>
              <a:t>To make it easy for medical stuff to interpret the results easily and quick.</a:t>
            </a:r>
          </a:p>
          <a:p>
            <a:pPr marL="342900" marR="0" lvl="0" indent="-342900">
              <a:lnSpc>
                <a:spcPct val="100000"/>
              </a:lnSpc>
              <a:spcBef>
                <a:spcPts val="0"/>
              </a:spcBef>
              <a:spcAft>
                <a:spcPts val="800"/>
              </a:spcAft>
              <a:buFont typeface="+mj-lt"/>
              <a:buAutoNum type="arabicPeriod"/>
              <a:tabLst>
                <a:tab pos="457200" algn="l"/>
              </a:tabLst>
            </a:pPr>
            <a:r>
              <a:rPr lang="en-US" sz="1500">
                <a:effectLst/>
              </a:rPr>
              <a:t>To decrease the death rate because of breast cancer to cure them on time. </a:t>
            </a:r>
          </a:p>
          <a:p>
            <a:pPr marL="342900" marR="0" lvl="0" indent="-342900">
              <a:lnSpc>
                <a:spcPct val="100000"/>
              </a:lnSpc>
              <a:spcBef>
                <a:spcPts val="0"/>
              </a:spcBef>
              <a:spcAft>
                <a:spcPts val="800"/>
              </a:spcAft>
              <a:buFont typeface="+mj-lt"/>
              <a:buAutoNum type="arabicPeriod"/>
              <a:tabLst>
                <a:tab pos="457200" algn="l"/>
              </a:tabLst>
            </a:pPr>
            <a:endParaRPr lang="en-US" sz="1500"/>
          </a:p>
          <a:p>
            <a:pPr marL="342900" marR="0" lvl="0" indent="-342900">
              <a:lnSpc>
                <a:spcPct val="100000"/>
              </a:lnSpc>
              <a:spcBef>
                <a:spcPts val="0"/>
              </a:spcBef>
              <a:spcAft>
                <a:spcPts val="800"/>
              </a:spcAft>
              <a:buFont typeface="+mj-lt"/>
              <a:buAutoNum type="arabicPeriod"/>
              <a:tabLst>
                <a:tab pos="457200" algn="l"/>
              </a:tabLst>
            </a:pPr>
            <a:endParaRPr lang="en-US" sz="1500">
              <a:effectLst/>
            </a:endParaRPr>
          </a:p>
          <a:p>
            <a:pPr>
              <a:lnSpc>
                <a:spcPct val="100000"/>
              </a:lnSpc>
            </a:pPr>
            <a:endParaRPr lang="en-US" sz="1500"/>
          </a:p>
        </p:txBody>
      </p:sp>
    </p:spTree>
    <p:extLst>
      <p:ext uri="{BB962C8B-B14F-4D97-AF65-F5344CB8AC3E}">
        <p14:creationId xmlns:p14="http://schemas.microsoft.com/office/powerpoint/2010/main" val="45225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82D3-4543-4543-A185-5B8361B1A54F}"/>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Methodology</a:t>
            </a:r>
            <a:endParaRPr lang="en-US" sz="3600" dirty="0"/>
          </a:p>
        </p:txBody>
      </p:sp>
      <p:sp>
        <p:nvSpPr>
          <p:cNvPr id="3" name="Content Placeholder 2">
            <a:extLst>
              <a:ext uri="{FF2B5EF4-FFF2-40B4-BE49-F238E27FC236}">
                <a16:creationId xmlns:a16="http://schemas.microsoft.com/office/drawing/2014/main" id="{5BB3E7CF-B89E-42D8-9521-AAD1641E959A}"/>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are targeting medical side by deep learning, that is to classify the images weather it’s belong to malignant or benign breast cancer patient. The whole pipeline will be discussed step by step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Data</a:t>
            </a:r>
          </a:p>
          <a:p>
            <a:pPr marL="342900" marR="0" lvl="0" indent="-342900">
              <a:lnSpc>
                <a:spcPct val="107000"/>
              </a:lnSpc>
              <a:spcBef>
                <a:spcPts val="0"/>
              </a:spcBef>
              <a:spcAft>
                <a:spcPts val="800"/>
              </a:spcAft>
              <a:buFont typeface="+mj-lt"/>
              <a:buAutoNum type="arabicPeriod"/>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1800" dirty="0">
                <a:effectLst/>
                <a:latin typeface="Times New Roman" panose="02020603050405020304" pitchFamily="18" charset="0"/>
                <a:ea typeface="Times New Roman" panose="02020603050405020304" pitchFamily="18" charset="0"/>
              </a:rPr>
              <a:t> </a:t>
            </a:r>
          </a:p>
          <a:p>
            <a:pPr marL="342900" marR="0" lvl="0" indent="-342900">
              <a:lnSpc>
                <a:spcPct val="107000"/>
              </a:lnSpc>
              <a:spcBef>
                <a:spcPts val="0"/>
              </a:spcBef>
              <a:spcAft>
                <a:spcPts val="800"/>
              </a:spcAft>
              <a:buFont typeface="+mj-lt"/>
              <a:buAutoNum type="arabicPeriod"/>
              <a:tabLst>
                <a:tab pos="457200" algn="l"/>
              </a:tabLst>
            </a:pPr>
            <a:r>
              <a:rPr lang="en-US" sz="1800" dirty="0">
                <a:latin typeface="Times New Roman" panose="02020603050405020304" pitchFamily="18" charset="0"/>
              </a:rPr>
              <a:t>VGG Classification.</a:t>
            </a:r>
            <a:endParaRPr lang="en-US" dirty="0"/>
          </a:p>
        </p:txBody>
      </p:sp>
    </p:spTree>
    <p:extLst>
      <p:ext uri="{BB962C8B-B14F-4D97-AF65-F5344CB8AC3E}">
        <p14:creationId xmlns:p14="http://schemas.microsoft.com/office/powerpoint/2010/main" val="364041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63B-3F9A-BC4E-955F-D7503477C6D0}"/>
              </a:ext>
            </a:extLst>
          </p:cNvPr>
          <p:cNvSpPr>
            <a:spLocks noGrp="1"/>
          </p:cNvSpPr>
          <p:nvPr>
            <p:ph type="title"/>
          </p:nvPr>
        </p:nvSpPr>
        <p:spPr/>
        <p:txBody>
          <a:bodyPr/>
          <a:lstStyle/>
          <a:p>
            <a:r>
              <a:rPr lang="en-US" dirty="0"/>
              <a:t>Deliverables	</a:t>
            </a:r>
          </a:p>
        </p:txBody>
      </p:sp>
      <p:sp>
        <p:nvSpPr>
          <p:cNvPr id="3" name="Content Placeholder 2">
            <a:extLst>
              <a:ext uri="{FF2B5EF4-FFF2-40B4-BE49-F238E27FC236}">
                <a16:creationId xmlns:a16="http://schemas.microsoft.com/office/drawing/2014/main" id="{D8296FA8-3677-D744-9C3A-F93F10B0B07A}"/>
              </a:ext>
            </a:extLst>
          </p:cNvPr>
          <p:cNvSpPr>
            <a:spLocks noGrp="1"/>
          </p:cNvSpPr>
          <p:nvPr>
            <p:ph sz="half" idx="1"/>
          </p:nvPr>
        </p:nvSpPr>
        <p:spPr>
          <a:xfrm>
            <a:off x="1066799" y="2103120"/>
            <a:ext cx="10494579" cy="3749040"/>
          </a:xfrm>
        </p:spPr>
        <p:txBody>
          <a:bodyPr/>
          <a:lstStyle/>
          <a:p>
            <a:r>
              <a:rPr lang="en-US" dirty="0"/>
              <a:t>Final Project Report.</a:t>
            </a:r>
          </a:p>
          <a:p>
            <a:r>
              <a:rPr lang="en-US" dirty="0"/>
              <a:t>AI Breast Cancer Classification Model.</a:t>
            </a:r>
          </a:p>
          <a:p>
            <a:r>
              <a:rPr lang="en-US" dirty="0"/>
              <a:t>Source Code.</a:t>
            </a:r>
          </a:p>
          <a:p>
            <a:r>
              <a:rPr lang="en-US" dirty="0"/>
              <a:t>Test Data.</a:t>
            </a:r>
          </a:p>
          <a:p>
            <a:endParaRPr lang="en-US" dirty="0"/>
          </a:p>
        </p:txBody>
      </p:sp>
    </p:spTree>
    <p:extLst>
      <p:ext uri="{BB962C8B-B14F-4D97-AF65-F5344CB8AC3E}">
        <p14:creationId xmlns:p14="http://schemas.microsoft.com/office/powerpoint/2010/main" val="80261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521B-4F28-264A-B72B-C7C6C90A6A41}"/>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417E6435-6593-EC4F-8592-F57E37806C1D}"/>
              </a:ext>
            </a:extLst>
          </p:cNvPr>
          <p:cNvSpPr>
            <a:spLocks noGrp="1"/>
          </p:cNvSpPr>
          <p:nvPr>
            <p:ph sz="half" idx="1"/>
          </p:nvPr>
        </p:nvSpPr>
        <p:spPr>
          <a:xfrm>
            <a:off x="1066800" y="2103120"/>
            <a:ext cx="5123793" cy="3749040"/>
          </a:xfrm>
        </p:spPr>
        <p:txBody>
          <a:bodyPr/>
          <a:lstStyle/>
          <a:p>
            <a:r>
              <a:rPr lang="en-US" dirty="0"/>
              <a:t>AI Model able to classify the type of breast cancer.</a:t>
            </a:r>
          </a:p>
          <a:p>
            <a:r>
              <a:rPr lang="en-US" dirty="0"/>
              <a:t>Classification is done at ease than traditional methods to detect breast cancer.</a:t>
            </a:r>
          </a:p>
          <a:p>
            <a:r>
              <a:rPr lang="en-US" dirty="0"/>
              <a:t>How accurately the model is predicting the given samples.</a:t>
            </a:r>
          </a:p>
        </p:txBody>
      </p:sp>
      <p:pic>
        <p:nvPicPr>
          <p:cNvPr id="6" name="Picture 5">
            <a:extLst>
              <a:ext uri="{FF2B5EF4-FFF2-40B4-BE49-F238E27FC236}">
                <a16:creationId xmlns:a16="http://schemas.microsoft.com/office/drawing/2014/main" id="{9E6ED9D2-5129-A14A-9695-9A456A440231}"/>
              </a:ext>
            </a:extLst>
          </p:cNvPr>
          <p:cNvPicPr>
            <a:picLocks noChangeAspect="1"/>
          </p:cNvPicPr>
          <p:nvPr/>
        </p:nvPicPr>
        <p:blipFill>
          <a:blip r:embed="rId2"/>
          <a:stretch>
            <a:fillRect/>
          </a:stretch>
        </p:blipFill>
        <p:spPr>
          <a:xfrm>
            <a:off x="9372600" y="1411145"/>
            <a:ext cx="1752600" cy="1760220"/>
          </a:xfrm>
          <a:prstGeom prst="rect">
            <a:avLst/>
          </a:prstGeom>
        </p:spPr>
      </p:pic>
      <p:pic>
        <p:nvPicPr>
          <p:cNvPr id="7" name="Picture 6">
            <a:extLst>
              <a:ext uri="{FF2B5EF4-FFF2-40B4-BE49-F238E27FC236}">
                <a16:creationId xmlns:a16="http://schemas.microsoft.com/office/drawing/2014/main" id="{9F026EAC-5529-8741-82A2-4610D206B631}"/>
              </a:ext>
            </a:extLst>
          </p:cNvPr>
          <p:cNvPicPr>
            <a:picLocks noChangeAspect="1"/>
          </p:cNvPicPr>
          <p:nvPr/>
        </p:nvPicPr>
        <p:blipFill>
          <a:blip r:embed="rId3"/>
          <a:stretch>
            <a:fillRect/>
          </a:stretch>
        </p:blipFill>
        <p:spPr>
          <a:xfrm>
            <a:off x="9363382" y="3948999"/>
            <a:ext cx="1789430" cy="1813560"/>
          </a:xfrm>
          <a:prstGeom prst="rect">
            <a:avLst/>
          </a:prstGeom>
        </p:spPr>
      </p:pic>
    </p:spTree>
    <p:extLst>
      <p:ext uri="{BB962C8B-B14F-4D97-AF65-F5344CB8AC3E}">
        <p14:creationId xmlns:p14="http://schemas.microsoft.com/office/powerpoint/2010/main" val="1022780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{1ECB8A1C-BD8A-4983-ADE6-83948F381FD6}tf78438558_win32</Template>
  <TotalTime>4073</TotalTime>
  <Words>200</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Century Gothic</vt:lpstr>
      <vt:lpstr>Garamond</vt:lpstr>
      <vt:lpstr>Times New Roman</vt:lpstr>
      <vt:lpstr>SavonVTI</vt:lpstr>
      <vt:lpstr>Breast cancer detection</vt:lpstr>
      <vt:lpstr>Introduction</vt:lpstr>
      <vt:lpstr>Objective </vt:lpstr>
      <vt:lpstr>Methodology</vt:lpstr>
      <vt:lpstr>Deliverables </vt:lpstr>
      <vt:lpstr>Evaluation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LalithaReddy Badam</dc:creator>
  <cp:lastModifiedBy>Nagulapalli, Ujwal</cp:lastModifiedBy>
  <cp:revision>14</cp:revision>
  <dcterms:created xsi:type="dcterms:W3CDTF">2021-05-07T02:24:31Z</dcterms:created>
  <dcterms:modified xsi:type="dcterms:W3CDTF">2021-11-12T16:09:58Z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