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70" r:id="rId12"/>
    <p:sldId id="28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1" r:id="rId31"/>
    <p:sldId id="290" r:id="rId32"/>
    <p:sldId id="264" r:id="rId33"/>
    <p:sldId id="265" r:id="rId34"/>
    <p:sldId id="266" r:id="rId35"/>
    <p:sldId id="293" r:id="rId36"/>
    <p:sldId id="294" r:id="rId37"/>
    <p:sldId id="296" r:id="rId38"/>
    <p:sldId id="297" r:id="rId39"/>
    <p:sldId id="298" r:id="rId40"/>
    <p:sldId id="300" r:id="rId41"/>
    <p:sldId id="301" r:id="rId42"/>
    <p:sldId id="302" r:id="rId43"/>
    <p:sldId id="303" r:id="rId44"/>
    <p:sldId id="30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0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9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5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0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3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3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7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E2C7-BE5F-4273-97C7-93DAA19BE84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6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chae.tistory.com/entry/PM2-80-443%ED%8F%AC%ED%8A%B8-%EC%82%AC%EC%9A%A9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3864.tistory.com/383?category=100377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r-frog/ci-cd/blob/main/.github/workflows/main.y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CI-CD</a:t>
            </a:r>
            <a:endParaRPr lang="ko-KR" altLang="en-US" dirty="0">
              <a:latin typeface="JetBrains Mon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JetBrains Mono"/>
              </a:rPr>
              <a:t>ssosso.table</a:t>
            </a:r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0685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setup ec2 instance: </a:t>
            </a:r>
            <a:r>
              <a:rPr lang="en-US" altLang="ko-KR" sz="2400" dirty="0" smtClean="0">
                <a:latin typeface="JetBrains Mono"/>
              </a:rPr>
              <a:t>install node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1901309"/>
            <a:ext cx="102840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JetBrains Mono"/>
              </a:rPr>
              <a:t>install latest node.js in Ubuntu</a:t>
            </a:r>
          </a:p>
          <a:p>
            <a:endParaRPr lang="en-US" altLang="ko-KR" dirty="0" smtClean="0">
              <a:latin typeface="JetBrains Mono"/>
            </a:endParaRPr>
          </a:p>
          <a:p>
            <a:r>
              <a:rPr lang="ko-KR" altLang="en-US" dirty="0" smtClean="0">
                <a:latin typeface="JetBrains Mono"/>
              </a:rPr>
              <a:t>참조</a:t>
            </a:r>
            <a:r>
              <a:rPr lang="en-US" altLang="ko-KR" dirty="0" smtClean="0">
                <a:latin typeface="JetBrains Mono"/>
              </a:rPr>
              <a:t>: </a:t>
            </a:r>
            <a:r>
              <a:rPr lang="ko-KR" altLang="en-US" dirty="0" smtClean="0">
                <a:latin typeface="JetBrains Mono"/>
              </a:rPr>
              <a:t>https://github.com/nodesource/distributions</a:t>
            </a:r>
            <a:endParaRPr lang="ko-KR" altLang="en-US" dirty="0">
              <a:latin typeface="JetBrains Mono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79481"/>
            <a:ext cx="5628500" cy="720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5260"/>
            <a:ext cx="82581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5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setup ec2 instance: </a:t>
            </a:r>
            <a:r>
              <a:rPr lang="en-US" altLang="ko-KR" sz="2400" dirty="0" smtClean="0">
                <a:latin typeface="JetBrains Mono"/>
              </a:rPr>
              <a:t>install </a:t>
            </a:r>
            <a:r>
              <a:rPr lang="en-US" altLang="ko-KR" sz="2400" dirty="0" err="1" smtClean="0">
                <a:latin typeface="JetBrains Mono"/>
              </a:rPr>
              <a:t>codedeploy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1355229"/>
            <a:ext cx="90392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JetBrains Mono"/>
              </a:rPr>
              <a:t>우분투에 </a:t>
            </a:r>
            <a:r>
              <a:rPr lang="en-US" altLang="ko-KR" dirty="0" err="1" smtClean="0">
                <a:latin typeface="JetBrains Mono"/>
              </a:rPr>
              <a:t>codedeploy</a:t>
            </a:r>
            <a:r>
              <a:rPr lang="ko-KR" altLang="en-US" dirty="0" smtClean="0">
                <a:latin typeface="JetBrains Mono"/>
              </a:rPr>
              <a:t>를 설치합니다</a:t>
            </a:r>
            <a:endParaRPr lang="en-US" altLang="ko-KR" dirty="0" smtClean="0">
              <a:latin typeface="JetBrains Mono"/>
            </a:endParaRPr>
          </a:p>
          <a:p>
            <a:endParaRPr lang="en-US" altLang="ko-KR" dirty="0" smtClean="0">
              <a:latin typeface="JetBrains Mono"/>
            </a:endParaRPr>
          </a:p>
          <a:p>
            <a:r>
              <a:rPr lang="en-US" altLang="ko-KR" sz="1200" dirty="0" smtClean="0">
                <a:latin typeface="JetBrains Mono"/>
              </a:rPr>
              <a:t>$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>
                <a:latin typeface="JetBrains Mono"/>
              </a:rPr>
              <a:t>apt </a:t>
            </a:r>
            <a:r>
              <a:rPr lang="en-US" altLang="ko-KR" sz="1200" dirty="0" smtClean="0">
                <a:latin typeface="JetBrains Mono"/>
              </a:rPr>
              <a:t>update</a:t>
            </a:r>
          </a:p>
          <a:p>
            <a:r>
              <a:rPr lang="en-US" altLang="ko-KR" sz="1200" dirty="0" smtClean="0">
                <a:latin typeface="JetBrains Mono"/>
              </a:rPr>
              <a:t>$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>
                <a:latin typeface="JetBrains Mono"/>
              </a:rPr>
              <a:t>apt install </a:t>
            </a:r>
            <a:r>
              <a:rPr lang="en-US" altLang="ko-KR" sz="1200" dirty="0" smtClean="0">
                <a:latin typeface="JetBrains Mono"/>
              </a:rPr>
              <a:t>ruby-full</a:t>
            </a:r>
          </a:p>
          <a:p>
            <a:r>
              <a:rPr lang="en-US" altLang="ko-KR" sz="1200" dirty="0">
                <a:latin typeface="JetBrains Mono"/>
              </a:rPr>
              <a:t>$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>
                <a:latin typeface="JetBrains Mono"/>
              </a:rPr>
              <a:t>apt install </a:t>
            </a:r>
            <a:r>
              <a:rPr lang="en-US" altLang="ko-KR" sz="1200" dirty="0" err="1" smtClean="0">
                <a:latin typeface="JetBrains Mono"/>
              </a:rPr>
              <a:t>wget</a:t>
            </a:r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>
                <a:latin typeface="JetBrains Mono"/>
              </a:rPr>
              <a:t>$</a:t>
            </a:r>
            <a:r>
              <a:rPr lang="en-US" altLang="ko-KR" sz="1200" dirty="0" smtClean="0">
                <a:latin typeface="JetBrains Mono"/>
              </a:rPr>
              <a:t> cd 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smtClean="0">
                <a:latin typeface="JetBrains Mono"/>
              </a:rPr>
              <a:t>home/Ubuntu</a:t>
            </a:r>
          </a:p>
          <a:p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b="1" u="sng" dirty="0" smtClean="0">
                <a:latin typeface="JetBrains Mono"/>
              </a:rPr>
              <a:t># </a:t>
            </a:r>
            <a:r>
              <a:rPr lang="ko-KR" altLang="en-US" sz="1200" b="1" u="sng" dirty="0" err="1" smtClean="0">
                <a:latin typeface="JetBrains Mono"/>
              </a:rPr>
              <a:t>복붙이</a:t>
            </a:r>
            <a:r>
              <a:rPr lang="ko-KR" altLang="en-US" sz="1200" b="1" u="sng" dirty="0" smtClean="0">
                <a:latin typeface="JetBrains Mono"/>
              </a:rPr>
              <a:t> </a:t>
            </a:r>
            <a:r>
              <a:rPr lang="ko-KR" altLang="en-US" sz="1200" b="1" u="sng" dirty="0" smtClean="0">
                <a:latin typeface="JetBrains Mono"/>
              </a:rPr>
              <a:t>아니고</a:t>
            </a:r>
            <a:r>
              <a:rPr lang="en-US" altLang="ko-KR" sz="1200" b="1" u="sng" dirty="0" smtClean="0">
                <a:latin typeface="JetBrains Mono"/>
              </a:rPr>
              <a:t>!!</a:t>
            </a:r>
            <a:r>
              <a:rPr lang="ko-KR" altLang="en-US" sz="1200" b="1" u="sng" dirty="0" smtClean="0">
                <a:latin typeface="JetBrains Mono"/>
              </a:rPr>
              <a:t> </a:t>
            </a:r>
            <a:r>
              <a:rPr lang="ko-KR" altLang="en-US" sz="1200" b="1" u="sng" dirty="0" smtClean="0">
                <a:latin typeface="JetBrains Mono"/>
              </a:rPr>
              <a:t>사용중인 </a:t>
            </a:r>
            <a:r>
              <a:rPr lang="en-US" altLang="ko-KR" sz="1200" b="1" u="sng" dirty="0" smtClean="0">
                <a:latin typeface="JetBrains Mono"/>
              </a:rPr>
              <a:t>ec2 region</a:t>
            </a:r>
            <a:r>
              <a:rPr lang="ko-KR" altLang="en-US" sz="1200" b="1" u="sng" dirty="0" smtClean="0">
                <a:latin typeface="JetBrains Mono"/>
              </a:rPr>
              <a:t>을 확인하고 </a:t>
            </a:r>
            <a:r>
              <a:rPr lang="en-US" altLang="ko-KR" sz="1200" b="1" u="sng" dirty="0" smtClean="0">
                <a:latin typeface="JetBrains Mono"/>
              </a:rPr>
              <a:t>bucket-name</a:t>
            </a:r>
            <a:r>
              <a:rPr lang="ko-KR" altLang="en-US" sz="1200" b="1" u="sng" dirty="0" smtClean="0">
                <a:latin typeface="JetBrains Mono"/>
              </a:rPr>
              <a:t>과 </a:t>
            </a:r>
            <a:r>
              <a:rPr lang="en-US" altLang="ko-KR" sz="1200" b="1" u="sng" dirty="0" smtClean="0">
                <a:latin typeface="JetBrains Mono"/>
              </a:rPr>
              <a:t>region-identifier</a:t>
            </a:r>
            <a:r>
              <a:rPr lang="ko-KR" altLang="en-US" sz="1200" b="1" u="sng" dirty="0" smtClean="0">
                <a:latin typeface="JetBrains Mono"/>
              </a:rPr>
              <a:t>를 작성</a:t>
            </a:r>
            <a:endParaRPr lang="en-US" altLang="ko-KR" sz="1200" b="1" u="sng" dirty="0" smtClean="0">
              <a:latin typeface="JetBrains Mono"/>
            </a:endParaRPr>
          </a:p>
          <a:p>
            <a:r>
              <a:rPr lang="en-US" altLang="ko-KR" sz="1200" b="1" dirty="0" smtClean="0">
                <a:latin typeface="JetBrains Mono"/>
              </a:rPr>
              <a:t># </a:t>
            </a:r>
            <a:r>
              <a:rPr lang="en-US" altLang="ko-KR" sz="1200" b="1" dirty="0" err="1" smtClean="0">
                <a:latin typeface="JetBrains Mono"/>
              </a:rPr>
              <a:t>e.g</a:t>
            </a:r>
            <a:r>
              <a:rPr lang="en-US" altLang="ko-KR" sz="1200" b="1" dirty="0" smtClean="0">
                <a:latin typeface="JetBrains Mono"/>
              </a:rPr>
              <a:t> us-east-2 &gt; </a:t>
            </a:r>
            <a:r>
              <a:rPr lang="en-US" altLang="ko-KR" sz="1200" b="1" dirty="0" err="1" smtClean="0">
                <a:latin typeface="JetBrains Mono"/>
              </a:rPr>
              <a:t>wget</a:t>
            </a:r>
            <a:r>
              <a:rPr lang="en-US" altLang="ko-KR" sz="1200" b="1" dirty="0" smtClean="0">
                <a:latin typeface="JetBrains Mono"/>
              </a:rPr>
              <a:t> https://</a:t>
            </a:r>
            <a:r>
              <a:rPr lang="en-US" altLang="ko-KR" sz="1200" b="1" dirty="0" smtClean="0">
                <a:solidFill>
                  <a:srgbClr val="FF0000"/>
                </a:solidFill>
                <a:latin typeface="JetBrains Mono"/>
              </a:rPr>
              <a:t>aws-codedeploy-us-east-2</a:t>
            </a:r>
            <a:r>
              <a:rPr lang="en-US" altLang="ko-KR" sz="1200" b="1" dirty="0" smtClean="0">
                <a:latin typeface="JetBrains Mono"/>
              </a:rPr>
              <a:t>.s3.</a:t>
            </a:r>
            <a:r>
              <a:rPr lang="en-US" altLang="ko-KR" sz="1200" b="1" dirty="0" smtClean="0">
                <a:solidFill>
                  <a:srgbClr val="FF0000"/>
                </a:solidFill>
                <a:latin typeface="JetBrains Mono"/>
              </a:rPr>
              <a:t>us-east-2</a:t>
            </a:r>
            <a:r>
              <a:rPr lang="en-US" altLang="ko-KR" sz="1200" b="1" dirty="0" smtClean="0">
                <a:latin typeface="JetBrains Mono"/>
              </a:rPr>
              <a:t>.amazonaws.com/latest/install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JetBrains Mono"/>
              </a:rPr>
              <a:t>$</a:t>
            </a:r>
            <a:r>
              <a:rPr lang="en-US" altLang="ko-KR" sz="1200" b="1" dirty="0" smtClean="0">
                <a:solidFill>
                  <a:srgbClr val="FF0000"/>
                </a:solidFill>
                <a:latin typeface="JetBrains Mono"/>
              </a:rPr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JetBrains Mono"/>
              </a:rPr>
              <a:t>wget</a:t>
            </a:r>
            <a:r>
              <a:rPr lang="en-US" altLang="ko-KR" sz="1200" b="1" dirty="0" smtClean="0">
                <a:solidFill>
                  <a:srgbClr val="FF0000"/>
                </a:solidFill>
                <a:latin typeface="JetBrains Mono"/>
              </a:rPr>
              <a:t> https://bucket-name.s3.region-identifier.amazonaws.com/latest/install</a:t>
            </a:r>
          </a:p>
          <a:p>
            <a:r>
              <a:rPr lang="en-US" altLang="ko-KR" sz="1200" dirty="0">
                <a:latin typeface="JetBrains Mono"/>
              </a:rPr>
              <a:t>$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 err="1" smtClean="0">
                <a:latin typeface="JetBrains Mono"/>
              </a:rPr>
              <a:t>chmod</a:t>
            </a:r>
            <a:r>
              <a:rPr lang="en-US" altLang="ko-KR" sz="1200" dirty="0" smtClean="0">
                <a:latin typeface="JetBrains Mono"/>
              </a:rPr>
              <a:t> +x ./install</a:t>
            </a:r>
          </a:p>
          <a:p>
            <a:r>
              <a:rPr lang="en-US" altLang="ko-KR" sz="1200" dirty="0">
                <a:latin typeface="JetBrains Mono"/>
              </a:rPr>
              <a:t>$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>
                <a:latin typeface="JetBrains Mono"/>
              </a:rPr>
              <a:t>./install auto &gt; /</a:t>
            </a:r>
            <a:r>
              <a:rPr lang="en-US" altLang="ko-KR" sz="1200" dirty="0" err="1" smtClean="0">
                <a:latin typeface="JetBrains Mono"/>
              </a:rPr>
              <a:t>tmp</a:t>
            </a:r>
            <a:r>
              <a:rPr lang="en-US" altLang="ko-KR" sz="1200" dirty="0" smtClean="0">
                <a:latin typeface="JetBrains Mono"/>
              </a:rPr>
              <a:t>/</a:t>
            </a:r>
            <a:r>
              <a:rPr lang="en-US" altLang="ko-KR" sz="1200" dirty="0" err="1" smtClean="0">
                <a:latin typeface="JetBrains Mono"/>
              </a:rPr>
              <a:t>logfile</a:t>
            </a:r>
            <a:endParaRPr lang="en-US" altLang="ko-KR" sz="1200" dirty="0" smtClean="0">
              <a:latin typeface="JetBrains Mono"/>
            </a:endParaRPr>
          </a:p>
          <a:p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 smtClean="0">
                <a:latin typeface="JetBrains Mono"/>
              </a:rPr>
              <a:t># </a:t>
            </a:r>
            <a:r>
              <a:rPr lang="ko-KR" altLang="en-US" sz="1200" dirty="0" err="1">
                <a:latin typeface="JetBrains Mono"/>
              </a:rPr>
              <a:t>실행중인지</a:t>
            </a:r>
            <a:r>
              <a:rPr lang="ko-KR" altLang="en-US" sz="1200" dirty="0">
                <a:latin typeface="JetBrains Mono"/>
              </a:rPr>
              <a:t> 확인 </a:t>
            </a:r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>
                <a:latin typeface="JetBrains Mono"/>
              </a:rPr>
              <a:t>$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>
                <a:latin typeface="JetBrains Mono"/>
              </a:rPr>
              <a:t>service </a:t>
            </a:r>
            <a:r>
              <a:rPr lang="en-US" altLang="ko-KR" sz="1200" dirty="0" err="1">
                <a:latin typeface="JetBrains Mono"/>
              </a:rPr>
              <a:t>codedeploy</a:t>
            </a:r>
            <a:r>
              <a:rPr lang="en-US" altLang="ko-KR" sz="1200" dirty="0">
                <a:latin typeface="JetBrains Mono"/>
              </a:rPr>
              <a:t>-agent status </a:t>
            </a:r>
            <a:endParaRPr lang="en-US" altLang="ko-KR" sz="1200" dirty="0" smtClean="0">
              <a:latin typeface="JetBrains Mono"/>
            </a:endParaRPr>
          </a:p>
          <a:p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 smtClean="0">
                <a:latin typeface="JetBrains Mono"/>
              </a:rPr>
              <a:t># </a:t>
            </a:r>
            <a:r>
              <a:rPr lang="en-US" altLang="ko-KR" sz="1200" dirty="0" err="1">
                <a:latin typeface="JetBrains Mono"/>
              </a:rPr>
              <a:t>CodeDeploy</a:t>
            </a:r>
            <a:r>
              <a:rPr lang="en-US" altLang="ko-KR" sz="1200" dirty="0">
                <a:latin typeface="JetBrains Mono"/>
              </a:rPr>
              <a:t> </a:t>
            </a:r>
            <a:r>
              <a:rPr lang="ko-KR" altLang="en-US" sz="1200" dirty="0">
                <a:latin typeface="JetBrains Mono"/>
              </a:rPr>
              <a:t>에이전트가 설치되어 실행 중이면 </a:t>
            </a:r>
            <a:r>
              <a:rPr lang="ko-KR" altLang="en-US" sz="1200" dirty="0" smtClean="0">
                <a:latin typeface="JetBrains Mono"/>
              </a:rPr>
              <a:t>다음과 </a:t>
            </a:r>
            <a:r>
              <a:rPr lang="ko-KR" altLang="en-US" sz="1200" dirty="0">
                <a:latin typeface="JetBrains Mono"/>
              </a:rPr>
              <a:t>같은 메시지가 표시되어야 합니다</a:t>
            </a:r>
            <a:r>
              <a:rPr lang="en-US" altLang="ko-KR" sz="1200" dirty="0" smtClean="0">
                <a:latin typeface="JetBrains Mono"/>
              </a:rPr>
              <a:t>.</a:t>
            </a:r>
          </a:p>
          <a:p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 smtClean="0">
                <a:latin typeface="JetBrains Mono"/>
              </a:rPr>
              <a:t># </a:t>
            </a:r>
            <a:r>
              <a:rPr lang="en-US" altLang="ko-KR" sz="1200" dirty="0" smtClean="0">
                <a:latin typeface="JetBrains Mono"/>
              </a:rPr>
              <a:t>The </a:t>
            </a:r>
            <a:r>
              <a:rPr lang="en-US" altLang="ko-KR" sz="1200" dirty="0">
                <a:latin typeface="JetBrains Mono"/>
              </a:rPr>
              <a:t>AWS </a:t>
            </a:r>
            <a:r>
              <a:rPr lang="en-US" altLang="ko-KR" sz="1200" dirty="0" err="1">
                <a:latin typeface="JetBrains Mono"/>
              </a:rPr>
              <a:t>CodeDeploy</a:t>
            </a:r>
            <a:r>
              <a:rPr lang="en-US" altLang="ko-KR" sz="1200" dirty="0">
                <a:latin typeface="JetBrains Mono"/>
              </a:rPr>
              <a:t> agent is running. </a:t>
            </a:r>
            <a:endParaRPr lang="en-US" altLang="ko-KR" sz="1200" dirty="0" smtClean="0">
              <a:latin typeface="JetBrains Mono"/>
            </a:endParaRPr>
          </a:p>
          <a:p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 smtClean="0">
                <a:latin typeface="JetBrains Mono"/>
              </a:rPr>
              <a:t># </a:t>
            </a:r>
            <a:r>
              <a:rPr lang="en-US" altLang="ko-KR" sz="1200" dirty="0">
                <a:latin typeface="JetBrains Mono"/>
              </a:rPr>
              <a:t>error: No AWS </a:t>
            </a:r>
            <a:r>
              <a:rPr lang="en-US" altLang="ko-KR" sz="1200" dirty="0" err="1">
                <a:latin typeface="JetBrains Mono"/>
              </a:rPr>
              <a:t>CodeDeploy</a:t>
            </a:r>
            <a:r>
              <a:rPr lang="en-US" altLang="ko-KR" sz="1200" dirty="0">
                <a:latin typeface="JetBrains Mono"/>
              </a:rPr>
              <a:t> agent running</a:t>
            </a:r>
            <a:r>
              <a:rPr lang="ko-KR" altLang="en-US" sz="1200" dirty="0">
                <a:latin typeface="JetBrains Mono"/>
              </a:rPr>
              <a:t>과 같은 메시지가 표시되면 서비스를 시작하고 </a:t>
            </a:r>
            <a:r>
              <a:rPr lang="ko-KR" altLang="en-US" sz="1200" dirty="0">
                <a:latin typeface="JetBrains Mono"/>
              </a:rPr>
              <a:t>다음 두 명령을 한 번에 하나씩 실행 </a:t>
            </a:r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>
                <a:latin typeface="JetBrains Mono"/>
              </a:rPr>
              <a:t>$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>
                <a:latin typeface="JetBrains Mono"/>
              </a:rPr>
              <a:t>service </a:t>
            </a:r>
            <a:r>
              <a:rPr lang="en-US" altLang="ko-KR" sz="1200" dirty="0" err="1">
                <a:latin typeface="JetBrains Mono"/>
              </a:rPr>
              <a:t>codedeploy</a:t>
            </a:r>
            <a:r>
              <a:rPr lang="en-US" altLang="ko-KR" sz="1200" dirty="0">
                <a:latin typeface="JetBrains Mono"/>
              </a:rPr>
              <a:t>-agent start </a:t>
            </a:r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>
                <a:latin typeface="JetBrains Mono"/>
              </a:rPr>
              <a:t>$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>
                <a:latin typeface="JetBrains Mono"/>
              </a:rPr>
              <a:t>service </a:t>
            </a:r>
            <a:r>
              <a:rPr lang="en-US" altLang="ko-KR" sz="1200" dirty="0" err="1">
                <a:latin typeface="JetBrains Mono"/>
              </a:rPr>
              <a:t>codedeploy</a:t>
            </a:r>
            <a:r>
              <a:rPr lang="en-US" altLang="ko-KR" sz="1200" dirty="0">
                <a:latin typeface="JetBrains Mono"/>
              </a:rPr>
              <a:t>-agent status</a:t>
            </a:r>
          </a:p>
          <a:p>
            <a:endParaRPr lang="en-US" altLang="ko-KR" dirty="0" smtClean="0">
              <a:latin typeface="JetBrains Mono"/>
            </a:endParaRPr>
          </a:p>
          <a:p>
            <a:r>
              <a:rPr lang="ko-KR" altLang="en-US" dirty="0" smtClean="0">
                <a:latin typeface="JetBrains Mono"/>
              </a:rPr>
              <a:t>참조</a:t>
            </a:r>
            <a:r>
              <a:rPr lang="en-US" altLang="ko-KR" dirty="0" smtClean="0">
                <a:latin typeface="JetBrains Mono"/>
              </a:rPr>
              <a:t>: </a:t>
            </a:r>
            <a:endParaRPr lang="en-US" altLang="ko-KR" dirty="0" smtClean="0">
              <a:latin typeface="JetBrains Mono"/>
            </a:endParaRPr>
          </a:p>
          <a:p>
            <a:r>
              <a:rPr lang="en-US" altLang="ko-KR" sz="1200" dirty="0" smtClean="0">
                <a:latin typeface="JetBrains Mono"/>
              </a:rPr>
              <a:t>https</a:t>
            </a:r>
            <a:r>
              <a:rPr lang="en-US" altLang="ko-KR" sz="1200" dirty="0" smtClean="0">
                <a:latin typeface="JetBrains Mono"/>
              </a:rPr>
              <a:t>://docs.aws.amazon.com/ko_kr/codedeploy/latest/userguide/codedeploy-agent-operations-install-ubuntu.html</a:t>
            </a:r>
            <a:endParaRPr lang="ko-KR" altLang="en-US" sz="1200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71" y="3514814"/>
            <a:ext cx="6048375" cy="685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2421" y="4821382"/>
            <a:ext cx="3019252" cy="31588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4509" y="3884731"/>
            <a:ext cx="2094808" cy="31588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4031673" y="4200614"/>
            <a:ext cx="1895302" cy="77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4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setup ec2 instance: </a:t>
            </a:r>
            <a:r>
              <a:rPr lang="en-US" altLang="ko-KR" sz="2400" dirty="0" smtClean="0">
                <a:latin typeface="JetBrains Mono"/>
              </a:rPr>
              <a:t>setup app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1590259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JetBrains Mono"/>
              </a:rPr>
              <a:t>1. ec2 Ubuntu </a:t>
            </a:r>
            <a:r>
              <a:rPr lang="ko-KR" altLang="en-US" dirty="0" smtClean="0">
                <a:latin typeface="JetBrains Mono"/>
              </a:rPr>
              <a:t>의 홈 디렉터리에 </a:t>
            </a:r>
            <a:r>
              <a:rPr lang="en-US" altLang="ko-KR" dirty="0" smtClean="0">
                <a:latin typeface="JetBrains Mono"/>
              </a:rPr>
              <a:t>app </a:t>
            </a:r>
            <a:r>
              <a:rPr lang="ko-KR" altLang="en-US" dirty="0" smtClean="0">
                <a:latin typeface="JetBrains Mono"/>
              </a:rPr>
              <a:t>폴더를 생성하세요</a:t>
            </a:r>
            <a:endParaRPr lang="en-US" altLang="ko-KR" dirty="0" smtClean="0">
              <a:latin typeface="JetBrains Mono"/>
            </a:endParaRPr>
          </a:p>
          <a:p>
            <a:r>
              <a:rPr lang="en-US" altLang="ko-KR" dirty="0">
                <a:latin typeface="JetBrains Mono"/>
              </a:rPr>
              <a:t>	</a:t>
            </a:r>
            <a:r>
              <a:rPr lang="en-US" altLang="ko-KR" dirty="0" smtClean="0">
                <a:latin typeface="JetBrains Mono"/>
              </a:rPr>
              <a:t>- </a:t>
            </a:r>
            <a:r>
              <a:rPr lang="ko-KR" altLang="en-US" dirty="0" smtClean="0">
                <a:latin typeface="JetBrains Mono"/>
              </a:rPr>
              <a:t>해당 디렉터리에 코드가 배포돼요</a:t>
            </a:r>
            <a:endParaRPr lang="en-US" altLang="ko-KR" dirty="0" smtClean="0">
              <a:latin typeface="JetBrains Mono"/>
            </a:endParaRPr>
          </a:p>
          <a:p>
            <a:endParaRPr lang="en-US" altLang="ko-KR" dirty="0">
              <a:latin typeface="JetBrains Mon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8943"/>
            <a:ext cx="4000500" cy="866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3349347"/>
            <a:ext cx="1080793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JetBrains Mono"/>
              </a:rPr>
              <a:t>2. </a:t>
            </a:r>
            <a:r>
              <a:rPr lang="en-US" altLang="ko-KR" sz="1600" dirty="0" err="1" smtClean="0">
                <a:latin typeface="JetBrains Mono"/>
              </a:rPr>
              <a:t>sudo</a:t>
            </a:r>
            <a:r>
              <a:rPr lang="en-US" altLang="ko-KR" sz="1600" dirty="0" smtClean="0">
                <a:latin typeface="JetBrains Mono"/>
              </a:rPr>
              <a:t> </a:t>
            </a:r>
            <a:r>
              <a:rPr lang="en-US" altLang="ko-KR" sz="1600" dirty="0" err="1" smtClean="0">
                <a:latin typeface="JetBrains Mono"/>
              </a:rPr>
              <a:t>npm</a:t>
            </a:r>
            <a:r>
              <a:rPr lang="en-US" altLang="ko-KR" sz="1600" dirty="0" smtClean="0">
                <a:latin typeface="JetBrains Mono"/>
              </a:rPr>
              <a:t> install pm2 –g </a:t>
            </a:r>
            <a:r>
              <a:rPr lang="ko-KR" altLang="en-US" sz="1600" dirty="0" smtClean="0">
                <a:latin typeface="JetBrains Mono"/>
              </a:rPr>
              <a:t>명령어를 통해 </a:t>
            </a:r>
            <a:r>
              <a:rPr lang="en-US" altLang="ko-KR" sz="1600" dirty="0" smtClean="0">
                <a:latin typeface="JetBrains Mono"/>
              </a:rPr>
              <a:t>pm2</a:t>
            </a:r>
            <a:r>
              <a:rPr lang="ko-KR" altLang="en-US" sz="1600" dirty="0" smtClean="0">
                <a:latin typeface="JetBrains Mono"/>
              </a:rPr>
              <a:t>를 </a:t>
            </a:r>
            <a:r>
              <a:rPr lang="ko-KR" altLang="en-US" sz="1600" dirty="0" smtClean="0">
                <a:latin typeface="JetBrains Mono"/>
              </a:rPr>
              <a:t>설치하세요</a:t>
            </a:r>
            <a:endParaRPr lang="en-US" altLang="ko-KR" sz="1600" dirty="0" smtClean="0">
              <a:latin typeface="JetBrains Mono"/>
            </a:endParaRPr>
          </a:p>
          <a:p>
            <a:endParaRPr lang="en-US" altLang="ko-KR" sz="1600" dirty="0" smtClean="0">
              <a:latin typeface="JetBrains Mono"/>
            </a:endParaRPr>
          </a:p>
          <a:p>
            <a:r>
              <a:rPr lang="en-US" altLang="ko-KR" sz="1600" dirty="0" smtClean="0">
                <a:latin typeface="JetBrains Mono"/>
              </a:rPr>
              <a:t>3. 80</a:t>
            </a:r>
            <a:r>
              <a:rPr lang="ko-KR" altLang="en-US" sz="1600" dirty="0" smtClean="0">
                <a:latin typeface="JetBrains Mono"/>
              </a:rPr>
              <a:t>번 포트에서 </a:t>
            </a:r>
            <a:r>
              <a:rPr lang="en-US" altLang="ko-KR" sz="1600" dirty="0" smtClean="0">
                <a:latin typeface="JetBrains Mono"/>
              </a:rPr>
              <a:t>node </a:t>
            </a:r>
            <a:r>
              <a:rPr lang="ko-KR" altLang="en-US" sz="1600" dirty="0" smtClean="0">
                <a:latin typeface="JetBrains Mono"/>
              </a:rPr>
              <a:t>앱이 실행되기 위한 설정을 </a:t>
            </a:r>
            <a:r>
              <a:rPr lang="ko-KR" altLang="en-US" sz="1600" dirty="0" smtClean="0">
                <a:latin typeface="JetBrains Mono"/>
              </a:rPr>
              <a:t>하세요</a:t>
            </a:r>
            <a:endParaRPr lang="en-US" altLang="ko-KR" sz="1600" dirty="0" smtClean="0">
              <a:latin typeface="JetBrains Mono"/>
            </a:endParaRPr>
          </a:p>
          <a:p>
            <a:endParaRPr lang="en-US" altLang="ko-KR" sz="1600" dirty="0">
              <a:latin typeface="JetBrains Mono"/>
            </a:endParaRPr>
          </a:p>
          <a:p>
            <a:r>
              <a:rPr lang="en-US" altLang="ko-KR" sz="1200" dirty="0" smtClean="0">
                <a:latin typeface="JetBrains Mono"/>
              </a:rPr>
              <a:t># </a:t>
            </a:r>
            <a:r>
              <a:rPr lang="ko-KR" altLang="en-US" sz="1200" dirty="0" smtClean="0">
                <a:latin typeface="JetBrains Mono"/>
              </a:rPr>
              <a:t>참조</a:t>
            </a:r>
            <a:r>
              <a:rPr lang="en-US" altLang="ko-KR" sz="1200" dirty="0">
                <a:latin typeface="JetBrains Mono"/>
              </a:rPr>
              <a:t>: </a:t>
            </a:r>
            <a:r>
              <a:rPr lang="en-US" altLang="ko-KR" sz="1200" dirty="0" smtClean="0">
                <a:latin typeface="JetBrains Mono"/>
                <a:hlinkClick r:id="rId3"/>
              </a:rPr>
              <a:t>https</a:t>
            </a:r>
            <a:r>
              <a:rPr lang="en-US" altLang="ko-KR" sz="1200" dirty="0">
                <a:latin typeface="JetBrains Mono"/>
                <a:hlinkClick r:id="rId3"/>
              </a:rPr>
              <a:t>://unchae.tistory.com/entry/PM2-80-443%ED%8F%AC%ED%8A%B8-%</a:t>
            </a:r>
            <a:r>
              <a:rPr lang="en-US" altLang="ko-KR" sz="1200" dirty="0" smtClean="0">
                <a:latin typeface="JetBrains Mono"/>
                <a:hlinkClick r:id="rId3"/>
              </a:rPr>
              <a:t>EC%82%AC%EC%9A%A9</a:t>
            </a:r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 smtClean="0">
                <a:latin typeface="JetBrains Mono"/>
              </a:rPr>
              <a:t>$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apt-get install </a:t>
            </a:r>
            <a:r>
              <a:rPr lang="en-US" altLang="ko-KR" sz="1200" dirty="0" err="1" smtClean="0">
                <a:latin typeface="JetBrains Mono"/>
              </a:rPr>
              <a:t>authbind</a:t>
            </a:r>
            <a:r>
              <a:rPr lang="en-US" altLang="ko-KR" sz="1200" dirty="0" smtClean="0">
                <a:latin typeface="JetBrains Mono"/>
              </a:rPr>
              <a:t> </a:t>
            </a:r>
          </a:p>
          <a:p>
            <a:r>
              <a:rPr lang="en-US" altLang="ko-KR" sz="1200" dirty="0" smtClean="0">
                <a:latin typeface="JetBrains Mono"/>
              </a:rPr>
              <a:t>$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>
                <a:latin typeface="JetBrains Mono"/>
              </a:rPr>
              <a:t>touch /</a:t>
            </a:r>
            <a:r>
              <a:rPr lang="en-US" altLang="ko-KR" sz="1200" dirty="0" err="1">
                <a:latin typeface="JetBrains Mono"/>
              </a:rPr>
              <a:t>etc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err="1">
                <a:latin typeface="JetBrains Mono"/>
              </a:rPr>
              <a:t>authbind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err="1">
                <a:latin typeface="JetBrains Mono"/>
              </a:rPr>
              <a:t>byport</a:t>
            </a:r>
            <a:r>
              <a:rPr lang="en-US" altLang="ko-KR" sz="1200" dirty="0">
                <a:latin typeface="JetBrains Mono"/>
              </a:rPr>
              <a:t>/80 </a:t>
            </a:r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>
                <a:latin typeface="JetBrains Mono"/>
              </a:rPr>
              <a:t>$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 err="1">
                <a:latin typeface="JetBrains Mono"/>
              </a:rPr>
              <a:t>chown</a:t>
            </a:r>
            <a:r>
              <a:rPr lang="en-US" altLang="ko-KR" sz="1200" dirty="0">
                <a:latin typeface="JetBrains Mono"/>
              </a:rPr>
              <a:t> </a:t>
            </a:r>
            <a:r>
              <a:rPr lang="en-US" altLang="ko-KR" sz="1200" dirty="0" err="1">
                <a:latin typeface="JetBrains Mono"/>
              </a:rPr>
              <a:t>ubuntu</a:t>
            </a:r>
            <a:r>
              <a:rPr lang="en-US" altLang="ko-KR" sz="1200" dirty="0">
                <a:latin typeface="JetBrains Mono"/>
              </a:rPr>
              <a:t> /</a:t>
            </a:r>
            <a:r>
              <a:rPr lang="en-US" altLang="ko-KR" sz="1200" dirty="0" err="1">
                <a:latin typeface="JetBrains Mono"/>
              </a:rPr>
              <a:t>etc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err="1">
                <a:latin typeface="JetBrains Mono"/>
              </a:rPr>
              <a:t>authbind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err="1">
                <a:latin typeface="JetBrains Mono"/>
              </a:rPr>
              <a:t>byport</a:t>
            </a:r>
            <a:r>
              <a:rPr lang="en-US" altLang="ko-KR" sz="1200" dirty="0">
                <a:latin typeface="JetBrains Mono"/>
              </a:rPr>
              <a:t>/80 </a:t>
            </a:r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>
                <a:latin typeface="JetBrains Mono"/>
              </a:rPr>
              <a:t>$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 err="1">
                <a:latin typeface="JetBrains Mono"/>
              </a:rPr>
              <a:t>chmod</a:t>
            </a:r>
            <a:r>
              <a:rPr lang="en-US" altLang="ko-KR" sz="1200" dirty="0">
                <a:latin typeface="JetBrains Mono"/>
              </a:rPr>
              <a:t> 755 /</a:t>
            </a:r>
            <a:r>
              <a:rPr lang="en-US" altLang="ko-KR" sz="1200" dirty="0" err="1">
                <a:latin typeface="JetBrains Mono"/>
              </a:rPr>
              <a:t>etc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err="1">
                <a:latin typeface="JetBrains Mono"/>
              </a:rPr>
              <a:t>authbind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err="1">
                <a:latin typeface="JetBrains Mono"/>
              </a:rPr>
              <a:t>byport</a:t>
            </a:r>
            <a:r>
              <a:rPr lang="en-US" altLang="ko-KR" sz="1200" dirty="0">
                <a:latin typeface="JetBrains Mono"/>
              </a:rPr>
              <a:t>/80 </a:t>
            </a:r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>
                <a:latin typeface="JetBrains Mono"/>
              </a:rPr>
              <a:t>$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>
                <a:latin typeface="JetBrains Mono"/>
              </a:rPr>
              <a:t>touch /</a:t>
            </a:r>
            <a:r>
              <a:rPr lang="en-US" altLang="ko-KR" sz="1200" dirty="0" err="1">
                <a:latin typeface="JetBrains Mono"/>
              </a:rPr>
              <a:t>etc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err="1">
                <a:latin typeface="JetBrains Mono"/>
              </a:rPr>
              <a:t>authbind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err="1">
                <a:latin typeface="JetBrains Mono"/>
              </a:rPr>
              <a:t>byport</a:t>
            </a:r>
            <a:r>
              <a:rPr lang="en-US" altLang="ko-KR" sz="1200" dirty="0">
                <a:latin typeface="JetBrains Mono"/>
              </a:rPr>
              <a:t>/443 </a:t>
            </a:r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>
                <a:latin typeface="JetBrains Mono"/>
              </a:rPr>
              <a:t>$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 err="1">
                <a:latin typeface="JetBrains Mono"/>
              </a:rPr>
              <a:t>chown</a:t>
            </a:r>
            <a:r>
              <a:rPr lang="en-US" altLang="ko-KR" sz="1200" dirty="0">
                <a:latin typeface="JetBrains Mono"/>
              </a:rPr>
              <a:t> </a:t>
            </a:r>
            <a:r>
              <a:rPr lang="en-US" altLang="ko-KR" sz="1200" dirty="0" err="1">
                <a:latin typeface="JetBrains Mono"/>
              </a:rPr>
              <a:t>ubuntu</a:t>
            </a:r>
            <a:r>
              <a:rPr lang="en-US" altLang="ko-KR" sz="1200" dirty="0">
                <a:latin typeface="JetBrains Mono"/>
              </a:rPr>
              <a:t> /</a:t>
            </a:r>
            <a:r>
              <a:rPr lang="en-US" altLang="ko-KR" sz="1200" dirty="0" err="1">
                <a:latin typeface="JetBrains Mono"/>
              </a:rPr>
              <a:t>etc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err="1">
                <a:latin typeface="JetBrains Mono"/>
              </a:rPr>
              <a:t>authbind</a:t>
            </a:r>
            <a:r>
              <a:rPr lang="en-US" altLang="ko-KR" sz="1200" dirty="0">
                <a:latin typeface="JetBrains Mono"/>
              </a:rPr>
              <a:t>/</a:t>
            </a:r>
            <a:r>
              <a:rPr lang="en-US" altLang="ko-KR" sz="1200" dirty="0" err="1">
                <a:latin typeface="JetBrains Mono"/>
              </a:rPr>
              <a:t>byport</a:t>
            </a:r>
            <a:r>
              <a:rPr lang="en-US" altLang="ko-KR" sz="1200" dirty="0">
                <a:latin typeface="JetBrains Mono"/>
              </a:rPr>
              <a:t>/443 </a:t>
            </a:r>
            <a:endParaRPr lang="en-US" altLang="ko-KR" sz="1200" dirty="0" smtClean="0">
              <a:latin typeface="JetBrains Mono"/>
            </a:endParaRPr>
          </a:p>
          <a:p>
            <a:r>
              <a:rPr lang="en-US" altLang="ko-KR" sz="1200" dirty="0">
                <a:latin typeface="JetBrains Mono"/>
              </a:rPr>
              <a:t>$ </a:t>
            </a:r>
            <a:r>
              <a:rPr lang="en-US" altLang="ko-KR" sz="1200" dirty="0" err="1" smtClean="0">
                <a:latin typeface="JetBrains Mono"/>
              </a:rPr>
              <a:t>sudo</a:t>
            </a:r>
            <a:r>
              <a:rPr lang="en-US" altLang="ko-KR" sz="1200" dirty="0" smtClean="0">
                <a:latin typeface="JetBrains Mono"/>
              </a:rPr>
              <a:t> </a:t>
            </a:r>
            <a:r>
              <a:rPr lang="en-US" altLang="ko-KR" sz="1200" dirty="0" err="1">
                <a:latin typeface="JetBrains Mono"/>
              </a:rPr>
              <a:t>chmod</a:t>
            </a:r>
            <a:r>
              <a:rPr lang="en-US" altLang="ko-KR" sz="1200" dirty="0">
                <a:latin typeface="JetBrains Mono"/>
              </a:rPr>
              <a:t> 755 /</a:t>
            </a:r>
            <a:r>
              <a:rPr lang="en-US" altLang="ko-KR" sz="1200" dirty="0" err="1" smtClean="0">
                <a:latin typeface="JetBrains Mono"/>
              </a:rPr>
              <a:t>etc</a:t>
            </a:r>
            <a:r>
              <a:rPr lang="en-US" altLang="ko-KR" sz="1200" dirty="0" smtClean="0">
                <a:latin typeface="JetBrains Mono"/>
              </a:rPr>
              <a:t>/</a:t>
            </a:r>
            <a:r>
              <a:rPr lang="en-US" altLang="ko-KR" sz="1200" dirty="0" err="1" smtClean="0">
                <a:latin typeface="JetBrains Mono"/>
              </a:rPr>
              <a:t>authbind</a:t>
            </a:r>
            <a:r>
              <a:rPr lang="en-US" altLang="ko-KR" sz="1200" dirty="0" smtClean="0">
                <a:latin typeface="JetBrains Mono"/>
              </a:rPr>
              <a:t>/</a:t>
            </a:r>
            <a:r>
              <a:rPr lang="en-US" altLang="ko-KR" sz="1200" dirty="0" err="1" smtClean="0">
                <a:latin typeface="JetBrains Mono"/>
              </a:rPr>
              <a:t>byport</a:t>
            </a:r>
            <a:r>
              <a:rPr lang="en-US" altLang="ko-KR" sz="1200" dirty="0" smtClean="0">
                <a:latin typeface="JetBrains Mono"/>
              </a:rPr>
              <a:t>/443</a:t>
            </a:r>
          </a:p>
          <a:p>
            <a:endParaRPr lang="en-US" altLang="ko-KR" sz="1200" dirty="0" smtClean="0">
              <a:latin typeface="JetBrains Mono"/>
            </a:endParaRPr>
          </a:p>
          <a:p>
            <a:r>
              <a:rPr lang="ko-KR" altLang="en-US" sz="1200" dirty="0" smtClean="0">
                <a:latin typeface="JetBrains Mono"/>
              </a:rPr>
              <a:t>실행</a:t>
            </a:r>
            <a:r>
              <a:rPr lang="en-US" altLang="ko-KR" sz="1200" dirty="0" smtClean="0">
                <a:latin typeface="JetBrains Mono"/>
              </a:rPr>
              <a:t>:</a:t>
            </a:r>
            <a:endParaRPr lang="en-US" altLang="ko-KR" sz="1200" dirty="0">
              <a:latin typeface="JetBrains Mono"/>
            </a:endParaRPr>
          </a:p>
          <a:p>
            <a:r>
              <a:rPr lang="en-US" altLang="ko-KR" sz="1200" dirty="0" smtClean="0">
                <a:latin typeface="JetBrains Mono"/>
              </a:rPr>
              <a:t>$ </a:t>
            </a:r>
            <a:r>
              <a:rPr lang="en-US" altLang="ko-KR" sz="1200" dirty="0" err="1">
                <a:latin typeface="JetBrains Mono"/>
              </a:rPr>
              <a:t>authbind</a:t>
            </a:r>
            <a:r>
              <a:rPr lang="en-US" altLang="ko-KR" sz="1200" dirty="0">
                <a:latin typeface="JetBrains Mono"/>
              </a:rPr>
              <a:t> --deep pm2 start </a:t>
            </a:r>
            <a:r>
              <a:rPr lang="en-US" altLang="ko-KR" sz="1200" dirty="0" smtClean="0">
                <a:latin typeface="JetBrains Mono"/>
              </a:rPr>
              <a:t>index.js</a:t>
            </a:r>
          </a:p>
          <a:p>
            <a:endParaRPr lang="en-US" altLang="ko-KR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8168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JetBrains Mono"/>
              </a:rPr>
              <a:t>5</a:t>
            </a:r>
            <a:r>
              <a:rPr lang="en-US" altLang="ko-KR" dirty="0" smtClean="0">
                <a:latin typeface="JetBrains Mono"/>
              </a:rPr>
              <a:t>. create IAM role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1825109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 smtClean="0">
                <a:effectLst/>
                <a:latin typeface="JetBrains Mono"/>
              </a:rPr>
              <a:t>ec2</a:t>
            </a:r>
            <a:r>
              <a:rPr lang="ko-KR" altLang="en-US" b="0" i="0" dirty="0" smtClean="0">
                <a:effectLst/>
                <a:latin typeface="JetBrains Mono"/>
              </a:rPr>
              <a:t>가 </a:t>
            </a:r>
            <a:r>
              <a:rPr lang="en-US" altLang="ko-KR" b="0" i="0" dirty="0" smtClean="0">
                <a:effectLst/>
                <a:latin typeface="JetBrains Mono"/>
              </a:rPr>
              <a:t>s3</a:t>
            </a:r>
            <a:r>
              <a:rPr lang="ko-KR" altLang="en-US" b="0" i="0" dirty="0" smtClean="0">
                <a:effectLst/>
                <a:latin typeface="JetBrains Mono"/>
              </a:rPr>
              <a:t>와 </a:t>
            </a:r>
            <a:r>
              <a:rPr lang="en-US" altLang="ko-KR" b="0" i="0" dirty="0" err="1" smtClean="0">
                <a:effectLst/>
                <a:latin typeface="JetBrains Mono"/>
              </a:rPr>
              <a:t>codedeploy</a:t>
            </a:r>
            <a:r>
              <a:rPr lang="ko-KR" altLang="en-US" b="0" i="0" dirty="0" smtClean="0">
                <a:effectLst/>
                <a:latin typeface="JetBrains Mono"/>
              </a:rPr>
              <a:t>를 이용할 수 있도록 권한 설정</a:t>
            </a:r>
            <a:endParaRPr lang="ko-KR" altLang="en-US" dirty="0">
              <a:latin typeface="JetBrains Mon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6361"/>
            <a:ext cx="6276975" cy="35040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2700" y="3304877"/>
            <a:ext cx="4457700" cy="80039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2512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JetBrains Mono"/>
              </a:rPr>
              <a:t>5</a:t>
            </a:r>
            <a:r>
              <a:rPr lang="en-US" altLang="ko-KR" dirty="0" smtClean="0">
                <a:latin typeface="JetBrains Mono"/>
              </a:rPr>
              <a:t>. create IAM role: </a:t>
            </a:r>
            <a:r>
              <a:rPr lang="en-US" altLang="ko-KR" sz="2400" dirty="0" smtClean="0">
                <a:latin typeface="JetBrains Mono"/>
              </a:rPr>
              <a:t>create ec2 role</a:t>
            </a:r>
            <a:endParaRPr lang="ko-KR" altLang="en-US" sz="1200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075"/>
            <a:ext cx="1678739" cy="5048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3450" y="3067049"/>
            <a:ext cx="409575" cy="2952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43" y="1298050"/>
            <a:ext cx="3178528" cy="16192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86325" y="1607478"/>
            <a:ext cx="904875" cy="46434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043" y="3372788"/>
            <a:ext cx="6838950" cy="30375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1043" y="3929264"/>
            <a:ext cx="1783357" cy="5284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7718" y="5268084"/>
            <a:ext cx="1783357" cy="28287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cxnSp>
        <p:nvCxnSpPr>
          <p:cNvPr id="5" name="직선 화살표 연결선 4"/>
          <p:cNvCxnSpPr>
            <a:stCxn id="3" idx="3"/>
            <a:endCxn id="8" idx="1"/>
          </p:cNvCxnSpPr>
          <p:nvPr/>
        </p:nvCxnSpPr>
        <p:spPr>
          <a:xfrm flipV="1">
            <a:off x="2516939" y="2107675"/>
            <a:ext cx="424104" cy="177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10" idx="0"/>
          </p:cNvCxnSpPr>
          <p:nvPr/>
        </p:nvCxnSpPr>
        <p:spPr>
          <a:xfrm>
            <a:off x="4530307" y="2917300"/>
            <a:ext cx="1830211" cy="45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5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JetBrains Mono"/>
              </a:rPr>
              <a:t>5</a:t>
            </a:r>
            <a:r>
              <a:rPr lang="en-US" altLang="ko-KR" dirty="0" smtClean="0">
                <a:latin typeface="JetBrains Mono"/>
              </a:rPr>
              <a:t>. create IAM role: </a:t>
            </a:r>
            <a:r>
              <a:rPr lang="en-US" altLang="ko-KR" sz="2400" dirty="0" smtClean="0">
                <a:latin typeface="JetBrains Mono"/>
              </a:rPr>
              <a:t>create ec2 role</a:t>
            </a:r>
            <a:endParaRPr lang="ko-KR" altLang="en-US" sz="1200" dirty="0">
              <a:latin typeface="JetBrains Mono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18342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effectLst/>
                <a:latin typeface="JetBrains Mono"/>
              </a:rPr>
              <a:t>1. </a:t>
            </a:r>
            <a:r>
              <a:rPr lang="en-US" altLang="ko-KR" b="0" i="0" dirty="0" err="1" smtClean="0">
                <a:effectLst/>
                <a:latin typeface="JetBrains Mono"/>
              </a:rPr>
              <a:t>AWSCodeDeployFullAccess</a:t>
            </a:r>
            <a:endParaRPr lang="en-US" altLang="ko-KR" b="0" i="0" dirty="0" smtClean="0">
              <a:effectLst/>
              <a:latin typeface="JetBrains Mono"/>
            </a:endParaRPr>
          </a:p>
          <a:p>
            <a:r>
              <a:rPr lang="en-US" altLang="ko-KR" b="0" i="0" dirty="0" smtClean="0">
                <a:effectLst/>
                <a:latin typeface="JetBrains Mono"/>
              </a:rPr>
              <a:t>2. AmazonS3FullAccess</a:t>
            </a:r>
          </a:p>
          <a:p>
            <a:endParaRPr lang="en-US" altLang="ko-KR" dirty="0" smtClean="0">
              <a:latin typeface="JetBrains Mono"/>
            </a:endParaRPr>
          </a:p>
          <a:p>
            <a:r>
              <a:rPr lang="ko-KR" altLang="en-US" b="0" i="0" dirty="0" smtClean="0">
                <a:effectLst/>
                <a:latin typeface="JetBrains Mono"/>
              </a:rPr>
              <a:t>두 개의 권한 추가 </a:t>
            </a:r>
            <a:r>
              <a:rPr lang="en-US" altLang="ko-KR" b="0" i="0" dirty="0" smtClean="0">
                <a:effectLst/>
                <a:latin typeface="JetBrains Mono"/>
              </a:rPr>
              <a:t>/ </a:t>
            </a:r>
            <a:r>
              <a:rPr lang="ko-KR" altLang="en-US" b="0" i="0" dirty="0" smtClean="0">
                <a:effectLst/>
                <a:latin typeface="JetBrains Mono"/>
              </a:rPr>
              <a:t>생성</a:t>
            </a:r>
            <a:endParaRPr lang="en-US" altLang="ko-KR" b="0" i="0" dirty="0">
              <a:effectLst/>
              <a:latin typeface="JetBrains Mon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9354"/>
            <a:ext cx="8434388" cy="29413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47875" y="4017303"/>
            <a:ext cx="904875" cy="46434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58225" y="6219825"/>
            <a:ext cx="614363" cy="2808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9278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JetBrains Mono"/>
              </a:rPr>
              <a:t>5</a:t>
            </a:r>
            <a:r>
              <a:rPr lang="en-US" altLang="ko-KR" dirty="0" smtClean="0">
                <a:latin typeface="JetBrains Mono"/>
              </a:rPr>
              <a:t>. create IAM role: </a:t>
            </a:r>
            <a:r>
              <a:rPr lang="en-US" altLang="ko-KR" sz="2400" dirty="0" smtClean="0">
                <a:latin typeface="JetBrains Mono"/>
              </a:rPr>
              <a:t>add ec2 role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18342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latin typeface="JetBrains Mono"/>
              </a:rPr>
              <a:t>생성한 </a:t>
            </a:r>
            <a:r>
              <a:rPr lang="en-US" altLang="ko-KR" dirty="0" smtClean="0">
                <a:latin typeface="JetBrains Mono"/>
              </a:rPr>
              <a:t>ec2 instance</a:t>
            </a:r>
            <a:r>
              <a:rPr lang="ko-KR" altLang="en-US" dirty="0" smtClean="0">
                <a:latin typeface="JetBrains Mono"/>
              </a:rPr>
              <a:t>에 </a:t>
            </a:r>
            <a:r>
              <a:rPr lang="en-US" altLang="ko-KR" dirty="0" smtClean="0">
                <a:latin typeface="JetBrains Mono"/>
              </a:rPr>
              <a:t>IAM role </a:t>
            </a:r>
            <a:r>
              <a:rPr lang="ko-KR" altLang="en-US" dirty="0" smtClean="0">
                <a:latin typeface="JetBrains Mono"/>
              </a:rPr>
              <a:t>추가</a:t>
            </a:r>
            <a:endParaRPr lang="en-US" altLang="ko-KR" b="0" i="0" dirty="0">
              <a:effectLst/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222"/>
            <a:ext cx="5716920" cy="260577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28850" y="4124324"/>
            <a:ext cx="1266825" cy="3333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52787" y="4467949"/>
            <a:ext cx="1266825" cy="3333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12" y="2347221"/>
            <a:ext cx="4620087" cy="259645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934199" y="4320514"/>
            <a:ext cx="2943226" cy="41341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44149" y="4603463"/>
            <a:ext cx="1009650" cy="32841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2371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JetBrains Mono"/>
              </a:rPr>
              <a:t>5</a:t>
            </a:r>
            <a:r>
              <a:rPr lang="en-US" altLang="ko-KR" dirty="0" smtClean="0">
                <a:latin typeface="JetBrains Mono"/>
              </a:rPr>
              <a:t>. create IAM role: </a:t>
            </a:r>
            <a:r>
              <a:rPr lang="en-US" altLang="ko-KR" sz="2400" dirty="0" smtClean="0">
                <a:latin typeface="JetBrains Mono"/>
              </a:rPr>
              <a:t>create </a:t>
            </a:r>
            <a:r>
              <a:rPr lang="en-US" altLang="ko-KR" sz="2400" dirty="0" err="1" smtClean="0">
                <a:latin typeface="JetBrains Mono"/>
              </a:rPr>
              <a:t>codedeploy</a:t>
            </a:r>
            <a:r>
              <a:rPr lang="en-US" altLang="ko-KR" sz="2400" dirty="0" smtClean="0">
                <a:latin typeface="JetBrains Mono"/>
              </a:rPr>
              <a:t> role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67208" y="32339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smtClean="0">
                <a:effectLst/>
                <a:latin typeface="Noto Sans"/>
              </a:rPr>
              <a:t>권한 추가 </a:t>
            </a:r>
            <a:r>
              <a:rPr lang="en-US" altLang="ko-KR" b="0" i="0" dirty="0" smtClean="0">
                <a:effectLst/>
                <a:latin typeface="Noto Sans"/>
              </a:rPr>
              <a:t>/ </a:t>
            </a:r>
            <a:r>
              <a:rPr lang="ko-KR" altLang="en-US" b="0" i="0" dirty="0" smtClean="0">
                <a:effectLst/>
                <a:latin typeface="Noto Sans"/>
              </a:rPr>
              <a:t>생성</a:t>
            </a:r>
            <a:endParaRPr lang="en-US" altLang="ko-KR" b="0" i="0" dirty="0">
              <a:effectLst/>
              <a:latin typeface="Noto San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7875" y="4017303"/>
            <a:ext cx="904875" cy="46434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39000" cy="42944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8200" y="2238634"/>
            <a:ext cx="2419350" cy="77761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4618017"/>
            <a:ext cx="7010400" cy="136709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954328"/>
            <a:ext cx="4333875" cy="124187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210300" y="2752608"/>
            <a:ext cx="1866900" cy="52728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13625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err="1" smtClean="0">
                <a:effectLst/>
                <a:latin typeface="JetBrains Mono"/>
              </a:rPr>
              <a:t>codedeploy</a:t>
            </a:r>
            <a:r>
              <a:rPr lang="ko-KR" altLang="en-US" b="0" i="0" dirty="0" smtClean="0">
                <a:effectLst/>
                <a:latin typeface="JetBrains Mono"/>
              </a:rPr>
              <a:t>를 위한 권한을 추가합니다</a:t>
            </a:r>
            <a:endParaRPr lang="en-US" altLang="ko-KR" b="0" i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7031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6. create </a:t>
            </a:r>
            <a:r>
              <a:rPr lang="en-US" altLang="ko-KR" dirty="0" err="1" smtClean="0">
                <a:latin typeface="JetBrains Mono"/>
              </a:rPr>
              <a:t>Codedeploy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98070" cy="37195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90600" y="3200399"/>
            <a:ext cx="952500" cy="2476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20100" y="2847975"/>
            <a:ext cx="1238250" cy="3524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56685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err="1" smtClean="0">
                <a:effectLst/>
                <a:latin typeface="JetBrains Mono"/>
              </a:rPr>
              <a:t>codedeploy</a:t>
            </a:r>
            <a:r>
              <a:rPr lang="ko-KR" altLang="en-US" b="0" i="0" dirty="0" smtClean="0">
                <a:effectLst/>
                <a:latin typeface="JetBrains Mono"/>
              </a:rPr>
              <a:t>를 생성합니다</a:t>
            </a:r>
            <a:endParaRPr lang="en-US" altLang="ko-KR" b="0" i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88628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6. create </a:t>
            </a:r>
            <a:r>
              <a:rPr lang="en-US" altLang="ko-KR" dirty="0" err="1" smtClean="0">
                <a:latin typeface="JetBrains Mono"/>
              </a:rPr>
              <a:t>Codedeploy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829"/>
            <a:ext cx="6908460" cy="39924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25336" y="4362276"/>
            <a:ext cx="4834889" cy="43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698" y="56894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effectLst/>
                <a:latin typeface="JetBrains Mono"/>
              </a:rPr>
              <a:t>ec2</a:t>
            </a:r>
            <a:r>
              <a:rPr lang="ko-KR" altLang="en-US" b="0" i="0" dirty="0" smtClean="0">
                <a:effectLst/>
                <a:latin typeface="JetBrains Mono"/>
              </a:rPr>
              <a:t>상에 배포하기 때문에 </a:t>
            </a:r>
            <a:r>
              <a:rPr lang="en-US" altLang="ko-KR" b="0" i="0" dirty="0" smtClean="0">
                <a:effectLst/>
                <a:latin typeface="JetBrains Mono"/>
              </a:rPr>
              <a:t>ec2</a:t>
            </a:r>
            <a:r>
              <a:rPr lang="ko-KR" altLang="en-US" b="0" i="0" dirty="0" smtClean="0">
                <a:effectLst/>
                <a:latin typeface="JetBrains Mono"/>
              </a:rPr>
              <a:t>로 플랫폼을 선택하세요</a:t>
            </a:r>
            <a:endParaRPr lang="en-US" altLang="ko-KR" b="0" i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855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1. introduction</a:t>
            </a:r>
            <a:endParaRPr lang="ko-KR" altLang="en-US" dirty="0">
              <a:latin typeface="JetBrains Mono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>
                <a:latin typeface="JetBrains Mono"/>
              </a:rPr>
              <a:t>github</a:t>
            </a:r>
            <a:r>
              <a:rPr lang="en-US" altLang="ko-KR" sz="1800" dirty="0" smtClean="0">
                <a:latin typeface="JetBrains Mono"/>
              </a:rPr>
              <a:t> action</a:t>
            </a:r>
            <a:r>
              <a:rPr lang="ko-KR" altLang="en-US" sz="1800" dirty="0" smtClean="0">
                <a:latin typeface="JetBrains Mono"/>
              </a:rPr>
              <a:t>을 이용한 배포 자동화 구현</a:t>
            </a:r>
            <a:endParaRPr lang="en-US" altLang="ko-KR" sz="1800" dirty="0" smtClean="0">
              <a:latin typeface="JetBrains Mono"/>
            </a:endParaRPr>
          </a:p>
          <a:p>
            <a:r>
              <a:rPr lang="ko-KR" altLang="en-US" sz="1800" dirty="0" smtClean="0">
                <a:latin typeface="JetBrains Mono"/>
              </a:rPr>
              <a:t>사용 도구</a:t>
            </a:r>
            <a:endParaRPr lang="en-US" altLang="ko-KR" sz="1800" dirty="0" smtClean="0">
              <a:latin typeface="JetBrains Mono"/>
            </a:endParaRPr>
          </a:p>
          <a:p>
            <a:pPr lvl="1"/>
            <a:r>
              <a:rPr lang="en-US" altLang="ko-KR" sz="1600" dirty="0" smtClean="0">
                <a:latin typeface="JetBrains Mono"/>
              </a:rPr>
              <a:t>vue.js quasar</a:t>
            </a:r>
          </a:p>
          <a:p>
            <a:pPr lvl="2"/>
            <a:r>
              <a:rPr lang="en-US" altLang="ko-KR" sz="1400" dirty="0" smtClean="0">
                <a:latin typeface="JetBrains Mono"/>
              </a:rPr>
              <a:t>client app</a:t>
            </a:r>
          </a:p>
          <a:p>
            <a:pPr lvl="2"/>
            <a:r>
              <a:rPr lang="en-US" altLang="ko-KR" sz="1400" dirty="0" smtClean="0">
                <a:latin typeface="JetBrains Mono"/>
              </a:rPr>
              <a:t>SSR </a:t>
            </a:r>
            <a:r>
              <a:rPr lang="ko-KR" altLang="en-US" sz="1400" dirty="0" smtClean="0">
                <a:latin typeface="JetBrains Mono"/>
              </a:rPr>
              <a:t>예제 프로젝트 활용</a:t>
            </a:r>
            <a:endParaRPr lang="en-US" altLang="ko-KR" sz="1400" dirty="0" smtClean="0">
              <a:latin typeface="JetBrains Mono"/>
            </a:endParaRPr>
          </a:p>
          <a:p>
            <a:pPr lvl="1"/>
            <a:r>
              <a:rPr lang="en-US" altLang="ko-KR" sz="1600" dirty="0" err="1" smtClean="0">
                <a:latin typeface="JetBrains Mono"/>
              </a:rPr>
              <a:t>aws</a:t>
            </a:r>
            <a:endParaRPr lang="en-US" altLang="ko-KR" sz="1600" dirty="0" smtClean="0">
              <a:latin typeface="JetBrains Mono"/>
            </a:endParaRPr>
          </a:p>
          <a:p>
            <a:pPr lvl="2"/>
            <a:r>
              <a:rPr lang="en-US" altLang="ko-KR" sz="1400" dirty="0" smtClean="0">
                <a:latin typeface="JetBrains Mono"/>
              </a:rPr>
              <a:t>ec2: client app </a:t>
            </a:r>
            <a:r>
              <a:rPr lang="ko-KR" altLang="en-US" sz="1400" dirty="0" smtClean="0">
                <a:latin typeface="JetBrains Mono"/>
              </a:rPr>
              <a:t>배포 서버</a:t>
            </a:r>
            <a:endParaRPr lang="en-US" altLang="ko-KR" sz="1400" dirty="0" smtClean="0">
              <a:latin typeface="JetBrains Mono"/>
            </a:endParaRPr>
          </a:p>
          <a:p>
            <a:pPr lvl="2"/>
            <a:r>
              <a:rPr lang="en-US" altLang="ko-KR" sz="1400" dirty="0" smtClean="0">
                <a:latin typeface="JetBrains Mono"/>
              </a:rPr>
              <a:t>s3: client app </a:t>
            </a:r>
            <a:r>
              <a:rPr lang="ko-KR" altLang="en-US" sz="1400" dirty="0" smtClean="0">
                <a:latin typeface="JetBrains Mono"/>
              </a:rPr>
              <a:t>저장 </a:t>
            </a:r>
            <a:r>
              <a:rPr lang="ko-KR" altLang="en-US" sz="1400" dirty="0" err="1" smtClean="0">
                <a:latin typeface="JetBrains Mono"/>
              </a:rPr>
              <a:t>버킷</a:t>
            </a:r>
            <a:endParaRPr lang="en-US" altLang="ko-KR" sz="1400" dirty="0" smtClean="0">
              <a:latin typeface="JetBrains Mono"/>
            </a:endParaRPr>
          </a:p>
          <a:p>
            <a:pPr lvl="2"/>
            <a:r>
              <a:rPr lang="en-US" altLang="ko-KR" sz="1400" dirty="0" err="1" smtClean="0">
                <a:latin typeface="JetBrains Mono"/>
              </a:rPr>
              <a:t>codedeploy</a:t>
            </a:r>
            <a:r>
              <a:rPr lang="en-US" altLang="ko-KR" sz="1400" dirty="0" smtClean="0">
                <a:latin typeface="JetBrains Mono"/>
              </a:rPr>
              <a:t>: s3 -&gt; ec2</a:t>
            </a:r>
            <a:r>
              <a:rPr lang="ko-KR" altLang="en-US" sz="1400" dirty="0" smtClean="0">
                <a:latin typeface="JetBrains Mono"/>
              </a:rPr>
              <a:t> 배포 자동화</a:t>
            </a:r>
            <a:endParaRPr lang="en-US" altLang="ko-KR" sz="1400" dirty="0" smtClean="0">
              <a:latin typeface="JetBrains Mono"/>
            </a:endParaRPr>
          </a:p>
          <a:p>
            <a:pPr lvl="1"/>
            <a:r>
              <a:rPr lang="en-US" altLang="ko-KR" sz="1600" dirty="0" err="1" smtClean="0">
                <a:latin typeface="JetBrains Mono"/>
              </a:rPr>
              <a:t>github</a:t>
            </a:r>
            <a:r>
              <a:rPr lang="en-US" altLang="ko-KR" sz="1600" dirty="0" smtClean="0">
                <a:latin typeface="JetBrains Mono"/>
              </a:rPr>
              <a:t> action</a:t>
            </a:r>
          </a:p>
          <a:p>
            <a:pPr lvl="2"/>
            <a:r>
              <a:rPr lang="en-US" altLang="ko-KR" sz="1400" dirty="0" smtClean="0">
                <a:latin typeface="JetBrains Mono"/>
              </a:rPr>
              <a:t>local -&gt; s3 </a:t>
            </a:r>
            <a:r>
              <a:rPr lang="ko-KR" altLang="en-US" sz="1400" dirty="0" smtClean="0">
                <a:latin typeface="JetBrains Mono"/>
              </a:rPr>
              <a:t>배포 </a:t>
            </a:r>
            <a:r>
              <a:rPr lang="ko-KR" altLang="en-US" sz="1400" dirty="0" smtClean="0">
                <a:latin typeface="JetBrains Mono"/>
              </a:rPr>
              <a:t>자동화</a:t>
            </a:r>
            <a:endParaRPr lang="en-US" altLang="ko-KR" sz="1400" dirty="0" smtClean="0">
              <a:latin typeface="JetBrains Mono"/>
            </a:endParaRPr>
          </a:p>
          <a:p>
            <a:r>
              <a:rPr lang="ko-KR" altLang="en-US" sz="1800" dirty="0" smtClean="0">
                <a:latin typeface="JetBrains Mono"/>
              </a:rPr>
              <a:t>참조</a:t>
            </a:r>
            <a:endParaRPr lang="en-US" altLang="ko-KR" sz="1800" dirty="0" smtClean="0">
              <a:latin typeface="JetBrains Mono"/>
            </a:endParaRPr>
          </a:p>
          <a:p>
            <a:pPr lvl="1"/>
            <a:r>
              <a:rPr lang="en-US" altLang="ko-KR" sz="1600" dirty="0">
                <a:latin typeface="JetBrains Mono"/>
                <a:hlinkClick r:id="rId2"/>
              </a:rPr>
              <a:t>https://</a:t>
            </a:r>
            <a:r>
              <a:rPr lang="en-US" altLang="ko-KR" sz="1600" dirty="0" smtClean="0">
                <a:latin typeface="JetBrains Mono"/>
                <a:hlinkClick r:id="rId2"/>
              </a:rPr>
              <a:t>ms3864.tistory.com/383?category=1003779</a:t>
            </a:r>
            <a:endParaRPr lang="en-US" altLang="ko-KR" sz="1600" dirty="0" smtClean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6762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6. create </a:t>
            </a:r>
            <a:r>
              <a:rPr lang="en-US" altLang="ko-KR" dirty="0" err="1" smtClean="0">
                <a:latin typeface="JetBrains Mono"/>
              </a:rPr>
              <a:t>Codedeploy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2075707"/>
            <a:ext cx="10706813" cy="27915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25000" y="2628899"/>
            <a:ext cx="1638300" cy="43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5324" y="52522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err="1" smtClean="0">
                <a:effectLst/>
                <a:latin typeface="JetBrains Mono"/>
              </a:rPr>
              <a:t>codedeploy</a:t>
            </a:r>
            <a:r>
              <a:rPr lang="ko-KR" altLang="en-US" b="0" i="0" dirty="0" smtClean="0">
                <a:effectLst/>
                <a:latin typeface="JetBrains Mono"/>
              </a:rPr>
              <a:t>의 배포 그룹을 추가합니다</a:t>
            </a:r>
            <a:endParaRPr lang="en-US" altLang="ko-KR" b="0" i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36819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001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JetBrains Mono"/>
              </a:rPr>
              <a:t>6. create </a:t>
            </a:r>
            <a:r>
              <a:rPr lang="en-US" altLang="ko-KR" dirty="0" err="1" smtClean="0">
                <a:latin typeface="JetBrains Mono"/>
              </a:rPr>
              <a:t>Codedeploy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4361259" cy="44148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3449" y="4324349"/>
            <a:ext cx="3228975" cy="43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87" y="1690687"/>
            <a:ext cx="5072063" cy="44123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29274" y="2914649"/>
            <a:ext cx="4781551" cy="21145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199" y="619374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0" i="0" dirty="0" smtClean="0">
                <a:effectLst/>
                <a:latin typeface="JetBrains Mono"/>
              </a:rPr>
              <a:t>1. </a:t>
            </a:r>
            <a:r>
              <a:rPr lang="ko-KR" altLang="en-US" sz="1600" b="0" i="0" dirty="0" smtClean="0">
                <a:effectLst/>
                <a:latin typeface="JetBrains Mono"/>
              </a:rPr>
              <a:t>생성한 </a:t>
            </a:r>
            <a:r>
              <a:rPr lang="en-US" altLang="ko-KR" sz="1600" b="0" i="0" dirty="0" err="1" smtClean="0">
                <a:effectLst/>
                <a:latin typeface="JetBrains Mono"/>
              </a:rPr>
              <a:t>codedeploy</a:t>
            </a:r>
            <a:r>
              <a:rPr lang="en-US" altLang="ko-KR" sz="1600" b="0" i="0" dirty="0" smtClean="0">
                <a:effectLst/>
                <a:latin typeface="JetBrains Mono"/>
              </a:rPr>
              <a:t> IAM role</a:t>
            </a:r>
            <a:r>
              <a:rPr lang="ko-KR" altLang="en-US" sz="1600" b="0" i="0" dirty="0" smtClean="0">
                <a:effectLst/>
                <a:latin typeface="JetBrains Mono"/>
              </a:rPr>
              <a:t>을 추가합니다</a:t>
            </a:r>
            <a:endParaRPr lang="en-US" altLang="ko-KR" sz="1600" b="0" i="0" dirty="0">
              <a:effectLst/>
              <a:latin typeface="JetBrains Mono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38787" y="619128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0" i="0" dirty="0" smtClean="0">
                <a:effectLst/>
                <a:latin typeface="JetBrains Mono"/>
              </a:rPr>
              <a:t>2. </a:t>
            </a:r>
            <a:r>
              <a:rPr lang="ko-KR" altLang="en-US" sz="1600" b="0" i="0" dirty="0" smtClean="0">
                <a:effectLst/>
                <a:latin typeface="JetBrains Mono"/>
              </a:rPr>
              <a:t>생성한 </a:t>
            </a:r>
            <a:r>
              <a:rPr lang="en-US" altLang="ko-KR" sz="1600" b="0" i="0" dirty="0" smtClean="0">
                <a:effectLst/>
                <a:latin typeface="JetBrains Mono"/>
              </a:rPr>
              <a:t>ec2 </a:t>
            </a:r>
            <a:r>
              <a:rPr lang="en-US" altLang="ko-KR" sz="1600" b="0" i="0" dirty="0" err="1" smtClean="0">
                <a:effectLst/>
                <a:latin typeface="JetBrains Mono"/>
              </a:rPr>
              <a:t>instace</a:t>
            </a:r>
            <a:r>
              <a:rPr lang="ko-KR" altLang="en-US" sz="1600" b="0" i="0" dirty="0" smtClean="0">
                <a:effectLst/>
                <a:latin typeface="JetBrains Mono"/>
              </a:rPr>
              <a:t>와 연동합니다</a:t>
            </a:r>
            <a:endParaRPr lang="en-US" altLang="ko-KR" sz="1600" b="0" i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029527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6. create </a:t>
            </a:r>
            <a:r>
              <a:rPr lang="en-US" altLang="ko-KR" dirty="0" err="1" smtClean="0">
                <a:latin typeface="JetBrains Mono"/>
              </a:rPr>
              <a:t>Codedeploy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125"/>
            <a:ext cx="8001000" cy="2876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1275" y="3981450"/>
            <a:ext cx="2266950" cy="5143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9826" y="2917580"/>
            <a:ext cx="1871297" cy="43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49108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err="1" smtClean="0">
                <a:effectLst/>
                <a:latin typeface="JetBrains Mono"/>
              </a:rPr>
              <a:t>로드밸런싱을</a:t>
            </a:r>
            <a:r>
              <a:rPr lang="ko-KR" altLang="en-US" b="0" i="0" dirty="0" smtClean="0">
                <a:effectLst/>
                <a:latin typeface="JetBrains Mono"/>
              </a:rPr>
              <a:t> 해제합니다</a:t>
            </a:r>
            <a:endParaRPr lang="en-US" altLang="ko-KR" b="0" i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86853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JetBrains Mono"/>
              </a:rPr>
              <a:t>7</a:t>
            </a:r>
            <a:r>
              <a:rPr lang="en-US" altLang="ko-KR" dirty="0" smtClean="0">
                <a:latin typeface="JetBrains Mono"/>
              </a:rPr>
              <a:t>. create IAM user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706"/>
            <a:ext cx="10646392" cy="24559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4400" y="3286124"/>
            <a:ext cx="409575" cy="25791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10850" y="2133599"/>
            <a:ext cx="873742" cy="33337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200" y="46591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effectLst/>
                <a:latin typeface="JetBrains Mono"/>
              </a:rPr>
              <a:t>ec2 </a:t>
            </a:r>
            <a:r>
              <a:rPr lang="ko-KR" altLang="en-US" b="0" i="0" dirty="0" smtClean="0">
                <a:effectLst/>
                <a:latin typeface="JetBrains Mono"/>
              </a:rPr>
              <a:t>서버 상에서 사용할 </a:t>
            </a:r>
            <a:r>
              <a:rPr lang="en-US" altLang="ko-KR" b="0" i="0" dirty="0" smtClean="0">
                <a:effectLst/>
                <a:latin typeface="JetBrains Mono"/>
              </a:rPr>
              <a:t>IAM user</a:t>
            </a:r>
            <a:r>
              <a:rPr lang="ko-KR" altLang="en-US" b="0" i="0" dirty="0" smtClean="0">
                <a:effectLst/>
                <a:latin typeface="JetBrains Mono"/>
              </a:rPr>
              <a:t>를 생성합니다</a:t>
            </a:r>
            <a:endParaRPr lang="en-US" altLang="ko-KR" b="0" i="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60550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JetBrains Mono"/>
              </a:rPr>
              <a:t>7</a:t>
            </a:r>
            <a:r>
              <a:rPr lang="en-US" altLang="ko-KR" dirty="0" smtClean="0">
                <a:latin typeface="JetBrains Mono"/>
              </a:rPr>
              <a:t>. create IAM user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4400" y="3286124"/>
            <a:ext cx="409575" cy="25791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926"/>
            <a:ext cx="9486900" cy="36362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24699" y="2762249"/>
            <a:ext cx="3095625" cy="7817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56438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effectLst/>
                <a:latin typeface="JetBrains Mono"/>
              </a:rPr>
              <a:t>1. </a:t>
            </a:r>
            <a:r>
              <a:rPr lang="en-US" altLang="ko-KR" b="0" i="0" dirty="0" err="1" smtClean="0">
                <a:effectLst/>
                <a:latin typeface="JetBrains Mono"/>
              </a:rPr>
              <a:t>AWSCodeDeployFullAccess</a:t>
            </a:r>
            <a:endParaRPr lang="en-US" altLang="ko-KR" b="0" i="0" dirty="0" smtClean="0">
              <a:effectLst/>
              <a:latin typeface="JetBrains Mono"/>
            </a:endParaRPr>
          </a:p>
          <a:p>
            <a:r>
              <a:rPr lang="en-US" altLang="ko-KR" b="0" i="0" dirty="0" smtClean="0">
                <a:effectLst/>
                <a:latin typeface="JetBrains Mono"/>
              </a:rPr>
              <a:t>2. AmazonS3FullAccess</a:t>
            </a:r>
          </a:p>
          <a:p>
            <a:r>
              <a:rPr lang="ko-KR" altLang="en-US" b="0" i="0" dirty="0" smtClean="0">
                <a:effectLst/>
                <a:latin typeface="JetBrains Mono"/>
              </a:rPr>
              <a:t>두 개의 권한 체크</a:t>
            </a:r>
            <a:endParaRPr lang="ko-KR" altLang="en-US" b="0" i="0" dirty="0">
              <a:effectLst/>
              <a:latin typeface="JetBrains Mono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5025" y="3752850"/>
            <a:ext cx="619126" cy="3150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83641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JetBrains Mono"/>
              </a:rPr>
              <a:t>7</a:t>
            </a:r>
            <a:r>
              <a:rPr lang="en-US" altLang="ko-KR" dirty="0" smtClean="0">
                <a:latin typeface="JetBrains Mono"/>
              </a:rPr>
              <a:t>. create IAM user: </a:t>
            </a:r>
            <a:r>
              <a:rPr lang="en-US" altLang="ko-KR" sz="2400" dirty="0" smtClean="0">
                <a:latin typeface="JetBrains Mono"/>
              </a:rPr>
              <a:t>create access key</a:t>
            </a:r>
            <a:endParaRPr lang="ko-KR" altLang="en-US" sz="1200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00675" cy="23330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4400" y="3113032"/>
            <a:ext cx="333375" cy="25791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4235"/>
            <a:ext cx="8662988" cy="15018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83819" y="3632885"/>
            <a:ext cx="1219200" cy="42952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48187" y="4905375"/>
            <a:ext cx="1281113" cy="4340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51627"/>
            <a:ext cx="8382000" cy="10287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713" y="1690688"/>
            <a:ext cx="5957888" cy="1035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3713" y="2726569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JetBrains Mono"/>
              </a:rPr>
              <a:t>창 나가면 다시는 못 보니까 </a:t>
            </a:r>
            <a:endParaRPr lang="en-US" altLang="ko-KR" dirty="0" smtClean="0">
              <a:latin typeface="JetBrains Mono"/>
            </a:endParaRPr>
          </a:p>
          <a:p>
            <a:r>
              <a:rPr lang="en-US" altLang="ko-KR" dirty="0" smtClean="0">
                <a:latin typeface="JetBrains Mono"/>
              </a:rPr>
              <a:t>csv</a:t>
            </a:r>
            <a:r>
              <a:rPr lang="ko-KR" altLang="en-US" dirty="0" smtClean="0">
                <a:latin typeface="JetBrains Mono"/>
              </a:rPr>
              <a:t>파일 다운 </a:t>
            </a:r>
            <a:r>
              <a:rPr lang="en-US" altLang="ko-KR" dirty="0" smtClean="0">
                <a:latin typeface="JetBrains Mono"/>
              </a:rPr>
              <a:t>or </a:t>
            </a:r>
            <a:r>
              <a:rPr lang="ko-KR" altLang="en-US" dirty="0" smtClean="0">
                <a:latin typeface="JetBrains Mono"/>
              </a:rPr>
              <a:t>적어 두세요</a:t>
            </a:r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84088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JetBrains Mono"/>
              </a:rPr>
              <a:t>7</a:t>
            </a:r>
            <a:r>
              <a:rPr lang="en-US" altLang="ko-KR" dirty="0" smtClean="0">
                <a:latin typeface="JetBrains Mono"/>
              </a:rPr>
              <a:t>. create S3 bucket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81925" cy="3419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27633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JetBrains Mono"/>
              </a:rPr>
              <a:t>따로 설정할 것 없이 만드세요</a:t>
            </a:r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602050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add access key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77325" cy="44965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29225" y="1690688"/>
            <a:ext cx="1095375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43175" y="5414963"/>
            <a:ext cx="1095375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34350" y="3214688"/>
            <a:ext cx="1333500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199" y="6260243"/>
            <a:ext cx="708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effectLst/>
                <a:latin typeface="JetBrains Mono"/>
              </a:rPr>
              <a:t>깃허브</a:t>
            </a:r>
            <a:r>
              <a:rPr lang="ko-KR" altLang="en-US" dirty="0" smtClean="0">
                <a:effectLst/>
                <a:latin typeface="JetBrains Mono"/>
              </a:rPr>
              <a:t> </a:t>
            </a:r>
            <a:r>
              <a:rPr lang="en-US" altLang="ko-KR" dirty="0" smtClean="0">
                <a:effectLst/>
                <a:latin typeface="JetBrains Mono"/>
              </a:rPr>
              <a:t>setting &gt; action</a:t>
            </a:r>
            <a:r>
              <a:rPr lang="ko-KR" altLang="en-US" dirty="0" smtClean="0">
                <a:effectLst/>
                <a:latin typeface="JetBrains Mono"/>
              </a:rPr>
              <a:t>에서 사용할 비밀 키를 추가합니다</a:t>
            </a:r>
            <a:endParaRPr lang="en-US" altLang="ko-KR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83915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add access key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537"/>
            <a:ext cx="7905750" cy="1323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09987"/>
            <a:ext cx="7962900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00" y="5187434"/>
            <a:ext cx="41084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JetBrains Mono"/>
              </a:rPr>
              <a:t>IAM user</a:t>
            </a:r>
            <a:r>
              <a:rPr lang="ko-KR" altLang="en-US" dirty="0" smtClean="0">
                <a:latin typeface="JetBrains Mono"/>
              </a:rPr>
              <a:t>에서 생성한</a:t>
            </a:r>
            <a:endParaRPr lang="en-US" altLang="ko-KR" dirty="0" smtClean="0">
              <a:latin typeface="JetBrains Mono"/>
            </a:endParaRPr>
          </a:p>
          <a:p>
            <a:r>
              <a:rPr lang="en-US" altLang="ko-KR" dirty="0" smtClean="0">
                <a:latin typeface="JetBrains Mono"/>
              </a:rPr>
              <a:t>AWS_ACCESS_KEY_ID </a:t>
            </a:r>
          </a:p>
          <a:p>
            <a:r>
              <a:rPr lang="ko-KR" altLang="en-US" dirty="0" smtClean="0">
                <a:latin typeface="JetBrains Mono"/>
              </a:rPr>
              <a:t>AWS_SECRET_ACCESS_KEY</a:t>
            </a:r>
            <a:endParaRPr lang="en-US" altLang="ko-KR" dirty="0" smtClean="0">
              <a:latin typeface="JetBrains Mono"/>
            </a:endParaRPr>
          </a:p>
          <a:p>
            <a:r>
              <a:rPr lang="ko-KR" altLang="en-US" dirty="0" smtClean="0">
                <a:latin typeface="JetBrains Mono"/>
              </a:rPr>
              <a:t>추가합니다</a:t>
            </a:r>
            <a:endParaRPr lang="en-US" altLang="ko-KR" dirty="0" smtClean="0">
              <a:latin typeface="JetBrains Mono"/>
            </a:endParaRPr>
          </a:p>
          <a:p>
            <a:r>
              <a:rPr lang="en-US" altLang="ko-KR" dirty="0" err="1" smtClean="0">
                <a:latin typeface="JetBrains Mono"/>
              </a:rPr>
              <a:t>github</a:t>
            </a:r>
            <a:r>
              <a:rPr lang="en-US" altLang="ko-KR" dirty="0" smtClean="0">
                <a:latin typeface="JetBrains Mono"/>
              </a:rPr>
              <a:t> action script</a:t>
            </a:r>
            <a:r>
              <a:rPr lang="ko-KR" altLang="en-US" dirty="0" smtClean="0">
                <a:latin typeface="JetBrains Mono"/>
              </a:rPr>
              <a:t>에서 사용됩니다</a:t>
            </a:r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5742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5996" cy="1325563"/>
          </a:xfrm>
        </p:spPr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connect </a:t>
            </a:r>
            <a:r>
              <a:rPr lang="en-US" altLang="ko-KR" sz="2400" dirty="0" err="1" smtClean="0">
                <a:latin typeface="JetBrains Mono"/>
              </a:rPr>
              <a:t>aws</a:t>
            </a:r>
            <a:r>
              <a:rPr lang="en-US" altLang="ko-KR" sz="2400" dirty="0" smtClean="0">
                <a:latin typeface="JetBrains Mono"/>
              </a:rPr>
              <a:t> in ec2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91" y="3509085"/>
            <a:ext cx="5928367" cy="9548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2450" y="1808142"/>
            <a:ext cx="88582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effectLst/>
                <a:latin typeface="JetBrains Mono"/>
              </a:rPr>
              <a:t>ec2 </a:t>
            </a:r>
            <a:r>
              <a:rPr lang="ko-KR" altLang="en-US" sz="1600" dirty="0" smtClean="0">
                <a:effectLst/>
                <a:latin typeface="JetBrains Mono"/>
              </a:rPr>
              <a:t>상에 </a:t>
            </a:r>
            <a:r>
              <a:rPr lang="en-US" altLang="ko-KR" sz="1600" dirty="0" err="1" smtClean="0">
                <a:effectLst/>
                <a:latin typeface="JetBrains Mono"/>
              </a:rPr>
              <a:t>aws</a:t>
            </a:r>
            <a:r>
              <a:rPr lang="en-US" altLang="ko-KR" sz="1600" dirty="0" smtClean="0">
                <a:effectLst/>
                <a:latin typeface="JetBrains Mono"/>
              </a:rPr>
              <a:t> cli</a:t>
            </a:r>
            <a:r>
              <a:rPr lang="ko-KR" altLang="en-US" sz="1600" dirty="0" smtClean="0">
                <a:effectLst/>
                <a:latin typeface="JetBrains Mono"/>
              </a:rPr>
              <a:t>를 설치하고 만들어 둔 </a:t>
            </a:r>
            <a:r>
              <a:rPr lang="en-US" altLang="ko-KR" sz="1600" dirty="0" smtClean="0">
                <a:effectLst/>
                <a:latin typeface="JetBrains Mono"/>
              </a:rPr>
              <a:t>IAM user</a:t>
            </a:r>
            <a:r>
              <a:rPr lang="ko-KR" altLang="en-US" sz="1600" dirty="0" smtClean="0">
                <a:effectLst/>
                <a:latin typeface="JetBrains Mono"/>
              </a:rPr>
              <a:t>와 연동합니다</a:t>
            </a:r>
            <a:endParaRPr lang="en-US" altLang="ko-KR" sz="1600" dirty="0" smtClean="0">
              <a:effectLst/>
              <a:latin typeface="JetBrains Mono"/>
            </a:endParaRPr>
          </a:p>
          <a:p>
            <a:endParaRPr lang="en-US" altLang="ko-KR" sz="1600" dirty="0">
              <a:latin typeface="JetBrains Mono"/>
            </a:endParaRPr>
          </a:p>
          <a:p>
            <a:r>
              <a:rPr lang="en-US" altLang="ko-KR" sz="1600" dirty="0" smtClean="0">
                <a:effectLst/>
                <a:latin typeface="JetBrains Mono"/>
              </a:rPr>
              <a:t># </a:t>
            </a:r>
            <a:r>
              <a:rPr lang="ko-KR" altLang="en-US" sz="1600" dirty="0" smtClean="0">
                <a:effectLst/>
                <a:latin typeface="JetBrains Mono"/>
              </a:rPr>
              <a:t>설치 </a:t>
            </a:r>
            <a:endParaRPr lang="en-US" altLang="ko-KR" sz="1600" dirty="0" smtClean="0">
              <a:effectLst/>
              <a:latin typeface="JetBrains Mono"/>
            </a:endParaRPr>
          </a:p>
          <a:p>
            <a:r>
              <a:rPr lang="en-US" altLang="ko-KR" sz="1600" dirty="0" smtClean="0">
                <a:effectLst/>
                <a:latin typeface="JetBrains Mono"/>
              </a:rPr>
              <a:t>$ </a:t>
            </a:r>
            <a:r>
              <a:rPr lang="en-US" altLang="ko-KR" sz="1600" dirty="0" err="1" smtClean="0">
                <a:effectLst/>
                <a:latin typeface="JetBrains Mono"/>
              </a:rPr>
              <a:t>sudo</a:t>
            </a:r>
            <a:r>
              <a:rPr lang="en-US" altLang="ko-KR" sz="1600" dirty="0" smtClean="0">
                <a:effectLst/>
                <a:latin typeface="JetBrains Mono"/>
              </a:rPr>
              <a:t> apt update </a:t>
            </a:r>
          </a:p>
          <a:p>
            <a:r>
              <a:rPr lang="en-US" altLang="ko-KR" sz="1600" dirty="0" smtClean="0">
                <a:effectLst/>
                <a:latin typeface="JetBrains Mono"/>
              </a:rPr>
              <a:t>$ </a:t>
            </a:r>
            <a:r>
              <a:rPr lang="en-US" altLang="ko-KR" sz="1600" dirty="0" err="1" smtClean="0">
                <a:effectLst/>
                <a:latin typeface="JetBrains Mono"/>
              </a:rPr>
              <a:t>sudo</a:t>
            </a:r>
            <a:r>
              <a:rPr lang="en-US" altLang="ko-KR" sz="1600" dirty="0" smtClean="0">
                <a:effectLst/>
                <a:latin typeface="JetBrains Mono"/>
              </a:rPr>
              <a:t> apt install </a:t>
            </a:r>
            <a:r>
              <a:rPr lang="en-US" altLang="ko-KR" sz="1600" dirty="0" err="1" smtClean="0">
                <a:effectLst/>
                <a:latin typeface="JetBrains Mono"/>
              </a:rPr>
              <a:t>awscli</a:t>
            </a:r>
            <a:r>
              <a:rPr lang="en-US" altLang="ko-KR" sz="1600" dirty="0" smtClean="0">
                <a:effectLst/>
                <a:latin typeface="JetBrains Mono"/>
              </a:rPr>
              <a:t> </a:t>
            </a:r>
            <a:endParaRPr lang="en-US" altLang="ko-KR" sz="1600" dirty="0" smtClean="0">
              <a:effectLst/>
              <a:latin typeface="JetBrains Mono"/>
            </a:endParaRPr>
          </a:p>
          <a:p>
            <a:endParaRPr lang="en-US" altLang="ko-KR" sz="1600" dirty="0" smtClean="0">
              <a:effectLst/>
              <a:latin typeface="JetBrains Mono"/>
            </a:endParaRPr>
          </a:p>
          <a:p>
            <a:r>
              <a:rPr lang="en-US" altLang="ko-KR" sz="1600" dirty="0" smtClean="0">
                <a:effectLst/>
                <a:latin typeface="JetBrains Mono"/>
              </a:rPr>
              <a:t># </a:t>
            </a:r>
            <a:r>
              <a:rPr lang="ko-KR" altLang="en-US" sz="1600" dirty="0" smtClean="0">
                <a:effectLst/>
                <a:latin typeface="JetBrains Mono"/>
              </a:rPr>
              <a:t>설치 확인 </a:t>
            </a:r>
            <a:endParaRPr lang="en-US" altLang="ko-KR" sz="1600" dirty="0" smtClean="0">
              <a:effectLst/>
              <a:latin typeface="JetBrains Mono"/>
            </a:endParaRPr>
          </a:p>
          <a:p>
            <a:r>
              <a:rPr lang="en-US" altLang="ko-KR" sz="1600" dirty="0" smtClean="0">
                <a:effectLst/>
                <a:latin typeface="JetBrains Mono"/>
              </a:rPr>
              <a:t>$ </a:t>
            </a:r>
            <a:r>
              <a:rPr lang="en-US" altLang="ko-KR" sz="1600" dirty="0" err="1" smtClean="0">
                <a:effectLst/>
                <a:latin typeface="JetBrains Mono"/>
              </a:rPr>
              <a:t>aws</a:t>
            </a:r>
            <a:r>
              <a:rPr lang="en-US" altLang="ko-KR" sz="1600" dirty="0" smtClean="0">
                <a:effectLst/>
                <a:latin typeface="JetBrains Mono"/>
              </a:rPr>
              <a:t> help </a:t>
            </a:r>
            <a:endParaRPr lang="en-US" altLang="ko-KR" sz="1600" dirty="0" smtClean="0">
              <a:effectLst/>
              <a:latin typeface="JetBrains Mono"/>
            </a:endParaRPr>
          </a:p>
          <a:p>
            <a:endParaRPr lang="en-US" altLang="ko-KR" sz="1600" dirty="0" smtClean="0">
              <a:effectLst/>
              <a:latin typeface="JetBrains Mono"/>
            </a:endParaRPr>
          </a:p>
          <a:p>
            <a:r>
              <a:rPr lang="en-US" altLang="ko-KR" sz="1600" dirty="0" smtClean="0">
                <a:effectLst/>
                <a:latin typeface="JetBrains Mono"/>
              </a:rPr>
              <a:t># </a:t>
            </a:r>
            <a:r>
              <a:rPr lang="ko-KR" altLang="en-US" sz="1600" dirty="0" smtClean="0">
                <a:effectLst/>
                <a:latin typeface="JetBrains Mono"/>
              </a:rPr>
              <a:t>사용자 설정 </a:t>
            </a:r>
            <a:endParaRPr lang="en-US" altLang="ko-KR" sz="1600" dirty="0" smtClean="0">
              <a:effectLst/>
              <a:latin typeface="JetBrains Mono"/>
            </a:endParaRPr>
          </a:p>
          <a:p>
            <a:r>
              <a:rPr lang="en-US" altLang="ko-KR" sz="1600" dirty="0" smtClean="0">
                <a:effectLst/>
                <a:latin typeface="JetBrains Mono"/>
              </a:rPr>
              <a:t>$ </a:t>
            </a:r>
            <a:r>
              <a:rPr lang="en-US" altLang="ko-KR" sz="1600" dirty="0" err="1" smtClean="0">
                <a:effectLst/>
                <a:latin typeface="JetBrains Mono"/>
              </a:rPr>
              <a:t>aws</a:t>
            </a:r>
            <a:r>
              <a:rPr lang="en-US" altLang="ko-KR" sz="1600" dirty="0" smtClean="0">
                <a:effectLst/>
                <a:latin typeface="JetBrains Mono"/>
              </a:rPr>
              <a:t> configure </a:t>
            </a:r>
          </a:p>
          <a:p>
            <a:r>
              <a:rPr lang="en-US" altLang="ko-KR" sz="1600" dirty="0" smtClean="0">
                <a:effectLst/>
                <a:latin typeface="JetBrains Mono"/>
              </a:rPr>
              <a:t>AWS Access Key ID [None]: </a:t>
            </a:r>
            <a:r>
              <a:rPr lang="ko-KR" altLang="en-US" sz="1600" dirty="0" smtClean="0">
                <a:effectLst/>
                <a:latin typeface="JetBrains Mono"/>
              </a:rPr>
              <a:t>액세스 키를 입력 </a:t>
            </a:r>
            <a:endParaRPr lang="en-US" altLang="ko-KR" sz="1600" dirty="0" smtClean="0">
              <a:effectLst/>
              <a:latin typeface="JetBrains Mono"/>
            </a:endParaRPr>
          </a:p>
          <a:p>
            <a:r>
              <a:rPr lang="en-US" altLang="ko-KR" sz="1600" dirty="0" smtClean="0">
                <a:effectLst/>
                <a:latin typeface="JetBrains Mono"/>
              </a:rPr>
              <a:t>AWS Secret Access Key [None]: </a:t>
            </a:r>
            <a:r>
              <a:rPr lang="ko-KR" altLang="en-US" sz="1600" dirty="0" smtClean="0">
                <a:effectLst/>
                <a:latin typeface="JetBrains Mono"/>
              </a:rPr>
              <a:t>시크릿 액세스 키를 입력 </a:t>
            </a:r>
            <a:endParaRPr lang="en-US" altLang="ko-KR" sz="1600" dirty="0" smtClean="0">
              <a:effectLst/>
              <a:latin typeface="JetBrains Mono"/>
            </a:endParaRPr>
          </a:p>
          <a:p>
            <a:r>
              <a:rPr lang="en-US" altLang="ko-KR" sz="1600" dirty="0" smtClean="0">
                <a:effectLst/>
                <a:latin typeface="JetBrains Mono"/>
              </a:rPr>
              <a:t>Default region name [None]: </a:t>
            </a:r>
            <a:r>
              <a:rPr lang="en-US" altLang="ko-KR" sz="1600" dirty="0" smtClean="0">
                <a:latin typeface="JetBrains Mono"/>
              </a:rPr>
              <a:t>us-east</a:t>
            </a:r>
            <a:r>
              <a:rPr lang="en-US" altLang="ko-KR" sz="1600" dirty="0" smtClean="0">
                <a:effectLst/>
                <a:latin typeface="JetBrains Mono"/>
              </a:rPr>
              <a:t>-2 </a:t>
            </a:r>
          </a:p>
          <a:p>
            <a:r>
              <a:rPr lang="en-US" altLang="ko-KR" sz="1600" dirty="0" smtClean="0">
                <a:effectLst/>
                <a:latin typeface="JetBrains Mono"/>
              </a:rPr>
              <a:t># </a:t>
            </a:r>
            <a:r>
              <a:rPr lang="ko-KR" altLang="en-US" sz="1600" dirty="0" smtClean="0">
                <a:effectLst/>
                <a:latin typeface="JetBrains Mono"/>
              </a:rPr>
              <a:t>혹시 </a:t>
            </a:r>
            <a:r>
              <a:rPr lang="ko-KR" altLang="en-US" sz="1600" dirty="0" err="1" smtClean="0">
                <a:effectLst/>
                <a:latin typeface="JetBrains Mono"/>
              </a:rPr>
              <a:t>리전이</a:t>
            </a:r>
            <a:r>
              <a:rPr lang="ko-KR" altLang="en-US" sz="1600" dirty="0" smtClean="0">
                <a:effectLst/>
                <a:latin typeface="JetBrains Mono"/>
              </a:rPr>
              <a:t> 다르면 해당 </a:t>
            </a:r>
            <a:r>
              <a:rPr lang="ko-KR" altLang="en-US" sz="1600" dirty="0" err="1" smtClean="0">
                <a:effectLst/>
                <a:latin typeface="JetBrains Mono"/>
              </a:rPr>
              <a:t>리전</a:t>
            </a:r>
            <a:r>
              <a:rPr lang="ko-KR" altLang="en-US" sz="1600" dirty="0" smtClean="0">
                <a:effectLst/>
                <a:latin typeface="JetBrains Mono"/>
              </a:rPr>
              <a:t> 기입 </a:t>
            </a:r>
            <a:endParaRPr lang="en-US" altLang="ko-KR" sz="1600" dirty="0" smtClean="0">
              <a:effectLst/>
              <a:latin typeface="JetBrains Mono"/>
            </a:endParaRPr>
          </a:p>
          <a:p>
            <a:r>
              <a:rPr lang="en-US" altLang="ko-KR" sz="1600" dirty="0" smtClean="0">
                <a:effectLst/>
                <a:latin typeface="JetBrains Mono"/>
              </a:rPr>
              <a:t>Default output format [None]: </a:t>
            </a:r>
            <a:r>
              <a:rPr lang="ko-KR" altLang="en-US" sz="1600" dirty="0" smtClean="0">
                <a:effectLst/>
                <a:latin typeface="JetBrains Mono"/>
              </a:rPr>
              <a:t>그냥 </a:t>
            </a:r>
            <a:r>
              <a:rPr lang="en-US" altLang="ko-KR" sz="1600" dirty="0" smtClean="0">
                <a:effectLst/>
                <a:latin typeface="JetBrains Mono"/>
              </a:rPr>
              <a:t>Enter </a:t>
            </a:r>
            <a:r>
              <a:rPr lang="ko-KR" altLang="en-US" sz="1600" dirty="0" smtClean="0">
                <a:effectLst/>
                <a:latin typeface="JetBrains Mono"/>
              </a:rPr>
              <a:t>입력</a:t>
            </a:r>
            <a:endParaRPr lang="ko-KR" altLang="en-US" sz="1600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86255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1. introduction: flowchart</a:t>
            </a:r>
            <a:endParaRPr lang="ko-KR" altLang="en-US" dirty="0">
              <a:latin typeface="JetBrains Mono"/>
            </a:endParaRPr>
          </a:p>
        </p:txBody>
      </p:sp>
      <p:pic>
        <p:nvPicPr>
          <p:cNvPr id="1026" name="Picture 2" descr="WebApps with LocalStorage and AppCache/Icons for Menu - Wik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46" y="1906824"/>
            <a:ext cx="1262063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6296" y="3044223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JetBrains Mono"/>
              </a:rPr>
              <a:t>Local storage</a:t>
            </a:r>
            <a:endParaRPr lang="ko-KR" altLang="en-US" dirty="0">
              <a:latin typeface="JetBrains Mono"/>
            </a:endParaRPr>
          </a:p>
        </p:txBody>
      </p:sp>
      <p:pic>
        <p:nvPicPr>
          <p:cNvPr id="1028" name="Picture 4" descr="File:Octicons-mark-github.svg - Wikimedia Common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578" y="1906824"/>
            <a:ext cx="1262063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78218" y="320035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JetBrains Mono"/>
              </a:rPr>
              <a:t>Github</a:t>
            </a:r>
            <a:endParaRPr lang="ko-KR" altLang="en-US" dirty="0">
              <a:latin typeface="JetBrains Mono"/>
            </a:endParaRPr>
          </a:p>
        </p:txBody>
      </p:sp>
      <p:pic>
        <p:nvPicPr>
          <p:cNvPr id="1030" name="Picture 6" descr="GitHub Actions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674" y="1845810"/>
            <a:ext cx="1383079" cy="138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Amazon-S3-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46" y="4575047"/>
            <a:ext cx="1353068" cy="161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s codedeploy&quot; Icon - Download for free – Icondu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82" y="4647087"/>
            <a:ext cx="1218227" cy="14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0" descr="AWS EC2 Logo PNG Transparent &amp; SVG Vector - Freebie Supp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8951" y="4462818"/>
            <a:ext cx="1429473" cy="17308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00296" y="329185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JetBrains Mono"/>
              </a:rPr>
              <a:t>Github</a:t>
            </a:r>
            <a:endParaRPr lang="ko-KR" altLang="en-US" dirty="0">
              <a:latin typeface="JetBrains Mon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0326" y="612163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JetBrains Mono"/>
              </a:rPr>
              <a:t>S3</a:t>
            </a:r>
            <a:endParaRPr lang="ko-KR" altLang="en-US" dirty="0">
              <a:latin typeface="JetBrains Mon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6746" y="6193671"/>
            <a:ext cx="149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JetBrains Mono"/>
              </a:rPr>
              <a:t>codedeploy</a:t>
            </a:r>
            <a:endParaRPr lang="ko-KR" altLang="en-US" dirty="0">
              <a:latin typeface="JetBrains Mon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71816" y="624865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JetBrains Mono"/>
              </a:rPr>
              <a:t>ec2</a:t>
            </a:r>
            <a:endParaRPr lang="ko-KR" altLang="en-US" dirty="0">
              <a:latin typeface="JetBrains Mono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507443" y="2470674"/>
            <a:ext cx="1352550" cy="3011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802" y="1813457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JetBrains Mono"/>
              </a:rPr>
              <a:t>이벤트 발생</a:t>
            </a:r>
            <a:endParaRPr lang="en-US" altLang="ko-KR" dirty="0" smtClean="0">
              <a:latin typeface="JetBrains Mono"/>
            </a:endParaRPr>
          </a:p>
          <a:p>
            <a:r>
              <a:rPr lang="en-US" altLang="ko-KR" dirty="0" smtClean="0">
                <a:latin typeface="JetBrains Mono"/>
              </a:rPr>
              <a:t>(push/</a:t>
            </a:r>
            <a:r>
              <a:rPr lang="en-US" altLang="ko-KR" dirty="0" err="1" smtClean="0">
                <a:latin typeface="JetBrains Mono"/>
              </a:rPr>
              <a:t>pr</a:t>
            </a:r>
            <a:r>
              <a:rPr lang="en-US" altLang="ko-KR" dirty="0" smtClean="0">
                <a:latin typeface="JetBrains Mono"/>
              </a:rPr>
              <a:t>…)</a:t>
            </a:r>
            <a:endParaRPr lang="ko-KR" altLang="en-US" dirty="0">
              <a:latin typeface="JetBrains Mono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975397" y="2459788"/>
            <a:ext cx="1352550" cy="3011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5028" y="18905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JetBrains Mono"/>
              </a:rPr>
              <a:t>이벤트 감지</a:t>
            </a:r>
            <a:endParaRPr lang="ko-KR" altLang="en-US" dirty="0">
              <a:latin typeface="JetBrains Mono"/>
            </a:endParaRPr>
          </a:p>
        </p:txBody>
      </p:sp>
      <p:cxnSp>
        <p:nvCxnSpPr>
          <p:cNvPr id="18" name="직선 화살표 연결선 17"/>
          <p:cNvCxnSpPr>
            <a:stCxn id="19" idx="1"/>
            <a:endCxn id="1042" idx="0"/>
          </p:cNvCxnSpPr>
          <p:nvPr/>
        </p:nvCxnSpPr>
        <p:spPr>
          <a:xfrm flipH="1">
            <a:off x="2508496" y="3476521"/>
            <a:ext cx="6591800" cy="1170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97453" y="3988392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JetBrains Mono"/>
              </a:rPr>
              <a:t>s3 </a:t>
            </a:r>
            <a:r>
              <a:rPr lang="ko-KR" altLang="en-US" dirty="0" err="1" smtClean="0">
                <a:latin typeface="JetBrains Mono"/>
              </a:rPr>
              <a:t>버킷</a:t>
            </a:r>
            <a:r>
              <a:rPr lang="ko-KR" altLang="en-US" dirty="0" smtClean="0">
                <a:latin typeface="JetBrains Mono"/>
              </a:rPr>
              <a:t> 업로드</a:t>
            </a:r>
            <a:r>
              <a:rPr lang="en-US" altLang="ko-KR" dirty="0" smtClean="0">
                <a:latin typeface="JetBrains Mono"/>
              </a:rPr>
              <a:t>(.zip)</a:t>
            </a:r>
            <a:endParaRPr lang="ko-KR" altLang="en-US" dirty="0">
              <a:latin typeface="JetBrains Mono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3539254" y="5562603"/>
            <a:ext cx="1352550" cy="3011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3427" y="489471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JetBrains Mono"/>
              </a:rPr>
              <a:t>업로드</a:t>
            </a:r>
            <a:endParaRPr lang="en-US" altLang="ko-KR" dirty="0" smtClean="0">
              <a:latin typeface="JetBrains Mono"/>
            </a:endParaRPr>
          </a:p>
          <a:p>
            <a:r>
              <a:rPr lang="ko-KR" altLang="en-US" dirty="0" smtClean="0">
                <a:latin typeface="JetBrains Mono"/>
              </a:rPr>
              <a:t>이벤트 발생</a:t>
            </a:r>
            <a:endParaRPr lang="en-US" altLang="ko-KR" dirty="0" smtClean="0">
              <a:latin typeface="JetBrains Mono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7142910" y="5562603"/>
            <a:ext cx="1352550" cy="3011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6204" y="4977548"/>
            <a:ext cx="201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JetBrains Mono"/>
              </a:rPr>
              <a:t>ec2 code deploy</a:t>
            </a:r>
          </a:p>
        </p:txBody>
      </p:sp>
    </p:spTree>
    <p:extLst>
      <p:ext uri="{BB962C8B-B14F-4D97-AF65-F5344CB8AC3E}">
        <p14:creationId xmlns:p14="http://schemas.microsoft.com/office/powerpoint/2010/main" val="1328619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connect </a:t>
            </a:r>
            <a:r>
              <a:rPr lang="en-US" altLang="ko-KR" sz="2400" dirty="0" err="1" smtClean="0">
                <a:latin typeface="JetBrains Mono"/>
              </a:rPr>
              <a:t>aws</a:t>
            </a:r>
            <a:r>
              <a:rPr lang="en-US" altLang="ko-KR" sz="2400" dirty="0" smtClean="0">
                <a:latin typeface="JetBrains Mono"/>
              </a:rPr>
              <a:t> in ec2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450" y="1808142"/>
            <a:ext cx="8858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JetBrains Mono"/>
              </a:rPr>
              <a:t># </a:t>
            </a:r>
            <a:r>
              <a:rPr lang="en-US" altLang="ko-KR" dirty="0" err="1" smtClean="0">
                <a:latin typeface="JetBrains Mono"/>
              </a:rPr>
              <a:t>codedeploy</a:t>
            </a:r>
            <a:r>
              <a:rPr lang="en-US" altLang="ko-KR" dirty="0" smtClean="0">
                <a:latin typeface="JetBrains Mono"/>
              </a:rPr>
              <a:t> </a:t>
            </a:r>
            <a:r>
              <a:rPr lang="ko-KR" altLang="en-US" dirty="0" err="1" smtClean="0">
                <a:latin typeface="JetBrains Mono"/>
              </a:rPr>
              <a:t>재시작을</a:t>
            </a:r>
            <a:r>
              <a:rPr lang="ko-KR" altLang="en-US" dirty="0" smtClean="0">
                <a:latin typeface="JetBrains Mono"/>
              </a:rPr>
              <a:t> 통해 </a:t>
            </a:r>
            <a:r>
              <a:rPr lang="en-US" altLang="ko-KR" dirty="0" smtClean="0">
                <a:latin typeface="JetBrains Mono"/>
              </a:rPr>
              <a:t>IAM role</a:t>
            </a:r>
            <a:r>
              <a:rPr lang="ko-KR" altLang="en-US" dirty="0" smtClean="0">
                <a:latin typeface="JetBrains Mono"/>
              </a:rPr>
              <a:t>을 갱신합니다</a:t>
            </a:r>
            <a:endParaRPr lang="en-US" altLang="ko-KR" dirty="0" smtClean="0">
              <a:latin typeface="JetBrains Mono"/>
            </a:endParaRPr>
          </a:p>
          <a:p>
            <a:r>
              <a:rPr lang="en-US" altLang="ko-KR" dirty="0" smtClean="0">
                <a:latin typeface="JetBrains Mono"/>
              </a:rPr>
              <a:t>$ </a:t>
            </a:r>
            <a:r>
              <a:rPr lang="en-US" altLang="ko-KR" dirty="0" err="1" smtClean="0">
                <a:latin typeface="JetBrains Mono"/>
              </a:rPr>
              <a:t>sudo</a:t>
            </a:r>
            <a:r>
              <a:rPr lang="en-US" altLang="ko-KR" dirty="0" smtClean="0">
                <a:latin typeface="JetBrains Mono"/>
              </a:rPr>
              <a:t> </a:t>
            </a:r>
            <a:r>
              <a:rPr lang="en-US" altLang="ko-KR" dirty="0">
                <a:latin typeface="JetBrains Mono"/>
              </a:rPr>
              <a:t>service </a:t>
            </a:r>
            <a:r>
              <a:rPr lang="en-US" altLang="ko-KR" dirty="0" err="1">
                <a:latin typeface="JetBrains Mono"/>
              </a:rPr>
              <a:t>codedeploy</a:t>
            </a:r>
            <a:r>
              <a:rPr lang="en-US" altLang="ko-KR" dirty="0">
                <a:latin typeface="JetBrains Mono"/>
              </a:rPr>
              <a:t>-agent </a:t>
            </a:r>
            <a:r>
              <a:rPr lang="en-US" altLang="ko-KR" dirty="0" smtClean="0">
                <a:latin typeface="JetBrains Mono"/>
              </a:rPr>
              <a:t>restart</a:t>
            </a:r>
          </a:p>
          <a:p>
            <a:endParaRPr lang="en-US" altLang="ko-KR" dirty="0">
              <a:latin typeface="JetBrains Mono"/>
            </a:endParaRPr>
          </a:p>
          <a:p>
            <a:r>
              <a:rPr lang="en-US" altLang="ko-KR" dirty="0" smtClean="0">
                <a:latin typeface="JetBrains Mono"/>
              </a:rPr>
              <a:t># </a:t>
            </a:r>
            <a:r>
              <a:rPr lang="ko-KR" altLang="en-US" dirty="0" smtClean="0">
                <a:latin typeface="JetBrains Mono"/>
              </a:rPr>
              <a:t>이후 배포 시 에러 발생한다면</a:t>
            </a:r>
            <a:endParaRPr lang="en-US" altLang="ko-KR" dirty="0" smtClean="0">
              <a:latin typeface="JetBrains Mono"/>
            </a:endParaRPr>
          </a:p>
          <a:p>
            <a:r>
              <a:rPr lang="en-US" altLang="ko-KR" dirty="0" smtClean="0">
                <a:latin typeface="JetBrains Mono"/>
              </a:rPr>
              <a:t># </a:t>
            </a:r>
            <a:r>
              <a:rPr lang="ko-KR" altLang="en-US" dirty="0" smtClean="0">
                <a:latin typeface="JetBrains Mono"/>
              </a:rPr>
              <a:t>아래 명령어로 서버에서 로그를 확인 해 보세요</a:t>
            </a:r>
            <a:endParaRPr lang="en-US" altLang="ko-KR" dirty="0" smtClean="0">
              <a:latin typeface="JetBrains Mono"/>
            </a:endParaRPr>
          </a:p>
          <a:p>
            <a:pPr lvl="0"/>
            <a:r>
              <a:rPr lang="en-US" altLang="ko-KR" dirty="0" smtClean="0">
                <a:latin typeface="JetBrains Mono"/>
              </a:rPr>
              <a:t>$ </a:t>
            </a:r>
            <a:r>
              <a:rPr lang="ko-KR" altLang="ko-KR" dirty="0" err="1">
                <a:latin typeface="JetBrains Mono"/>
                <a:ea typeface="Fira Mono"/>
              </a:rPr>
              <a:t>cat</a:t>
            </a:r>
            <a:r>
              <a:rPr lang="ko-KR" altLang="ko-KR" dirty="0">
                <a:latin typeface="JetBrains Mono"/>
                <a:ea typeface="Fira Mono"/>
              </a:rPr>
              <a:t> /</a:t>
            </a:r>
            <a:r>
              <a:rPr lang="ko-KR" altLang="ko-KR" dirty="0" err="1">
                <a:latin typeface="JetBrains Mono"/>
                <a:ea typeface="Fira Mono"/>
              </a:rPr>
              <a:t>var</a:t>
            </a:r>
            <a:r>
              <a:rPr lang="ko-KR" altLang="ko-KR" dirty="0">
                <a:latin typeface="JetBrains Mono"/>
                <a:ea typeface="Fira Mono"/>
              </a:rPr>
              <a:t>/</a:t>
            </a:r>
            <a:r>
              <a:rPr lang="ko-KR" altLang="ko-KR" dirty="0" err="1">
                <a:latin typeface="JetBrains Mono"/>
                <a:ea typeface="Fira Mono"/>
              </a:rPr>
              <a:t>log</a:t>
            </a:r>
            <a:r>
              <a:rPr lang="ko-KR" altLang="ko-KR" dirty="0">
                <a:latin typeface="JetBrains Mono"/>
                <a:ea typeface="Fira Mono"/>
              </a:rPr>
              <a:t>/</a:t>
            </a:r>
            <a:r>
              <a:rPr lang="ko-KR" altLang="ko-KR" dirty="0" err="1">
                <a:latin typeface="JetBrains Mono"/>
                <a:ea typeface="Fira Mono"/>
              </a:rPr>
              <a:t>aws</a:t>
            </a:r>
            <a:r>
              <a:rPr lang="ko-KR" altLang="ko-KR" dirty="0">
                <a:latin typeface="JetBrains Mono"/>
                <a:ea typeface="Fira Mono"/>
              </a:rPr>
              <a:t>/</a:t>
            </a:r>
            <a:r>
              <a:rPr lang="ko-KR" altLang="ko-KR" dirty="0" err="1">
                <a:latin typeface="JetBrains Mono"/>
                <a:ea typeface="Fira Mono"/>
              </a:rPr>
              <a:t>codedeploy-agent</a:t>
            </a:r>
            <a:r>
              <a:rPr lang="ko-KR" altLang="ko-KR" dirty="0">
                <a:latin typeface="JetBrains Mono"/>
                <a:ea typeface="Fira Mono"/>
              </a:rPr>
              <a:t>/codedeploy-agent.log</a:t>
            </a:r>
            <a:r>
              <a:rPr lang="ko-KR" altLang="ko-KR" sz="1400" dirty="0">
                <a:latin typeface="JetBrains Mono"/>
              </a:rPr>
              <a:t> </a:t>
            </a:r>
            <a:endParaRPr lang="ko-KR" altLang="ko-KR" sz="4000" dirty="0">
              <a:latin typeface="JetBrains Mono"/>
            </a:endParaRPr>
          </a:p>
          <a:p>
            <a:endParaRPr lang="en-US" altLang="ko-KR" dirty="0" smtClean="0">
              <a:latin typeface="JetBrains Mono"/>
            </a:endParaRPr>
          </a:p>
          <a:p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14219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push file</a:t>
            </a:r>
            <a:endParaRPr lang="ko-KR" altLang="en-US" dirty="0">
              <a:latin typeface="JetBrains Mono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450" y="1808142"/>
            <a:ext cx="927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JetBrains Mono"/>
              </a:rPr>
              <a:t>cicd</a:t>
            </a:r>
            <a:r>
              <a:rPr lang="en-US" altLang="ko-KR" dirty="0" smtClean="0">
                <a:latin typeface="JetBrains Mono"/>
              </a:rPr>
              <a:t> </a:t>
            </a:r>
            <a:r>
              <a:rPr lang="ko-KR" altLang="en-US" dirty="0" smtClean="0">
                <a:latin typeface="JetBrains Mono"/>
              </a:rPr>
              <a:t>스크립트를 작성하기 이전 로컬의 </a:t>
            </a:r>
            <a:r>
              <a:rPr lang="en-US" altLang="ko-KR" dirty="0" smtClean="0">
                <a:latin typeface="JetBrains Mono"/>
              </a:rPr>
              <a:t>sample </a:t>
            </a:r>
            <a:r>
              <a:rPr lang="en-US" altLang="ko-KR" dirty="0" err="1" smtClean="0">
                <a:latin typeface="JetBrains Mono"/>
              </a:rPr>
              <a:t>ssr</a:t>
            </a:r>
            <a:r>
              <a:rPr lang="en-US" altLang="ko-KR" dirty="0" smtClean="0">
                <a:latin typeface="JetBrains Mono"/>
              </a:rPr>
              <a:t> app</a:t>
            </a:r>
            <a:r>
              <a:rPr lang="ko-KR" altLang="en-US" dirty="0" smtClean="0">
                <a:latin typeface="JetBrains Mono"/>
              </a:rPr>
              <a:t>을 레포지토리에 </a:t>
            </a:r>
            <a:r>
              <a:rPr lang="en-US" altLang="ko-KR" dirty="0" smtClean="0">
                <a:latin typeface="JetBrains Mono"/>
              </a:rPr>
              <a:t>push </a:t>
            </a:r>
            <a:r>
              <a:rPr lang="ko-KR" altLang="en-US" dirty="0" smtClean="0">
                <a:latin typeface="JetBrains Mono"/>
              </a:rPr>
              <a:t>해 주세요</a:t>
            </a:r>
            <a:endParaRPr lang="ko-KR" altLang="en-US" dirty="0">
              <a:latin typeface="JetBrains Mon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294928"/>
            <a:ext cx="5196588" cy="40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5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</a:t>
            </a:r>
            <a:endParaRPr lang="ko-KR" altLang="en-US" dirty="0">
              <a:latin typeface="JetBrains Mono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2588"/>
            <a:ext cx="10229850" cy="42262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71825" y="2114550"/>
            <a:ext cx="1095375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200" y="6118047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JetBrains Mono"/>
              </a:rPr>
              <a:t>생성한 </a:t>
            </a:r>
            <a:r>
              <a:rPr lang="ko-KR" altLang="en-US" dirty="0" err="1" smtClean="0">
                <a:latin typeface="JetBrains Mono"/>
              </a:rPr>
              <a:t>레포지토리</a:t>
            </a:r>
            <a:r>
              <a:rPr lang="ko-KR" altLang="en-US" dirty="0" smtClean="0">
                <a:latin typeface="JetBrains Mono"/>
              </a:rPr>
              <a:t> </a:t>
            </a:r>
            <a:r>
              <a:rPr lang="en-US" altLang="ko-KR" dirty="0" smtClean="0">
                <a:latin typeface="JetBrains Mono"/>
              </a:rPr>
              <a:t>-&gt; Actions</a:t>
            </a:r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92471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</a:t>
            </a:r>
            <a:endParaRPr lang="ko-KR" altLang="en-US" dirty="0">
              <a:latin typeface="JetBrains Mon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200" y="6118047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JetBrains Mono"/>
              </a:rPr>
              <a:t>set up a workflow yourself</a:t>
            </a:r>
            <a:endParaRPr lang="ko-KR" altLang="en-US" dirty="0">
              <a:latin typeface="JetBrains Mono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44253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52750" y="2085975"/>
            <a:ext cx="1095375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48125" y="3343275"/>
            <a:ext cx="1685925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23504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add script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93531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JetBrains Mono"/>
              </a:rPr>
              <a:t>참조</a:t>
            </a:r>
            <a:endParaRPr lang="en-US" altLang="ko-KR" sz="2000" dirty="0" smtClean="0">
              <a:latin typeface="JetBrains Mono"/>
            </a:endParaRPr>
          </a:p>
          <a:p>
            <a:r>
              <a:rPr lang="en-US" altLang="ko-KR" sz="2000" dirty="0" smtClean="0">
                <a:latin typeface="JetBrains Mono"/>
                <a:hlinkClick r:id="rId2"/>
              </a:rPr>
              <a:t>https</a:t>
            </a:r>
            <a:r>
              <a:rPr lang="en-US" altLang="ko-KR" sz="2000" dirty="0">
                <a:latin typeface="JetBrains Mono"/>
                <a:hlinkClick r:id="rId2"/>
              </a:rPr>
              <a:t>://github.com/bear-frog/ci-cd/blob/main/.</a:t>
            </a:r>
            <a:r>
              <a:rPr lang="en-US" altLang="ko-KR" sz="2000" dirty="0" smtClean="0">
                <a:latin typeface="JetBrains Mono"/>
                <a:hlinkClick r:id="rId2"/>
              </a:rPr>
              <a:t>github/workflows/main.yml</a:t>
            </a:r>
            <a:endParaRPr lang="en-US" altLang="ko-KR" sz="2000" dirty="0" smtClean="0">
              <a:latin typeface="JetBrains Mono"/>
            </a:endParaRPr>
          </a:p>
          <a:p>
            <a:endParaRPr lang="en-US" altLang="ko-KR" sz="2000" dirty="0">
              <a:latin typeface="JetBrains Mono"/>
            </a:endParaRPr>
          </a:p>
          <a:p>
            <a:r>
              <a:rPr lang="ko-KR" altLang="en-US" sz="2000" dirty="0" smtClean="0">
                <a:latin typeface="JetBrains Mono"/>
              </a:rPr>
              <a:t>스크립트가 길어서 </a:t>
            </a:r>
            <a:r>
              <a:rPr lang="en-US" altLang="ko-KR" sz="2000" dirty="0" err="1" smtClean="0">
                <a:latin typeface="JetBrains Mono"/>
              </a:rPr>
              <a:t>ppt</a:t>
            </a:r>
            <a:r>
              <a:rPr lang="ko-KR" altLang="en-US" sz="2000" dirty="0" smtClean="0">
                <a:latin typeface="JetBrains Mono"/>
              </a:rPr>
              <a:t>상에 작성하지 </a:t>
            </a:r>
            <a:r>
              <a:rPr lang="ko-KR" altLang="en-US" sz="2000" dirty="0" smtClean="0">
                <a:latin typeface="JetBrains Mono"/>
              </a:rPr>
              <a:t>않았</a:t>
            </a:r>
            <a:r>
              <a:rPr lang="ko-KR" altLang="en-US" sz="2000" dirty="0" smtClean="0">
                <a:latin typeface="JetBrains Mono"/>
              </a:rPr>
              <a:t>어요</a:t>
            </a:r>
            <a:endParaRPr lang="en-US" altLang="ko-KR" sz="2000" dirty="0" smtClean="0">
              <a:latin typeface="JetBrains Mono"/>
            </a:endParaRPr>
          </a:p>
          <a:p>
            <a:r>
              <a:rPr lang="ko-KR" altLang="en-US" sz="2000" dirty="0" smtClean="0">
                <a:latin typeface="JetBrains Mono"/>
              </a:rPr>
              <a:t>코드 보고 확인하세요</a:t>
            </a:r>
            <a:endParaRPr lang="en-US" altLang="ko-KR" sz="2000" dirty="0" smtClean="0">
              <a:latin typeface="JetBrains Mono"/>
            </a:endParaRPr>
          </a:p>
          <a:p>
            <a:endParaRPr lang="en-US" altLang="ko-KR" sz="2000" dirty="0">
              <a:latin typeface="JetBrains Mono"/>
            </a:endParaRPr>
          </a:p>
          <a:p>
            <a:pPr marL="0" indent="0">
              <a:buNone/>
            </a:pPr>
            <a:endParaRPr lang="ko-KR" altLang="en-US" sz="2000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56009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add script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796050"/>
            <a:ext cx="10515600" cy="1172701"/>
          </a:xfrm>
        </p:spPr>
        <p:txBody>
          <a:bodyPr/>
          <a:lstStyle/>
          <a:p>
            <a:r>
              <a:rPr lang="en-US" altLang="ko-KR" dirty="0" smtClean="0">
                <a:latin typeface="JetBrains Mono"/>
              </a:rPr>
              <a:t>name: </a:t>
            </a:r>
            <a:r>
              <a:rPr lang="en-US" altLang="ko-KR" dirty="0" err="1" smtClean="0">
                <a:latin typeface="JetBrains Mono"/>
              </a:rPr>
              <a:t>yml</a:t>
            </a:r>
            <a:r>
              <a:rPr lang="en-US" altLang="ko-KR" dirty="0" smtClean="0">
                <a:latin typeface="JetBrains Mono"/>
              </a:rPr>
              <a:t> file </a:t>
            </a:r>
            <a:r>
              <a:rPr lang="ko-KR" altLang="en-US" dirty="0" smtClean="0">
                <a:latin typeface="JetBrains Mono"/>
              </a:rPr>
              <a:t>이름</a:t>
            </a:r>
            <a:r>
              <a:rPr lang="en-US" altLang="ko-KR" dirty="0" smtClean="0">
                <a:latin typeface="JetBrains Mono"/>
              </a:rPr>
              <a:t> </a:t>
            </a:r>
            <a:endParaRPr lang="ko-KR" altLang="en-US" dirty="0">
              <a:latin typeface="JetBrains Mon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29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0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add script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973620"/>
            <a:ext cx="10515600" cy="117270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JetBrains Mono"/>
              </a:rPr>
              <a:t>on: </a:t>
            </a:r>
            <a:r>
              <a:rPr lang="ko-KR" altLang="en-US" dirty="0" smtClean="0">
                <a:latin typeface="JetBrains Mono"/>
              </a:rPr>
              <a:t>이벤트에 반응</a:t>
            </a:r>
            <a:endParaRPr lang="en-US" altLang="ko-KR" dirty="0" smtClean="0">
              <a:latin typeface="JetBrains Mono"/>
            </a:endParaRPr>
          </a:p>
          <a:p>
            <a:pPr lvl="1"/>
            <a:r>
              <a:rPr lang="en-US" altLang="ko-KR" dirty="0" smtClean="0">
                <a:latin typeface="JetBrains Mono"/>
              </a:rPr>
              <a:t>main </a:t>
            </a:r>
            <a:r>
              <a:rPr lang="ko-KR" altLang="en-US" dirty="0" err="1" smtClean="0">
                <a:latin typeface="JetBrains Mono"/>
              </a:rPr>
              <a:t>브렌치에</a:t>
            </a:r>
            <a:r>
              <a:rPr lang="ko-KR" altLang="en-US" dirty="0" smtClean="0">
                <a:latin typeface="JetBrains Mono"/>
              </a:rPr>
              <a:t> 대한 </a:t>
            </a:r>
            <a:r>
              <a:rPr lang="en-US" altLang="ko-KR" dirty="0" smtClean="0">
                <a:latin typeface="JetBrains Mono"/>
              </a:rPr>
              <a:t>push, </a:t>
            </a:r>
            <a:r>
              <a:rPr lang="en-US" altLang="ko-KR" dirty="0" err="1" smtClean="0">
                <a:latin typeface="JetBrains Mono"/>
              </a:rPr>
              <a:t>pull_request</a:t>
            </a:r>
            <a:r>
              <a:rPr lang="ko-KR" altLang="en-US" dirty="0">
                <a:latin typeface="JetBrains Mono"/>
              </a:rPr>
              <a:t> </a:t>
            </a:r>
            <a:r>
              <a:rPr lang="ko-KR" altLang="en-US" dirty="0" smtClean="0">
                <a:latin typeface="JetBrains Mono"/>
              </a:rPr>
              <a:t>이벤트에 반응하여</a:t>
            </a:r>
            <a:endParaRPr lang="en-US" altLang="ko-KR" dirty="0" smtClean="0">
              <a:latin typeface="JetBrains Mono"/>
            </a:endParaRPr>
          </a:p>
          <a:p>
            <a:pPr lvl="1"/>
            <a:r>
              <a:rPr lang="en-US" altLang="ko-KR" dirty="0" err="1" smtClean="0">
                <a:latin typeface="JetBrains Mono"/>
              </a:rPr>
              <a:t>github</a:t>
            </a:r>
            <a:r>
              <a:rPr lang="en-US" altLang="ko-KR" dirty="0" smtClean="0">
                <a:latin typeface="JetBrains Mono"/>
              </a:rPr>
              <a:t> action </a:t>
            </a:r>
            <a:r>
              <a:rPr lang="ko-KR" altLang="en-US" dirty="0" smtClean="0">
                <a:latin typeface="JetBrains Mono"/>
              </a:rPr>
              <a:t>스크립트 실행</a:t>
            </a:r>
            <a:endParaRPr lang="ko-KR" altLang="en-US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8057"/>
            <a:ext cx="7172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add script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067532"/>
            <a:ext cx="10515600" cy="1172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JetBrains Mono"/>
              </a:rPr>
              <a:t>jobs: </a:t>
            </a:r>
            <a:r>
              <a:rPr lang="en-US" altLang="ko-KR" dirty="0" err="1" smtClean="0">
                <a:latin typeface="JetBrains Mono"/>
              </a:rPr>
              <a:t>github</a:t>
            </a:r>
            <a:r>
              <a:rPr lang="en-US" altLang="ko-KR" dirty="0" smtClean="0">
                <a:latin typeface="JetBrains Mono"/>
              </a:rPr>
              <a:t> action</a:t>
            </a:r>
            <a:r>
              <a:rPr lang="ko-KR" altLang="en-US" dirty="0" smtClean="0">
                <a:latin typeface="JetBrains Mono"/>
              </a:rPr>
              <a:t>에서 수행할 작업을 작성</a:t>
            </a:r>
            <a:endParaRPr lang="en-US" altLang="ko-KR" dirty="0" smtClean="0">
              <a:latin typeface="JetBrains Mono"/>
            </a:endParaRPr>
          </a:p>
          <a:p>
            <a:endParaRPr lang="ko-KR" altLang="en-US" dirty="0">
              <a:latin typeface="JetBrains Mon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48675" cy="29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2653882"/>
            <a:ext cx="8382000" cy="1524000"/>
          </a:xfrm>
          <a:prstGeom prst="rect">
            <a:avLst/>
          </a:prstGeom>
        </p:spPr>
      </p:pic>
      <p:sp>
        <p:nvSpPr>
          <p:cNvPr id="8" name="내용 개체 틀 3"/>
          <p:cNvSpPr txBox="1">
            <a:spLocks/>
          </p:cNvSpPr>
          <p:nvPr/>
        </p:nvSpPr>
        <p:spPr>
          <a:xfrm>
            <a:off x="871537" y="4245032"/>
            <a:ext cx="10515600" cy="117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JetBrains Mono"/>
              </a:rPr>
              <a:t>build: </a:t>
            </a:r>
            <a:r>
              <a:rPr lang="ko-KR" altLang="en-US" dirty="0" smtClean="0">
                <a:latin typeface="JetBrains Mono"/>
              </a:rPr>
              <a:t>빌드 환경 작성</a:t>
            </a:r>
            <a:endParaRPr lang="en-US" altLang="ko-KR" dirty="0" smtClean="0">
              <a:latin typeface="JetBrains Mono"/>
            </a:endParaRPr>
          </a:p>
          <a:p>
            <a:pPr lvl="1"/>
            <a:r>
              <a:rPr lang="en-US" altLang="ko-KR" dirty="0" smtClean="0">
                <a:latin typeface="JetBrains Mono"/>
              </a:rPr>
              <a:t>runs-on: </a:t>
            </a:r>
            <a:r>
              <a:rPr lang="ko-KR" altLang="en-US" dirty="0" smtClean="0">
                <a:latin typeface="JetBrains Mono"/>
              </a:rPr>
              <a:t>운영체제 기입</a:t>
            </a:r>
            <a:endParaRPr lang="en-US" altLang="ko-KR" dirty="0" smtClean="0">
              <a:latin typeface="JetBrains Mono"/>
            </a:endParaRPr>
          </a:p>
          <a:p>
            <a:pPr lvl="1"/>
            <a:r>
              <a:rPr lang="en-US" altLang="ko-KR" dirty="0" smtClean="0">
                <a:latin typeface="JetBrains Mono"/>
              </a:rPr>
              <a:t>strategy: </a:t>
            </a:r>
            <a:r>
              <a:rPr lang="ko-KR" altLang="en-US" dirty="0" smtClean="0">
                <a:latin typeface="JetBrains Mono"/>
              </a:rPr>
              <a:t>개발 환경 기입</a:t>
            </a:r>
            <a:endParaRPr lang="en-US" altLang="ko-KR" dirty="0" smtClean="0">
              <a:latin typeface="JetBrains Mono"/>
            </a:endParaRPr>
          </a:p>
          <a:p>
            <a:pPr lvl="2"/>
            <a:r>
              <a:rPr lang="en-US" altLang="ko-KR" dirty="0" smtClean="0">
                <a:latin typeface="JetBrains Mono"/>
              </a:rPr>
              <a:t>node-version: </a:t>
            </a:r>
            <a:r>
              <a:rPr lang="ko-KR" altLang="en-US" dirty="0" smtClean="0">
                <a:latin typeface="JetBrains Mono"/>
              </a:rPr>
              <a:t>사용 노드 버전 기입</a:t>
            </a:r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36209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add script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04208" y="3397568"/>
            <a:ext cx="10515600" cy="1172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JetBrains Mono"/>
              </a:rPr>
              <a:t>steps: </a:t>
            </a:r>
            <a:r>
              <a:rPr lang="ko-KR" altLang="en-US" dirty="0" smtClean="0">
                <a:latin typeface="JetBrains Mono"/>
              </a:rPr>
              <a:t>빌드 과정 서술</a:t>
            </a:r>
            <a:endParaRPr lang="en-US" altLang="ko-KR" dirty="0" smtClean="0">
              <a:latin typeface="JetBrains Mono"/>
            </a:endParaRPr>
          </a:p>
          <a:p>
            <a:pPr lvl="1"/>
            <a:r>
              <a:rPr lang="en-US" altLang="ko-KR" dirty="0" smtClean="0">
                <a:latin typeface="JetBrains Mono"/>
              </a:rPr>
              <a:t>names: </a:t>
            </a:r>
            <a:r>
              <a:rPr lang="ko-KR" altLang="en-US" dirty="0" smtClean="0">
                <a:latin typeface="JetBrains Mono"/>
              </a:rPr>
              <a:t>명령어 이름 해당 이름을 통해 명령어 실행됨</a:t>
            </a:r>
            <a:endParaRPr lang="ko-KR" altLang="en-US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8" y="1690688"/>
            <a:ext cx="3705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2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add script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04208" y="2997288"/>
            <a:ext cx="10515600" cy="267199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JetBrains Mono"/>
              </a:rPr>
              <a:t>app build</a:t>
            </a:r>
          </a:p>
          <a:p>
            <a:pPr lvl="1"/>
            <a:r>
              <a:rPr lang="ko-KR" altLang="en-US" sz="2000" dirty="0" smtClean="0">
                <a:latin typeface="JetBrains Mono"/>
              </a:rPr>
              <a:t>현재 디렉터리에서 </a:t>
            </a:r>
            <a:r>
              <a:rPr lang="en-US" altLang="ko-KR" sz="2000" dirty="0" err="1" smtClean="0">
                <a:latin typeface="JetBrains Mono"/>
              </a:rPr>
              <a:t>npm</a:t>
            </a:r>
            <a:r>
              <a:rPr lang="en-US" altLang="ko-KR" sz="2000" dirty="0" smtClean="0">
                <a:latin typeface="JetBrains Mono"/>
              </a:rPr>
              <a:t> </a:t>
            </a:r>
            <a:r>
              <a:rPr lang="en-US" altLang="ko-KR" sz="2000" dirty="0" err="1" smtClean="0">
                <a:latin typeface="JetBrains Mono"/>
              </a:rPr>
              <a:t>i</a:t>
            </a:r>
            <a:r>
              <a:rPr lang="en-US" altLang="ko-KR" sz="2000" dirty="0" smtClean="0">
                <a:latin typeface="JetBrains Mono"/>
              </a:rPr>
              <a:t>(</a:t>
            </a:r>
            <a:r>
              <a:rPr lang="ko-KR" altLang="en-US" sz="2000" dirty="0" smtClean="0">
                <a:latin typeface="JetBrains Mono"/>
              </a:rPr>
              <a:t>종속성 설치</a:t>
            </a:r>
            <a:r>
              <a:rPr lang="en-US" altLang="ko-KR" sz="2000" dirty="0" smtClean="0">
                <a:latin typeface="JetBrains Mono"/>
              </a:rPr>
              <a:t>)</a:t>
            </a:r>
          </a:p>
          <a:p>
            <a:pPr lvl="1"/>
            <a:r>
              <a:rPr lang="en-US" altLang="ko-KR" sz="2000" dirty="0" err="1" smtClean="0">
                <a:latin typeface="JetBrains Mono"/>
              </a:rPr>
              <a:t>npm</a:t>
            </a:r>
            <a:r>
              <a:rPr lang="en-US" altLang="ko-KR" sz="2000" dirty="0" smtClean="0">
                <a:latin typeface="JetBrains Mono"/>
              </a:rPr>
              <a:t> run build(</a:t>
            </a:r>
            <a:r>
              <a:rPr lang="ko-KR" altLang="en-US" sz="2000" dirty="0" smtClean="0">
                <a:latin typeface="JetBrains Mono"/>
              </a:rPr>
              <a:t>앱 빌드</a:t>
            </a:r>
            <a:r>
              <a:rPr lang="en-US" altLang="ko-KR" sz="2000" dirty="0" smtClean="0">
                <a:latin typeface="JetBrains Mono"/>
              </a:rPr>
              <a:t>)</a:t>
            </a:r>
          </a:p>
          <a:p>
            <a:pPr lvl="1"/>
            <a:r>
              <a:rPr lang="ko-KR" altLang="en-US" sz="2000" dirty="0" smtClean="0">
                <a:latin typeface="JetBrains Mono"/>
              </a:rPr>
              <a:t>두 명령어를 통해 </a:t>
            </a:r>
            <a:r>
              <a:rPr lang="ko-KR" altLang="en-US" sz="2000" dirty="0" err="1" smtClean="0">
                <a:latin typeface="JetBrains Mono"/>
              </a:rPr>
              <a:t>빌드된</a:t>
            </a:r>
            <a:r>
              <a:rPr lang="ko-KR" altLang="en-US" sz="2000" dirty="0" smtClean="0">
                <a:latin typeface="JetBrains Mono"/>
              </a:rPr>
              <a:t> 앱</a:t>
            </a:r>
            <a:r>
              <a:rPr lang="en-US" altLang="ko-KR" sz="2000" dirty="0" smtClean="0">
                <a:latin typeface="JetBrains Mono"/>
              </a:rPr>
              <a:t>(</a:t>
            </a:r>
            <a:r>
              <a:rPr lang="en-US" altLang="ko-KR" sz="2000" dirty="0" err="1" smtClean="0">
                <a:latin typeface="JetBrains Mono"/>
              </a:rPr>
              <a:t>dist</a:t>
            </a:r>
            <a:r>
              <a:rPr lang="en-US" altLang="ko-KR" sz="2000" dirty="0" smtClean="0">
                <a:latin typeface="JetBrains Mono"/>
              </a:rPr>
              <a:t>) </a:t>
            </a:r>
            <a:r>
              <a:rPr lang="ko-KR" altLang="en-US" sz="2000" dirty="0" smtClean="0">
                <a:latin typeface="JetBrains Mono"/>
              </a:rPr>
              <a:t>폴더 생성</a:t>
            </a:r>
            <a:endParaRPr lang="en-US" altLang="ko-KR" sz="2000" dirty="0" smtClean="0">
              <a:latin typeface="JetBrains Mono"/>
            </a:endParaRPr>
          </a:p>
          <a:p>
            <a:pPr lvl="1"/>
            <a:endParaRPr lang="en-US" altLang="ko-KR" dirty="0" smtClean="0">
              <a:latin typeface="JetBrains Mon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8" y="1671725"/>
            <a:ext cx="4924425" cy="1181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8" y="4735744"/>
            <a:ext cx="5267325" cy="600075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1104208" y="5335819"/>
            <a:ext cx="10515600" cy="2671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S3 </a:t>
            </a:r>
            <a:r>
              <a:rPr lang="ko-KR" altLang="en-US" sz="2400" dirty="0" err="1" smtClean="0"/>
              <a:t>버킷</a:t>
            </a:r>
            <a:r>
              <a:rPr lang="ko-KR" altLang="en-US" sz="2400" dirty="0" smtClean="0"/>
              <a:t> 전송을 위한 </a:t>
            </a:r>
            <a:r>
              <a:rPr lang="en-US" altLang="ko-KR" sz="2400" dirty="0" smtClean="0"/>
              <a:t>zip</a:t>
            </a:r>
            <a:r>
              <a:rPr lang="ko-KR" altLang="en-US" sz="2400" dirty="0" smtClean="0"/>
              <a:t>파일 생성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빌드된</a:t>
            </a:r>
            <a:r>
              <a:rPr lang="ko-KR" altLang="en-US" sz="2000" dirty="0" smtClean="0"/>
              <a:t> 폴더</a:t>
            </a:r>
            <a:r>
              <a:rPr lang="en-US" altLang="ko-KR" sz="2000" dirty="0" smtClean="0"/>
              <a:t>(./</a:t>
            </a:r>
            <a:r>
              <a:rPr lang="en-US" altLang="ko-KR" sz="2000" dirty="0" err="1" smtClean="0"/>
              <a:t>dist</a:t>
            </a:r>
            <a:r>
              <a:rPr lang="en-US" altLang="ko-KR" sz="2000" dirty="0" smtClean="0"/>
              <a:t>) </a:t>
            </a:r>
            <a:r>
              <a:rPr lang="en-US" altLang="ko-KR" sz="2000" dirty="0" err="1" smtClean="0"/>
              <a:t>codedeploy</a:t>
            </a:r>
            <a:r>
              <a:rPr lang="en-US" altLang="ko-KR" sz="2000" dirty="0" smtClean="0"/>
              <a:t> script(./</a:t>
            </a:r>
            <a:r>
              <a:rPr lang="en-US" altLang="ko-KR" sz="2000" dirty="0" err="1" smtClean="0"/>
              <a:t>appspec.yml</a:t>
            </a:r>
            <a:r>
              <a:rPr lang="en-US" altLang="ko-KR" sz="2000" dirty="0" smtClean="0"/>
              <a:t>, ./scripts)</a:t>
            </a:r>
            <a:r>
              <a:rPr lang="ko-KR" altLang="en-US" sz="2000" dirty="0" smtClean="0"/>
              <a:t>를 압축</a:t>
            </a:r>
            <a:r>
              <a:rPr lang="en-US" altLang="ko-KR" sz="2000" dirty="0" smtClean="0"/>
              <a:t>(cicd-app.zip)</a:t>
            </a:r>
          </a:p>
        </p:txBody>
      </p:sp>
    </p:spTree>
    <p:extLst>
      <p:ext uri="{BB962C8B-B14F-4D97-AF65-F5344CB8AC3E}">
        <p14:creationId xmlns:p14="http://schemas.microsoft.com/office/powerpoint/2010/main" val="168343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2. create repository</a:t>
            </a:r>
            <a:endParaRPr lang="ko-KR" altLang="en-US" dirty="0">
              <a:latin typeface="JetBrains Mon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4619625" cy="47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74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action workflow: </a:t>
            </a:r>
            <a:r>
              <a:rPr lang="en-US" altLang="ko-KR" sz="2400" dirty="0" smtClean="0">
                <a:latin typeface="JetBrains Mono"/>
              </a:rPr>
              <a:t>add script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13733" y="4916461"/>
            <a:ext cx="10515600" cy="161734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>
                <a:latin typeface="JetBrains Mono"/>
              </a:rPr>
              <a:t>codedeploy</a:t>
            </a:r>
            <a:r>
              <a:rPr lang="ko-KR" altLang="en-US" dirty="0" smtClean="0">
                <a:latin typeface="JetBrains Mono"/>
              </a:rPr>
              <a:t>를 통한 서버 배포</a:t>
            </a:r>
            <a:endParaRPr lang="en-US" altLang="ko-KR" dirty="0" smtClean="0">
              <a:latin typeface="JetBrains Mono"/>
            </a:endParaRPr>
          </a:p>
          <a:p>
            <a:pPr lvl="1"/>
            <a:r>
              <a:rPr lang="en-US" altLang="ko-KR" dirty="0" smtClean="0">
                <a:latin typeface="JetBrains Mono"/>
              </a:rPr>
              <a:t>application name(app)</a:t>
            </a:r>
          </a:p>
          <a:p>
            <a:pPr lvl="1"/>
            <a:r>
              <a:rPr lang="en-US" altLang="ko-KR" dirty="0" smtClean="0">
                <a:latin typeface="JetBrains Mono"/>
              </a:rPr>
              <a:t>group name(group)</a:t>
            </a:r>
            <a:r>
              <a:rPr lang="ko-KR" altLang="en-US" dirty="0" smtClean="0">
                <a:latin typeface="JetBrains Mono"/>
              </a:rPr>
              <a:t>을 작성</a:t>
            </a:r>
            <a:endParaRPr lang="en-US" altLang="ko-KR" dirty="0" smtClean="0">
              <a:latin typeface="JetBrains Mono"/>
            </a:endParaRPr>
          </a:p>
          <a:p>
            <a:pPr lvl="1"/>
            <a:r>
              <a:rPr lang="en-US" altLang="ko-KR" dirty="0" smtClean="0">
                <a:latin typeface="JetBrains Mono"/>
              </a:rPr>
              <a:t>S3 </a:t>
            </a:r>
            <a:r>
              <a:rPr lang="ko-KR" altLang="en-US" dirty="0" err="1" smtClean="0">
                <a:latin typeface="JetBrains Mono"/>
              </a:rPr>
              <a:t>버킷의</a:t>
            </a:r>
            <a:r>
              <a:rPr lang="ko-KR" altLang="en-US" dirty="0" smtClean="0">
                <a:latin typeface="JetBrains Mono"/>
              </a:rPr>
              <a:t> 배포 파일을 명시</a:t>
            </a:r>
            <a:r>
              <a:rPr lang="en-US" altLang="ko-KR" dirty="0" smtClean="0">
                <a:latin typeface="JetBrains Mono"/>
              </a:rPr>
              <a:t>(public/cicd-app.zip)</a:t>
            </a:r>
          </a:p>
          <a:p>
            <a:pPr lvl="1"/>
            <a:endParaRPr lang="en-US" altLang="ko-KR" dirty="0" smtClean="0">
              <a:latin typeface="JetBrains Mono"/>
            </a:endParaRPr>
          </a:p>
          <a:p>
            <a:pPr lvl="1"/>
            <a:endParaRPr lang="ko-KR" altLang="en-US" dirty="0">
              <a:latin typeface="JetBrains Mono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113733" y="2394109"/>
            <a:ext cx="10515600" cy="117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JetBrains Mono"/>
              </a:rPr>
              <a:t>S3</a:t>
            </a:r>
            <a:r>
              <a:rPr lang="ko-KR" altLang="en-US" dirty="0" err="1" smtClean="0">
                <a:latin typeface="JetBrains Mono"/>
              </a:rPr>
              <a:t>버킷에</a:t>
            </a:r>
            <a:r>
              <a:rPr lang="ko-KR" altLang="en-US" dirty="0" smtClean="0">
                <a:latin typeface="JetBrains Mono"/>
              </a:rPr>
              <a:t> </a:t>
            </a:r>
            <a:r>
              <a:rPr lang="en-US" altLang="ko-KR" dirty="0" smtClean="0">
                <a:latin typeface="JetBrains Mono"/>
              </a:rPr>
              <a:t>zip</a:t>
            </a:r>
            <a:r>
              <a:rPr lang="ko-KR" altLang="en-US" dirty="0" smtClean="0">
                <a:latin typeface="JetBrains Mono"/>
              </a:rPr>
              <a:t>파일 업로드</a:t>
            </a:r>
            <a:endParaRPr lang="en-US" altLang="ko-KR" dirty="0" smtClean="0">
              <a:latin typeface="JetBrains Mono"/>
            </a:endParaRPr>
          </a:p>
          <a:p>
            <a:pPr lvl="1"/>
            <a:r>
              <a:rPr lang="ko-KR" altLang="en-US" dirty="0" smtClean="0">
                <a:latin typeface="JetBrains Mono"/>
              </a:rPr>
              <a:t>압축된 파일</a:t>
            </a:r>
            <a:r>
              <a:rPr lang="en-US" altLang="ko-KR" dirty="0" smtClean="0">
                <a:latin typeface="JetBrains Mono"/>
              </a:rPr>
              <a:t>(cicd-app.zip)</a:t>
            </a:r>
            <a:r>
              <a:rPr lang="ko-KR" altLang="en-US" dirty="0" smtClean="0">
                <a:latin typeface="JetBrains Mono"/>
              </a:rPr>
              <a:t>을 </a:t>
            </a:r>
            <a:r>
              <a:rPr lang="en-US" altLang="ko-KR" dirty="0" smtClean="0">
                <a:latin typeface="JetBrains Mono"/>
              </a:rPr>
              <a:t>S3</a:t>
            </a:r>
            <a:r>
              <a:rPr lang="ko-KR" altLang="en-US" dirty="0" err="1" smtClean="0">
                <a:latin typeface="JetBrains Mono"/>
              </a:rPr>
              <a:t>버킷</a:t>
            </a:r>
            <a:r>
              <a:rPr lang="en-US" altLang="ko-KR" dirty="0" smtClean="0">
                <a:latin typeface="JetBrains Mono"/>
              </a:rPr>
              <a:t>(</a:t>
            </a:r>
            <a:r>
              <a:rPr lang="en-US" altLang="ko-KR" dirty="0" err="1" smtClean="0">
                <a:latin typeface="JetBrains Mono"/>
              </a:rPr>
              <a:t>uds-cicd</a:t>
            </a:r>
            <a:r>
              <a:rPr lang="en-US" altLang="ko-KR" dirty="0">
                <a:latin typeface="JetBrains Mono"/>
              </a:rPr>
              <a:t>)</a:t>
            </a:r>
            <a:r>
              <a:rPr lang="ko-KR" altLang="en-US" dirty="0" smtClean="0">
                <a:latin typeface="JetBrains Mono"/>
              </a:rPr>
              <a:t>의 </a:t>
            </a:r>
            <a:r>
              <a:rPr lang="en-US" altLang="ko-KR" dirty="0" smtClean="0">
                <a:latin typeface="JetBrains Mono"/>
              </a:rPr>
              <a:t>public</a:t>
            </a:r>
            <a:r>
              <a:rPr lang="ko-KR" altLang="en-US" dirty="0" smtClean="0">
                <a:latin typeface="JetBrains Mono"/>
              </a:rPr>
              <a:t>폴더로 이동</a:t>
            </a:r>
            <a:endParaRPr lang="ko-KR" altLang="en-US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8" y="1739827"/>
            <a:ext cx="6057900" cy="552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33" y="3472144"/>
            <a:ext cx="5762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1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CI/CD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13733" y="5085794"/>
            <a:ext cx="10515600" cy="161734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JetBrains Mono"/>
              </a:rPr>
              <a:t>S3</a:t>
            </a:r>
            <a:r>
              <a:rPr lang="ko-KR" altLang="en-US" dirty="0" err="1" smtClean="0">
                <a:latin typeface="JetBrains Mono"/>
              </a:rPr>
              <a:t>버킷에</a:t>
            </a:r>
            <a:r>
              <a:rPr lang="ko-KR" altLang="en-US" dirty="0" smtClean="0">
                <a:latin typeface="JetBrains Mono"/>
              </a:rPr>
              <a:t> </a:t>
            </a:r>
            <a:r>
              <a:rPr lang="en-US" altLang="ko-KR" dirty="0" smtClean="0">
                <a:latin typeface="JetBrains Mono"/>
              </a:rPr>
              <a:t>app</a:t>
            </a:r>
            <a:r>
              <a:rPr lang="ko-KR" altLang="en-US" dirty="0" smtClean="0">
                <a:latin typeface="JetBrains Mono"/>
              </a:rPr>
              <a:t>이 업로드 </a:t>
            </a:r>
            <a:endParaRPr lang="en-US" altLang="ko-KR" dirty="0" smtClean="0">
              <a:latin typeface="JetBrains Mono"/>
            </a:endParaRPr>
          </a:p>
          <a:p>
            <a:pPr lvl="1"/>
            <a:endParaRPr lang="ko-KR" altLang="en-US" dirty="0">
              <a:latin typeface="JetBrains Mono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113733" y="2394109"/>
            <a:ext cx="10515600" cy="552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latin typeface="JetBrains Mono"/>
              </a:rPr>
              <a:t>빌드 과정 완료</a:t>
            </a:r>
            <a:endParaRPr lang="ko-KR" altLang="en-US" dirty="0">
              <a:latin typeface="JetBrains Mon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33" y="1546604"/>
            <a:ext cx="10676467" cy="7397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33" y="2872167"/>
            <a:ext cx="640556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75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CI/CD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94327" y="3677293"/>
            <a:ext cx="10515600" cy="56450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JetBrains Mono"/>
              </a:rPr>
              <a:t>ec2 </a:t>
            </a:r>
            <a:r>
              <a:rPr lang="ko-KR" altLang="en-US" dirty="0" smtClean="0">
                <a:latin typeface="JetBrains Mono"/>
              </a:rPr>
              <a:t>서버에 업로드 완료</a:t>
            </a:r>
            <a:endParaRPr lang="ko-KR" altLang="en-US" dirty="0">
              <a:latin typeface="JetBrains Mono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113733" y="2394109"/>
            <a:ext cx="10515600" cy="552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JetBrains Mono"/>
              </a:rPr>
              <a:t>배포 과정 완료</a:t>
            </a:r>
            <a:endParaRPr lang="ko-KR" altLang="en-US" dirty="0">
              <a:latin typeface="JetBrains Mon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33" y="1596918"/>
            <a:ext cx="10003367" cy="652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95" y="3049909"/>
            <a:ext cx="2962275" cy="523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327" y="4241800"/>
            <a:ext cx="9791334" cy="1072462"/>
          </a:xfrm>
          <a:prstGeom prst="rect">
            <a:avLst/>
          </a:prstGeom>
        </p:spPr>
      </p:pic>
      <p:sp>
        <p:nvSpPr>
          <p:cNvPr id="10" name="내용 개체 틀 3"/>
          <p:cNvSpPr txBox="1">
            <a:spLocks/>
          </p:cNvSpPr>
          <p:nvPr/>
        </p:nvSpPr>
        <p:spPr>
          <a:xfrm>
            <a:off x="1194327" y="5463759"/>
            <a:ext cx="10515600" cy="56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JetBrains Mono"/>
              </a:rPr>
              <a:t>after-deploy.sh</a:t>
            </a:r>
            <a:r>
              <a:rPr lang="ko-KR" altLang="en-US" dirty="0" smtClean="0">
                <a:latin typeface="JetBrains Mono"/>
              </a:rPr>
              <a:t>에 따라 배포 후 앱 실행</a:t>
            </a:r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81129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CI/CD</a:t>
            </a:r>
            <a:endParaRPr lang="ko-KR" altLang="en-US" sz="2400" dirty="0">
              <a:latin typeface="JetBrains Mono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55" y="1557684"/>
            <a:ext cx="3525314" cy="4502208"/>
          </a:xfrm>
          <a:prstGeom prst="rect">
            <a:avLst/>
          </a:prstGeom>
        </p:spPr>
      </p:pic>
      <p:pic>
        <p:nvPicPr>
          <p:cNvPr id="2052" name="Picture 4" descr="fTzo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7684"/>
            <a:ext cx="3429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90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칭찬은 농담곰도 춤추게한다 on Twitter: &quot;농담곰 짤 긍정적인 짤 https://t.co/tbMnDP79WR&quot; /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2" y="46036"/>
            <a:ext cx="5730875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9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JetBrains Mono"/>
              </a:rPr>
              <a:t>2. create repository: </a:t>
            </a:r>
            <a:r>
              <a:rPr lang="en-US" altLang="ko-KR" sz="2400" dirty="0" smtClean="0">
                <a:latin typeface="JetBrains Mono"/>
              </a:rPr>
              <a:t>upload </a:t>
            </a:r>
            <a:r>
              <a:rPr lang="en-US" altLang="ko-KR" sz="2400" dirty="0" err="1" smtClean="0">
                <a:latin typeface="JetBrains Mono"/>
              </a:rPr>
              <a:t>vue</a:t>
            </a:r>
            <a:r>
              <a:rPr lang="en-US" altLang="ko-KR" sz="2400" dirty="0" smtClean="0">
                <a:latin typeface="JetBrains Mono"/>
              </a:rPr>
              <a:t> project</a:t>
            </a:r>
            <a:endParaRPr lang="ko-KR" altLang="en-US" sz="2400" dirty="0">
              <a:latin typeface="JetBrains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728193"/>
            <a:ext cx="5573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JetBrains Mono"/>
              </a:rPr>
              <a:t>team-study</a:t>
            </a:r>
            <a:r>
              <a:rPr lang="ko-KR" altLang="en-US" dirty="0" smtClean="0">
                <a:latin typeface="JetBrains Mono"/>
              </a:rPr>
              <a:t>의 </a:t>
            </a:r>
            <a:r>
              <a:rPr lang="en-US" altLang="ko-KR" dirty="0" smtClean="0">
                <a:latin typeface="JetBrains Mono"/>
              </a:rPr>
              <a:t>SSR </a:t>
            </a:r>
            <a:r>
              <a:rPr lang="ko-KR" altLang="en-US" dirty="0" smtClean="0">
                <a:latin typeface="JetBrains Mono"/>
              </a:rPr>
              <a:t>프로젝트 파일을 가져옵니다</a:t>
            </a:r>
            <a:endParaRPr lang="en-US" altLang="ko-KR" dirty="0" smtClean="0">
              <a:latin typeface="JetBrains Mono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JetBrains Mono"/>
              </a:rPr>
              <a:t>프로젝트 빌드</a:t>
            </a:r>
            <a:r>
              <a:rPr lang="en-US" altLang="ko-KR" dirty="0" smtClean="0">
                <a:latin typeface="JetBrains Mono"/>
              </a:rPr>
              <a:t>(</a:t>
            </a:r>
            <a:r>
              <a:rPr lang="en-US" altLang="ko-KR" dirty="0" err="1" smtClean="0">
                <a:latin typeface="JetBrains Mono"/>
              </a:rPr>
              <a:t>npm</a:t>
            </a:r>
            <a:r>
              <a:rPr lang="en-US" altLang="ko-KR" dirty="0" smtClean="0">
                <a:latin typeface="JetBrains Mono"/>
              </a:rPr>
              <a:t> run build)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JetBrains Mono"/>
              </a:rPr>
              <a:t>로컬 환경 프로젝트 정상 동작 확인</a:t>
            </a:r>
            <a:endParaRPr lang="en-US" altLang="ko-KR" dirty="0" smtClean="0">
              <a:latin typeface="JetBrains Mono"/>
            </a:endParaRPr>
          </a:p>
          <a:p>
            <a:r>
              <a:rPr lang="en-US" altLang="ko-KR" dirty="0" smtClean="0">
                <a:latin typeface="JetBrains Mono"/>
              </a:rPr>
              <a:t>(</a:t>
            </a:r>
            <a:r>
              <a:rPr lang="en-US" altLang="ko-KR" dirty="0" err="1" smtClean="0">
                <a:latin typeface="JetBrains Mono"/>
              </a:rPr>
              <a:t>npm</a:t>
            </a:r>
            <a:r>
              <a:rPr lang="en-US" altLang="ko-KR" dirty="0" smtClean="0">
                <a:latin typeface="JetBrains Mono"/>
              </a:rPr>
              <a:t> run dev or </a:t>
            </a:r>
            <a:r>
              <a:rPr lang="en-US" altLang="ko-KR" dirty="0" err="1" smtClean="0">
                <a:latin typeface="JetBrains Mono"/>
              </a:rPr>
              <a:t>npm</a:t>
            </a:r>
            <a:r>
              <a:rPr lang="en-US" altLang="ko-KR" dirty="0" smtClean="0">
                <a:latin typeface="JetBrains Mono"/>
              </a:rPr>
              <a:t> start)</a:t>
            </a:r>
            <a:endParaRPr lang="ko-KR" altLang="en-US" dirty="0">
              <a:latin typeface="JetBrains Mono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3" y="1690688"/>
            <a:ext cx="3417314" cy="4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3. create repository: </a:t>
            </a:r>
            <a:r>
              <a:rPr lang="en-US" altLang="ko-KR" sz="2400" dirty="0" smtClean="0">
                <a:latin typeface="JetBrains Mono"/>
              </a:rPr>
              <a:t>add deploy script</a:t>
            </a:r>
            <a:endParaRPr lang="ko-KR" altLang="en-US" sz="3600" dirty="0">
              <a:latin typeface="JetBrains Mono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171950" cy="4351338"/>
          </a:xfrm>
        </p:spPr>
        <p:txBody>
          <a:bodyPr/>
          <a:lstStyle/>
          <a:p>
            <a:r>
              <a:rPr lang="en-US" altLang="ko-KR" sz="1600" dirty="0" err="1" smtClean="0">
                <a:latin typeface="JetBrains Mono"/>
              </a:rPr>
              <a:t>appspec.yml</a:t>
            </a:r>
            <a:endParaRPr lang="en-US" altLang="ko-KR" sz="1600" dirty="0" smtClean="0">
              <a:latin typeface="JetBrains Mono"/>
            </a:endParaRPr>
          </a:p>
          <a:p>
            <a:r>
              <a:rPr lang="en-US" altLang="ko-KR" sz="1600" dirty="0" smtClean="0">
                <a:latin typeface="JetBrains Mono"/>
              </a:rPr>
              <a:t>scripts/after-deploy.sh</a:t>
            </a:r>
          </a:p>
          <a:p>
            <a:r>
              <a:rPr lang="ko-KR" altLang="en-US" sz="1600" dirty="0" smtClean="0">
                <a:latin typeface="JetBrains Mono"/>
              </a:rPr>
              <a:t>두 파일을 추가합니다</a:t>
            </a:r>
            <a:endParaRPr lang="en-US" altLang="ko-KR" sz="1600" dirty="0" smtClean="0">
              <a:latin typeface="JetBrains Mono"/>
            </a:endParaRPr>
          </a:p>
          <a:p>
            <a:endParaRPr lang="en-US" altLang="ko-KR" sz="1600" dirty="0">
              <a:latin typeface="JetBrains Mono"/>
            </a:endParaRPr>
          </a:p>
          <a:p>
            <a:r>
              <a:rPr lang="en-US" altLang="ko-KR" sz="1600" dirty="0" err="1" smtClean="0">
                <a:latin typeface="JetBrains Mono"/>
              </a:rPr>
              <a:t>codedeploy</a:t>
            </a:r>
            <a:r>
              <a:rPr lang="ko-KR" altLang="en-US" sz="1600" dirty="0" smtClean="0">
                <a:latin typeface="JetBrains Mono"/>
              </a:rPr>
              <a:t>에 의해 </a:t>
            </a:r>
            <a:endParaRPr lang="en-US" altLang="ko-KR" sz="1600" dirty="0" smtClean="0">
              <a:latin typeface="JetBrains Mono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JetBrains Mono"/>
              </a:rPr>
              <a:t>서버에 </a:t>
            </a:r>
            <a:r>
              <a:rPr lang="ko-KR" altLang="en-US" sz="1600" dirty="0" smtClean="0">
                <a:latin typeface="JetBrains Mono"/>
              </a:rPr>
              <a:t>배포된 이후를 정의합니다</a:t>
            </a:r>
            <a:endParaRPr lang="en-US" altLang="ko-KR" sz="1600" dirty="0" smtClean="0">
              <a:latin typeface="JetBrains Mono"/>
            </a:endParaRPr>
          </a:p>
          <a:p>
            <a:endParaRPr lang="en-US" altLang="ko-KR" dirty="0">
              <a:latin typeface="JetBrains Mono"/>
            </a:endParaRPr>
          </a:p>
          <a:p>
            <a:endParaRPr lang="ko-KR" altLang="en-US" dirty="0">
              <a:latin typeface="JetBrains Mon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1690688"/>
            <a:ext cx="1924050" cy="4943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38800" y="2771775"/>
            <a:ext cx="1752600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8800" y="4819650"/>
            <a:ext cx="1752600" cy="3238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0194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3. create repository: </a:t>
            </a:r>
            <a:r>
              <a:rPr lang="en-US" altLang="ko-KR" sz="2400" dirty="0" err="1" smtClean="0">
                <a:latin typeface="JetBrains Mono"/>
              </a:rPr>
              <a:t>appspec.yml</a:t>
            </a:r>
            <a:endParaRPr lang="en-US" altLang="ko-KR" sz="2400" dirty="0" smtClean="0">
              <a:latin typeface="JetBrains Mono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97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version: 0.0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JetBrains Mono"/>
              </a:rPr>
              <a:t>os</a:t>
            </a:r>
            <a:r>
              <a:rPr lang="en-US" altLang="ko-KR" sz="1400" dirty="0">
                <a:latin typeface="JetBrains Mono"/>
              </a:rPr>
              <a:t>: </a:t>
            </a:r>
            <a:r>
              <a:rPr lang="en-US" altLang="ko-KR" sz="1400" dirty="0" err="1">
                <a:latin typeface="JetBrains Mono"/>
              </a:rPr>
              <a:t>linux</a:t>
            </a:r>
            <a:r>
              <a:rPr lang="en-US" altLang="ko-KR" sz="1400" dirty="0">
                <a:latin typeface="JetBrains Mono"/>
              </a:rPr>
              <a:t>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JetBrains Mono"/>
              </a:rPr>
              <a:t>files</a:t>
            </a:r>
            <a:r>
              <a:rPr lang="en-US" altLang="ko-KR" sz="1400" dirty="0">
                <a:latin typeface="JetBrains Mono"/>
              </a:rPr>
              <a:t>: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JetBrains Mono"/>
              </a:rPr>
              <a:t>	- </a:t>
            </a:r>
            <a:r>
              <a:rPr lang="en-US" altLang="ko-KR" sz="1400" dirty="0">
                <a:latin typeface="JetBrains Mono"/>
              </a:rPr>
              <a:t>source: </a:t>
            </a:r>
            <a:r>
              <a:rPr lang="en-US" altLang="ko-KR" sz="1400" dirty="0" smtClean="0">
                <a:latin typeface="JetBrains Mono"/>
              </a:rPr>
              <a:t>/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	</a:t>
            </a:r>
            <a:r>
              <a:rPr lang="en-US" altLang="ko-KR" sz="1400" dirty="0" smtClean="0">
                <a:latin typeface="JetBrains Mono"/>
              </a:rPr>
              <a:t>destination</a:t>
            </a:r>
            <a:r>
              <a:rPr lang="en-US" altLang="ko-KR" sz="1400" dirty="0">
                <a:latin typeface="JetBrains Mono"/>
              </a:rPr>
              <a:t>: /</a:t>
            </a:r>
            <a:r>
              <a:rPr lang="en-US" altLang="ko-KR" sz="1400" dirty="0" smtClean="0">
                <a:latin typeface="JetBrains Mono"/>
              </a:rPr>
              <a:t>home/</a:t>
            </a:r>
            <a:r>
              <a:rPr lang="en-US" altLang="ko-KR" sz="1400" dirty="0" err="1" smtClean="0">
                <a:latin typeface="JetBrains Mono"/>
              </a:rPr>
              <a:t>ubuntu</a:t>
            </a:r>
            <a:r>
              <a:rPr lang="en-US" altLang="ko-KR" sz="1400" dirty="0" smtClean="0">
                <a:latin typeface="JetBrains Mono"/>
              </a:rPr>
              <a:t>/app</a:t>
            </a:r>
          </a:p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	</a:t>
            </a:r>
            <a:r>
              <a:rPr lang="en-US" altLang="ko-KR" sz="1400" dirty="0" smtClean="0">
                <a:latin typeface="JetBrains Mono"/>
              </a:rPr>
              <a:t>overwrite</a:t>
            </a:r>
            <a:r>
              <a:rPr lang="en-US" altLang="ko-KR" sz="1400" dirty="0">
                <a:latin typeface="JetBrains Mono"/>
              </a:rPr>
              <a:t>: yes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JetBrains Mono"/>
              </a:rPr>
              <a:t>permissions</a:t>
            </a:r>
            <a:r>
              <a:rPr lang="en-US" altLang="ko-KR" sz="1400" dirty="0">
                <a:latin typeface="JetBrains Mono"/>
              </a:rPr>
              <a:t>: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	</a:t>
            </a:r>
            <a:r>
              <a:rPr lang="en-US" altLang="ko-KR" sz="1400" dirty="0" smtClean="0">
                <a:latin typeface="JetBrains Mono"/>
              </a:rPr>
              <a:t>- </a:t>
            </a:r>
            <a:r>
              <a:rPr lang="en-US" altLang="ko-KR" sz="1400" dirty="0">
                <a:latin typeface="JetBrains Mono"/>
              </a:rPr>
              <a:t>object: /home/</a:t>
            </a:r>
            <a:r>
              <a:rPr lang="en-US" altLang="ko-KR" sz="1400" dirty="0" err="1">
                <a:latin typeface="JetBrains Mono"/>
              </a:rPr>
              <a:t>ubuntu</a:t>
            </a:r>
            <a:r>
              <a:rPr lang="en-US" altLang="ko-KR" sz="1400" dirty="0">
                <a:latin typeface="JetBrains Mono"/>
              </a:rPr>
              <a:t>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	</a:t>
            </a:r>
            <a:r>
              <a:rPr lang="en-US" altLang="ko-KR" sz="1400" dirty="0" smtClean="0">
                <a:latin typeface="JetBrains Mono"/>
              </a:rPr>
              <a:t>pattern</a:t>
            </a:r>
            <a:r>
              <a:rPr lang="en-US" altLang="ko-KR" sz="1400" dirty="0">
                <a:latin typeface="JetBrains Mono"/>
              </a:rPr>
              <a:t>: '**'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	</a:t>
            </a:r>
            <a:r>
              <a:rPr lang="en-US" altLang="ko-KR" sz="1400" dirty="0" smtClean="0">
                <a:latin typeface="JetBrains Mono"/>
              </a:rPr>
              <a:t>owner</a:t>
            </a:r>
            <a:r>
              <a:rPr lang="en-US" altLang="ko-KR" sz="1400" dirty="0">
                <a:latin typeface="JetBrains Mono"/>
              </a:rPr>
              <a:t>: </a:t>
            </a:r>
            <a:r>
              <a:rPr lang="en-US" altLang="ko-KR" sz="1400" dirty="0" err="1">
                <a:latin typeface="JetBrains Mono"/>
              </a:rPr>
              <a:t>ubuntu</a:t>
            </a:r>
            <a:r>
              <a:rPr lang="en-US" altLang="ko-KR" sz="1400" dirty="0">
                <a:latin typeface="JetBrains Mono"/>
              </a:rPr>
              <a:t>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	</a:t>
            </a:r>
            <a:r>
              <a:rPr lang="en-US" altLang="ko-KR" sz="1400" dirty="0" smtClean="0">
                <a:latin typeface="JetBrains Mono"/>
              </a:rPr>
              <a:t>group</a:t>
            </a:r>
            <a:r>
              <a:rPr lang="en-US" altLang="ko-KR" sz="1400" dirty="0">
                <a:latin typeface="JetBrains Mono"/>
              </a:rPr>
              <a:t>: </a:t>
            </a:r>
            <a:r>
              <a:rPr lang="en-US" altLang="ko-KR" sz="1400" dirty="0" err="1">
                <a:latin typeface="JetBrains Mono"/>
              </a:rPr>
              <a:t>ubuntu</a:t>
            </a:r>
            <a:r>
              <a:rPr lang="en-US" altLang="ko-KR" sz="1400" dirty="0">
                <a:latin typeface="JetBrains Mono"/>
              </a:rPr>
              <a:t>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JetBrains Mono"/>
              </a:rPr>
              <a:t>hooks</a:t>
            </a:r>
            <a:r>
              <a:rPr lang="en-US" altLang="ko-KR" sz="1400" dirty="0">
                <a:latin typeface="JetBrains Mono"/>
              </a:rPr>
              <a:t>: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	</a:t>
            </a:r>
            <a:r>
              <a:rPr lang="en-US" altLang="ko-KR" sz="1400" dirty="0" err="1" smtClean="0">
                <a:latin typeface="JetBrains Mono"/>
              </a:rPr>
              <a:t>AfterInstall</a:t>
            </a:r>
            <a:r>
              <a:rPr lang="en-US" altLang="ko-KR" sz="1400" dirty="0">
                <a:latin typeface="JetBrains Mono"/>
              </a:rPr>
              <a:t>: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	</a:t>
            </a:r>
            <a:r>
              <a:rPr lang="en-US" altLang="ko-KR" sz="1400" dirty="0" smtClean="0">
                <a:latin typeface="JetBrains Mono"/>
              </a:rPr>
              <a:t>	- </a:t>
            </a:r>
            <a:r>
              <a:rPr lang="en-US" altLang="ko-KR" sz="1400" dirty="0">
                <a:latin typeface="JetBrains Mono"/>
              </a:rPr>
              <a:t>location: scripts/after-deploy.sh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	</a:t>
            </a:r>
            <a:r>
              <a:rPr lang="en-US" altLang="ko-KR" sz="1400" dirty="0" smtClean="0">
                <a:latin typeface="JetBrains Mono"/>
              </a:rPr>
              <a:t>	timeout</a:t>
            </a:r>
            <a:r>
              <a:rPr lang="en-US" altLang="ko-KR" sz="1400" dirty="0">
                <a:latin typeface="JetBrains Mono"/>
              </a:rPr>
              <a:t>: 180 </a:t>
            </a:r>
            <a:endParaRPr lang="en-US" altLang="ko-KR" sz="1400" dirty="0" smtClean="0">
              <a:latin typeface="JetBrains Mono"/>
            </a:endParaRPr>
          </a:p>
          <a:p>
            <a:pPr marL="0" indent="0">
              <a:buNone/>
            </a:pPr>
            <a:r>
              <a:rPr lang="en-US" altLang="ko-KR" sz="1400" dirty="0">
                <a:latin typeface="JetBrains Mono"/>
              </a:rPr>
              <a:t>	</a:t>
            </a:r>
            <a:r>
              <a:rPr lang="en-US" altLang="ko-KR" sz="1400" dirty="0" smtClean="0">
                <a:latin typeface="JetBrains Mono"/>
              </a:rPr>
              <a:t>	</a:t>
            </a:r>
            <a:r>
              <a:rPr lang="en-US" altLang="ko-KR" sz="1400" dirty="0" err="1" smtClean="0">
                <a:latin typeface="JetBrains Mono"/>
              </a:rPr>
              <a:t>runas</a:t>
            </a:r>
            <a:r>
              <a:rPr lang="en-US" altLang="ko-KR" sz="1400" dirty="0">
                <a:latin typeface="JetBrains Mono"/>
              </a:rPr>
              <a:t>: </a:t>
            </a:r>
            <a:r>
              <a:rPr lang="en-US" altLang="ko-KR" sz="1400" dirty="0" err="1">
                <a:latin typeface="JetBrains Mono"/>
              </a:rPr>
              <a:t>ubuntu</a:t>
            </a:r>
            <a:endParaRPr lang="ko-KR" altLang="en-US" sz="1400" dirty="0">
              <a:latin typeface="JetBrains Mono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6020348"/>
            <a:ext cx="6759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JetBrains Mono"/>
              </a:rPr>
              <a:t>참조</a:t>
            </a:r>
          </a:p>
          <a:p>
            <a:r>
              <a:rPr lang="en-US" altLang="ko-KR" dirty="0" smtClean="0">
                <a:latin typeface="JetBrains Mono"/>
              </a:rPr>
              <a:t>https</a:t>
            </a:r>
            <a:r>
              <a:rPr lang="en-US" altLang="ko-KR" dirty="0">
                <a:latin typeface="JetBrains Mono"/>
              </a:rPr>
              <a:t>://</a:t>
            </a:r>
            <a:r>
              <a:rPr lang="en-US" altLang="ko-KR" dirty="0" smtClean="0">
                <a:latin typeface="JetBrains Mono"/>
              </a:rPr>
              <a:t>github.com/bear-frog/ci-cd/blob/main/appspec.yml</a:t>
            </a:r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5576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create repository: </a:t>
            </a:r>
            <a:r>
              <a:rPr lang="en-US" altLang="ko-KR" sz="3200" dirty="0" smtClean="0"/>
              <a:t>scripts/after-deploy.sh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ko-KR" sz="1200" b="1" dirty="0">
                <a:latin typeface="JetBrains Mono"/>
                <a:ea typeface="JetBrains Mono"/>
              </a:rPr>
              <a:t>#!/</a:t>
            </a:r>
            <a:r>
              <a:rPr lang="ko-KR" altLang="ko-KR" sz="1200" b="1" dirty="0" err="1" smtClean="0">
                <a:latin typeface="JetBrains Mono"/>
                <a:ea typeface="JetBrains Mono"/>
              </a:rPr>
              <a:t>bin</a:t>
            </a:r>
            <a:r>
              <a:rPr lang="ko-KR" altLang="ko-KR" sz="1200" b="1" dirty="0" smtClean="0">
                <a:latin typeface="JetBrains Mono"/>
                <a:ea typeface="JetBrains Mono"/>
              </a:rPr>
              <a:t>/</a:t>
            </a:r>
            <a:r>
              <a:rPr lang="ko-KR" altLang="ko-KR" sz="1200" b="1" dirty="0" err="1" smtClean="0">
                <a:latin typeface="JetBrains Mono"/>
                <a:ea typeface="JetBrains Mono"/>
              </a:rPr>
              <a:t>bash</a:t>
            </a:r>
            <a:endParaRPr lang="en-US" altLang="ko-KR" sz="1200" b="1" dirty="0" smtClean="0">
              <a:latin typeface="JetBrains Mono"/>
              <a:ea typeface="JetBrains Mono"/>
            </a:endParaRPr>
          </a:p>
          <a:p>
            <a:pPr marL="0" indent="0">
              <a:buNone/>
            </a:pPr>
            <a:r>
              <a:rPr lang="en-US" altLang="ko-KR" sz="1200" b="1" dirty="0" smtClean="0">
                <a:latin typeface="JetBrains Mono"/>
                <a:ea typeface="JetBrains Mono"/>
              </a:rPr>
              <a:t># </a:t>
            </a:r>
            <a:r>
              <a:rPr lang="ko-KR" altLang="en-US" sz="1200" b="1" dirty="0" smtClean="0">
                <a:latin typeface="JetBrains Mono"/>
                <a:ea typeface="JetBrains Mono"/>
              </a:rPr>
              <a:t>어플리케이션 디렉터리</a:t>
            </a:r>
            <a:r>
              <a:rPr lang="ko-KR" altLang="ko-KR" sz="1200" b="1" dirty="0">
                <a:latin typeface="JetBrains Mono"/>
                <a:ea typeface="JetBrains Mono"/>
              </a:rPr>
              <a:t/>
            </a:r>
            <a:br>
              <a:rPr lang="ko-KR" altLang="ko-KR" sz="1200" b="1" dirty="0">
                <a:latin typeface="JetBrains Mono"/>
                <a:ea typeface="JetBrains Mono"/>
              </a:rPr>
            </a:br>
            <a:r>
              <a:rPr lang="ko-KR" altLang="ko-KR" sz="1200" dirty="0">
                <a:latin typeface="JetBrains Mono"/>
                <a:ea typeface="JetBrains Mono"/>
              </a:rPr>
              <a:t>REPOSITORY=/</a:t>
            </a:r>
            <a:r>
              <a:rPr lang="ko-KR" altLang="ko-KR" sz="1200" dirty="0" err="1">
                <a:latin typeface="JetBrains Mono"/>
                <a:ea typeface="JetBrains Mono"/>
              </a:rPr>
              <a:t>home</a:t>
            </a:r>
            <a:r>
              <a:rPr lang="ko-KR" altLang="ko-KR" sz="1200" dirty="0">
                <a:latin typeface="JetBrains Mono"/>
                <a:ea typeface="JetBrains Mono"/>
              </a:rPr>
              <a:t>/</a:t>
            </a:r>
            <a:r>
              <a:rPr lang="ko-KR" altLang="ko-KR" sz="1200" dirty="0" err="1">
                <a:latin typeface="JetBrains Mono"/>
                <a:ea typeface="JetBrains Mono"/>
              </a:rPr>
              <a:t>ubuntu</a:t>
            </a:r>
            <a:r>
              <a:rPr lang="ko-KR" altLang="ko-KR" sz="1200" dirty="0">
                <a:latin typeface="JetBrains Mono"/>
                <a:ea typeface="JetBrains Mono"/>
              </a:rPr>
              <a:t>/</a:t>
            </a:r>
            <a:r>
              <a:rPr lang="ko-KR" altLang="ko-KR" sz="1200" dirty="0" err="1">
                <a:latin typeface="JetBrains Mono"/>
                <a:ea typeface="JetBrains Mono"/>
              </a:rPr>
              <a:t>app</a:t>
            </a:r>
            <a:r>
              <a:rPr lang="ko-KR" altLang="ko-KR" sz="1200" dirty="0">
                <a:latin typeface="JetBrains Mono"/>
                <a:ea typeface="JetBrains Mono"/>
              </a:rPr>
              <a:t>/</a:t>
            </a:r>
            <a:r>
              <a:rPr lang="ko-KR" altLang="ko-KR" sz="1200" dirty="0" err="1">
                <a:latin typeface="JetBrains Mono"/>
                <a:ea typeface="JetBrains Mono"/>
              </a:rPr>
              <a:t>dist</a:t>
            </a:r>
            <a:r>
              <a:rPr lang="ko-KR" altLang="ko-KR" sz="1200" dirty="0">
                <a:latin typeface="JetBrains Mono"/>
                <a:ea typeface="JetBrains Mono"/>
              </a:rPr>
              <a:t>/</a:t>
            </a:r>
            <a:r>
              <a:rPr lang="ko-KR" altLang="ko-KR" sz="1200" dirty="0" err="1">
                <a:latin typeface="JetBrains Mono"/>
                <a:ea typeface="JetBrains Mono"/>
              </a:rPr>
              <a:t>ssr</a:t>
            </a:r>
            <a:r>
              <a:rPr lang="ko-KR" altLang="ko-KR" sz="1200" dirty="0">
                <a:latin typeface="JetBrains Mono"/>
                <a:ea typeface="JetBrains Mono"/>
              </a:rPr>
              <a:t/>
            </a:r>
            <a:br>
              <a:rPr lang="ko-KR" altLang="ko-KR" sz="1200" dirty="0">
                <a:latin typeface="JetBrains Mono"/>
                <a:ea typeface="JetBrains Mono"/>
              </a:rPr>
            </a:br>
            <a:endParaRPr lang="en-US" altLang="ko-KR" sz="1200" dirty="0" smtClean="0">
              <a:latin typeface="JetBrains Mono"/>
              <a:ea typeface="JetBrains Mono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JetBrains Mono"/>
                <a:ea typeface="JetBrains Mono"/>
              </a:rPr>
              <a:t># </a:t>
            </a:r>
            <a:r>
              <a:rPr lang="ko-KR" altLang="en-US" sz="1200" dirty="0" smtClean="0">
                <a:latin typeface="JetBrains Mono"/>
                <a:ea typeface="JetBrains Mono"/>
              </a:rPr>
              <a:t>배포 디렉터리로 이동</a:t>
            </a:r>
            <a:r>
              <a:rPr lang="ko-KR" altLang="ko-KR" sz="1200" dirty="0">
                <a:latin typeface="JetBrains Mono"/>
                <a:ea typeface="JetBrains Mono"/>
              </a:rPr>
              <a:t/>
            </a:r>
            <a:br>
              <a:rPr lang="ko-KR" altLang="ko-KR" sz="1200" dirty="0">
                <a:latin typeface="JetBrains Mono"/>
                <a:ea typeface="JetBrains Mono"/>
              </a:rPr>
            </a:br>
            <a:r>
              <a:rPr lang="ko-KR" altLang="ko-KR" sz="1200" dirty="0" err="1">
                <a:latin typeface="JetBrains Mono"/>
                <a:ea typeface="JetBrains Mono"/>
              </a:rPr>
              <a:t>cd</a:t>
            </a:r>
            <a:r>
              <a:rPr lang="ko-KR" altLang="ko-KR" sz="1200" dirty="0">
                <a:latin typeface="JetBrains Mono"/>
                <a:ea typeface="JetBrains Mono"/>
              </a:rPr>
              <a:t> $</a:t>
            </a:r>
            <a:r>
              <a:rPr lang="ko-KR" altLang="ko-KR" sz="1200" dirty="0" smtClean="0">
                <a:latin typeface="JetBrains Mono"/>
                <a:ea typeface="JetBrains Mono"/>
              </a:rPr>
              <a:t>REPOSITORY</a:t>
            </a:r>
            <a:endParaRPr lang="en-US" altLang="ko-KR" sz="1200" dirty="0" smtClean="0">
              <a:latin typeface="JetBrains Mono"/>
              <a:ea typeface="JetBrains Mono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JetBrains Mono"/>
                <a:ea typeface="JetBrains Mono"/>
              </a:rPr>
              <a:t># </a:t>
            </a:r>
            <a:r>
              <a:rPr lang="ko-KR" altLang="en-US" sz="1200" dirty="0" smtClean="0">
                <a:latin typeface="JetBrains Mono"/>
                <a:ea typeface="JetBrains Mono"/>
              </a:rPr>
              <a:t>종속성 설치</a:t>
            </a:r>
            <a:r>
              <a:rPr lang="ko-KR" altLang="ko-KR" sz="1200" dirty="0">
                <a:latin typeface="JetBrains Mono"/>
                <a:ea typeface="JetBrains Mono"/>
              </a:rPr>
              <a:t/>
            </a:r>
            <a:br>
              <a:rPr lang="ko-KR" altLang="ko-KR" sz="1200" dirty="0">
                <a:latin typeface="JetBrains Mono"/>
                <a:ea typeface="JetBrains Mono"/>
              </a:rPr>
            </a:br>
            <a:r>
              <a:rPr lang="ko-KR" altLang="ko-KR" sz="1200" dirty="0" err="1">
                <a:latin typeface="JetBrains Mono"/>
                <a:ea typeface="JetBrains Mono"/>
              </a:rPr>
              <a:t>sudo</a:t>
            </a:r>
            <a:r>
              <a:rPr lang="ko-KR" altLang="ko-KR" sz="1200" dirty="0">
                <a:latin typeface="JetBrains Mono"/>
                <a:ea typeface="JetBrains Mono"/>
              </a:rPr>
              <a:t> </a:t>
            </a:r>
            <a:r>
              <a:rPr lang="ko-KR" altLang="ko-KR" sz="1200" dirty="0" err="1">
                <a:latin typeface="JetBrains Mono"/>
                <a:ea typeface="JetBrains Mono"/>
              </a:rPr>
              <a:t>npm</a:t>
            </a:r>
            <a:r>
              <a:rPr lang="ko-KR" altLang="ko-KR" sz="1200" dirty="0">
                <a:latin typeface="JetBrains Mono"/>
                <a:ea typeface="JetBrains Mono"/>
              </a:rPr>
              <a:t> </a:t>
            </a:r>
            <a:r>
              <a:rPr lang="en-US" altLang="ko-KR" sz="1200" dirty="0" err="1" smtClean="0">
                <a:latin typeface="JetBrains Mono"/>
                <a:ea typeface="JetBrains Mono"/>
              </a:rPr>
              <a:t>i</a:t>
            </a:r>
            <a:endParaRPr lang="en-US" altLang="ko-KR" sz="1200" dirty="0" smtClean="0">
              <a:latin typeface="JetBrains Mono"/>
              <a:ea typeface="JetBrains Mono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JetBrains Mono"/>
                <a:ea typeface="JetBrains Mono"/>
              </a:rPr>
              <a:t># MARK: pm2</a:t>
            </a:r>
            <a:r>
              <a:rPr lang="ko-KR" altLang="en-US" sz="1200" dirty="0" smtClean="0">
                <a:latin typeface="JetBrains Mono"/>
                <a:ea typeface="JetBrains Mono"/>
              </a:rPr>
              <a:t>를 사용해 </a:t>
            </a:r>
            <a:r>
              <a:rPr lang="en-US" altLang="ko-KR" sz="1200" dirty="0" smtClean="0">
                <a:latin typeface="JetBrains Mono"/>
                <a:ea typeface="JetBrains Mono"/>
              </a:rPr>
              <a:t>80</a:t>
            </a:r>
            <a:r>
              <a:rPr lang="ko-KR" altLang="en-US" sz="1200" dirty="0" smtClean="0">
                <a:latin typeface="JetBrains Mono"/>
                <a:ea typeface="JetBrains Mono"/>
              </a:rPr>
              <a:t>번 포트에 앱 실행</a:t>
            </a:r>
            <a:r>
              <a:rPr lang="ko-KR" altLang="ko-KR" sz="1200" dirty="0">
                <a:latin typeface="JetBrains Mono"/>
                <a:ea typeface="JetBrains Mono"/>
              </a:rPr>
              <a:t/>
            </a:r>
            <a:br>
              <a:rPr lang="ko-KR" altLang="ko-KR" sz="1200" dirty="0">
                <a:latin typeface="JetBrains Mono"/>
                <a:ea typeface="JetBrains Mono"/>
              </a:rPr>
            </a:br>
            <a:r>
              <a:rPr lang="ko-KR" altLang="ko-KR" sz="1200" dirty="0">
                <a:latin typeface="JetBrains Mono"/>
                <a:ea typeface="JetBrains Mono"/>
              </a:rPr>
              <a:t># </a:t>
            </a:r>
            <a:r>
              <a:rPr lang="ko-KR" altLang="ko-KR" sz="1200" dirty="0">
                <a:latin typeface="JetBrains Mono"/>
              </a:rPr>
              <a:t>참조</a:t>
            </a:r>
            <a:br>
              <a:rPr lang="ko-KR" altLang="ko-KR" sz="1200" dirty="0">
                <a:latin typeface="JetBrains Mono"/>
              </a:rPr>
            </a:br>
            <a:r>
              <a:rPr lang="ko-KR" altLang="ko-KR" sz="1200" dirty="0">
                <a:latin typeface="JetBrains Mono"/>
                <a:ea typeface="JetBrains Mono"/>
              </a:rPr>
              <a:t># https://unchae.tistory.com/entry/PM2-80-443%ED%8F%AC%ED%8A%B8-%EC%82%AC%EC%9A%A9</a:t>
            </a:r>
            <a:br>
              <a:rPr lang="ko-KR" altLang="ko-KR" sz="1200" dirty="0">
                <a:latin typeface="JetBrains Mono"/>
                <a:ea typeface="JetBrains Mono"/>
              </a:rPr>
            </a:br>
            <a:r>
              <a:rPr lang="ko-KR" altLang="ko-KR" sz="1200" dirty="0" err="1">
                <a:latin typeface="JetBrains Mono"/>
                <a:ea typeface="JetBrains Mono"/>
              </a:rPr>
              <a:t>authbind</a:t>
            </a:r>
            <a:r>
              <a:rPr lang="ko-KR" altLang="ko-KR" sz="1200" dirty="0">
                <a:latin typeface="JetBrains Mono"/>
                <a:ea typeface="JetBrains Mono"/>
              </a:rPr>
              <a:t> --</a:t>
            </a:r>
            <a:r>
              <a:rPr lang="ko-KR" altLang="ko-KR" sz="1200" dirty="0" err="1">
                <a:latin typeface="JetBrains Mono"/>
                <a:ea typeface="JetBrains Mono"/>
              </a:rPr>
              <a:t>deep</a:t>
            </a:r>
            <a:r>
              <a:rPr lang="ko-KR" altLang="ko-KR" sz="1200" dirty="0">
                <a:latin typeface="JetBrains Mono"/>
                <a:ea typeface="JetBrains Mono"/>
              </a:rPr>
              <a:t> pm2 </a:t>
            </a:r>
            <a:r>
              <a:rPr lang="ko-KR" altLang="ko-KR" sz="1200" dirty="0" err="1">
                <a:latin typeface="JetBrains Mono"/>
                <a:ea typeface="JetBrains Mono"/>
              </a:rPr>
              <a:t>reload</a:t>
            </a:r>
            <a:r>
              <a:rPr lang="ko-KR" altLang="ko-KR" sz="1200" dirty="0">
                <a:latin typeface="JetBrains Mono"/>
                <a:ea typeface="JetBrains Mono"/>
              </a:rPr>
              <a:t> index.js --</a:t>
            </a:r>
            <a:r>
              <a:rPr lang="ko-KR" altLang="ko-KR" sz="1200" dirty="0" err="1">
                <a:latin typeface="JetBrains Mono"/>
                <a:ea typeface="JetBrains Mono"/>
              </a:rPr>
              <a:t>watch</a:t>
            </a:r>
            <a:endParaRPr lang="en-US" altLang="ko-KR" sz="1200" dirty="0">
              <a:latin typeface="JetBrains Mono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199" y="4575291"/>
            <a:ext cx="8887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JetBrains Mono"/>
              </a:rPr>
              <a:t>참조</a:t>
            </a:r>
            <a:endParaRPr lang="en-US" altLang="ko-KR" dirty="0" smtClean="0">
              <a:latin typeface="JetBrains Mono"/>
            </a:endParaRPr>
          </a:p>
          <a:p>
            <a:r>
              <a:rPr lang="en-US" altLang="ko-KR" dirty="0" smtClean="0">
                <a:latin typeface="JetBrains Mono"/>
              </a:rPr>
              <a:t>https</a:t>
            </a:r>
            <a:r>
              <a:rPr lang="en-US" altLang="ko-KR" dirty="0">
                <a:latin typeface="JetBrains Mono"/>
              </a:rPr>
              <a:t>://</a:t>
            </a:r>
            <a:r>
              <a:rPr lang="en-US" altLang="ko-KR" dirty="0" smtClean="0">
                <a:latin typeface="JetBrains Mono"/>
              </a:rPr>
              <a:t>github.com/bear-frog/ci-cd/blob/main/scripts/after-deploy.sh</a:t>
            </a:r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088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JetBrains Mono"/>
              </a:rPr>
              <a:t>4. create ec2 instance</a:t>
            </a:r>
            <a:endParaRPr lang="ko-KR" altLang="en-US" dirty="0">
              <a:latin typeface="JetBrains Mono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62450" cy="47714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76450" y="4076402"/>
            <a:ext cx="714375" cy="80039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9175" y="4972050"/>
            <a:ext cx="3924300" cy="44767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tBrains Mono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2099" y="1690688"/>
            <a:ext cx="5584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JetBrains Mono"/>
              </a:rPr>
              <a:t>동일화를 위해 </a:t>
            </a:r>
            <a:r>
              <a:rPr lang="en-US" altLang="ko-KR" dirty="0" err="1" smtClean="0">
                <a:latin typeface="JetBrains Mono"/>
              </a:rPr>
              <a:t>aws</a:t>
            </a:r>
            <a:r>
              <a:rPr lang="en-US" altLang="ko-KR" dirty="0" smtClean="0">
                <a:latin typeface="JetBrains Mono"/>
              </a:rPr>
              <a:t> Ubuntu 22.04</a:t>
            </a:r>
            <a:r>
              <a:rPr lang="ko-KR" altLang="en-US" dirty="0" smtClean="0">
                <a:latin typeface="JetBrains Mono"/>
              </a:rPr>
              <a:t>를 사용하세요</a:t>
            </a:r>
            <a:endParaRPr lang="ko-KR" altLang="en-US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6330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1097</Words>
  <Application>Microsoft Office PowerPoint</Application>
  <PresentationFormat>와이드스크린</PresentationFormat>
  <Paragraphs>237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Fira Mono</vt:lpstr>
      <vt:lpstr>JetBrains Mono</vt:lpstr>
      <vt:lpstr>Noto Sans</vt:lpstr>
      <vt:lpstr>맑은 고딕</vt:lpstr>
      <vt:lpstr>Arial</vt:lpstr>
      <vt:lpstr>Office 테마</vt:lpstr>
      <vt:lpstr>CI-CD</vt:lpstr>
      <vt:lpstr>1. introduction</vt:lpstr>
      <vt:lpstr>1. introduction: flowchart</vt:lpstr>
      <vt:lpstr>2. create repository</vt:lpstr>
      <vt:lpstr>2. create repository: upload vue project</vt:lpstr>
      <vt:lpstr>3. create repository: add deploy script</vt:lpstr>
      <vt:lpstr>3. create repository: appspec.yml</vt:lpstr>
      <vt:lpstr>3. create repository: scripts/after-deploy.sh</vt:lpstr>
      <vt:lpstr>4. create ec2 instance</vt:lpstr>
      <vt:lpstr>4. setup ec2 instance: install node</vt:lpstr>
      <vt:lpstr>4. setup ec2 instance: install codedeploy</vt:lpstr>
      <vt:lpstr>4. setup ec2 instance: setup app</vt:lpstr>
      <vt:lpstr>5. create IAM role</vt:lpstr>
      <vt:lpstr>5. create IAM role: create ec2 role</vt:lpstr>
      <vt:lpstr>5. create IAM role: create ec2 role</vt:lpstr>
      <vt:lpstr>5. create IAM role: add ec2 role</vt:lpstr>
      <vt:lpstr>5. create IAM role: create codedeploy role</vt:lpstr>
      <vt:lpstr>6. create Codedeploy</vt:lpstr>
      <vt:lpstr>6. create Codedeploy</vt:lpstr>
      <vt:lpstr>6. create Codedeploy</vt:lpstr>
      <vt:lpstr>6. create Codedeploy</vt:lpstr>
      <vt:lpstr>6. create Codedeploy</vt:lpstr>
      <vt:lpstr>7. create IAM user</vt:lpstr>
      <vt:lpstr>7. create IAM user</vt:lpstr>
      <vt:lpstr>7. create IAM user: create access key</vt:lpstr>
      <vt:lpstr>7. create S3 bucket</vt:lpstr>
      <vt:lpstr>4. create action workflow: add access key</vt:lpstr>
      <vt:lpstr>4. create action workflow: add access key</vt:lpstr>
      <vt:lpstr>4. create action workflow: connect aws in ec2</vt:lpstr>
      <vt:lpstr>4. create action workflow: connect aws in ec2</vt:lpstr>
      <vt:lpstr>4. create action workflow: push file</vt:lpstr>
      <vt:lpstr>4. create action workflow</vt:lpstr>
      <vt:lpstr>4. create action workflow</vt:lpstr>
      <vt:lpstr>4. create action workflow: add script</vt:lpstr>
      <vt:lpstr>4. create action workflow: add script</vt:lpstr>
      <vt:lpstr>4. create action workflow: add script</vt:lpstr>
      <vt:lpstr>4. create action workflow: add script</vt:lpstr>
      <vt:lpstr>4. create action workflow: add script</vt:lpstr>
      <vt:lpstr>4. create action workflow: add script</vt:lpstr>
      <vt:lpstr>4. create action workflow: add script</vt:lpstr>
      <vt:lpstr>4. CI/CD</vt:lpstr>
      <vt:lpstr>4. CI/CD</vt:lpstr>
      <vt:lpstr>4. CI/CD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CI-CD</dc:title>
  <dc:creator>valtin</dc:creator>
  <cp:lastModifiedBy>valtin</cp:lastModifiedBy>
  <cp:revision>30</cp:revision>
  <dcterms:created xsi:type="dcterms:W3CDTF">2023-03-15T07:43:48Z</dcterms:created>
  <dcterms:modified xsi:type="dcterms:W3CDTF">2023-03-18T16:16:48Z</dcterms:modified>
</cp:coreProperties>
</file>