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6846" r:id="rId5"/>
    <p:sldId id="6849" r:id="rId6"/>
    <p:sldId id="6848" r:id="rId7"/>
    <p:sldId id="6847" r:id="rId8"/>
    <p:sldId id="6850" r:id="rId9"/>
    <p:sldId id="6991" r:id="rId10"/>
    <p:sldId id="6998" r:id="rId11"/>
    <p:sldId id="6999" r:id="rId12"/>
    <p:sldId id="697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122" autoAdjust="0"/>
    <p:restoredTop sz="97436" autoAdjust="0"/>
  </p:normalViewPr>
  <p:slideViewPr>
    <p:cSldViewPr snapToGrid="0">
      <p:cViewPr varScale="1">
        <p:scale>
          <a:sx n="127" d="100"/>
          <a:sy n="127" d="100"/>
        </p:scale>
        <p:origin x="640" y="176"/>
      </p:cViewPr>
      <p:guideLst/>
    </p:cSldViewPr>
  </p:slideViewPr>
  <p:notesTextViewPr>
    <p:cViewPr>
      <p:scale>
        <a:sx n="1" d="1"/>
        <a:sy n="1" d="1"/>
      </p:scale>
      <p:origin x="0" y="0"/>
    </p:cViewPr>
  </p:notesTextViewPr>
  <p:sorterViewPr>
    <p:cViewPr>
      <p:scale>
        <a:sx n="100" d="100"/>
        <a:sy n="100" d="100"/>
      </p:scale>
      <p:origin x="0" y="-13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159B7-345C-4941-A702-3160EE60591B}" type="datetimeFigureOut">
              <a:rPr kumimoji="1" lang="ja-JP" altLang="en-US" smtClean="0"/>
              <a:t>2024/4/3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D9F4B-9BE0-4259-AE0C-4066902BE9F9}" type="slidenum">
              <a:rPr kumimoji="1" lang="ja-JP" altLang="en-US" smtClean="0"/>
              <a:t>‹#›</a:t>
            </a:fld>
            <a:endParaRPr kumimoji="1" lang="ja-JP" altLang="en-US"/>
          </a:p>
        </p:txBody>
      </p:sp>
    </p:spTree>
    <p:extLst>
      <p:ext uri="{BB962C8B-B14F-4D97-AF65-F5344CB8AC3E}">
        <p14:creationId xmlns:p14="http://schemas.microsoft.com/office/powerpoint/2010/main" val="4389576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144812-8A9B-4623-87C2-8E60271A00F1}" type="slidenum">
              <a:rPr kumimoji="1" lang="ja-JP" altLang="en-US" smtClean="0"/>
              <a:t>6</a:t>
            </a:fld>
            <a:endParaRPr kumimoji="1" lang="ja-JP" altLang="en-US"/>
          </a:p>
        </p:txBody>
      </p:sp>
    </p:spTree>
    <p:extLst>
      <p:ext uri="{BB962C8B-B14F-4D97-AF65-F5344CB8AC3E}">
        <p14:creationId xmlns:p14="http://schemas.microsoft.com/office/powerpoint/2010/main" val="278028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144812-8A9B-4623-87C2-8E60271A00F1}" type="slidenum">
              <a:rPr kumimoji="1" lang="ja-JP" altLang="en-US" smtClean="0"/>
              <a:t>7</a:t>
            </a:fld>
            <a:endParaRPr kumimoji="1" lang="ja-JP" altLang="en-US"/>
          </a:p>
        </p:txBody>
      </p:sp>
    </p:spTree>
    <p:extLst>
      <p:ext uri="{BB962C8B-B14F-4D97-AF65-F5344CB8AC3E}">
        <p14:creationId xmlns:p14="http://schemas.microsoft.com/office/powerpoint/2010/main" val="1928607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144812-8A9B-4623-87C2-8E60271A00F1}" type="slidenum">
              <a:rPr kumimoji="1" lang="ja-JP" altLang="en-US" smtClean="0"/>
              <a:t>8</a:t>
            </a:fld>
            <a:endParaRPr kumimoji="1" lang="ja-JP" altLang="en-US"/>
          </a:p>
        </p:txBody>
      </p:sp>
    </p:spTree>
    <p:extLst>
      <p:ext uri="{BB962C8B-B14F-4D97-AF65-F5344CB8AC3E}">
        <p14:creationId xmlns:p14="http://schemas.microsoft.com/office/powerpoint/2010/main" val="339888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144812-8A9B-4623-87C2-8E60271A00F1}" type="slidenum">
              <a:rPr kumimoji="1" lang="ja-JP" altLang="en-US" smtClean="0"/>
              <a:t>9</a:t>
            </a:fld>
            <a:endParaRPr kumimoji="1" lang="ja-JP" altLang="en-US"/>
          </a:p>
        </p:txBody>
      </p:sp>
    </p:spTree>
    <p:extLst>
      <p:ext uri="{BB962C8B-B14F-4D97-AF65-F5344CB8AC3E}">
        <p14:creationId xmlns:p14="http://schemas.microsoft.com/office/powerpoint/2010/main" val="2205758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タイトルスライド（白）">
    <p:spTree>
      <p:nvGrpSpPr>
        <p:cNvPr id="1" name=""/>
        <p:cNvGrpSpPr/>
        <p:nvPr/>
      </p:nvGrpSpPr>
      <p:grpSpPr>
        <a:xfrm>
          <a:off x="0" y="0"/>
          <a:ext cx="0" cy="0"/>
          <a:chOff x="0" y="0"/>
          <a:chExt cx="0" cy="0"/>
        </a:xfrm>
      </p:grpSpPr>
      <p:sp>
        <p:nvSpPr>
          <p:cNvPr id="5" name="Title 7">
            <a:extLst>
              <a:ext uri="{FF2B5EF4-FFF2-40B4-BE49-F238E27FC236}">
                <a16:creationId xmlns:a16="http://schemas.microsoft.com/office/drawing/2014/main" id="{06615B56-8EB6-D241-9E0A-A4831ECD5A13}"/>
              </a:ext>
            </a:extLst>
          </p:cNvPr>
          <p:cNvSpPr>
            <a:spLocks noGrp="1"/>
          </p:cNvSpPr>
          <p:nvPr>
            <p:ph type="title" hasCustomPrompt="1"/>
          </p:nvPr>
        </p:nvSpPr>
        <p:spPr>
          <a:xfrm>
            <a:off x="725313" y="2779534"/>
            <a:ext cx="10515599" cy="2333199"/>
          </a:xfrm>
          <a:prstGeom prst="rect">
            <a:avLst/>
          </a:prstGeom>
        </p:spPr>
        <p:txBody>
          <a:bodyPr anchor="ctr"/>
          <a:lstStyle>
            <a:lvl1pPr algn="l">
              <a:lnSpc>
                <a:spcPct val="100000"/>
              </a:lnSpc>
              <a:defRPr sz="5867"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表紙タイトルを入力</a:t>
            </a:r>
            <a:endParaRPr lang="en-GB" dirty="0"/>
          </a:p>
        </p:txBody>
      </p:sp>
      <p:sp>
        <p:nvSpPr>
          <p:cNvPr id="7" name="Text Placeholder 9">
            <a:extLst>
              <a:ext uri="{FF2B5EF4-FFF2-40B4-BE49-F238E27FC236}">
                <a16:creationId xmlns:a16="http://schemas.microsoft.com/office/drawing/2014/main" id="{7D3DBF62-11E1-FF4C-8D73-C5A6591EDD28}"/>
              </a:ext>
            </a:extLst>
          </p:cNvPr>
          <p:cNvSpPr>
            <a:spLocks noGrp="1"/>
          </p:cNvSpPr>
          <p:nvPr>
            <p:ph type="body" sz="quarter" idx="10" hasCustomPrompt="1"/>
          </p:nvPr>
        </p:nvSpPr>
        <p:spPr>
          <a:xfrm>
            <a:off x="725309" y="5207208"/>
            <a:ext cx="10515600" cy="547733"/>
          </a:xfrm>
          <a:prstGeom prst="rect">
            <a:avLst/>
          </a:prstGeom>
        </p:spPr>
        <p:txBody>
          <a:bodyPr anchor="ctr"/>
          <a:lstStyle>
            <a:lvl1pPr marL="0" indent="0" algn="l">
              <a:buNone/>
              <a:defRPr sz="2400">
                <a:solidFill>
                  <a:schemeClr val="accent2"/>
                </a:solidFill>
                <a:latin typeface="メイリオ" panose="020B0604030504040204" pitchFamily="50" charset="-128"/>
                <a:ea typeface="メイリオ" panose="020B0604030504040204" pitchFamily="50" charset="-128"/>
                <a:cs typeface="Segoe UI" panose="020B0502040204020203" pitchFamily="34" charset="0"/>
              </a:defRPr>
            </a:lvl1pPr>
          </a:lstStyle>
          <a:p>
            <a:pPr lvl="0"/>
            <a:r>
              <a:rPr lang="en-US" dirty="0" err="1"/>
              <a:t>サブタイトル</a:t>
            </a:r>
            <a:r>
              <a:rPr lang="en-US" dirty="0"/>
              <a:t> / </a:t>
            </a:r>
            <a:r>
              <a:rPr lang="en-US" dirty="0" err="1"/>
              <a:t>プレゼンター名</a:t>
            </a:r>
            <a:endParaRPr lang="en-GB" dirty="0"/>
          </a:p>
        </p:txBody>
      </p:sp>
      <p:pic>
        <p:nvPicPr>
          <p:cNvPr id="9" name="Picture 8">
            <a:extLst>
              <a:ext uri="{FF2B5EF4-FFF2-40B4-BE49-F238E27FC236}">
                <a16:creationId xmlns:a16="http://schemas.microsoft.com/office/drawing/2014/main" id="{39588678-26AD-9943-A21B-4CF3DBD8A7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5310" y="614601"/>
            <a:ext cx="2325943" cy="864548"/>
          </a:xfrm>
          <a:prstGeom prst="rect">
            <a:avLst/>
          </a:prstGeom>
        </p:spPr>
      </p:pic>
      <p:sp>
        <p:nvSpPr>
          <p:cNvPr id="6" name="テキスト ボックス 5"/>
          <p:cNvSpPr txBox="1"/>
          <p:nvPr userDrawn="1"/>
        </p:nvSpPr>
        <p:spPr>
          <a:xfrm>
            <a:off x="725309"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2023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1556316903"/>
      </p:ext>
    </p:extLst>
  </p:cSld>
  <p:clrMapOvr>
    <a:masterClrMapping/>
  </p:clrMapOvr>
  <p:extLst>
    <p:ext uri="{DCECCB84-F9BA-43D5-87BE-67443E8EF086}">
      <p15:sldGuideLst xmlns:p15="http://schemas.microsoft.com/office/powerpoint/2012/main">
        <p15:guide id="1" orient="horz" pos="2160">
          <p15:clr>
            <a:srgbClr val="FBAE40"/>
          </p15:clr>
        </p15:guide>
        <p15:guide id="2" pos="45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ver_slide_blue_background">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05731A-65DA-A74C-B37E-86B59658CBD7}"/>
              </a:ext>
            </a:extLst>
          </p:cNvPr>
          <p:cNvSpPr>
            <a:spLocks noGrp="1"/>
          </p:cNvSpPr>
          <p:nvPr>
            <p:ph type="title" hasCustomPrompt="1"/>
          </p:nvPr>
        </p:nvSpPr>
        <p:spPr>
          <a:xfrm>
            <a:off x="725311" y="2779534"/>
            <a:ext cx="10515599" cy="2333198"/>
          </a:xfrm>
          <a:prstGeom prst="rect">
            <a:avLst/>
          </a:prstGeom>
        </p:spPr>
        <p:txBody>
          <a:bodyPr anchor="ctr"/>
          <a:lstStyle>
            <a:lvl1pPr algn="l">
              <a:lnSpc>
                <a:spcPct val="100000"/>
              </a:lnSpc>
              <a:defRPr sz="4800" b="1">
                <a:solidFill>
                  <a:schemeClr val="bg1"/>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マスター タイトルの書式設定</a:t>
            </a:r>
            <a:endParaRPr lang="en-GB" dirty="0"/>
          </a:p>
        </p:txBody>
      </p:sp>
      <p:sp>
        <p:nvSpPr>
          <p:cNvPr id="10" name="Text Placeholder 9">
            <a:extLst>
              <a:ext uri="{FF2B5EF4-FFF2-40B4-BE49-F238E27FC236}">
                <a16:creationId xmlns:a16="http://schemas.microsoft.com/office/drawing/2014/main" id="{457BA40D-4A41-3E47-8798-80A71755463E}"/>
              </a:ext>
            </a:extLst>
          </p:cNvPr>
          <p:cNvSpPr>
            <a:spLocks noGrp="1"/>
          </p:cNvSpPr>
          <p:nvPr>
            <p:ph type="body" sz="quarter" idx="10" hasCustomPrompt="1"/>
          </p:nvPr>
        </p:nvSpPr>
        <p:spPr>
          <a:xfrm>
            <a:off x="725309" y="5207209"/>
            <a:ext cx="10515600" cy="547733"/>
          </a:xfrm>
          <a:prstGeom prst="rect">
            <a:avLst/>
          </a:prstGeom>
        </p:spPr>
        <p:txBody>
          <a:bodyPr anchor="ctr"/>
          <a:lstStyle>
            <a:lvl1pPr marL="0" indent="0" algn="l">
              <a:buNone/>
              <a:defRPr>
                <a:solidFill>
                  <a:schemeClr val="bg1"/>
                </a:solidFill>
                <a:latin typeface="Segoe UI" panose="020B0502040204020203" pitchFamily="34" charset="0"/>
                <a:ea typeface="メイリオ" panose="020B0604030504040204" pitchFamily="50" charset="-128"/>
                <a:cs typeface="Segoe UI" panose="020B0502040204020203" pitchFamily="34" charset="0"/>
              </a:defRPr>
            </a:lvl1pPr>
          </a:lstStyle>
          <a:p>
            <a:pPr lvl="0"/>
            <a:r>
              <a:rPr lang="en-US" dirty="0"/>
              <a:t>Sub-title / Presenter Name</a:t>
            </a:r>
            <a:endParaRPr lang="en-GB" dirty="0"/>
          </a:p>
        </p:txBody>
      </p:sp>
      <p:pic>
        <p:nvPicPr>
          <p:cNvPr id="7" name="Picture 6">
            <a:extLst>
              <a:ext uri="{FF2B5EF4-FFF2-40B4-BE49-F238E27FC236}">
                <a16:creationId xmlns:a16="http://schemas.microsoft.com/office/drawing/2014/main" id="{D2307546-7CBF-0941-BE3B-5F376B72DDBB}"/>
              </a:ext>
            </a:extLst>
          </p:cNvPr>
          <p:cNvPicPr>
            <a:picLocks noChangeAspect="1"/>
          </p:cNvPicPr>
          <p:nvPr userDrawn="1"/>
        </p:nvPicPr>
        <p:blipFill>
          <a:blip r:embed="rId2"/>
          <a:stretch>
            <a:fillRect/>
          </a:stretch>
        </p:blipFill>
        <p:spPr>
          <a:xfrm>
            <a:off x="725311" y="636561"/>
            <a:ext cx="2456144" cy="663701"/>
          </a:xfrm>
          <a:prstGeom prst="rect">
            <a:avLst/>
          </a:prstGeom>
        </p:spPr>
      </p:pic>
    </p:spTree>
    <p:extLst>
      <p:ext uri="{BB962C8B-B14F-4D97-AF65-F5344CB8AC3E}">
        <p14:creationId xmlns:p14="http://schemas.microsoft.com/office/powerpoint/2010/main" val="42564463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pos="3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a:extLst>
              <a:ext uri="{FF2B5EF4-FFF2-40B4-BE49-F238E27FC236}">
                <a16:creationId xmlns:a16="http://schemas.microsoft.com/office/drawing/2014/main" id="{94AE8AF5-5C2C-A54B-AEBF-C381110F98BB}"/>
              </a:ext>
            </a:extLst>
          </p:cNvPr>
          <p:cNvSpPr>
            <a:spLocks noGrp="1"/>
          </p:cNvSpPr>
          <p:nvPr>
            <p:ph type="dt" sz="half" idx="10"/>
          </p:nvPr>
        </p:nvSpPr>
        <p:spPr/>
        <p:txBody>
          <a:bodyPr/>
          <a:lstStyle>
            <a:lvl1pPr>
              <a:defRPr/>
            </a:lvl1pPr>
          </a:lstStyle>
          <a:p>
            <a:pPr>
              <a:defRPr/>
            </a:pPr>
            <a:fld id="{A6FA8B43-65ED-4F9A-A0BD-550D5059975B}" type="datetime1">
              <a:rPr lang="ja-JP" altLang="en-US"/>
              <a:pPr>
                <a:defRPr/>
              </a:pPr>
              <a:t>2024/4/3</a:t>
            </a:fld>
            <a:endParaRPr lang="ja-JP" altLang="en-US"/>
          </a:p>
        </p:txBody>
      </p:sp>
      <p:sp>
        <p:nvSpPr>
          <p:cNvPr id="5" name="フッター プレースホルダ 4">
            <a:extLst>
              <a:ext uri="{FF2B5EF4-FFF2-40B4-BE49-F238E27FC236}">
                <a16:creationId xmlns:a16="http://schemas.microsoft.com/office/drawing/2014/main" id="{A6AF22E4-B669-F141-A03D-01E5DBBEA332}"/>
              </a:ext>
            </a:extLst>
          </p:cNvPr>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a:extLst>
              <a:ext uri="{FF2B5EF4-FFF2-40B4-BE49-F238E27FC236}">
                <a16:creationId xmlns:a16="http://schemas.microsoft.com/office/drawing/2014/main" id="{EBA99135-334B-714E-8B7D-AF9DA4614823}"/>
              </a:ext>
            </a:extLst>
          </p:cNvPr>
          <p:cNvSpPr>
            <a:spLocks noGrp="1"/>
          </p:cNvSpPr>
          <p:nvPr>
            <p:ph type="sldNum" sz="quarter" idx="12"/>
          </p:nvPr>
        </p:nvSpPr>
        <p:spPr/>
        <p:txBody>
          <a:bodyPr/>
          <a:lstStyle>
            <a:lvl1pPr>
              <a:defRPr/>
            </a:lvl1pPr>
          </a:lstStyle>
          <a:p>
            <a:pPr>
              <a:defRPr/>
            </a:pPr>
            <a:fld id="{B1401ABD-8097-464B-A08A-C7C658CB5AA1}" type="slidenum">
              <a:rPr lang="ja-JP" altLang="en-US"/>
              <a:pPr>
                <a:defRPr/>
              </a:pPr>
              <a:t>‹#›</a:t>
            </a:fld>
            <a:endParaRPr lang="ja-JP" altLang="en-US"/>
          </a:p>
        </p:txBody>
      </p:sp>
    </p:spTree>
    <p:extLst>
      <p:ext uri="{BB962C8B-B14F-4D97-AF65-F5344CB8AC3E}">
        <p14:creationId xmlns:p14="http://schemas.microsoft.com/office/powerpoint/2010/main" val="2708070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 3">
            <a:extLst>
              <a:ext uri="{FF2B5EF4-FFF2-40B4-BE49-F238E27FC236}">
                <a16:creationId xmlns:a16="http://schemas.microsoft.com/office/drawing/2014/main" id="{94AE8AF5-5C2C-A54B-AEBF-C381110F98BB}"/>
              </a:ext>
            </a:extLst>
          </p:cNvPr>
          <p:cNvSpPr>
            <a:spLocks noGrp="1"/>
          </p:cNvSpPr>
          <p:nvPr>
            <p:ph type="dt" sz="half" idx="10"/>
          </p:nvPr>
        </p:nvSpPr>
        <p:spPr/>
        <p:txBody>
          <a:bodyPr/>
          <a:lstStyle>
            <a:lvl1pPr>
              <a:defRPr/>
            </a:lvl1pPr>
          </a:lstStyle>
          <a:p>
            <a:pPr>
              <a:defRPr/>
            </a:pPr>
            <a:fld id="{A253342A-2821-4ED4-BEF0-14C1F829156C}" type="datetime1">
              <a:rPr lang="ja-JP" altLang="en-US"/>
              <a:pPr>
                <a:defRPr/>
              </a:pPr>
              <a:t>2024/4/3</a:t>
            </a:fld>
            <a:endParaRPr lang="ja-JP" altLang="en-US"/>
          </a:p>
        </p:txBody>
      </p:sp>
      <p:sp>
        <p:nvSpPr>
          <p:cNvPr id="3" name="フッター プレースホルダ 4">
            <a:extLst>
              <a:ext uri="{FF2B5EF4-FFF2-40B4-BE49-F238E27FC236}">
                <a16:creationId xmlns:a16="http://schemas.microsoft.com/office/drawing/2014/main" id="{A6AF22E4-B669-F141-A03D-01E5DBBEA332}"/>
              </a:ext>
            </a:extLst>
          </p:cNvPr>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a:extLst>
              <a:ext uri="{FF2B5EF4-FFF2-40B4-BE49-F238E27FC236}">
                <a16:creationId xmlns:a16="http://schemas.microsoft.com/office/drawing/2014/main" id="{EBA99135-334B-714E-8B7D-AF9DA4614823}"/>
              </a:ext>
            </a:extLst>
          </p:cNvPr>
          <p:cNvSpPr>
            <a:spLocks noGrp="1"/>
          </p:cNvSpPr>
          <p:nvPr>
            <p:ph type="sldNum" sz="quarter" idx="12"/>
          </p:nvPr>
        </p:nvSpPr>
        <p:spPr/>
        <p:txBody>
          <a:bodyPr/>
          <a:lstStyle>
            <a:lvl1pPr>
              <a:defRPr/>
            </a:lvl1pPr>
          </a:lstStyle>
          <a:p>
            <a:pPr>
              <a:defRPr/>
            </a:pPr>
            <a:fld id="{3C885B91-3ED6-4EEB-B467-B9F88D8EE05A}" type="slidenum">
              <a:rPr lang="ja-JP" altLang="en-US"/>
              <a:pPr>
                <a:defRPr/>
              </a:pPr>
              <a:t>‹#›</a:t>
            </a:fld>
            <a:endParaRPr lang="ja-JP" altLang="en-US"/>
          </a:p>
        </p:txBody>
      </p:sp>
    </p:spTree>
    <p:extLst>
      <p:ext uri="{BB962C8B-B14F-4D97-AF65-F5344CB8AC3E}">
        <p14:creationId xmlns:p14="http://schemas.microsoft.com/office/powerpoint/2010/main" val="202947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NTT_title_and_content_page_white">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692" y="169335"/>
            <a:ext cx="9725123" cy="793751"/>
          </a:xfrm>
          <a:prstGeom prst="rect">
            <a:avLst/>
          </a:prstGeom>
        </p:spPr>
        <p:txBody>
          <a:bodyPr anchor="ctr"/>
          <a:lstStyle>
            <a:lvl1pPr>
              <a:defRPr sz="3200"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マスター タイトルの書式設定</a:t>
            </a:r>
            <a:endParaRPr lang="en-ZA" dirty="0"/>
          </a:p>
        </p:txBody>
      </p:sp>
      <p:sp>
        <p:nvSpPr>
          <p:cNvPr id="8" name="Content Placeholder 2"/>
          <p:cNvSpPr>
            <a:spLocks noGrp="1"/>
          </p:cNvSpPr>
          <p:nvPr>
            <p:ph idx="1" hasCustomPrompt="1"/>
          </p:nvPr>
        </p:nvSpPr>
        <p:spPr>
          <a:xfrm>
            <a:off x="396695" y="1529026"/>
            <a:ext cx="11376207" cy="4775113"/>
          </a:xfrm>
          <a:prstGeom prst="rect">
            <a:avLst/>
          </a:prstGeom>
        </p:spPr>
        <p:txBody>
          <a:bodyPr/>
          <a:lstStyle>
            <a:lvl1pPr algn="l">
              <a:defRPr sz="240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algn="l">
              <a:defRPr sz="1867">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algn="l">
              <a:defRPr sz="160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algn="l">
              <a:defRPr sz="1467">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algn="l">
              <a:defRPr sz="1467">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ZA" dirty="0"/>
          </a:p>
        </p:txBody>
      </p:sp>
      <p:pic>
        <p:nvPicPr>
          <p:cNvPr id="5" name="Picture 4">
            <a:extLst>
              <a:ext uri="{FF2B5EF4-FFF2-40B4-BE49-F238E27FC236}">
                <a16:creationId xmlns:a16="http://schemas.microsoft.com/office/drawing/2014/main" id="{1F1C5FBA-3ECF-4B49-875C-A704CEE084A3}"/>
              </a:ext>
            </a:extLst>
          </p:cNvPr>
          <p:cNvPicPr>
            <a:picLocks noChangeAspect="1"/>
          </p:cNvPicPr>
          <p:nvPr userDrawn="1"/>
        </p:nvPicPr>
        <p:blipFill>
          <a:blip r:embed="rId2"/>
          <a:stretch>
            <a:fillRect/>
          </a:stretch>
        </p:blipFill>
        <p:spPr>
          <a:xfrm>
            <a:off x="10276441" y="387914"/>
            <a:ext cx="1387995" cy="387474"/>
          </a:xfrm>
          <a:prstGeom prst="rect">
            <a:avLst/>
          </a:prstGeom>
        </p:spPr>
      </p:pic>
      <p:sp>
        <p:nvSpPr>
          <p:cNvPr id="9"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6"/>
            <a:ext cx="2743200" cy="273844"/>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600"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Tree>
    <p:extLst>
      <p:ext uri="{BB962C8B-B14F-4D97-AF65-F5344CB8AC3E}">
        <p14:creationId xmlns:p14="http://schemas.microsoft.com/office/powerpoint/2010/main" val="114318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04_テキスト中心(白)">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692" y="169335"/>
            <a:ext cx="9725123" cy="793751"/>
          </a:xfrm>
          <a:prstGeom prst="rect">
            <a:avLst/>
          </a:prstGeom>
        </p:spPr>
        <p:txBody>
          <a:bodyPr anchor="ctr"/>
          <a:lstStyle>
            <a:lvl1pPr>
              <a:defRPr sz="4000"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スライドタイトルを入力</a:t>
            </a:r>
            <a:endParaRPr lang="en-ZA" dirty="0"/>
          </a:p>
        </p:txBody>
      </p:sp>
      <p:sp>
        <p:nvSpPr>
          <p:cNvPr id="8" name="Content Placeholder 2"/>
          <p:cNvSpPr>
            <a:spLocks noGrp="1"/>
          </p:cNvSpPr>
          <p:nvPr>
            <p:ph idx="1" hasCustomPrompt="1"/>
          </p:nvPr>
        </p:nvSpPr>
        <p:spPr>
          <a:xfrm>
            <a:off x="396695" y="1529026"/>
            <a:ext cx="11376207" cy="4775113"/>
          </a:xfrm>
          <a:prstGeom prst="rect">
            <a:avLst/>
          </a:prstGeom>
        </p:spPr>
        <p:txBody>
          <a:bodyPr/>
          <a:lstStyle>
            <a:lvl1pPr algn="l">
              <a:defRPr sz="2933">
                <a:solidFill>
                  <a:schemeClr val="tx1"/>
                </a:solidFill>
                <a:latin typeface="Meiryo" panose="020B0604030504040204" pitchFamily="34" charset="-128"/>
                <a:ea typeface="Meiryo" panose="020B0604030504040204" pitchFamily="34" charset="-128"/>
                <a:cs typeface="Meiryo" panose="020B0604030504040204" pitchFamily="34" charset="-128"/>
              </a:defRPr>
            </a:lvl1pPr>
            <a:lvl2pPr algn="l">
              <a:defRPr sz="2400">
                <a:solidFill>
                  <a:schemeClr val="tx1"/>
                </a:solidFill>
                <a:latin typeface="Meiryo" panose="020B0604030504040204" pitchFamily="34" charset="-128"/>
                <a:ea typeface="Meiryo" panose="020B0604030504040204" pitchFamily="34" charset="-128"/>
                <a:cs typeface="Meiryo" panose="020B0604030504040204" pitchFamily="34" charset="-128"/>
              </a:defRPr>
            </a:lvl2pPr>
            <a:lvl3pPr algn="l">
              <a:defRPr sz="1867">
                <a:solidFill>
                  <a:schemeClr val="tx1"/>
                </a:solidFill>
                <a:latin typeface="Meiryo" panose="020B0604030504040204" pitchFamily="34" charset="-128"/>
                <a:ea typeface="Meiryo" panose="020B0604030504040204" pitchFamily="34" charset="-128"/>
                <a:cs typeface="Meiryo" panose="020B0604030504040204" pitchFamily="34" charset="-128"/>
              </a:defRPr>
            </a:lvl3pPr>
            <a:lvl4pPr algn="l">
              <a:defRPr sz="1600">
                <a:solidFill>
                  <a:schemeClr val="tx1"/>
                </a:solidFill>
                <a:latin typeface="Meiryo" panose="020B0604030504040204" pitchFamily="34" charset="-128"/>
                <a:ea typeface="Meiryo" panose="020B0604030504040204" pitchFamily="34" charset="-128"/>
                <a:cs typeface="Meiryo" panose="020B0604030504040204" pitchFamily="34" charset="-128"/>
              </a:defRPr>
            </a:lvl4pPr>
            <a:lvl5pPr algn="l">
              <a:defRPr sz="1400">
                <a:solidFill>
                  <a:schemeClr val="tx1"/>
                </a:solidFill>
                <a:latin typeface="Meiryo" panose="020B0604030504040204" pitchFamily="34" charset="-128"/>
                <a:ea typeface="Meiryo" panose="020B0604030504040204" pitchFamily="34" charset="-128"/>
                <a:cs typeface="Meiryo" panose="020B0604030504040204" pitchFamily="34" charset="-128"/>
              </a:defRPr>
            </a:lvl5pPr>
          </a:lstStyle>
          <a:p>
            <a:pPr lvl="0"/>
            <a:r>
              <a:rPr lang="ja-JP" altLang="en-US" dirty="0"/>
              <a:t>クリックして素材を追加</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ZA" dirty="0"/>
          </a:p>
        </p:txBody>
      </p:sp>
      <p:pic>
        <p:nvPicPr>
          <p:cNvPr id="5" name="Picture 4">
            <a:extLst>
              <a:ext uri="{FF2B5EF4-FFF2-40B4-BE49-F238E27FC236}">
                <a16:creationId xmlns:a16="http://schemas.microsoft.com/office/drawing/2014/main" id="{1F1C5FBA-3ECF-4B49-875C-A704CEE084A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9"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7"/>
            <a:ext cx="2743200" cy="273844"/>
          </a:xfrm>
          <a:prstGeom prst="rect">
            <a:avLst/>
          </a:prstGeom>
        </p:spPr>
        <p:txBody>
          <a:bodyPr vert="horz" lIns="121920" tIns="60960" rIns="121920" bIns="6096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121917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867"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867"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
        <p:nvSpPr>
          <p:cNvPr id="6" name="テキスト ボックス 5"/>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2023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35252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06-1_タイトルのみ(白)">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692" y="169335"/>
            <a:ext cx="9725123" cy="793751"/>
          </a:xfrm>
          <a:prstGeom prst="rect">
            <a:avLst/>
          </a:prstGeom>
        </p:spPr>
        <p:txBody>
          <a:bodyPr anchor="ctr"/>
          <a:lstStyle>
            <a:lvl1pPr>
              <a:defRPr sz="4000"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スライドタイトルを入力</a:t>
            </a:r>
            <a:endParaRPr lang="en-ZA" dirty="0"/>
          </a:p>
        </p:txBody>
      </p:sp>
      <p:pic>
        <p:nvPicPr>
          <p:cNvPr id="5" name="Picture 4">
            <a:extLst>
              <a:ext uri="{FF2B5EF4-FFF2-40B4-BE49-F238E27FC236}">
                <a16:creationId xmlns:a16="http://schemas.microsoft.com/office/drawing/2014/main" id="{1F1C5FBA-3ECF-4B49-875C-A704CEE084A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9"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7"/>
            <a:ext cx="2743200" cy="273844"/>
          </a:xfrm>
          <a:prstGeom prst="rect">
            <a:avLst/>
          </a:prstGeom>
        </p:spPr>
        <p:txBody>
          <a:bodyPr vert="horz" lIns="121920" tIns="60960" rIns="121920" bIns="6096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121917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867"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867"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
        <p:nvSpPr>
          <p:cNvPr id="6" name="テキスト ボックス 5"/>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2023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7513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_図(白)">
    <p:spTree>
      <p:nvGrpSpPr>
        <p:cNvPr id="1" name=""/>
        <p:cNvGrpSpPr/>
        <p:nvPr/>
      </p:nvGrpSpPr>
      <p:grpSpPr>
        <a:xfrm>
          <a:off x="0" y="0"/>
          <a:ext cx="0" cy="0"/>
          <a:chOff x="0" y="0"/>
          <a:chExt cx="0" cy="0"/>
        </a:xfrm>
      </p:grpSpPr>
      <p:sp>
        <p:nvSpPr>
          <p:cNvPr id="7" name="Text Placeholder 6"/>
          <p:cNvSpPr>
            <a:spLocks noGrp="1"/>
          </p:cNvSpPr>
          <p:nvPr>
            <p:ph type="body" sz="quarter" idx="12" hasCustomPrompt="1"/>
          </p:nvPr>
        </p:nvSpPr>
        <p:spPr>
          <a:xfrm>
            <a:off x="395819" y="1211424"/>
            <a:ext cx="11377101" cy="381000"/>
          </a:xfrm>
          <a:prstGeom prst="rect">
            <a:avLst/>
          </a:prstGeom>
        </p:spPr>
        <p:txBody>
          <a:bodyPr/>
          <a:lstStyle>
            <a:lvl1pPr algn="ctr">
              <a:defRPr sz="2133" i="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160860" indent="0" algn="ctr">
              <a:buNone/>
              <a:defRPr sz="2489"/>
            </a:lvl2pPr>
          </a:lstStyle>
          <a:p>
            <a:pPr lvl="0"/>
            <a:r>
              <a:rPr lang="ja-JP" altLang="en-US" dirty="0"/>
              <a:t>テキストを入力</a:t>
            </a:r>
          </a:p>
        </p:txBody>
      </p:sp>
      <p:sp>
        <p:nvSpPr>
          <p:cNvPr id="6" name="Chart Placeholder 5"/>
          <p:cNvSpPr>
            <a:spLocks noGrp="1"/>
          </p:cNvSpPr>
          <p:nvPr>
            <p:ph type="chart" sz="quarter" idx="11" hasCustomPrompt="1"/>
          </p:nvPr>
        </p:nvSpPr>
        <p:spPr>
          <a:xfrm>
            <a:off x="396695" y="1683604"/>
            <a:ext cx="11376207" cy="4108771"/>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lvl1pPr>
              <a:defRPr lang="en-ZA" sz="2400" i="0" dirty="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stStyle>
          <a:p>
            <a:pPr lvl="0" algn="ctr">
              <a:lnSpc>
                <a:spcPct val="110000"/>
              </a:lnSpc>
              <a:spcBef>
                <a:spcPts val="267"/>
              </a:spcBef>
              <a:spcAft>
                <a:spcPts val="267"/>
              </a:spcAft>
            </a:pPr>
            <a:r>
              <a:rPr lang="ja-JP" altLang="en-US" dirty="0"/>
              <a:t>グラフを追加</a:t>
            </a:r>
            <a:endParaRPr lang="en-ZA" dirty="0"/>
          </a:p>
        </p:txBody>
      </p:sp>
      <p:sp>
        <p:nvSpPr>
          <p:cNvPr id="5" name="Title 1"/>
          <p:cNvSpPr>
            <a:spLocks noGrp="1"/>
          </p:cNvSpPr>
          <p:nvPr>
            <p:ph type="title" hasCustomPrompt="1"/>
          </p:nvPr>
        </p:nvSpPr>
        <p:spPr>
          <a:xfrm>
            <a:off x="396695" y="169335"/>
            <a:ext cx="9558508" cy="793751"/>
          </a:xfrm>
          <a:prstGeom prst="rect">
            <a:avLst/>
          </a:prstGeom>
        </p:spPr>
        <p:txBody>
          <a:bodyPr anchor="ctr"/>
          <a:lstStyle>
            <a:lvl1pPr>
              <a:defRPr sz="4000" b="1" i="0">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dirty="0"/>
              <a:t>スライドタイトルを入力</a:t>
            </a:r>
            <a:endParaRPr lang="en-ZA" dirty="0"/>
          </a:p>
        </p:txBody>
      </p:sp>
      <p:pic>
        <p:nvPicPr>
          <p:cNvPr id="9" name="Picture 8">
            <a:extLst>
              <a:ext uri="{FF2B5EF4-FFF2-40B4-BE49-F238E27FC236}">
                <a16:creationId xmlns:a16="http://schemas.microsoft.com/office/drawing/2014/main" id="{B761E181-5FDC-CC41-A38E-B7FB36A86B8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8"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7"/>
            <a:ext cx="2743200" cy="273844"/>
          </a:xfrm>
          <a:prstGeom prst="rect">
            <a:avLst/>
          </a:prstGeom>
        </p:spPr>
        <p:txBody>
          <a:bodyPr vert="horz" lIns="121920" tIns="60960" rIns="121920" bIns="6096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121917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867" b="0" i="0" u="none" strike="noStrike" kern="1200" cap="none" spc="0" normalizeH="0" baseline="0" noProof="0" smtClean="0">
                <a:ln>
                  <a:noFill/>
                </a:ln>
                <a:solidFill>
                  <a:schemeClr val="accent2"/>
                </a:solidFill>
                <a:effectLst/>
                <a:uLnTx/>
                <a:uFillTx/>
                <a:latin typeface="Segoe UI" panose="020B0502040204020203" pitchFamily="34" charset="0"/>
                <a:ea typeface="メイリオ" panose="020B0604030504040204" pitchFamily="50" charset="-128"/>
                <a:cs typeface="Segoe UI" panose="020B0502040204020203"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867" b="0" i="0" u="none" strike="noStrike" kern="1200" cap="none" spc="0" normalizeH="0" baseline="0" noProof="0" dirty="0">
              <a:ln>
                <a:noFill/>
              </a:ln>
              <a:solidFill>
                <a:schemeClr val="accent2"/>
              </a:solidFill>
              <a:effectLst/>
              <a:uLnTx/>
              <a:uFillTx/>
              <a:latin typeface="Segoe UI" panose="020B0502040204020203" pitchFamily="34" charset="0"/>
              <a:ea typeface="メイリオ" panose="020B0604030504040204" pitchFamily="50" charset="-128"/>
              <a:cs typeface="Segoe UI" panose="020B0502040204020203" pitchFamily="34" charset="0"/>
            </a:endParaRPr>
          </a:p>
        </p:txBody>
      </p:sp>
      <p:sp>
        <p:nvSpPr>
          <p:cNvPr id="10" name="テキスト ボックス 9"/>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2023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1100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08-1_ロゴ＆ページ番号あり(白)">
    <p:bg bwMode="ltGray">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1C5FBA-3ECF-4B49-875C-A704CEE084A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9"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7"/>
            <a:ext cx="2743200" cy="273844"/>
          </a:xfrm>
          <a:prstGeom prst="rect">
            <a:avLst/>
          </a:prstGeom>
        </p:spPr>
        <p:txBody>
          <a:bodyPr vert="horz" lIns="121920" tIns="60960" rIns="121920" bIns="6096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121917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867"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1219170" rtl="0" eaLnBrk="1" fontAlgn="base" latinLnBrk="0" hangingPunct="1">
                <a:lnSpc>
                  <a:spcPct val="100000"/>
                </a:lnSpc>
                <a:spcBef>
                  <a:spcPct val="0"/>
                </a:spcBef>
                <a:spcAft>
                  <a:spcPct val="0"/>
                </a:spcAft>
                <a:buClrTx/>
                <a:buSzTx/>
                <a:buFontTx/>
                <a:buNone/>
                <a:tabLst/>
                <a:defRPr/>
              </a:pPr>
              <a:t>‹#›</a:t>
            </a:fld>
            <a:endParaRPr kumimoji="0" lang="en-US" sz="1867"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
        <p:nvSpPr>
          <p:cNvPr id="4" name="テキスト ボックス 3"/>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2023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72540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8-2_ロゴのみ-ページ番号なし(白)">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61E181-5FDC-CC41-A38E-B7FB36A86B8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76443" y="387914"/>
            <a:ext cx="1292191" cy="480305"/>
          </a:xfrm>
          <a:prstGeom prst="rect">
            <a:avLst/>
          </a:prstGeom>
        </p:spPr>
      </p:pic>
      <p:sp>
        <p:nvSpPr>
          <p:cNvPr id="3" name="テキスト ボックス 2"/>
          <p:cNvSpPr txBox="1"/>
          <p:nvPr userDrawn="1"/>
        </p:nvSpPr>
        <p:spPr>
          <a:xfrm>
            <a:off x="396695" y="6584156"/>
            <a:ext cx="2979552" cy="256545"/>
          </a:xfrm>
          <a:prstGeom prst="rect">
            <a:avLst/>
          </a:prstGeom>
          <a:noFill/>
        </p:spPr>
        <p:txBody>
          <a:bodyPr wrap="square" rtlCol="0">
            <a:spAutoFit/>
          </a:bodyPr>
          <a:lstStyle/>
          <a:p>
            <a:r>
              <a:rPr lang="en-US" altLang="ja-JP" sz="1067" dirty="0">
                <a:solidFill>
                  <a:schemeClr val="tx1"/>
                </a:solidFill>
                <a:latin typeface="Segoe UI" panose="020B0502040204020203" pitchFamily="34" charset="0"/>
                <a:cs typeface="Segoe UI" panose="020B0502040204020203" pitchFamily="34" charset="0"/>
              </a:rPr>
              <a:t>Copyright 2023 NTT CORPORATION</a:t>
            </a:r>
            <a:endParaRPr kumimoji="1" lang="ja-JP" altLang="en-US" sz="1067" dirty="0">
              <a:solidFill>
                <a:schemeClr val="tx1"/>
              </a:solidFill>
              <a:latin typeface="Segoe UI" panose="020B0502040204020203" pitchFamily="34" charset="0"/>
              <a:ea typeface="メイリオ" panose="020B0604030504040204" pitchFamily="50" charset="-128"/>
              <a:cs typeface="Segoe UI" panose="020B0502040204020203" pitchFamily="34" charset="0"/>
            </a:endParaRPr>
          </a:p>
        </p:txBody>
      </p:sp>
    </p:spTree>
    <p:extLst>
      <p:ext uri="{BB962C8B-B14F-4D97-AF65-F5344CB8AC3E}">
        <p14:creationId xmlns:p14="http://schemas.microsoft.com/office/powerpoint/2010/main" val="2767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NTT_title_and_content_page_white_no_logo">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691" y="169335"/>
            <a:ext cx="9770027" cy="793751"/>
          </a:xfrm>
          <a:prstGeom prst="rect">
            <a:avLst/>
          </a:prstGeom>
        </p:spPr>
        <p:txBody>
          <a:bodyPr anchor="ctr"/>
          <a:lstStyle>
            <a:lvl1pPr>
              <a:defRPr sz="3200"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a:t>マスター タイトルの書式設定</a:t>
            </a:r>
            <a:endParaRPr lang="en-ZA" dirty="0"/>
          </a:p>
        </p:txBody>
      </p:sp>
      <p:sp>
        <p:nvSpPr>
          <p:cNvPr id="8" name="Content Placeholder 2"/>
          <p:cNvSpPr>
            <a:spLocks noGrp="1"/>
          </p:cNvSpPr>
          <p:nvPr>
            <p:ph idx="1" hasCustomPrompt="1"/>
          </p:nvPr>
        </p:nvSpPr>
        <p:spPr>
          <a:xfrm>
            <a:off x="396695" y="1529026"/>
            <a:ext cx="11376207" cy="4775113"/>
          </a:xfrm>
          <a:prstGeom prst="rect">
            <a:avLst/>
          </a:prstGeom>
        </p:spPr>
        <p:txBody>
          <a:bodyPr/>
          <a:lstStyle>
            <a:lvl1pPr algn="l">
              <a:defRPr sz="240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algn="l">
              <a:defRPr sz="1867">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algn="l">
              <a:defRPr sz="160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algn="l">
              <a:defRPr sz="1467">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algn="l">
              <a:defRPr sz="1467">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ZA" dirty="0"/>
          </a:p>
        </p:txBody>
      </p:sp>
      <p:sp>
        <p:nvSpPr>
          <p:cNvPr id="9" name="Text Placeholder 2">
            <a:extLst>
              <a:ext uri="{FF2B5EF4-FFF2-40B4-BE49-F238E27FC236}">
                <a16:creationId xmlns:a16="http://schemas.microsoft.com/office/drawing/2014/main" id="{A2FD43D3-9DCE-4E30-810E-E3C88EB6F7CF}"/>
              </a:ext>
            </a:extLst>
          </p:cNvPr>
          <p:cNvSpPr>
            <a:spLocks noGrp="1"/>
          </p:cNvSpPr>
          <p:nvPr>
            <p:ph type="body" sz="quarter" idx="10" hasCustomPrompt="1"/>
          </p:nvPr>
        </p:nvSpPr>
        <p:spPr>
          <a:xfrm>
            <a:off x="351116" y="6623052"/>
            <a:ext cx="10382328" cy="234949"/>
          </a:xfrm>
          <a:prstGeom prst="rect">
            <a:avLst/>
          </a:prstGeom>
        </p:spPr>
        <p:txBody>
          <a:bodyPr anchor="ctr"/>
          <a:lstStyle>
            <a:lvl1pPr marL="0" marR="0" indent="0" algn="l" defTabSz="1219170" rtl="0" eaLnBrk="1" fontAlgn="auto" latinLnBrk="0" hangingPunct="1">
              <a:lnSpc>
                <a:spcPct val="114000"/>
              </a:lnSpc>
              <a:spcBef>
                <a:spcPts val="800"/>
              </a:spcBef>
              <a:spcAft>
                <a:spcPts val="133"/>
              </a:spcAft>
              <a:buClrTx/>
              <a:buSzTx/>
              <a:buFont typeface="Arial" pitchFamily="34" charset="0"/>
              <a:buNone/>
              <a:tabLst/>
              <a:defRPr sz="1067">
                <a:solidFill>
                  <a:schemeClr val="bg1">
                    <a:lumMod val="65000"/>
                  </a:schemeClr>
                </a:solidFill>
                <a:latin typeface="Segoe UI" panose="020B0502040204020203" pitchFamily="34" charset="0"/>
                <a:cs typeface="Segoe UI" panose="020B0502040204020203" pitchFamily="34" charset="0"/>
              </a:defRPr>
            </a:lvl1pPr>
          </a:lstStyle>
          <a:p>
            <a:pPr marL="0" marR="0" lvl="0" indent="0" algn="l" defTabSz="1219170" rtl="0" eaLnBrk="1" fontAlgn="auto" latinLnBrk="0" hangingPunct="1">
              <a:lnSpc>
                <a:spcPct val="114000"/>
              </a:lnSpc>
              <a:spcBef>
                <a:spcPts val="800"/>
              </a:spcBef>
              <a:spcAft>
                <a:spcPts val="133"/>
              </a:spcAft>
              <a:buClrTx/>
              <a:buSzTx/>
              <a:buFont typeface="Arial" pitchFamily="34" charset="0"/>
              <a:buNone/>
              <a:tabLst/>
              <a:defRPr/>
            </a:pPr>
            <a:r>
              <a:rPr lang="en-US" sz="1200" dirty="0">
                <a:latin typeface="Arial" panose="020B0604020202020204" pitchFamily="34" charset="0"/>
                <a:cs typeface="Arial" panose="020B0604020202020204" pitchFamily="34" charset="0"/>
              </a:rPr>
              <a:t>Copyright 2023 NIPPON TELEGRAPH AND TELEPHONE CORPORATION</a:t>
            </a:r>
          </a:p>
        </p:txBody>
      </p:sp>
      <p:pic>
        <p:nvPicPr>
          <p:cNvPr id="11" name="Picture 10">
            <a:extLst>
              <a:ext uri="{FF2B5EF4-FFF2-40B4-BE49-F238E27FC236}">
                <a16:creationId xmlns:a16="http://schemas.microsoft.com/office/drawing/2014/main" id="{11C320CD-B78E-6C49-A4AA-CA40491C6156}"/>
              </a:ext>
            </a:extLst>
          </p:cNvPr>
          <p:cNvPicPr>
            <a:picLocks noChangeAspect="1"/>
          </p:cNvPicPr>
          <p:nvPr userDrawn="1"/>
        </p:nvPicPr>
        <p:blipFill>
          <a:blip r:embed="rId2"/>
          <a:stretch>
            <a:fillRect/>
          </a:stretch>
        </p:blipFill>
        <p:spPr>
          <a:xfrm>
            <a:off x="10276441" y="387914"/>
            <a:ext cx="1387995" cy="387474"/>
          </a:xfrm>
          <a:prstGeom prst="rect">
            <a:avLst/>
          </a:prstGeom>
        </p:spPr>
      </p:pic>
      <p:sp>
        <p:nvSpPr>
          <p:cNvPr id="10"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6"/>
            <a:ext cx="2743200" cy="273844"/>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600"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Tree>
    <p:extLst>
      <p:ext uri="{BB962C8B-B14F-4D97-AF65-F5344CB8AC3E}">
        <p14:creationId xmlns:p14="http://schemas.microsoft.com/office/powerpoint/2010/main" val="2640789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テキスト中心">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8668" y="908720"/>
            <a:ext cx="11514667" cy="5616624"/>
          </a:xfrm>
        </p:spPr>
        <p:txBody>
          <a:bodyPr lIns="0" rIns="0"/>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タイトル プレースホルダー 1"/>
          <p:cNvSpPr>
            <a:spLocks noGrp="1"/>
          </p:cNvSpPr>
          <p:nvPr>
            <p:ph type="title" hasCustomPrompt="1"/>
          </p:nvPr>
        </p:nvSpPr>
        <p:spPr>
          <a:xfrm>
            <a:off x="338668" y="214040"/>
            <a:ext cx="11497733" cy="694680"/>
          </a:xfrm>
          <a:prstGeom prst="rect">
            <a:avLst/>
          </a:prstGeom>
        </p:spPr>
        <p:txBody>
          <a:bodyPr vert="horz" lIns="0" tIns="45720" rIns="0" bIns="45720" rtlCol="0" anchor="t" anchorCtr="0">
            <a:normAutofit/>
          </a:bodyPr>
          <a:lstStyle/>
          <a:p>
            <a:r>
              <a:rPr kumimoji="1" lang="ja-JP" altLang="en-US" dirty="0"/>
              <a:t>スライドタイトル</a:t>
            </a:r>
          </a:p>
        </p:txBody>
      </p:sp>
      <p:sp>
        <p:nvSpPr>
          <p:cNvPr id="8" name="正方形/長方形 7"/>
          <p:cNvSpPr/>
          <p:nvPr userDrawn="1"/>
        </p:nvSpPr>
        <p:spPr>
          <a:xfrm>
            <a:off x="8196890" y="6634423"/>
            <a:ext cx="2996333" cy="220188"/>
          </a:xfrm>
          <a:prstGeom prst="rect">
            <a:avLst/>
          </a:prstGeom>
        </p:spPr>
        <p:txBody>
          <a:bodyPr wrap="none">
            <a:spAutoFit/>
          </a:bodyPr>
          <a:lstStyle/>
          <a:p>
            <a:r>
              <a:rPr lang="en-US" altLang="ja-JP" sz="831" dirty="0">
                <a:latin typeface="+mn-ea"/>
                <a:ea typeface="+mn-ea"/>
              </a:rPr>
              <a:t>Copyright © 2022</a:t>
            </a:r>
            <a:r>
              <a:rPr lang="en-US" altLang="ja-JP" sz="831" baseline="0" dirty="0">
                <a:latin typeface="+mn-ea"/>
                <a:ea typeface="+mn-ea"/>
              </a:rPr>
              <a:t> Nippon Telegraph and Telephone Corporation</a:t>
            </a:r>
            <a:endParaRPr lang="ja-JP" altLang="en-US" sz="831" dirty="0">
              <a:latin typeface="+mn-ea"/>
              <a:ea typeface="+mn-ea"/>
            </a:endParaRPr>
          </a:p>
        </p:txBody>
      </p:sp>
      <p:sp>
        <p:nvSpPr>
          <p:cNvPr id="6" name="Text Box 22"/>
          <p:cNvSpPr txBox="1">
            <a:spLocks noChangeArrowheads="1"/>
          </p:cNvSpPr>
          <p:nvPr userDrawn="1"/>
        </p:nvSpPr>
        <p:spPr bwMode="auto">
          <a:xfrm>
            <a:off x="9474304" y="559714"/>
            <a:ext cx="2648121" cy="276999"/>
          </a:xfrm>
          <a:prstGeom prst="rect">
            <a:avLst/>
          </a:prstGeom>
          <a:noFill/>
          <a:ln w="38100" cmpd="dbl">
            <a:noFill/>
            <a:miter lim="800000"/>
            <a:headEnd/>
            <a:tailEnd/>
          </a:ln>
        </p:spPr>
        <p:txBody>
          <a:bodyPr wrap="square">
            <a:spAutoFit/>
          </a:bodyPr>
          <a:lstStyle/>
          <a:p>
            <a:pPr lvl="0" algn="r"/>
            <a:r>
              <a:rPr lang="ja-JP" altLang="en-US" sz="1200" b="1" u="sng" dirty="0">
                <a:solidFill>
                  <a:prstClr val="black"/>
                </a:solidFill>
                <a:latin typeface="メイリオ"/>
              </a:rPr>
              <a:t>管理情報区分：</a:t>
            </a:r>
            <a:r>
              <a:rPr lang="en-US" altLang="ja-JP" sz="1200" b="1" u="sng" dirty="0">
                <a:solidFill>
                  <a:prstClr val="black"/>
                </a:solidFill>
                <a:latin typeface="メイリオ"/>
              </a:rPr>
              <a:t>C</a:t>
            </a:r>
            <a:r>
              <a:rPr lang="ja-JP" altLang="en-US" sz="1200" b="1" u="none" dirty="0">
                <a:solidFill>
                  <a:prstClr val="black"/>
                </a:solidFill>
                <a:latin typeface="メイリオ"/>
              </a:rPr>
              <a:t>　社外秘</a:t>
            </a:r>
            <a:endParaRPr lang="en-US" altLang="ja-JP" sz="1200" b="1" u="none" dirty="0">
              <a:solidFill>
                <a:prstClr val="black"/>
              </a:solidFill>
              <a:latin typeface="メイリオ"/>
            </a:endParaRPr>
          </a:p>
        </p:txBody>
      </p:sp>
    </p:spTree>
    <p:extLst>
      <p:ext uri="{BB962C8B-B14F-4D97-AF65-F5344CB8AC3E}">
        <p14:creationId xmlns:p14="http://schemas.microsoft.com/office/powerpoint/2010/main" val="367426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NTT_title_and_content_page_white_no_logo">
    <p:bg bwMode="ltGray">
      <p:bgPr>
        <a:solidFill>
          <a:schemeClr val="bg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96691" y="169335"/>
            <a:ext cx="9770027" cy="793751"/>
          </a:xfrm>
          <a:prstGeom prst="rect">
            <a:avLst/>
          </a:prstGeom>
        </p:spPr>
        <p:txBody>
          <a:bodyPr anchor="ctr"/>
          <a:lstStyle>
            <a:lvl1pPr>
              <a:defRPr sz="3200" b="1">
                <a:solidFill>
                  <a:schemeClr val="accent2"/>
                </a:solidFill>
                <a:latin typeface="Segoe UI" panose="020B0502040204020203" pitchFamily="34" charset="0"/>
                <a:ea typeface="メイリオ" panose="020B0604030504040204" pitchFamily="50" charset="-128"/>
                <a:cs typeface="Segoe UI" panose="020B0502040204020203" pitchFamily="34" charset="0"/>
              </a:defRPr>
            </a:lvl1pPr>
          </a:lstStyle>
          <a:p>
            <a:r>
              <a:rPr lang="ja-JP" altLang="en-US"/>
              <a:t>マスター タイトルの書式設定</a:t>
            </a:r>
            <a:endParaRPr lang="en-ZA" dirty="0"/>
          </a:p>
        </p:txBody>
      </p:sp>
      <p:sp>
        <p:nvSpPr>
          <p:cNvPr id="8" name="Content Placeholder 2"/>
          <p:cNvSpPr>
            <a:spLocks noGrp="1"/>
          </p:cNvSpPr>
          <p:nvPr>
            <p:ph idx="1" hasCustomPrompt="1"/>
          </p:nvPr>
        </p:nvSpPr>
        <p:spPr>
          <a:xfrm>
            <a:off x="396695" y="1124745"/>
            <a:ext cx="11376207" cy="5179394"/>
          </a:xfrm>
          <a:prstGeom prst="rect">
            <a:avLst/>
          </a:prstGeom>
        </p:spPr>
        <p:txBody>
          <a:bodyPr/>
          <a:lstStyle>
            <a:lvl1pPr algn="l">
              <a:defRPr sz="240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algn="l">
              <a:defRPr sz="1867">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algn="l">
              <a:defRPr sz="160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algn="l">
              <a:defRPr sz="1467">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algn="l">
              <a:defRPr sz="1467">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ZA" dirty="0"/>
          </a:p>
        </p:txBody>
      </p:sp>
      <p:sp>
        <p:nvSpPr>
          <p:cNvPr id="9" name="Text Placeholder 2">
            <a:extLst>
              <a:ext uri="{FF2B5EF4-FFF2-40B4-BE49-F238E27FC236}">
                <a16:creationId xmlns:a16="http://schemas.microsoft.com/office/drawing/2014/main" id="{A2FD43D3-9DCE-4E30-810E-E3C88EB6F7CF}"/>
              </a:ext>
            </a:extLst>
          </p:cNvPr>
          <p:cNvSpPr>
            <a:spLocks noGrp="1"/>
          </p:cNvSpPr>
          <p:nvPr>
            <p:ph type="body" sz="quarter" idx="10" hasCustomPrompt="1"/>
          </p:nvPr>
        </p:nvSpPr>
        <p:spPr>
          <a:xfrm>
            <a:off x="351116" y="6623052"/>
            <a:ext cx="10382328" cy="234949"/>
          </a:xfrm>
          <a:prstGeom prst="rect">
            <a:avLst/>
          </a:prstGeom>
        </p:spPr>
        <p:txBody>
          <a:bodyPr anchor="ctr"/>
          <a:lstStyle>
            <a:lvl1pPr marL="0" marR="0" indent="0" algn="l" defTabSz="1219170" rtl="0" eaLnBrk="1" fontAlgn="auto" latinLnBrk="0" hangingPunct="1">
              <a:lnSpc>
                <a:spcPct val="114000"/>
              </a:lnSpc>
              <a:spcBef>
                <a:spcPts val="800"/>
              </a:spcBef>
              <a:spcAft>
                <a:spcPts val="133"/>
              </a:spcAft>
              <a:buClrTx/>
              <a:buSzTx/>
              <a:buFont typeface="Arial" pitchFamily="34" charset="0"/>
              <a:buNone/>
              <a:tabLst/>
              <a:defRPr sz="1067">
                <a:solidFill>
                  <a:schemeClr val="bg1">
                    <a:lumMod val="65000"/>
                  </a:schemeClr>
                </a:solidFill>
                <a:latin typeface="Segoe UI" panose="020B0502040204020203" pitchFamily="34" charset="0"/>
                <a:cs typeface="Segoe UI" panose="020B0502040204020203" pitchFamily="34" charset="0"/>
              </a:defRPr>
            </a:lvl1pPr>
          </a:lstStyle>
          <a:p>
            <a:pPr marL="0" marR="0" lvl="0" indent="0" algn="l" defTabSz="1219170" rtl="0" eaLnBrk="1" fontAlgn="auto" latinLnBrk="0" hangingPunct="1">
              <a:lnSpc>
                <a:spcPct val="114000"/>
              </a:lnSpc>
              <a:spcBef>
                <a:spcPts val="800"/>
              </a:spcBef>
              <a:spcAft>
                <a:spcPts val="133"/>
              </a:spcAft>
              <a:buClrTx/>
              <a:buSzTx/>
              <a:buFont typeface="Arial" pitchFamily="34" charset="0"/>
              <a:buNone/>
              <a:tabLst/>
              <a:defRPr/>
            </a:pPr>
            <a:r>
              <a:rPr lang="en-US" sz="1200" dirty="0">
                <a:latin typeface="Arial" panose="020B0604020202020204" pitchFamily="34" charset="0"/>
                <a:cs typeface="Arial" panose="020B0604020202020204" pitchFamily="34" charset="0"/>
              </a:rPr>
              <a:t>Copyright 2023 NIPPON TELEGRAPH AND TELEPHONE CORPORATION</a:t>
            </a:r>
          </a:p>
        </p:txBody>
      </p:sp>
      <p:pic>
        <p:nvPicPr>
          <p:cNvPr id="11" name="Picture 10">
            <a:extLst>
              <a:ext uri="{FF2B5EF4-FFF2-40B4-BE49-F238E27FC236}">
                <a16:creationId xmlns:a16="http://schemas.microsoft.com/office/drawing/2014/main" id="{11C320CD-B78E-6C49-A4AA-CA40491C6156}"/>
              </a:ext>
            </a:extLst>
          </p:cNvPr>
          <p:cNvPicPr>
            <a:picLocks noChangeAspect="1"/>
          </p:cNvPicPr>
          <p:nvPr userDrawn="1"/>
        </p:nvPicPr>
        <p:blipFill>
          <a:blip r:embed="rId2"/>
          <a:stretch>
            <a:fillRect/>
          </a:stretch>
        </p:blipFill>
        <p:spPr>
          <a:xfrm>
            <a:off x="10276441" y="387914"/>
            <a:ext cx="1387995" cy="387474"/>
          </a:xfrm>
          <a:prstGeom prst="rect">
            <a:avLst/>
          </a:prstGeom>
        </p:spPr>
      </p:pic>
      <p:sp>
        <p:nvSpPr>
          <p:cNvPr id="10" name="Slide Number Placeholder 5">
            <a:extLst>
              <a:ext uri="{FF2B5EF4-FFF2-40B4-BE49-F238E27FC236}">
                <a16:creationId xmlns:a16="http://schemas.microsoft.com/office/drawing/2014/main" id="{2A607169-5CA7-45B9-8A32-29BA86D905F3}"/>
              </a:ext>
            </a:extLst>
          </p:cNvPr>
          <p:cNvSpPr txBox="1">
            <a:spLocks/>
          </p:cNvSpPr>
          <p:nvPr userDrawn="1"/>
        </p:nvSpPr>
        <p:spPr>
          <a:xfrm>
            <a:off x="9448800" y="6584156"/>
            <a:ext cx="2743200" cy="273844"/>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4EAF112-79CC-B34F-94BA-BFC7F71A8BCC}" type="slidenum">
              <a:rPr kumimoji="0" lang="en-US" sz="1600" b="0" i="0" u="none" strike="noStrike" kern="1200" cap="none" spc="0" normalizeH="0" baseline="0" noProof="0" smtClean="0">
                <a:ln>
                  <a:noFill/>
                </a:ln>
                <a:solidFill>
                  <a:schemeClr val="accent2"/>
                </a:solidFill>
                <a:effectLst/>
                <a:uLnTx/>
                <a:uFillTx/>
                <a:latin typeface="Segoe UI" panose="020B0502040204020203" pitchFamily="34" charset="0"/>
                <a:ea typeface="ＭＳ Ｐゴシック" charset="0"/>
                <a:cs typeface="Segoe UI" panose="020B0502040204020203"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accent2"/>
              </a:solidFill>
              <a:effectLst/>
              <a:uLnTx/>
              <a:uFillTx/>
              <a:latin typeface="Segoe UI" panose="020B0502040204020203" pitchFamily="34" charset="0"/>
              <a:ea typeface="ＭＳ Ｐゴシック" charset="0"/>
              <a:cs typeface="Segoe UI" panose="020B0502040204020203" pitchFamily="34" charset="0"/>
            </a:endParaRPr>
          </a:p>
        </p:txBody>
      </p:sp>
    </p:spTree>
    <p:extLst>
      <p:ext uri="{BB962C8B-B14F-4D97-AF65-F5344CB8AC3E}">
        <p14:creationId xmlns:p14="http://schemas.microsoft.com/office/powerpoint/2010/main" val="312610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238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1625519" rtl="0" eaLnBrk="1" latinLnBrk="0" hangingPunct="1">
        <a:lnSpc>
          <a:spcPct val="120000"/>
        </a:lnSpc>
        <a:spcBef>
          <a:spcPts val="356"/>
        </a:spcBef>
        <a:spcAft>
          <a:spcPts val="356"/>
        </a:spcAft>
        <a:buNone/>
        <a:defRPr kumimoji="1" sz="3556" kern="1200" baseline="0">
          <a:solidFill>
            <a:schemeClr val="bg1"/>
          </a:solidFill>
          <a:latin typeface="+mj-lt"/>
          <a:ea typeface="+mj-ea"/>
          <a:cs typeface="+mj-cs"/>
        </a:defRPr>
      </a:lvl1pPr>
    </p:titleStyle>
    <p:bodyStyle>
      <a:lvl1pPr marL="0" indent="0" algn="l" defTabSz="1625519" rtl="0" eaLnBrk="1" latinLnBrk="0" hangingPunct="1">
        <a:lnSpc>
          <a:spcPct val="114000"/>
        </a:lnSpc>
        <a:spcBef>
          <a:spcPts val="1067"/>
        </a:spcBef>
        <a:spcAft>
          <a:spcPts val="177"/>
        </a:spcAft>
        <a:buFont typeface="Arial" pitchFamily="34" charset="0"/>
        <a:buNone/>
        <a:defRPr kumimoji="1" sz="2844" kern="1200">
          <a:solidFill>
            <a:schemeClr val="tx1"/>
          </a:solidFill>
          <a:latin typeface="+mn-lt"/>
          <a:ea typeface="+mn-ea"/>
          <a:cs typeface="+mn-cs"/>
        </a:defRPr>
      </a:lvl1pPr>
      <a:lvl2pPr marL="476932" indent="-316073" algn="l" defTabSz="1625519" rtl="0" eaLnBrk="1" latinLnBrk="0" hangingPunct="1">
        <a:lnSpc>
          <a:spcPct val="114000"/>
        </a:lnSpc>
        <a:spcBef>
          <a:spcPts val="356"/>
        </a:spcBef>
        <a:spcAft>
          <a:spcPts val="711"/>
        </a:spcAft>
        <a:buFont typeface="Arial" pitchFamily="34" charset="0"/>
        <a:buChar char="•"/>
        <a:defRPr kumimoji="1" sz="2844" kern="1200">
          <a:solidFill>
            <a:schemeClr val="tx1"/>
          </a:solidFill>
          <a:latin typeface="+mn-lt"/>
          <a:ea typeface="+mn-ea"/>
          <a:cs typeface="+mn-cs"/>
        </a:defRPr>
      </a:lvl2pPr>
      <a:lvl3pPr marL="951043" indent="-335829" algn="l" defTabSz="1625519" rtl="0" eaLnBrk="1" latinLnBrk="0" hangingPunct="1">
        <a:lnSpc>
          <a:spcPct val="114000"/>
        </a:lnSpc>
        <a:spcBef>
          <a:spcPts val="177"/>
        </a:spcBef>
        <a:spcAft>
          <a:spcPts val="356"/>
        </a:spcAft>
        <a:buFont typeface="Arial" pitchFamily="34" charset="0"/>
        <a:buChar char="›"/>
        <a:defRPr kumimoji="1" sz="2844" kern="1200">
          <a:solidFill>
            <a:schemeClr val="tx1"/>
          </a:solidFill>
          <a:latin typeface="+mn-lt"/>
          <a:ea typeface="+mn-ea"/>
          <a:cs typeface="+mn-cs"/>
        </a:defRPr>
      </a:lvl3pPr>
      <a:lvl4pPr marL="1930304" indent="-406379" algn="l" defTabSz="1625519" rtl="0" eaLnBrk="1" latinLnBrk="0" hangingPunct="1">
        <a:lnSpc>
          <a:spcPct val="114000"/>
        </a:lnSpc>
        <a:spcBef>
          <a:spcPts val="177"/>
        </a:spcBef>
        <a:spcAft>
          <a:spcPts val="711"/>
        </a:spcAft>
        <a:buFont typeface="Arial" pitchFamily="34" charset="0"/>
        <a:buChar char="»"/>
        <a:defRPr kumimoji="1" sz="2844" kern="1200">
          <a:solidFill>
            <a:schemeClr val="tx1"/>
          </a:solidFill>
          <a:latin typeface="+mn-lt"/>
          <a:ea typeface="+mn-ea"/>
          <a:cs typeface="+mn-cs"/>
        </a:defRPr>
      </a:lvl4pPr>
      <a:lvl5pPr marL="2565273" indent="-307608" algn="l" defTabSz="1625519" rtl="0" eaLnBrk="1" latinLnBrk="0" hangingPunct="1">
        <a:lnSpc>
          <a:spcPct val="114000"/>
        </a:lnSpc>
        <a:spcBef>
          <a:spcPts val="177"/>
        </a:spcBef>
        <a:spcAft>
          <a:spcPts val="1067"/>
        </a:spcAft>
        <a:buFont typeface="Arial" pitchFamily="34" charset="0"/>
        <a:buChar char="-"/>
        <a:defRPr kumimoji="1" sz="2844" kern="1200">
          <a:solidFill>
            <a:schemeClr val="tx1"/>
          </a:solidFill>
          <a:latin typeface="+mn-lt"/>
          <a:ea typeface="+mn-ea"/>
          <a:cs typeface="+mn-cs"/>
        </a:defRPr>
      </a:lvl5pPr>
      <a:lvl6pPr marL="447017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6pPr>
      <a:lvl7pPr marL="528293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7pPr>
      <a:lvl8pPr marL="609569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8pPr>
      <a:lvl9pPr marL="6908454"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9pPr>
    </p:bodyStyle>
    <p:otherStyle>
      <a:defPPr>
        <a:defRPr lang="en-US"/>
      </a:defPPr>
      <a:lvl1pPr marL="0" algn="l" defTabSz="1625519" rtl="0" eaLnBrk="1" latinLnBrk="0" hangingPunct="1">
        <a:defRPr kumimoji="1" sz="3200" kern="1200">
          <a:solidFill>
            <a:schemeClr val="tx1"/>
          </a:solidFill>
          <a:latin typeface="+mn-lt"/>
          <a:ea typeface="+mn-ea"/>
          <a:cs typeface="+mn-cs"/>
        </a:defRPr>
      </a:lvl1pPr>
      <a:lvl2pPr marL="812760" algn="l" defTabSz="1625519" rtl="0" eaLnBrk="1" latinLnBrk="0" hangingPunct="1">
        <a:defRPr kumimoji="1" sz="3200" kern="1200">
          <a:solidFill>
            <a:schemeClr val="tx1"/>
          </a:solidFill>
          <a:latin typeface="+mn-lt"/>
          <a:ea typeface="+mn-ea"/>
          <a:cs typeface="+mn-cs"/>
        </a:defRPr>
      </a:lvl2pPr>
      <a:lvl3pPr marL="1625519" algn="l" defTabSz="1625519" rtl="0" eaLnBrk="1" latinLnBrk="0" hangingPunct="1">
        <a:defRPr kumimoji="1" sz="3200" kern="1200">
          <a:solidFill>
            <a:schemeClr val="tx1"/>
          </a:solidFill>
          <a:latin typeface="+mn-lt"/>
          <a:ea typeface="+mn-ea"/>
          <a:cs typeface="+mn-cs"/>
        </a:defRPr>
      </a:lvl3pPr>
      <a:lvl4pPr marL="2438278" algn="l" defTabSz="1625519" rtl="0" eaLnBrk="1" latinLnBrk="0" hangingPunct="1">
        <a:defRPr kumimoji="1" sz="3200" kern="1200">
          <a:solidFill>
            <a:schemeClr val="tx1"/>
          </a:solidFill>
          <a:latin typeface="+mn-lt"/>
          <a:ea typeface="+mn-ea"/>
          <a:cs typeface="+mn-cs"/>
        </a:defRPr>
      </a:lvl4pPr>
      <a:lvl5pPr marL="3251037" algn="l" defTabSz="1625519" rtl="0" eaLnBrk="1" latinLnBrk="0" hangingPunct="1">
        <a:defRPr kumimoji="1" sz="3200" kern="1200">
          <a:solidFill>
            <a:schemeClr val="tx1"/>
          </a:solidFill>
          <a:latin typeface="+mn-lt"/>
          <a:ea typeface="+mn-ea"/>
          <a:cs typeface="+mn-cs"/>
        </a:defRPr>
      </a:lvl5pPr>
      <a:lvl6pPr marL="4063797" algn="l" defTabSz="1625519" rtl="0" eaLnBrk="1" latinLnBrk="0" hangingPunct="1">
        <a:defRPr kumimoji="1" sz="3200" kern="1200">
          <a:solidFill>
            <a:schemeClr val="tx1"/>
          </a:solidFill>
          <a:latin typeface="+mn-lt"/>
          <a:ea typeface="+mn-ea"/>
          <a:cs typeface="+mn-cs"/>
        </a:defRPr>
      </a:lvl6pPr>
      <a:lvl7pPr marL="4876557" algn="l" defTabSz="1625519" rtl="0" eaLnBrk="1" latinLnBrk="0" hangingPunct="1">
        <a:defRPr kumimoji="1" sz="3200" kern="1200">
          <a:solidFill>
            <a:schemeClr val="tx1"/>
          </a:solidFill>
          <a:latin typeface="+mn-lt"/>
          <a:ea typeface="+mn-ea"/>
          <a:cs typeface="+mn-cs"/>
        </a:defRPr>
      </a:lvl7pPr>
      <a:lvl8pPr marL="5689315" algn="l" defTabSz="1625519" rtl="0" eaLnBrk="1" latinLnBrk="0" hangingPunct="1">
        <a:defRPr kumimoji="1" sz="3200" kern="1200">
          <a:solidFill>
            <a:schemeClr val="tx1"/>
          </a:solidFill>
          <a:latin typeface="+mn-lt"/>
          <a:ea typeface="+mn-ea"/>
          <a:cs typeface="+mn-cs"/>
        </a:defRPr>
      </a:lvl8pPr>
      <a:lvl9pPr marL="6502075" algn="l" defTabSz="1625519"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949D5512-95E3-4142-4007-B93B5FE1D981}"/>
              </a:ext>
            </a:extLst>
          </p:cNvPr>
          <p:cNvSpPr>
            <a:spLocks noGrp="1"/>
          </p:cNvSpPr>
          <p:nvPr>
            <p:ph type="title"/>
          </p:nvPr>
        </p:nvSpPr>
        <p:spPr>
          <a:xfrm>
            <a:off x="725313" y="2262400"/>
            <a:ext cx="10515599" cy="2333199"/>
          </a:xfrm>
        </p:spPr>
        <p:txBody>
          <a:bodyPr/>
          <a:lstStyle/>
          <a:p>
            <a:r>
              <a:rPr lang="ja-JP" altLang="en-US" dirty="0"/>
              <a:t>触りたさの時間帯による変動</a:t>
            </a:r>
          </a:p>
        </p:txBody>
      </p:sp>
      <p:sp>
        <p:nvSpPr>
          <p:cNvPr id="5" name="テキスト プレースホルダー 4">
            <a:extLst>
              <a:ext uri="{FF2B5EF4-FFF2-40B4-BE49-F238E27FC236}">
                <a16:creationId xmlns:a16="http://schemas.microsoft.com/office/drawing/2014/main" id="{F02462A7-52AB-E5EC-DE17-B0677BB059C2}"/>
              </a:ext>
            </a:extLst>
          </p:cNvPr>
          <p:cNvSpPr>
            <a:spLocks noGrp="1"/>
          </p:cNvSpPr>
          <p:nvPr>
            <p:ph type="body" sz="quarter" idx="10"/>
          </p:nvPr>
        </p:nvSpPr>
        <p:spPr>
          <a:xfrm>
            <a:off x="725309" y="4854511"/>
            <a:ext cx="10515600" cy="1611603"/>
          </a:xfrm>
        </p:spPr>
        <p:txBody>
          <a:bodyPr/>
          <a:lstStyle/>
          <a:p>
            <a:r>
              <a:rPr lang="ja-JP" altLang="en-US" sz="3200" dirty="0"/>
              <a:t>宇治土公 雄介（</a:t>
            </a:r>
            <a:r>
              <a:rPr lang="en-US" altLang="ja-JP" sz="3200" dirty="0"/>
              <a:t>NTT</a:t>
            </a:r>
            <a:r>
              <a:rPr lang="ja-JP" altLang="en-US" sz="3200" dirty="0"/>
              <a:t>）</a:t>
            </a:r>
            <a:br>
              <a:rPr lang="en-US" altLang="ja-JP" sz="3200" dirty="0"/>
            </a:br>
            <a:r>
              <a:rPr lang="ja-JP" altLang="en-US" sz="3200" dirty="0"/>
              <a:t>伴 祐樹（東大）</a:t>
            </a:r>
            <a:br>
              <a:rPr lang="en-US" altLang="ja-JP" sz="3200" dirty="0"/>
            </a:br>
            <a:r>
              <a:rPr lang="ja-JP" altLang="en-US" sz="3200" dirty="0"/>
              <a:t>横坂 拓巳（</a:t>
            </a:r>
            <a:r>
              <a:rPr lang="en-US" altLang="ja-JP" sz="3200" dirty="0"/>
              <a:t>NTT</a:t>
            </a:r>
            <a:r>
              <a:rPr lang="ja-JP" altLang="en-US" sz="3200" dirty="0"/>
              <a:t>）</a:t>
            </a:r>
            <a:endParaRPr lang="en-US" altLang="ja-JP" sz="3200" dirty="0"/>
          </a:p>
        </p:txBody>
      </p:sp>
      <p:sp>
        <p:nvSpPr>
          <p:cNvPr id="2" name="テキスト プレースホルダー 4">
            <a:extLst>
              <a:ext uri="{FF2B5EF4-FFF2-40B4-BE49-F238E27FC236}">
                <a16:creationId xmlns:a16="http://schemas.microsoft.com/office/drawing/2014/main" id="{8CEEEB45-AFA6-A5DE-DF8A-292ECF79F83A}"/>
              </a:ext>
            </a:extLst>
          </p:cNvPr>
          <p:cNvSpPr txBox="1">
            <a:spLocks/>
          </p:cNvSpPr>
          <p:nvPr/>
        </p:nvSpPr>
        <p:spPr>
          <a:xfrm>
            <a:off x="725309" y="2389022"/>
            <a:ext cx="10515600" cy="1016377"/>
          </a:xfrm>
          <a:prstGeom prst="rect">
            <a:avLst/>
          </a:prstGeom>
        </p:spPr>
        <p:txBody>
          <a:bodyPr anchor="t"/>
          <a:lstStyle>
            <a:lvl1pPr marL="0" indent="0" algn="l" defTabSz="1625519" rtl="0" eaLnBrk="1" latinLnBrk="0" hangingPunct="1">
              <a:lnSpc>
                <a:spcPct val="114000"/>
              </a:lnSpc>
              <a:spcBef>
                <a:spcPts val="1067"/>
              </a:spcBef>
              <a:spcAft>
                <a:spcPts val="177"/>
              </a:spcAft>
              <a:buFont typeface="Arial" pitchFamily="34" charset="0"/>
              <a:buNone/>
              <a:defRPr kumimoji="1" sz="2400" kern="1200">
                <a:solidFill>
                  <a:schemeClr val="accent2"/>
                </a:solidFill>
                <a:latin typeface="メイリオ" panose="020B0604030504040204" pitchFamily="50" charset="-128"/>
                <a:ea typeface="メイリオ" panose="020B0604030504040204" pitchFamily="50" charset="-128"/>
                <a:cs typeface="Segoe UI" panose="020B0502040204020203" pitchFamily="34" charset="0"/>
              </a:defRPr>
            </a:lvl1pPr>
            <a:lvl2pPr marL="476932" indent="-316073" algn="l" defTabSz="1625519" rtl="0" eaLnBrk="1" latinLnBrk="0" hangingPunct="1">
              <a:lnSpc>
                <a:spcPct val="114000"/>
              </a:lnSpc>
              <a:spcBef>
                <a:spcPts val="356"/>
              </a:spcBef>
              <a:spcAft>
                <a:spcPts val="711"/>
              </a:spcAft>
              <a:buFont typeface="Arial" pitchFamily="34" charset="0"/>
              <a:buChar char="•"/>
              <a:defRPr kumimoji="1" sz="2844" kern="1200">
                <a:solidFill>
                  <a:schemeClr val="tx1"/>
                </a:solidFill>
                <a:latin typeface="+mn-lt"/>
                <a:ea typeface="+mn-ea"/>
                <a:cs typeface="+mn-cs"/>
              </a:defRPr>
            </a:lvl2pPr>
            <a:lvl3pPr marL="951043" indent="-335829" algn="l" defTabSz="1625519" rtl="0" eaLnBrk="1" latinLnBrk="0" hangingPunct="1">
              <a:lnSpc>
                <a:spcPct val="114000"/>
              </a:lnSpc>
              <a:spcBef>
                <a:spcPts val="177"/>
              </a:spcBef>
              <a:spcAft>
                <a:spcPts val="356"/>
              </a:spcAft>
              <a:buFont typeface="Arial" pitchFamily="34" charset="0"/>
              <a:buChar char="›"/>
              <a:defRPr kumimoji="1" sz="2844" kern="1200">
                <a:solidFill>
                  <a:schemeClr val="tx1"/>
                </a:solidFill>
                <a:latin typeface="+mn-lt"/>
                <a:ea typeface="+mn-ea"/>
                <a:cs typeface="+mn-cs"/>
              </a:defRPr>
            </a:lvl3pPr>
            <a:lvl4pPr marL="1930304" indent="-406379" algn="l" defTabSz="1625519" rtl="0" eaLnBrk="1" latinLnBrk="0" hangingPunct="1">
              <a:lnSpc>
                <a:spcPct val="114000"/>
              </a:lnSpc>
              <a:spcBef>
                <a:spcPts val="177"/>
              </a:spcBef>
              <a:spcAft>
                <a:spcPts val="711"/>
              </a:spcAft>
              <a:buFont typeface="Arial" pitchFamily="34" charset="0"/>
              <a:buChar char="»"/>
              <a:defRPr kumimoji="1" sz="2844" kern="1200">
                <a:solidFill>
                  <a:schemeClr val="tx1"/>
                </a:solidFill>
                <a:latin typeface="+mn-lt"/>
                <a:ea typeface="+mn-ea"/>
                <a:cs typeface="+mn-cs"/>
              </a:defRPr>
            </a:lvl4pPr>
            <a:lvl5pPr marL="2565273" indent="-307608" algn="l" defTabSz="1625519" rtl="0" eaLnBrk="1" latinLnBrk="0" hangingPunct="1">
              <a:lnSpc>
                <a:spcPct val="114000"/>
              </a:lnSpc>
              <a:spcBef>
                <a:spcPts val="177"/>
              </a:spcBef>
              <a:spcAft>
                <a:spcPts val="1067"/>
              </a:spcAft>
              <a:buFont typeface="Arial" pitchFamily="34" charset="0"/>
              <a:buChar char="-"/>
              <a:defRPr kumimoji="1" sz="2844" kern="1200">
                <a:solidFill>
                  <a:schemeClr val="tx1"/>
                </a:solidFill>
                <a:latin typeface="+mn-lt"/>
                <a:ea typeface="+mn-ea"/>
                <a:cs typeface="+mn-cs"/>
              </a:defRPr>
            </a:lvl5pPr>
            <a:lvl6pPr marL="447017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6pPr>
            <a:lvl7pPr marL="528293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7pPr>
            <a:lvl8pPr marL="6095696"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8pPr>
            <a:lvl9pPr marL="6908454" indent="-406379" algn="l" defTabSz="1625519" rtl="0" eaLnBrk="1" latinLnBrk="0" hangingPunct="1">
              <a:spcBef>
                <a:spcPct val="20000"/>
              </a:spcBef>
              <a:buFont typeface="Arial" pitchFamily="34" charset="0"/>
              <a:buChar char="•"/>
              <a:defRPr kumimoji="1" sz="3556" kern="1200">
                <a:solidFill>
                  <a:schemeClr val="tx1"/>
                </a:solidFill>
                <a:latin typeface="+mn-lt"/>
                <a:ea typeface="+mn-ea"/>
                <a:cs typeface="+mn-cs"/>
              </a:defRPr>
            </a:lvl9pPr>
          </a:lstStyle>
          <a:p>
            <a:r>
              <a:rPr lang="en-US" altLang="ja-JP" sz="3200" b="1" dirty="0"/>
              <a:t>1A1-01</a:t>
            </a:r>
          </a:p>
        </p:txBody>
      </p:sp>
    </p:spTree>
    <p:extLst>
      <p:ext uri="{BB962C8B-B14F-4D97-AF65-F5344CB8AC3E}">
        <p14:creationId xmlns:p14="http://schemas.microsoft.com/office/powerpoint/2010/main" val="144980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11BF0-8318-4AC5-8D82-73B0CFC28077}"/>
              </a:ext>
            </a:extLst>
          </p:cNvPr>
          <p:cNvSpPr>
            <a:spLocks noGrp="1"/>
          </p:cNvSpPr>
          <p:nvPr>
            <p:ph type="title"/>
          </p:nvPr>
        </p:nvSpPr>
        <p:spPr/>
        <p:txBody>
          <a:bodyPr/>
          <a:lstStyle/>
          <a:p>
            <a:r>
              <a:rPr kumimoji="1" lang="ja-JP" altLang="en-US" sz="3600" dirty="0"/>
              <a:t>概要</a:t>
            </a:r>
          </a:p>
        </p:txBody>
      </p:sp>
      <p:sp>
        <p:nvSpPr>
          <p:cNvPr id="5" name="テキスト プレースホルダー 1">
            <a:extLst>
              <a:ext uri="{FF2B5EF4-FFF2-40B4-BE49-F238E27FC236}">
                <a16:creationId xmlns:a16="http://schemas.microsoft.com/office/drawing/2014/main" id="{91C9BD2F-AE86-08A7-24FE-FEF58BAFB466}"/>
              </a:ext>
            </a:extLst>
          </p:cNvPr>
          <p:cNvSpPr txBox="1">
            <a:spLocks/>
          </p:cNvSpPr>
          <p:nvPr/>
        </p:nvSpPr>
        <p:spPr>
          <a:xfrm>
            <a:off x="88106" y="1300161"/>
            <a:ext cx="12015787" cy="4257677"/>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schemeClr val="tx1"/>
                </a:solidFill>
              </a:rPr>
              <a:t>人の持つ</a:t>
            </a:r>
            <a:r>
              <a:rPr lang="ja-JP" altLang="en-US" sz="3200" b="1" dirty="0">
                <a:solidFill>
                  <a:schemeClr val="tx1"/>
                </a:solidFill>
              </a:rPr>
              <a:t>「触りたい気持ち（触りたさ）」</a:t>
            </a:r>
            <a:r>
              <a:rPr lang="ja-JP" altLang="en-US" sz="2400" dirty="0">
                <a:solidFill>
                  <a:schemeClr val="tx1"/>
                </a:solidFill>
              </a:rPr>
              <a:t>を理解することで、</a:t>
            </a:r>
            <a:br>
              <a:rPr lang="en-US" altLang="ja-JP" sz="2400" dirty="0">
                <a:solidFill>
                  <a:schemeClr val="tx1"/>
                </a:solidFill>
              </a:rPr>
            </a:br>
            <a:r>
              <a:rPr lang="ja-JP" altLang="en-US" sz="2400" dirty="0">
                <a:solidFill>
                  <a:schemeClr val="tx1"/>
                </a:solidFill>
              </a:rPr>
              <a:t>人の心に響く触覚体験設計や触覚提示システム設計への示唆を得られる可能性がある</a:t>
            </a:r>
            <a:endParaRPr lang="en-US" altLang="ja-JP" sz="2400" dirty="0">
              <a:solidFill>
                <a:schemeClr val="tx1"/>
              </a:solidFill>
            </a:endParaRPr>
          </a:p>
        </p:txBody>
      </p:sp>
      <p:sp>
        <p:nvSpPr>
          <p:cNvPr id="3" name="テキスト プレースホルダー 1">
            <a:extLst>
              <a:ext uri="{FF2B5EF4-FFF2-40B4-BE49-F238E27FC236}">
                <a16:creationId xmlns:a16="http://schemas.microsoft.com/office/drawing/2014/main" id="{8139374B-48BC-A1C7-7031-EC05E94DBBD6}"/>
              </a:ext>
            </a:extLst>
          </p:cNvPr>
          <p:cNvSpPr txBox="1">
            <a:spLocks/>
          </p:cNvSpPr>
          <p:nvPr/>
        </p:nvSpPr>
        <p:spPr>
          <a:xfrm>
            <a:off x="88106" y="2599918"/>
            <a:ext cx="12015787" cy="1394913"/>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just"/>
            <a:r>
              <a:rPr lang="ja-JP" altLang="en-US" sz="2400" dirty="0">
                <a:solidFill>
                  <a:schemeClr val="tx1"/>
                </a:solidFill>
              </a:rPr>
              <a:t>触りたさを深く理解するため、「〇〇を触りたい」というフレーズを含む</a:t>
            </a:r>
            <a:r>
              <a:rPr lang="en-US" altLang="ja-JP" sz="2400" dirty="0">
                <a:solidFill>
                  <a:schemeClr val="tx1"/>
                </a:solidFill>
              </a:rPr>
              <a:t>Twitter</a:t>
            </a:r>
            <a:r>
              <a:rPr lang="ja-JP" altLang="en-US" sz="2400" dirty="0">
                <a:solidFill>
                  <a:schemeClr val="tx1"/>
                </a:solidFill>
              </a:rPr>
              <a:t>テキストを解析し、</a:t>
            </a:r>
            <a:br>
              <a:rPr lang="en-US" altLang="ja-JP" sz="2400" dirty="0">
                <a:solidFill>
                  <a:schemeClr val="tx1"/>
                </a:solidFill>
              </a:rPr>
            </a:br>
            <a:r>
              <a:rPr lang="ja-JP" altLang="en-US" sz="3200" b="1" dirty="0">
                <a:solidFill>
                  <a:schemeClr val="tx1"/>
                </a:solidFill>
              </a:rPr>
              <a:t>触りたさの時間帯変動を調査した</a:t>
            </a:r>
            <a:endParaRPr lang="en-US" altLang="ja-JP" sz="3200" b="1" dirty="0">
              <a:solidFill>
                <a:schemeClr val="tx1"/>
              </a:solidFill>
            </a:endParaRPr>
          </a:p>
        </p:txBody>
      </p:sp>
      <p:sp>
        <p:nvSpPr>
          <p:cNvPr id="4" name="楕円 3">
            <a:extLst>
              <a:ext uri="{FF2B5EF4-FFF2-40B4-BE49-F238E27FC236}">
                <a16:creationId xmlns:a16="http://schemas.microsoft.com/office/drawing/2014/main" id="{74DCDF7C-2198-E98F-27A4-897E06AD043B}"/>
              </a:ext>
            </a:extLst>
          </p:cNvPr>
          <p:cNvSpPr/>
          <p:nvPr/>
        </p:nvSpPr>
        <p:spPr>
          <a:xfrm>
            <a:off x="3053557" y="4047021"/>
            <a:ext cx="2247900" cy="1092200"/>
          </a:xfrm>
          <a:prstGeom prst="ellipse">
            <a:avLst/>
          </a:prstGeom>
          <a:solidFill>
            <a:schemeClr val="bg1">
              <a:lumMod val="95000"/>
            </a:schemeClr>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000" dirty="0">
                <a:solidFill>
                  <a:schemeClr val="accent1">
                    <a:lumMod val="60000"/>
                    <a:lumOff val="40000"/>
                  </a:schemeClr>
                </a:solidFill>
                <a:latin typeface="メイリオ" panose="020B0604030504040204" pitchFamily="50" charset="-128"/>
                <a:ea typeface="メイリオ" panose="020B0604030504040204" pitchFamily="50" charset="-128"/>
              </a:rPr>
              <a:t>触りたさの</a:t>
            </a:r>
            <a:br>
              <a:rPr kumimoji="1" lang="en-US" altLang="ja-JP" sz="2000" dirty="0">
                <a:solidFill>
                  <a:schemeClr val="accent1">
                    <a:lumMod val="60000"/>
                    <a:lumOff val="40000"/>
                  </a:schemeClr>
                </a:solidFill>
                <a:latin typeface="メイリオ" panose="020B0604030504040204" pitchFamily="50" charset="-128"/>
                <a:ea typeface="メイリオ" panose="020B0604030504040204" pitchFamily="50" charset="-128"/>
              </a:rPr>
            </a:br>
            <a:r>
              <a:rPr kumimoji="1" lang="ja-JP" altLang="en-US" sz="2000" dirty="0">
                <a:solidFill>
                  <a:schemeClr val="accent1">
                    <a:lumMod val="60000"/>
                    <a:lumOff val="40000"/>
                  </a:schemeClr>
                </a:solidFill>
                <a:latin typeface="メイリオ" panose="020B0604030504040204" pitchFamily="50" charset="-128"/>
                <a:ea typeface="メイリオ" panose="020B0604030504040204" pitchFamily="50" charset="-128"/>
              </a:rPr>
              <a:t>理解</a:t>
            </a:r>
          </a:p>
        </p:txBody>
      </p:sp>
      <p:sp>
        <p:nvSpPr>
          <p:cNvPr id="6" name="楕円 5">
            <a:extLst>
              <a:ext uri="{FF2B5EF4-FFF2-40B4-BE49-F238E27FC236}">
                <a16:creationId xmlns:a16="http://schemas.microsoft.com/office/drawing/2014/main" id="{87618573-E9F3-226F-682A-121D7701A06D}"/>
              </a:ext>
            </a:extLst>
          </p:cNvPr>
          <p:cNvSpPr/>
          <p:nvPr/>
        </p:nvSpPr>
        <p:spPr>
          <a:xfrm>
            <a:off x="6096000" y="3761604"/>
            <a:ext cx="3225800" cy="730250"/>
          </a:xfrm>
          <a:prstGeom prst="ellipse">
            <a:avLst/>
          </a:prstGeom>
          <a:solidFill>
            <a:schemeClr val="bg1">
              <a:lumMod val="95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000" dirty="0">
                <a:solidFill>
                  <a:schemeClr val="tx1"/>
                </a:solidFill>
                <a:latin typeface="メイリオ" panose="020B0604030504040204" pitchFamily="50" charset="-128"/>
                <a:ea typeface="メイリオ" panose="020B0604030504040204" pitchFamily="50" charset="-128"/>
              </a:rPr>
              <a:t>人の心に響く</a:t>
            </a:r>
            <a:br>
              <a:rPr kumimoji="1" lang="en-US" altLang="ja-JP" sz="2000" dirty="0">
                <a:solidFill>
                  <a:schemeClr val="tx1"/>
                </a:solidFill>
                <a:latin typeface="メイリオ" panose="020B0604030504040204" pitchFamily="50" charset="-128"/>
                <a:ea typeface="メイリオ" panose="020B0604030504040204" pitchFamily="50" charset="-128"/>
              </a:rPr>
            </a:br>
            <a:r>
              <a:rPr kumimoji="1" lang="ja-JP" altLang="en-US" sz="2000" dirty="0">
                <a:solidFill>
                  <a:schemeClr val="tx1"/>
                </a:solidFill>
                <a:latin typeface="メイリオ" panose="020B0604030504040204" pitchFamily="50" charset="-128"/>
                <a:ea typeface="メイリオ" panose="020B0604030504040204" pitchFamily="50" charset="-128"/>
              </a:rPr>
              <a:t>触覚体験の設計</a:t>
            </a:r>
          </a:p>
        </p:txBody>
      </p:sp>
      <p:sp>
        <p:nvSpPr>
          <p:cNvPr id="7" name="楕円 6">
            <a:extLst>
              <a:ext uri="{FF2B5EF4-FFF2-40B4-BE49-F238E27FC236}">
                <a16:creationId xmlns:a16="http://schemas.microsoft.com/office/drawing/2014/main" id="{AF236B70-127F-9FD1-9C21-E0590F8C4E0F}"/>
              </a:ext>
            </a:extLst>
          </p:cNvPr>
          <p:cNvSpPr/>
          <p:nvPr/>
        </p:nvSpPr>
        <p:spPr>
          <a:xfrm>
            <a:off x="6096000" y="4601127"/>
            <a:ext cx="3225800" cy="915656"/>
          </a:xfrm>
          <a:prstGeom prst="ellipse">
            <a:avLst/>
          </a:prstGeom>
          <a:solidFill>
            <a:schemeClr val="bg1">
              <a:lumMod val="95000"/>
            </a:schemeClr>
          </a:solid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000" dirty="0">
                <a:solidFill>
                  <a:schemeClr val="tx1"/>
                </a:solidFill>
                <a:latin typeface="メイリオ" panose="020B0604030504040204" pitchFamily="50" charset="-128"/>
                <a:ea typeface="メイリオ" panose="020B0604030504040204" pitchFamily="50" charset="-128"/>
              </a:rPr>
              <a:t>触覚提示システムの設計</a:t>
            </a:r>
          </a:p>
        </p:txBody>
      </p:sp>
      <p:cxnSp>
        <p:nvCxnSpPr>
          <p:cNvPr id="9" name="直線矢印コネクタ 8">
            <a:extLst>
              <a:ext uri="{FF2B5EF4-FFF2-40B4-BE49-F238E27FC236}">
                <a16:creationId xmlns:a16="http://schemas.microsoft.com/office/drawing/2014/main" id="{93FA36F6-0E5D-E20B-510A-4D7EB437A126}"/>
              </a:ext>
            </a:extLst>
          </p:cNvPr>
          <p:cNvCxnSpPr>
            <a:cxnSpLocks/>
          </p:cNvCxnSpPr>
          <p:nvPr/>
        </p:nvCxnSpPr>
        <p:spPr>
          <a:xfrm flipV="1">
            <a:off x="5181600" y="4129450"/>
            <a:ext cx="914400" cy="203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664B3D4B-DB60-F828-7D28-813C5A05E1D4}"/>
              </a:ext>
            </a:extLst>
          </p:cNvPr>
          <p:cNvCxnSpPr>
            <a:cxnSpLocks/>
            <a:endCxn id="7" idx="2"/>
          </p:cNvCxnSpPr>
          <p:nvPr/>
        </p:nvCxnSpPr>
        <p:spPr>
          <a:xfrm>
            <a:off x="5181600" y="4835758"/>
            <a:ext cx="914400" cy="223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38DA4F39-C5AA-78A2-DAFB-2AE716865F09}"/>
              </a:ext>
            </a:extLst>
          </p:cNvPr>
          <p:cNvSpPr/>
          <p:nvPr/>
        </p:nvSpPr>
        <p:spPr>
          <a:xfrm>
            <a:off x="1893412" y="5100514"/>
            <a:ext cx="4568190" cy="1092200"/>
          </a:xfrm>
          <a:prstGeom prst="ellipse">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400" b="1" dirty="0">
                <a:solidFill>
                  <a:schemeClr val="accent1">
                    <a:lumMod val="60000"/>
                    <a:lumOff val="40000"/>
                  </a:schemeClr>
                </a:solidFill>
                <a:latin typeface="メイリオ" panose="020B0604030504040204" pitchFamily="50" charset="-128"/>
                <a:ea typeface="メイリオ" panose="020B0604030504040204" pitchFamily="50" charset="-128"/>
              </a:rPr>
              <a:t>本研究では触りたさの</a:t>
            </a:r>
            <a:br>
              <a:rPr kumimoji="1" lang="en-US" altLang="ja-JP" sz="2400" b="1" dirty="0">
                <a:solidFill>
                  <a:schemeClr val="accent1">
                    <a:lumMod val="60000"/>
                    <a:lumOff val="40000"/>
                  </a:schemeClr>
                </a:solidFill>
                <a:latin typeface="メイリオ" panose="020B0604030504040204" pitchFamily="50" charset="-128"/>
                <a:ea typeface="メイリオ" panose="020B0604030504040204" pitchFamily="50" charset="-128"/>
              </a:rPr>
            </a:br>
            <a:r>
              <a:rPr lang="ja-JP" altLang="en-US" sz="2400" b="1" dirty="0">
                <a:solidFill>
                  <a:schemeClr val="accent1">
                    <a:lumMod val="60000"/>
                    <a:lumOff val="40000"/>
                  </a:schemeClr>
                </a:solidFill>
                <a:latin typeface="メイリオ" panose="020B0604030504040204" pitchFamily="50" charset="-128"/>
                <a:ea typeface="メイリオ" panose="020B0604030504040204" pitchFamily="50" charset="-128"/>
              </a:rPr>
              <a:t>時間変動を調査</a:t>
            </a:r>
            <a:endParaRPr kumimoji="1" lang="ja-JP" altLang="en-US" sz="2400" b="1" dirty="0">
              <a:solidFill>
                <a:schemeClr val="accent1">
                  <a:lumMod val="60000"/>
                  <a:lumOff val="40000"/>
                </a:schemeClr>
              </a:solidFill>
              <a:latin typeface="メイリオ" panose="020B0604030504040204" pitchFamily="50" charset="-128"/>
              <a:ea typeface="メイリオ" panose="020B0604030504040204" pitchFamily="50" charset="-128"/>
            </a:endParaRPr>
          </a:p>
        </p:txBody>
      </p:sp>
      <p:sp>
        <p:nvSpPr>
          <p:cNvPr id="10" name="楕円 9">
            <a:extLst>
              <a:ext uri="{FF2B5EF4-FFF2-40B4-BE49-F238E27FC236}">
                <a16:creationId xmlns:a16="http://schemas.microsoft.com/office/drawing/2014/main" id="{3CABE2F1-E3A3-117D-3E85-1D9EF54A4039}"/>
              </a:ext>
            </a:extLst>
          </p:cNvPr>
          <p:cNvSpPr/>
          <p:nvPr/>
        </p:nvSpPr>
        <p:spPr>
          <a:xfrm>
            <a:off x="5181600" y="3917808"/>
            <a:ext cx="875188" cy="340166"/>
          </a:xfrm>
          <a:prstGeom prst="ellipse">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1600" dirty="0">
                <a:solidFill>
                  <a:schemeClr val="tx1"/>
                </a:solidFill>
                <a:latin typeface="メイリオ" panose="020B0604030504040204" pitchFamily="50" charset="-128"/>
                <a:ea typeface="メイリオ" panose="020B0604030504040204" pitchFamily="50" charset="-128"/>
              </a:rPr>
              <a:t>示唆</a:t>
            </a:r>
          </a:p>
        </p:txBody>
      </p:sp>
      <p:sp>
        <p:nvSpPr>
          <p:cNvPr id="12" name="楕円 11">
            <a:extLst>
              <a:ext uri="{FF2B5EF4-FFF2-40B4-BE49-F238E27FC236}">
                <a16:creationId xmlns:a16="http://schemas.microsoft.com/office/drawing/2014/main" id="{01621C90-BABB-18A1-61FA-F5B6BE3FB6EF}"/>
              </a:ext>
            </a:extLst>
          </p:cNvPr>
          <p:cNvSpPr/>
          <p:nvPr/>
        </p:nvSpPr>
        <p:spPr>
          <a:xfrm>
            <a:off x="5181600" y="4639580"/>
            <a:ext cx="875188" cy="340166"/>
          </a:xfrm>
          <a:prstGeom prst="ellipse">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1600" dirty="0">
                <a:solidFill>
                  <a:schemeClr val="tx1"/>
                </a:solidFill>
                <a:latin typeface="メイリオ" panose="020B0604030504040204" pitchFamily="50" charset="-128"/>
                <a:ea typeface="メイリオ" panose="020B0604030504040204" pitchFamily="50" charset="-128"/>
              </a:rPr>
              <a:t>示唆</a:t>
            </a:r>
          </a:p>
        </p:txBody>
      </p:sp>
    </p:spTree>
    <p:extLst>
      <p:ext uri="{BB962C8B-B14F-4D97-AF65-F5344CB8AC3E}">
        <p14:creationId xmlns:p14="http://schemas.microsoft.com/office/powerpoint/2010/main" val="23736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四角形: 角を丸くする 22">
            <a:extLst>
              <a:ext uri="{FF2B5EF4-FFF2-40B4-BE49-F238E27FC236}">
                <a16:creationId xmlns:a16="http://schemas.microsoft.com/office/drawing/2014/main" id="{5C7B7BD1-0DAC-9726-9517-59BC420D4FA3}"/>
              </a:ext>
            </a:extLst>
          </p:cNvPr>
          <p:cNvSpPr/>
          <p:nvPr/>
        </p:nvSpPr>
        <p:spPr>
          <a:xfrm>
            <a:off x="3646599" y="4799807"/>
            <a:ext cx="7766018" cy="1083733"/>
          </a:xfrm>
          <a:prstGeom prst="roundRect">
            <a:avLst/>
          </a:prstGeom>
          <a:ln/>
        </p:spPr>
        <p:style>
          <a:lnRef idx="2">
            <a:schemeClr val="dk1"/>
          </a:lnRef>
          <a:fillRef idx="1">
            <a:schemeClr val="lt1"/>
          </a:fillRef>
          <a:effectRef idx="0">
            <a:schemeClr val="dk1"/>
          </a:effectRef>
          <a:fontRef idx="minor">
            <a:schemeClr val="dk1"/>
          </a:fontRef>
        </p:style>
        <p:txBody>
          <a:bodyPr lIns="36000" tIns="36000" rIns="36000" bIns="36000" rtlCol="0" anchor="ctr"/>
          <a:lstStyle/>
          <a:p>
            <a:pPr algn="ctr" fontAlgn="auto">
              <a:lnSpc>
                <a:spcPct val="110000"/>
              </a:lnSpc>
              <a:spcBef>
                <a:spcPts val="200"/>
              </a:spcBef>
              <a:spcAft>
                <a:spcPts val="200"/>
              </a:spcAft>
            </a:pPr>
            <a:endParaRPr kumimoji="1" lang="ja-JP" altLang="en-US" sz="2000" dirty="0">
              <a:latin typeface="メイリオ" panose="020B0604030504040204" pitchFamily="50" charset="-128"/>
              <a:ea typeface="メイリオ" panose="020B0604030504040204" pitchFamily="50" charset="-128"/>
            </a:endParaRPr>
          </a:p>
        </p:txBody>
      </p:sp>
      <p:sp>
        <p:nvSpPr>
          <p:cNvPr id="2" name="タイトル 1">
            <a:extLst>
              <a:ext uri="{FF2B5EF4-FFF2-40B4-BE49-F238E27FC236}">
                <a16:creationId xmlns:a16="http://schemas.microsoft.com/office/drawing/2014/main" id="{6E811BF0-8318-4AC5-8D82-73B0CFC28077}"/>
              </a:ext>
            </a:extLst>
          </p:cNvPr>
          <p:cNvSpPr>
            <a:spLocks noGrp="1"/>
          </p:cNvSpPr>
          <p:nvPr>
            <p:ph type="title"/>
          </p:nvPr>
        </p:nvSpPr>
        <p:spPr/>
        <p:txBody>
          <a:bodyPr/>
          <a:lstStyle/>
          <a:p>
            <a:r>
              <a:rPr kumimoji="1" lang="ja-JP" altLang="en-US" sz="3600" dirty="0"/>
              <a:t>研究のステップ</a:t>
            </a:r>
          </a:p>
        </p:txBody>
      </p:sp>
      <p:sp>
        <p:nvSpPr>
          <p:cNvPr id="3" name="正方形/長方形 2">
            <a:extLst>
              <a:ext uri="{FF2B5EF4-FFF2-40B4-BE49-F238E27FC236}">
                <a16:creationId xmlns:a16="http://schemas.microsoft.com/office/drawing/2014/main" id="{1D008FA0-ACFE-39B0-2165-539CB742C461}"/>
              </a:ext>
            </a:extLst>
          </p:cNvPr>
          <p:cNvSpPr/>
          <p:nvPr/>
        </p:nvSpPr>
        <p:spPr>
          <a:xfrm>
            <a:off x="396692" y="1462880"/>
            <a:ext cx="2786062" cy="793751"/>
          </a:xfrm>
          <a:prstGeom prst="rect">
            <a:avLst/>
          </a:prstGeom>
          <a:solidFill>
            <a:schemeClr val="tx1">
              <a:lumMod val="65000"/>
              <a:lumOff val="3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000" dirty="0">
                <a:latin typeface="メイリオ" panose="020B0604030504040204" pitchFamily="50" charset="-128"/>
                <a:ea typeface="メイリオ" panose="020B0604030504040204" pitchFamily="50" charset="-128"/>
              </a:rPr>
              <a:t>触りたさを示す</a:t>
            </a:r>
            <a:br>
              <a:rPr kumimoji="1" lang="en-US" altLang="ja-JP" sz="2000" dirty="0">
                <a:latin typeface="メイリオ" panose="020B0604030504040204" pitchFamily="50" charset="-128"/>
                <a:ea typeface="メイリオ" panose="020B0604030504040204" pitchFamily="50" charset="-128"/>
              </a:rPr>
            </a:br>
            <a:r>
              <a:rPr kumimoji="1" lang="ja-JP" altLang="en-US" sz="2000" dirty="0">
                <a:latin typeface="メイリオ" panose="020B0604030504040204" pitchFamily="50" charset="-128"/>
                <a:ea typeface="メイリオ" panose="020B0604030504040204" pitchFamily="50" charset="-128"/>
              </a:rPr>
              <a:t>投稿テキストの収集</a:t>
            </a:r>
          </a:p>
        </p:txBody>
      </p:sp>
      <p:sp>
        <p:nvSpPr>
          <p:cNvPr id="4" name="正方形/長方形 3">
            <a:extLst>
              <a:ext uri="{FF2B5EF4-FFF2-40B4-BE49-F238E27FC236}">
                <a16:creationId xmlns:a16="http://schemas.microsoft.com/office/drawing/2014/main" id="{AE56F88F-F3B4-E646-714E-FF879894AF3A}"/>
              </a:ext>
            </a:extLst>
          </p:cNvPr>
          <p:cNvSpPr/>
          <p:nvPr/>
        </p:nvSpPr>
        <p:spPr>
          <a:xfrm>
            <a:off x="396692" y="2734468"/>
            <a:ext cx="2786062" cy="793751"/>
          </a:xfrm>
          <a:prstGeom prst="rect">
            <a:avLst/>
          </a:prstGeom>
          <a:solidFill>
            <a:schemeClr val="tx1">
              <a:lumMod val="65000"/>
              <a:lumOff val="3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000" dirty="0">
                <a:latin typeface="メイリオ" panose="020B0604030504040204" pitchFamily="50" charset="-128"/>
                <a:ea typeface="メイリオ" panose="020B0604030504040204" pitchFamily="50" charset="-128"/>
              </a:rPr>
              <a:t>構文解析に基づく</a:t>
            </a:r>
            <a:br>
              <a:rPr kumimoji="1" lang="en-US" altLang="ja-JP" sz="2000" dirty="0">
                <a:latin typeface="メイリオ" panose="020B0604030504040204" pitchFamily="50" charset="-128"/>
                <a:ea typeface="メイリオ" panose="020B0604030504040204" pitchFamily="50" charset="-128"/>
              </a:rPr>
            </a:br>
            <a:r>
              <a:rPr kumimoji="1" lang="ja-JP" altLang="en-US" sz="2000" dirty="0">
                <a:latin typeface="メイリオ" panose="020B0604030504040204" pitchFamily="50" charset="-128"/>
                <a:ea typeface="メイリオ" panose="020B0604030504040204" pitchFamily="50" charset="-128"/>
              </a:rPr>
              <a:t>触対象の特定</a:t>
            </a:r>
          </a:p>
        </p:txBody>
      </p:sp>
      <p:sp>
        <p:nvSpPr>
          <p:cNvPr id="6" name="正方形/長方形 5">
            <a:extLst>
              <a:ext uri="{FF2B5EF4-FFF2-40B4-BE49-F238E27FC236}">
                <a16:creationId xmlns:a16="http://schemas.microsoft.com/office/drawing/2014/main" id="{93AA4A3E-109D-D0DA-A57D-6CAECD0F11DA}"/>
              </a:ext>
            </a:extLst>
          </p:cNvPr>
          <p:cNvSpPr/>
          <p:nvPr/>
        </p:nvSpPr>
        <p:spPr>
          <a:xfrm>
            <a:off x="396692" y="4006056"/>
            <a:ext cx="2786062" cy="793751"/>
          </a:xfrm>
          <a:prstGeom prst="rect">
            <a:avLst/>
          </a:prstGeom>
          <a:solidFill>
            <a:schemeClr val="tx1">
              <a:lumMod val="65000"/>
              <a:lumOff val="3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r>
              <a:rPr kumimoji="1" lang="ja-JP" altLang="en-US" sz="2000" dirty="0">
                <a:latin typeface="メイリオ" panose="020B0604030504040204" pitchFamily="50" charset="-128"/>
                <a:ea typeface="メイリオ" panose="020B0604030504040204" pitchFamily="50" charset="-128"/>
              </a:rPr>
              <a:t>触りたさ度の計算</a:t>
            </a:r>
          </a:p>
        </p:txBody>
      </p:sp>
      <p:cxnSp>
        <p:nvCxnSpPr>
          <p:cNvPr id="8" name="直線矢印コネクタ 7">
            <a:extLst>
              <a:ext uri="{FF2B5EF4-FFF2-40B4-BE49-F238E27FC236}">
                <a16:creationId xmlns:a16="http://schemas.microsoft.com/office/drawing/2014/main" id="{49E2772A-A99D-E003-D17F-7BF68F3B0DD8}"/>
              </a:ext>
            </a:extLst>
          </p:cNvPr>
          <p:cNvCxnSpPr>
            <a:cxnSpLocks/>
            <a:stCxn id="3" idx="2"/>
            <a:endCxn id="4" idx="0"/>
          </p:cNvCxnSpPr>
          <p:nvPr/>
        </p:nvCxnSpPr>
        <p:spPr>
          <a:xfrm>
            <a:off x="1789723" y="2256631"/>
            <a:ext cx="0" cy="47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37B2AD01-6452-8C36-71EC-E7F269F464CD}"/>
              </a:ext>
            </a:extLst>
          </p:cNvPr>
          <p:cNvCxnSpPr>
            <a:cxnSpLocks/>
            <a:stCxn id="4" idx="2"/>
            <a:endCxn id="6" idx="0"/>
          </p:cNvCxnSpPr>
          <p:nvPr/>
        </p:nvCxnSpPr>
        <p:spPr>
          <a:xfrm>
            <a:off x="1789723" y="3528219"/>
            <a:ext cx="0" cy="47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プレースホルダー 1">
            <a:extLst>
              <a:ext uri="{FF2B5EF4-FFF2-40B4-BE49-F238E27FC236}">
                <a16:creationId xmlns:a16="http://schemas.microsoft.com/office/drawing/2014/main" id="{3973BF69-D681-7118-8472-020287E8B0EB}"/>
              </a:ext>
            </a:extLst>
          </p:cNvPr>
          <p:cNvSpPr txBox="1">
            <a:spLocks/>
          </p:cNvSpPr>
          <p:nvPr/>
        </p:nvSpPr>
        <p:spPr>
          <a:xfrm>
            <a:off x="3182754" y="1620837"/>
            <a:ext cx="8773552" cy="635794"/>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schemeClr val="tx1"/>
                </a:solidFill>
              </a:rPr>
              <a:t>「〇〇を触りたい」というフレーズを含む投稿テキストを大規模に収集</a:t>
            </a:r>
            <a:endParaRPr lang="en-US" altLang="ja-JP" sz="3200" b="1" dirty="0">
              <a:solidFill>
                <a:schemeClr val="tx1"/>
              </a:solidFill>
            </a:endParaRPr>
          </a:p>
        </p:txBody>
      </p:sp>
      <p:cxnSp>
        <p:nvCxnSpPr>
          <p:cNvPr id="14" name="直線矢印コネクタ 13">
            <a:extLst>
              <a:ext uri="{FF2B5EF4-FFF2-40B4-BE49-F238E27FC236}">
                <a16:creationId xmlns:a16="http://schemas.microsoft.com/office/drawing/2014/main" id="{66EAC8AD-8081-EA63-5E4E-499F0AE210BC}"/>
              </a:ext>
            </a:extLst>
          </p:cNvPr>
          <p:cNvCxnSpPr>
            <a:cxnSpLocks/>
          </p:cNvCxnSpPr>
          <p:nvPr/>
        </p:nvCxnSpPr>
        <p:spPr>
          <a:xfrm>
            <a:off x="1789723" y="4799807"/>
            <a:ext cx="0" cy="47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テキスト プレースホルダー 1">
            <a:extLst>
              <a:ext uri="{FF2B5EF4-FFF2-40B4-BE49-F238E27FC236}">
                <a16:creationId xmlns:a16="http://schemas.microsoft.com/office/drawing/2014/main" id="{01A7E14D-3E43-9B0E-AA72-48C844521F38}"/>
              </a:ext>
            </a:extLst>
          </p:cNvPr>
          <p:cNvSpPr txBox="1">
            <a:spLocks/>
          </p:cNvSpPr>
          <p:nvPr/>
        </p:nvSpPr>
        <p:spPr>
          <a:xfrm>
            <a:off x="951166" y="5290612"/>
            <a:ext cx="2164118" cy="1083733"/>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b="1" dirty="0">
                <a:solidFill>
                  <a:schemeClr val="tx1"/>
                </a:solidFill>
              </a:rPr>
              <a:t>触りたさ度の</a:t>
            </a:r>
            <a:br>
              <a:rPr lang="en-US" altLang="ja-JP" sz="2000" b="1" dirty="0">
                <a:solidFill>
                  <a:schemeClr val="tx1"/>
                </a:solidFill>
              </a:rPr>
            </a:br>
            <a:r>
              <a:rPr lang="ja-JP" altLang="en-US" sz="2000" b="1" dirty="0">
                <a:solidFill>
                  <a:schemeClr val="tx1"/>
                </a:solidFill>
              </a:rPr>
              <a:t>時間帯変動解析</a:t>
            </a:r>
            <a:br>
              <a:rPr lang="en-US" altLang="ja-JP" sz="2000" b="1" dirty="0">
                <a:solidFill>
                  <a:schemeClr val="tx1"/>
                </a:solidFill>
              </a:rPr>
            </a:br>
            <a:r>
              <a:rPr lang="ja-JP" altLang="en-US" sz="2000" b="1" dirty="0">
                <a:solidFill>
                  <a:schemeClr val="tx1"/>
                </a:solidFill>
              </a:rPr>
              <a:t>（次のスライド）</a:t>
            </a:r>
            <a:endParaRPr lang="en-US" altLang="ja-JP" b="1" dirty="0">
              <a:solidFill>
                <a:schemeClr val="tx1"/>
              </a:solidFill>
            </a:endParaRPr>
          </a:p>
        </p:txBody>
      </p:sp>
      <p:sp>
        <p:nvSpPr>
          <p:cNvPr id="16" name="テキスト プレースホルダー 1">
            <a:extLst>
              <a:ext uri="{FF2B5EF4-FFF2-40B4-BE49-F238E27FC236}">
                <a16:creationId xmlns:a16="http://schemas.microsoft.com/office/drawing/2014/main" id="{3B3C0371-EC5C-C6B7-DD7F-000E129FB780}"/>
              </a:ext>
            </a:extLst>
          </p:cNvPr>
          <p:cNvSpPr txBox="1">
            <a:spLocks/>
          </p:cNvSpPr>
          <p:nvPr/>
        </p:nvSpPr>
        <p:spPr>
          <a:xfrm>
            <a:off x="3182754" y="2709068"/>
            <a:ext cx="8773552" cy="1083734"/>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schemeClr val="tx1"/>
                </a:solidFill>
              </a:rPr>
              <a:t>構文解析により投稿テキストに含まれる触対象の名詞を特定</a:t>
            </a:r>
            <a:endParaRPr lang="en-US" altLang="ja-JP" sz="2400" dirty="0">
              <a:solidFill>
                <a:schemeClr val="tx1"/>
              </a:solidFill>
            </a:endParaRPr>
          </a:p>
          <a:p>
            <a:r>
              <a:rPr lang="ja-JP" altLang="en-US" sz="2400" dirty="0">
                <a:solidFill>
                  <a:schemeClr val="tx1"/>
                </a:solidFill>
              </a:rPr>
              <a:t>「ゲームに触りたい」などの物理的接触を表さない名詞の場合を除外</a:t>
            </a:r>
            <a:endParaRPr lang="en-US" altLang="ja-JP" sz="3200" dirty="0">
              <a:solidFill>
                <a:schemeClr val="tx1"/>
              </a:solidFill>
            </a:endParaRPr>
          </a:p>
        </p:txBody>
      </p:sp>
      <p:sp>
        <p:nvSpPr>
          <p:cNvPr id="17" name="テキスト プレースホルダー 1">
            <a:extLst>
              <a:ext uri="{FF2B5EF4-FFF2-40B4-BE49-F238E27FC236}">
                <a16:creationId xmlns:a16="http://schemas.microsoft.com/office/drawing/2014/main" id="{2D690432-1467-0582-E3FD-936C0CAF63DA}"/>
              </a:ext>
            </a:extLst>
          </p:cNvPr>
          <p:cNvSpPr txBox="1">
            <a:spLocks/>
          </p:cNvSpPr>
          <p:nvPr/>
        </p:nvSpPr>
        <p:spPr>
          <a:xfrm>
            <a:off x="3282532" y="3954991"/>
            <a:ext cx="8773552" cy="844816"/>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schemeClr val="tx1"/>
                </a:solidFill>
              </a:rPr>
              <a:t>ユーザ数や投稿頻度の時間帯変動による影響を排除するため、</a:t>
            </a:r>
            <a:br>
              <a:rPr lang="en-US" altLang="ja-JP" sz="2400" dirty="0">
                <a:solidFill>
                  <a:schemeClr val="tx1"/>
                </a:solidFill>
              </a:rPr>
            </a:br>
            <a:r>
              <a:rPr lang="en-US" altLang="ja-JP" sz="2400" dirty="0">
                <a:solidFill>
                  <a:schemeClr val="tx1"/>
                </a:solidFill>
              </a:rPr>
              <a:t>1</a:t>
            </a:r>
            <a:r>
              <a:rPr lang="ja-JP" altLang="en-US" sz="2400" dirty="0">
                <a:solidFill>
                  <a:schemeClr val="tx1"/>
                </a:solidFill>
              </a:rPr>
              <a:t>時間ごとの</a:t>
            </a:r>
            <a:r>
              <a:rPr lang="ja-JP" altLang="en-US" sz="2400" b="1" dirty="0">
                <a:solidFill>
                  <a:schemeClr val="tx1"/>
                </a:solidFill>
              </a:rPr>
              <a:t>「触りたさ度」</a:t>
            </a:r>
            <a:r>
              <a:rPr lang="ja-JP" altLang="en-US" sz="2400" dirty="0">
                <a:solidFill>
                  <a:schemeClr val="tx1"/>
                </a:solidFill>
              </a:rPr>
              <a:t>の指標を算出</a:t>
            </a:r>
            <a:endParaRPr lang="en-US" altLang="ja-JP" sz="3200" dirty="0">
              <a:solidFill>
                <a:schemeClr val="tx1"/>
              </a:solidFill>
            </a:endParaRPr>
          </a:p>
        </p:txBody>
      </p:sp>
      <p:sp>
        <p:nvSpPr>
          <p:cNvPr id="18" name="テキスト プレースホルダー 1">
            <a:extLst>
              <a:ext uri="{FF2B5EF4-FFF2-40B4-BE49-F238E27FC236}">
                <a16:creationId xmlns:a16="http://schemas.microsoft.com/office/drawing/2014/main" id="{CFE8CEE2-FBE9-E17F-0BAA-7EB8BCE7D7BF}"/>
              </a:ext>
            </a:extLst>
          </p:cNvPr>
          <p:cNvSpPr txBox="1">
            <a:spLocks/>
          </p:cNvSpPr>
          <p:nvPr/>
        </p:nvSpPr>
        <p:spPr>
          <a:xfrm>
            <a:off x="3646600" y="5088470"/>
            <a:ext cx="2491286" cy="651669"/>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solidFill>
                  <a:schemeClr val="tx1"/>
                </a:solidFill>
              </a:rPr>
              <a:t>「触りたさ度」 </a:t>
            </a:r>
            <a:r>
              <a:rPr lang="en-US" altLang="ja-JP" sz="2400" b="1" dirty="0">
                <a:solidFill>
                  <a:schemeClr val="tx1"/>
                </a:solidFill>
              </a:rPr>
              <a:t>=</a:t>
            </a:r>
            <a:r>
              <a:rPr lang="ja-JP" altLang="en-US" sz="2400" b="1" dirty="0">
                <a:solidFill>
                  <a:schemeClr val="tx1"/>
                </a:solidFill>
              </a:rPr>
              <a:t> </a:t>
            </a:r>
            <a:endParaRPr lang="en-US" altLang="ja-JP" sz="3200" dirty="0">
              <a:solidFill>
                <a:schemeClr val="tx1"/>
              </a:solidFill>
            </a:endParaRPr>
          </a:p>
        </p:txBody>
      </p:sp>
      <p:cxnSp>
        <p:nvCxnSpPr>
          <p:cNvPr id="20" name="直線コネクタ 19">
            <a:extLst>
              <a:ext uri="{FF2B5EF4-FFF2-40B4-BE49-F238E27FC236}">
                <a16:creationId xmlns:a16="http://schemas.microsoft.com/office/drawing/2014/main" id="{6AB375F0-B0E7-C335-CAD5-68435705A701}"/>
              </a:ext>
            </a:extLst>
          </p:cNvPr>
          <p:cNvCxnSpPr/>
          <p:nvPr/>
        </p:nvCxnSpPr>
        <p:spPr>
          <a:xfrm>
            <a:off x="5900819" y="5304637"/>
            <a:ext cx="5308600" cy="0"/>
          </a:xfrm>
          <a:prstGeom prst="line">
            <a:avLst/>
          </a:prstGeom>
          <a:ln w="19050"/>
        </p:spPr>
        <p:style>
          <a:lnRef idx="1">
            <a:schemeClr val="dk1"/>
          </a:lnRef>
          <a:fillRef idx="0">
            <a:schemeClr val="dk1"/>
          </a:fillRef>
          <a:effectRef idx="0">
            <a:schemeClr val="dk1"/>
          </a:effectRef>
          <a:fontRef idx="minor">
            <a:schemeClr val="tx1"/>
          </a:fontRef>
        </p:style>
      </p:cxnSp>
      <p:sp>
        <p:nvSpPr>
          <p:cNvPr id="21" name="テキスト プレースホルダー 1">
            <a:extLst>
              <a:ext uri="{FF2B5EF4-FFF2-40B4-BE49-F238E27FC236}">
                <a16:creationId xmlns:a16="http://schemas.microsoft.com/office/drawing/2014/main" id="{A8C4FB84-22D1-B818-D47B-4C69BD4054C6}"/>
              </a:ext>
            </a:extLst>
          </p:cNvPr>
          <p:cNvSpPr txBox="1">
            <a:spLocks/>
          </p:cNvSpPr>
          <p:nvPr/>
        </p:nvSpPr>
        <p:spPr>
          <a:xfrm>
            <a:off x="6386609" y="4895459"/>
            <a:ext cx="4574087" cy="485376"/>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tx1"/>
                </a:solidFill>
              </a:rPr>
              <a:t>触りたさに言及した投稿テキスト数</a:t>
            </a:r>
            <a:endParaRPr lang="en-US" altLang="ja-JP" sz="2400" dirty="0">
              <a:solidFill>
                <a:schemeClr val="tx1"/>
              </a:solidFill>
            </a:endParaRPr>
          </a:p>
        </p:txBody>
      </p:sp>
      <p:sp>
        <p:nvSpPr>
          <p:cNvPr id="22" name="テキスト プレースホルダー 1">
            <a:extLst>
              <a:ext uri="{FF2B5EF4-FFF2-40B4-BE49-F238E27FC236}">
                <a16:creationId xmlns:a16="http://schemas.microsoft.com/office/drawing/2014/main" id="{F59E457D-B4C7-7A1C-8411-E427D65AF5D7}"/>
              </a:ext>
            </a:extLst>
          </p:cNvPr>
          <p:cNvSpPr txBox="1">
            <a:spLocks/>
          </p:cNvSpPr>
          <p:nvPr/>
        </p:nvSpPr>
        <p:spPr>
          <a:xfrm>
            <a:off x="5900820" y="5304639"/>
            <a:ext cx="5384800" cy="578902"/>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tx1"/>
                </a:solidFill>
              </a:rPr>
              <a:t>Twitter</a:t>
            </a:r>
            <a:r>
              <a:rPr lang="ja-JP" altLang="en-US" sz="2400" dirty="0">
                <a:solidFill>
                  <a:schemeClr val="tx1"/>
                </a:solidFill>
              </a:rPr>
              <a:t>に投稿された総投稿数の基準値</a:t>
            </a:r>
            <a:endParaRPr lang="en-US" altLang="ja-JP" sz="2400" dirty="0">
              <a:solidFill>
                <a:schemeClr val="tx1"/>
              </a:solidFill>
            </a:endParaRPr>
          </a:p>
        </p:txBody>
      </p:sp>
    </p:spTree>
    <p:extLst>
      <p:ext uri="{BB962C8B-B14F-4D97-AF65-F5344CB8AC3E}">
        <p14:creationId xmlns:p14="http://schemas.microsoft.com/office/powerpoint/2010/main" val="263790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11BF0-8318-4AC5-8D82-73B0CFC28077}"/>
              </a:ext>
            </a:extLst>
          </p:cNvPr>
          <p:cNvSpPr>
            <a:spLocks noGrp="1"/>
          </p:cNvSpPr>
          <p:nvPr>
            <p:ph type="title"/>
          </p:nvPr>
        </p:nvSpPr>
        <p:spPr/>
        <p:txBody>
          <a:bodyPr/>
          <a:lstStyle/>
          <a:p>
            <a:r>
              <a:rPr kumimoji="1" lang="ja-JP" altLang="en-US" sz="3600" dirty="0"/>
              <a:t>触りたさの時間帯変動の性質を発見</a:t>
            </a:r>
          </a:p>
        </p:txBody>
      </p:sp>
      <p:pic>
        <p:nvPicPr>
          <p:cNvPr id="4" name="図 3">
            <a:extLst>
              <a:ext uri="{FF2B5EF4-FFF2-40B4-BE49-F238E27FC236}">
                <a16:creationId xmlns:a16="http://schemas.microsoft.com/office/drawing/2014/main" id="{A6E4640E-AF20-A2AD-30E1-7D078D426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24" y="2043113"/>
            <a:ext cx="6690097" cy="3621880"/>
          </a:xfrm>
          <a:prstGeom prst="rect">
            <a:avLst/>
          </a:prstGeom>
        </p:spPr>
      </p:pic>
      <p:sp>
        <p:nvSpPr>
          <p:cNvPr id="5" name="テキスト プレースホルダー 1">
            <a:extLst>
              <a:ext uri="{FF2B5EF4-FFF2-40B4-BE49-F238E27FC236}">
                <a16:creationId xmlns:a16="http://schemas.microsoft.com/office/drawing/2014/main" id="{91C9BD2F-AE86-08A7-24FE-FEF58BAFB466}"/>
              </a:ext>
            </a:extLst>
          </p:cNvPr>
          <p:cNvSpPr txBox="1">
            <a:spLocks/>
          </p:cNvSpPr>
          <p:nvPr/>
        </p:nvSpPr>
        <p:spPr>
          <a:xfrm>
            <a:off x="6741121" y="1857119"/>
            <a:ext cx="4674592" cy="1274768"/>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schemeClr val="tx1"/>
                </a:solidFill>
              </a:rPr>
              <a:t>全体の傾向として触りたさ度は</a:t>
            </a:r>
            <a:br>
              <a:rPr lang="en-US" altLang="ja-JP" sz="2400" dirty="0">
                <a:solidFill>
                  <a:schemeClr val="tx1"/>
                </a:solidFill>
              </a:rPr>
            </a:br>
            <a:r>
              <a:rPr lang="ja-JP" altLang="en-US" sz="2400" b="1" dirty="0">
                <a:solidFill>
                  <a:schemeClr val="tx1"/>
                </a:solidFill>
              </a:rPr>
              <a:t>早朝に小さく、夜に向けて高まる</a:t>
            </a:r>
            <a:br>
              <a:rPr lang="en-US" altLang="ja-JP" sz="2400" dirty="0">
                <a:solidFill>
                  <a:schemeClr val="tx1"/>
                </a:solidFill>
              </a:rPr>
            </a:br>
            <a:endParaRPr lang="en-US" altLang="ja-JP" sz="2400" dirty="0">
              <a:solidFill>
                <a:schemeClr val="tx1"/>
              </a:solidFill>
            </a:endParaRPr>
          </a:p>
        </p:txBody>
      </p:sp>
      <p:sp>
        <p:nvSpPr>
          <p:cNvPr id="6" name="テキスト プレースホルダー 1">
            <a:extLst>
              <a:ext uri="{FF2B5EF4-FFF2-40B4-BE49-F238E27FC236}">
                <a16:creationId xmlns:a16="http://schemas.microsoft.com/office/drawing/2014/main" id="{4AEF427F-C4C1-C451-2407-87F7B151ED53}"/>
              </a:ext>
            </a:extLst>
          </p:cNvPr>
          <p:cNvSpPr txBox="1">
            <a:spLocks/>
          </p:cNvSpPr>
          <p:nvPr/>
        </p:nvSpPr>
        <p:spPr>
          <a:xfrm>
            <a:off x="6741122" y="2907250"/>
            <a:ext cx="5281810" cy="1124695"/>
          </a:xfrm>
          <a:prstGeom prst="rect">
            <a:avLst/>
          </a:prstGeom>
          <a:noFill/>
        </p:spPr>
        <p:txBody>
          <a:bodyPr vert="horz" lIns="121920" tIns="60960" rIns="121920" bIns="60960" rtlCol="0" anchor="t">
            <a:normAutofit lnSpcReduction="10000"/>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solidFill>
                  <a:schemeClr val="tx1"/>
                </a:solidFill>
              </a:rPr>
              <a:t>触対象ごとに時間変動パタンが異なる</a:t>
            </a:r>
            <a:endParaRPr lang="en-US" altLang="ja-JP" sz="2400" dirty="0">
              <a:solidFill>
                <a:schemeClr val="tx1"/>
              </a:solidFill>
            </a:endParaRPr>
          </a:p>
          <a:p>
            <a:pPr lvl="1"/>
            <a:r>
              <a:rPr lang="ja-JP" altLang="en-US" sz="2000" b="1" dirty="0">
                <a:solidFill>
                  <a:schemeClr val="tx1"/>
                </a:solidFill>
              </a:rPr>
              <a:t>人の身体部位や物体は、夜にピーク</a:t>
            </a:r>
            <a:endParaRPr lang="en-US" altLang="ja-JP" sz="2000" b="1" dirty="0">
              <a:solidFill>
                <a:schemeClr val="tx1"/>
              </a:solidFill>
            </a:endParaRPr>
          </a:p>
          <a:p>
            <a:pPr lvl="1"/>
            <a:r>
              <a:rPr lang="ja-JP" altLang="en-US" sz="2000" b="1" dirty="0">
                <a:solidFill>
                  <a:schemeClr val="tx1"/>
                </a:solidFill>
              </a:rPr>
              <a:t>動物は、昼にピーク</a:t>
            </a:r>
            <a:endParaRPr lang="en-US" altLang="ja-JP" sz="2000" b="1" dirty="0">
              <a:solidFill>
                <a:schemeClr val="tx1"/>
              </a:solidFill>
            </a:endParaRPr>
          </a:p>
        </p:txBody>
      </p:sp>
      <p:sp>
        <p:nvSpPr>
          <p:cNvPr id="7" name="正方形/長方形 6">
            <a:extLst>
              <a:ext uri="{FF2B5EF4-FFF2-40B4-BE49-F238E27FC236}">
                <a16:creationId xmlns:a16="http://schemas.microsoft.com/office/drawing/2014/main" id="{D170E611-C723-2189-2322-0BD3B1D21B35}"/>
              </a:ext>
            </a:extLst>
          </p:cNvPr>
          <p:cNvSpPr/>
          <p:nvPr/>
        </p:nvSpPr>
        <p:spPr>
          <a:xfrm>
            <a:off x="6935366" y="4300550"/>
            <a:ext cx="4867166" cy="1328980"/>
          </a:xfrm>
          <a:prstGeom prst="rect">
            <a:avLst/>
          </a:pr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fontAlgn="auto">
              <a:lnSpc>
                <a:spcPct val="110000"/>
              </a:lnSpc>
              <a:spcBef>
                <a:spcPts val="200"/>
              </a:spcBef>
              <a:spcAft>
                <a:spcPts val="200"/>
              </a:spcAft>
            </a:pPr>
            <a:endParaRPr kumimoji="1" lang="ja-JP" altLang="en-US" sz="2000" dirty="0">
              <a:latin typeface="メイリオ" panose="020B0604030504040204" pitchFamily="50" charset="-128"/>
              <a:ea typeface="メイリオ" panose="020B0604030504040204" pitchFamily="50" charset="-128"/>
            </a:endParaRPr>
          </a:p>
        </p:txBody>
      </p:sp>
      <p:sp>
        <p:nvSpPr>
          <p:cNvPr id="8" name="二等辺三角形 7">
            <a:extLst>
              <a:ext uri="{FF2B5EF4-FFF2-40B4-BE49-F238E27FC236}">
                <a16:creationId xmlns:a16="http://schemas.microsoft.com/office/drawing/2014/main" id="{E69E8321-CFB4-15F0-6F16-7318B7E2E1B1}"/>
              </a:ext>
            </a:extLst>
          </p:cNvPr>
          <p:cNvSpPr/>
          <p:nvPr/>
        </p:nvSpPr>
        <p:spPr>
          <a:xfrm rot="1635639">
            <a:off x="7575658" y="3862174"/>
            <a:ext cx="291672" cy="593254"/>
          </a:xfrm>
          <a:prstGeom prst="triangle">
            <a:avLst/>
          </a:prstGeom>
          <a:solidFill>
            <a:schemeClr val="bg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110000"/>
              </a:lnSpc>
              <a:spcBef>
                <a:spcPts val="200"/>
              </a:spcBef>
              <a:spcAft>
                <a:spcPts val="200"/>
              </a:spcAft>
            </a:pPr>
            <a:endParaRPr lang="ja-JP" altLang="en-US" sz="2000" dirty="0">
              <a:latin typeface="メイリオ" panose="020B0604030504040204" pitchFamily="50" charset="-128"/>
              <a:ea typeface="メイリオ" panose="020B0604030504040204" pitchFamily="50" charset="-128"/>
            </a:endParaRPr>
          </a:p>
        </p:txBody>
      </p:sp>
      <p:sp>
        <p:nvSpPr>
          <p:cNvPr id="3" name="テキスト プレースホルダー 1">
            <a:extLst>
              <a:ext uri="{FF2B5EF4-FFF2-40B4-BE49-F238E27FC236}">
                <a16:creationId xmlns:a16="http://schemas.microsoft.com/office/drawing/2014/main" id="{52EB0066-A119-E2F4-203E-EF078EBBD887}"/>
              </a:ext>
            </a:extLst>
          </p:cNvPr>
          <p:cNvSpPr txBox="1">
            <a:spLocks/>
          </p:cNvSpPr>
          <p:nvPr/>
        </p:nvSpPr>
        <p:spPr>
          <a:xfrm>
            <a:off x="6935366" y="4354806"/>
            <a:ext cx="4799434" cy="1399362"/>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solidFill>
                  <a:schemeClr val="tx1"/>
                </a:solidFill>
              </a:rPr>
              <a:t>動物に対する触りたさを満たすための</a:t>
            </a:r>
            <a:br>
              <a:rPr lang="en-US" altLang="ja-JP" sz="2000" dirty="0">
                <a:solidFill>
                  <a:schemeClr val="tx1"/>
                </a:solidFill>
              </a:rPr>
            </a:br>
            <a:r>
              <a:rPr lang="ja-JP" altLang="en-US" sz="2000" dirty="0">
                <a:solidFill>
                  <a:schemeClr val="tx1"/>
                </a:solidFill>
              </a:rPr>
              <a:t>触覚提示装置は外出先</a:t>
            </a:r>
            <a:r>
              <a:rPr lang="en-US" altLang="ja-JP" sz="2000" dirty="0">
                <a:solidFill>
                  <a:schemeClr val="tx1"/>
                </a:solidFill>
              </a:rPr>
              <a:t>(</a:t>
            </a:r>
            <a:r>
              <a:rPr lang="ja-JP" altLang="en-US" sz="2000" dirty="0">
                <a:solidFill>
                  <a:schemeClr val="tx1"/>
                </a:solidFill>
              </a:rPr>
              <a:t>オフィス・学校など</a:t>
            </a:r>
            <a:r>
              <a:rPr lang="en-US" altLang="ja-JP" sz="2000" dirty="0">
                <a:solidFill>
                  <a:schemeClr val="tx1"/>
                </a:solidFill>
              </a:rPr>
              <a:t>)</a:t>
            </a:r>
            <a:br>
              <a:rPr lang="en-US" altLang="ja-JP" sz="2000" dirty="0">
                <a:solidFill>
                  <a:schemeClr val="tx1"/>
                </a:solidFill>
              </a:rPr>
            </a:br>
            <a:r>
              <a:rPr lang="ja-JP" altLang="en-US" sz="2000" dirty="0">
                <a:solidFill>
                  <a:schemeClr val="tx1"/>
                </a:solidFill>
              </a:rPr>
              <a:t>での利用も想定した方が良い</a:t>
            </a:r>
            <a:br>
              <a:rPr lang="en-US" altLang="ja-JP" sz="2000" dirty="0">
                <a:solidFill>
                  <a:schemeClr val="tx1"/>
                </a:solidFill>
              </a:rPr>
            </a:br>
            <a:r>
              <a:rPr lang="ja-JP" altLang="en-US" sz="2000" dirty="0">
                <a:solidFill>
                  <a:schemeClr val="tx1"/>
                </a:solidFill>
              </a:rPr>
              <a:t>→携帯性が重要</a:t>
            </a:r>
            <a:endParaRPr lang="en-US" altLang="ja-JP" sz="1800" dirty="0">
              <a:solidFill>
                <a:schemeClr val="tx1"/>
              </a:solidFill>
            </a:endParaRPr>
          </a:p>
        </p:txBody>
      </p:sp>
      <p:sp>
        <p:nvSpPr>
          <p:cNvPr id="9" name="テキスト プレースホルダー 1">
            <a:extLst>
              <a:ext uri="{FF2B5EF4-FFF2-40B4-BE49-F238E27FC236}">
                <a16:creationId xmlns:a16="http://schemas.microsoft.com/office/drawing/2014/main" id="{3DD7B8DA-6C2E-ACA9-8EBE-D86BF670F1B9}"/>
              </a:ext>
            </a:extLst>
          </p:cNvPr>
          <p:cNvSpPr txBox="1">
            <a:spLocks/>
          </p:cNvSpPr>
          <p:nvPr/>
        </p:nvSpPr>
        <p:spPr>
          <a:xfrm>
            <a:off x="7938581" y="4012764"/>
            <a:ext cx="3990464" cy="476517"/>
          </a:xfrm>
          <a:prstGeom prst="rect">
            <a:avLst/>
          </a:prstGeom>
          <a:noFill/>
        </p:spPr>
        <p:txBody>
          <a:bodyPr vert="horz" lIns="121920" tIns="60960" rIns="121920" bIns="60960" rtlCol="0" anchor="t">
            <a:normAutofit fontScale="92500"/>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solidFill>
                  <a:schemeClr val="tx1"/>
                </a:solidFill>
              </a:rPr>
              <a:t>触覚提示装置の開発へ得られる示唆の例</a:t>
            </a:r>
            <a:endParaRPr lang="en-US" altLang="ja-JP" sz="1800" dirty="0">
              <a:solidFill>
                <a:schemeClr val="tx1"/>
              </a:solidFill>
            </a:endParaRPr>
          </a:p>
        </p:txBody>
      </p:sp>
      <p:sp>
        <p:nvSpPr>
          <p:cNvPr id="10" name="テキスト プレースホルダー 1">
            <a:extLst>
              <a:ext uri="{FF2B5EF4-FFF2-40B4-BE49-F238E27FC236}">
                <a16:creationId xmlns:a16="http://schemas.microsoft.com/office/drawing/2014/main" id="{CC9E8407-6328-D8A6-5256-F6F074A55211}"/>
              </a:ext>
            </a:extLst>
          </p:cNvPr>
          <p:cNvSpPr txBox="1">
            <a:spLocks/>
          </p:cNvSpPr>
          <p:nvPr/>
        </p:nvSpPr>
        <p:spPr>
          <a:xfrm>
            <a:off x="5778596" y="3796470"/>
            <a:ext cx="1119510" cy="342887"/>
          </a:xfrm>
          <a:prstGeom prst="rect">
            <a:avLst/>
          </a:prstGeom>
          <a:noFill/>
        </p:spPr>
        <p:txBody>
          <a:bodyPr vert="horz" lIns="121920" tIns="60960" rIns="121920" bIns="60960" rtlCol="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100" dirty="0">
                <a:solidFill>
                  <a:schemeClr val="tx1"/>
                </a:solidFill>
              </a:rPr>
              <a:t>触対象カテゴリ</a:t>
            </a:r>
            <a:endParaRPr lang="en-US" altLang="ja-JP" sz="1100" dirty="0">
              <a:solidFill>
                <a:schemeClr val="tx1"/>
              </a:solidFill>
            </a:endParaRPr>
          </a:p>
        </p:txBody>
      </p:sp>
    </p:spTree>
    <p:extLst>
      <p:ext uri="{BB962C8B-B14F-4D97-AF65-F5344CB8AC3E}">
        <p14:creationId xmlns:p14="http://schemas.microsoft.com/office/powerpoint/2010/main" val="2869573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1">
            <a:extLst>
              <a:ext uri="{FF2B5EF4-FFF2-40B4-BE49-F238E27FC236}">
                <a16:creationId xmlns:a16="http://schemas.microsoft.com/office/drawing/2014/main" id="{31B2E567-C891-BB83-D68E-6C96BE920C7E}"/>
              </a:ext>
            </a:extLst>
          </p:cNvPr>
          <p:cNvSpPr txBox="1">
            <a:spLocks/>
          </p:cNvSpPr>
          <p:nvPr/>
        </p:nvSpPr>
        <p:spPr>
          <a:xfrm>
            <a:off x="88106" y="1300161"/>
            <a:ext cx="12015787" cy="4257677"/>
          </a:xfrm>
          <a:prstGeom prst="rect">
            <a:avLst/>
          </a:prstGeom>
          <a:noFill/>
        </p:spPr>
        <p:txBody>
          <a:bodyPr vert="horz" lIns="121920" tIns="60960" rIns="121920" bIns="60960" rtlCol="0" anchor="ctr">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kumimoji="1" lang="ja-JP" altLang="en-US" sz="2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1pPr>
            <a:lvl2pPr marL="685783" indent="-228594" algn="l" defTabSz="914377" rtl="0" eaLnBrk="1" latinLnBrk="0" hangingPunct="1">
              <a:lnSpc>
                <a:spcPct val="90000"/>
              </a:lnSpc>
              <a:spcBef>
                <a:spcPts val="500"/>
              </a:spcBef>
              <a:buFont typeface="Arial" panose="020B0604020202020204" pitchFamily="34" charset="0"/>
              <a:buChar char="•"/>
              <a:defRPr kumimoji="1" lang="ja-JP" altLang="en-US" sz="24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2pPr>
            <a:lvl3pPr marL="1142971" indent="-228594" algn="l" defTabSz="914377" rtl="0" eaLnBrk="1" latinLnBrk="0" hangingPunct="1">
              <a:lnSpc>
                <a:spcPct val="90000"/>
              </a:lnSpc>
              <a:spcBef>
                <a:spcPts val="500"/>
              </a:spcBef>
              <a:buFont typeface="Arial" panose="020B0604020202020204" pitchFamily="34" charset="0"/>
              <a:buChar char="•"/>
              <a:defRPr kumimoji="1" lang="ja-JP" altLang="en-US" sz="20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3pPr>
            <a:lvl4pPr marL="1600160"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smtClean="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4pPr>
            <a:lvl5pPr marL="2057349" indent="-228594" algn="l" defTabSz="914377" rtl="0" eaLnBrk="1" latinLnBrk="0" hangingPunct="1">
              <a:lnSpc>
                <a:spcPct val="90000"/>
              </a:lnSpc>
              <a:spcBef>
                <a:spcPts val="500"/>
              </a:spcBef>
              <a:buFont typeface="Arial" panose="020B0604020202020204" pitchFamily="34" charset="0"/>
              <a:buChar char="•"/>
              <a:defRPr kumimoji="1" lang="ja-JP" altLang="en-US" sz="1800" b="0" i="0" u="none" strike="noStrike" kern="1200" cap="none" spc="0" baseline="0">
                <a:ln>
                  <a:noFill/>
                </a:ln>
                <a:solidFill>
                  <a:schemeClr val="bg2">
                    <a:lumMod val="25000"/>
                  </a:schemeClr>
                </a:solidFill>
                <a:uFillTx/>
                <a:latin typeface="Meiryo UI" panose="020B0604030504040204" pitchFamily="50" charset="-128"/>
                <a:ea typeface="Meiryo UI" panose="020B0604030504040204" pitchFamily="50" charset="-128"/>
                <a:cs typeface="Meiryo UI" panose="020B0604030504040204" pitchFamily="50" charset="-128"/>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4400" dirty="0">
                <a:solidFill>
                  <a:schemeClr val="tx1"/>
                </a:solidFill>
              </a:rPr>
              <a:t>補足</a:t>
            </a:r>
            <a:endParaRPr lang="en-US" altLang="ja-JP" sz="4400" dirty="0">
              <a:solidFill>
                <a:schemeClr val="tx1"/>
              </a:solidFill>
            </a:endParaRPr>
          </a:p>
        </p:txBody>
      </p:sp>
    </p:spTree>
    <p:extLst>
      <p:ext uri="{BB962C8B-B14F-4D97-AF65-F5344CB8AC3E}">
        <p14:creationId xmlns:p14="http://schemas.microsoft.com/office/powerpoint/2010/main" val="369845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38666" y="214040"/>
            <a:ext cx="10414001" cy="694680"/>
          </a:xfrm>
        </p:spPr>
        <p:txBody>
          <a:bodyPr>
            <a:normAutofit/>
          </a:bodyPr>
          <a:lstStyle/>
          <a:p>
            <a:r>
              <a:rPr lang="ja-JP" altLang="en-US" sz="3200" dirty="0">
                <a:solidFill>
                  <a:schemeClr val="accent2"/>
                </a:solidFill>
                <a:ea typeface="メイリオ" panose="020B0604030504040204" pitchFamily="50" charset="-128"/>
              </a:rPr>
              <a:t>調査</a:t>
            </a:r>
            <a:r>
              <a:rPr lang="en-US" altLang="ja-JP" sz="3200" dirty="0">
                <a:solidFill>
                  <a:schemeClr val="accent2"/>
                </a:solidFill>
                <a:ea typeface="メイリオ" panose="020B0604030504040204" pitchFamily="50" charset="-128"/>
              </a:rPr>
              <a:t>2: </a:t>
            </a:r>
            <a:r>
              <a:rPr lang="ja-JP" altLang="en-US" sz="3200" dirty="0">
                <a:solidFill>
                  <a:schemeClr val="accent2"/>
                </a:solidFill>
                <a:ea typeface="メイリオ" panose="020B0604030504040204" pitchFamily="50" charset="-128"/>
              </a:rPr>
              <a:t>インスタグラムでの「</a:t>
            </a:r>
            <a:r>
              <a:rPr lang="en-US" altLang="ja-JP" sz="3200" dirty="0">
                <a:solidFill>
                  <a:schemeClr val="accent2"/>
                </a:solidFill>
                <a:ea typeface="メイリオ" panose="020B0604030504040204" pitchFamily="50" charset="-128"/>
              </a:rPr>
              <a:t>#</a:t>
            </a:r>
            <a:r>
              <a:rPr lang="ja-JP" altLang="en-US" sz="3200" dirty="0">
                <a:solidFill>
                  <a:schemeClr val="accent2"/>
                </a:solidFill>
                <a:ea typeface="メイリオ" panose="020B0604030504040204" pitchFamily="50" charset="-128"/>
              </a:rPr>
              <a:t>触りたい」タグ件数取得</a:t>
            </a:r>
          </a:p>
        </p:txBody>
      </p:sp>
      <p:sp>
        <p:nvSpPr>
          <p:cNvPr id="5" name="テキスト ボックス 4">
            <a:extLst>
              <a:ext uri="{FF2B5EF4-FFF2-40B4-BE49-F238E27FC236}">
                <a16:creationId xmlns:a16="http://schemas.microsoft.com/office/drawing/2014/main" id="{6D58E0AA-A957-C781-4961-C8DF04FEB04E}"/>
              </a:ext>
            </a:extLst>
          </p:cNvPr>
          <p:cNvSpPr txBox="1"/>
          <p:nvPr/>
        </p:nvSpPr>
        <p:spPr>
          <a:xfrm>
            <a:off x="338666" y="4655561"/>
            <a:ext cx="11221157" cy="2103589"/>
          </a:xfrm>
          <a:prstGeom prst="rect">
            <a:avLst/>
          </a:prstGeom>
          <a:noFill/>
        </p:spPr>
        <p:txBody>
          <a:bodyPr wrap="square">
            <a:spAutoFit/>
          </a:bodyPr>
          <a:lstStyle/>
          <a:p>
            <a:pPr marL="380990"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インスタグラムでの「</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触りたい」タグの変動と</a:t>
            </a:r>
            <a:r>
              <a:rPr lang="en-US" altLang="ja-JP" sz="1867" dirty="0">
                <a:latin typeface="Meiryo UI" panose="020B0604030504040204" pitchFamily="34" charset="-128"/>
                <a:ea typeface="Meiryo UI" panose="020B0604030504040204" pitchFamily="34" charset="-128"/>
              </a:rPr>
              <a:t>Twitter</a:t>
            </a:r>
            <a:r>
              <a:rPr lang="ja-JP" altLang="en-US" sz="1867" dirty="0">
                <a:latin typeface="Meiryo UI" panose="020B0604030504040204" pitchFamily="34" charset="-128"/>
                <a:ea typeface="Meiryo UI" panose="020B0604030504040204" pitchFamily="34" charset="-128"/>
              </a:rPr>
              <a:t>の「触りたい」つぶやきの変動で、以下の観点では矛盾がない</a:t>
            </a:r>
            <a:endParaRPr lang="en-US" altLang="ja-JP" sz="18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朝方に最小値をとる</a:t>
            </a:r>
            <a:endParaRPr lang="en-US" altLang="ja-JP" sz="18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真夜中に最大値をとる</a:t>
            </a:r>
            <a:endParaRPr lang="en-US" altLang="ja-JP" sz="18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変動の大きさが</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約</a:t>
            </a:r>
            <a:r>
              <a:rPr lang="en-US" altLang="ja-JP" sz="1867" dirty="0">
                <a:latin typeface="Meiryo UI" panose="020B0604030504040204" pitchFamily="34" charset="-128"/>
                <a:ea typeface="Meiryo UI" panose="020B0604030504040204" pitchFamily="34" charset="-128"/>
              </a:rPr>
              <a:t>0.5~</a:t>
            </a:r>
            <a:r>
              <a:rPr lang="ja-JP" altLang="en-US" sz="1867" dirty="0">
                <a:latin typeface="Meiryo UI" panose="020B0604030504040204" pitchFamily="34" charset="-128"/>
                <a:ea typeface="Meiryo UI" panose="020B0604030504040204" pitchFamily="34" charset="-128"/>
              </a:rPr>
              <a:t>約</a:t>
            </a:r>
            <a:r>
              <a:rPr lang="en-US" altLang="ja-JP" sz="1867" dirty="0">
                <a:latin typeface="Meiryo UI" panose="020B0604030504040204" pitchFamily="34" charset="-128"/>
                <a:ea typeface="Meiryo UI" panose="020B0604030504040204" pitchFamily="34" charset="-128"/>
              </a:rPr>
              <a:t>1.5)</a:t>
            </a:r>
            <a:r>
              <a:rPr lang="ja-JP" altLang="en-US" sz="1867" dirty="0">
                <a:latin typeface="Meiryo UI" panose="020B0604030504040204" pitchFamily="34" charset="-128"/>
                <a:ea typeface="Meiryo UI" panose="020B0604030504040204" pitchFamily="34" charset="-128"/>
              </a:rPr>
              <a:t>と</a:t>
            </a:r>
            <a:r>
              <a:rPr lang="en-US" altLang="ja-JP" sz="1867" dirty="0">
                <a:latin typeface="Meiryo UI" panose="020B0604030504040204" pitchFamily="34" charset="-128"/>
                <a:ea typeface="Meiryo UI" panose="020B0604030504040204" pitchFamily="34" charset="-128"/>
              </a:rPr>
              <a:t>3</a:t>
            </a:r>
            <a:r>
              <a:rPr lang="ja-JP" altLang="en-US" sz="1867" dirty="0">
                <a:latin typeface="Meiryo UI" panose="020B0604030504040204" pitchFamily="34" charset="-128"/>
                <a:ea typeface="Meiryo UI" panose="020B0604030504040204" pitchFamily="34" charset="-128"/>
              </a:rPr>
              <a:t>倍くらいのレンジである</a:t>
            </a:r>
            <a:endParaRPr lang="en-US" altLang="ja-JP" sz="1867"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さらに両者の相関係数は</a:t>
            </a:r>
            <a:r>
              <a:rPr lang="en-US" altLang="ja-JP" sz="1867" dirty="0">
                <a:latin typeface="Meiryo UI" panose="020B0604030504040204" pitchFamily="34" charset="-128"/>
                <a:ea typeface="Meiryo UI" panose="020B0604030504040204" pitchFamily="34" charset="-128"/>
              </a:rPr>
              <a:t>0.78 (p&lt;0.001)</a:t>
            </a:r>
            <a:r>
              <a:rPr lang="ja-JP" altLang="en-US" sz="1867" dirty="0">
                <a:latin typeface="Meiryo UI" panose="020B0604030504040204" pitchFamily="34" charset="-128"/>
                <a:ea typeface="Meiryo UI" panose="020B0604030504040204" pitchFamily="34" charset="-128"/>
              </a:rPr>
              <a:t>　</a:t>
            </a:r>
            <a:endParaRPr lang="en-US" altLang="ja-JP" sz="1867"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以上から</a:t>
            </a:r>
            <a:r>
              <a:rPr lang="en-US" altLang="ja-JP" sz="1867" dirty="0">
                <a:latin typeface="Meiryo UI" panose="020B0604030504040204" pitchFamily="34" charset="-128"/>
                <a:ea typeface="Meiryo UI" panose="020B0604030504040204" pitchFamily="34" charset="-128"/>
              </a:rPr>
              <a:t>Twitter</a:t>
            </a:r>
            <a:r>
              <a:rPr lang="ja-JP" altLang="en-US" sz="1867" dirty="0">
                <a:latin typeface="Meiryo UI" panose="020B0604030504040204" pitchFamily="34" charset="-128"/>
                <a:ea typeface="Meiryo UI" panose="020B0604030504040204" pitchFamily="34" charset="-128"/>
              </a:rPr>
              <a:t>調査における触りたさを示すつぶやき解析により得られる結果は、</a:t>
            </a:r>
            <a:br>
              <a:rPr lang="en-US" altLang="ja-JP" sz="1867" dirty="0">
                <a:latin typeface="Meiryo UI" panose="020B0604030504040204" pitchFamily="34" charset="-128"/>
                <a:ea typeface="Meiryo UI" panose="020B0604030504040204" pitchFamily="34" charset="-128"/>
              </a:rPr>
            </a:br>
            <a:r>
              <a:rPr lang="en-US" altLang="ja-JP" sz="1867" dirty="0">
                <a:latin typeface="Meiryo UI" panose="020B0604030504040204" pitchFamily="34" charset="-128"/>
                <a:ea typeface="Meiryo UI" panose="020B0604030504040204" pitchFamily="34" charset="-128"/>
              </a:rPr>
              <a:t>Twitter</a:t>
            </a:r>
            <a:r>
              <a:rPr lang="ja-JP" altLang="en-US" sz="1867" dirty="0">
                <a:latin typeface="Meiryo UI" panose="020B0604030504040204" pitchFamily="34" charset="-128"/>
                <a:ea typeface="Meiryo UI" panose="020B0604030504040204" pitchFamily="34" charset="-128"/>
              </a:rPr>
              <a:t>だけでなく</a:t>
            </a:r>
            <a:r>
              <a:rPr lang="en-US" altLang="ja-JP" sz="1867" dirty="0">
                <a:latin typeface="Meiryo UI" panose="020B0604030504040204" pitchFamily="34" charset="-128"/>
                <a:ea typeface="Meiryo UI" panose="020B0604030504040204" pitchFamily="34" charset="-128"/>
              </a:rPr>
              <a:t>Instagram</a:t>
            </a:r>
            <a:r>
              <a:rPr lang="ja-JP" altLang="en-US" sz="1867" dirty="0">
                <a:latin typeface="Meiryo UI" panose="020B0604030504040204" pitchFamily="34" charset="-128"/>
                <a:ea typeface="Meiryo UI" panose="020B0604030504040204" pitchFamily="34" charset="-128"/>
              </a:rPr>
              <a:t>でも再現できることが示された</a:t>
            </a:r>
            <a:endParaRPr lang="en-US" altLang="ja-JP" sz="1867" dirty="0">
              <a:latin typeface="Meiryo UI" panose="020B0604030504040204" pitchFamily="34" charset="-128"/>
              <a:ea typeface="Meiryo UI" panose="020B0604030504040204" pitchFamily="34" charset="-128"/>
            </a:endParaRPr>
          </a:p>
        </p:txBody>
      </p:sp>
      <p:sp>
        <p:nvSpPr>
          <p:cNvPr id="9" name="テキスト ボックス 8">
            <a:extLst>
              <a:ext uri="{FF2B5EF4-FFF2-40B4-BE49-F238E27FC236}">
                <a16:creationId xmlns:a16="http://schemas.microsoft.com/office/drawing/2014/main" id="{84E3B396-D9DF-07E5-59ED-A18D41414B73}"/>
              </a:ext>
            </a:extLst>
          </p:cNvPr>
          <p:cNvSpPr txBox="1"/>
          <p:nvPr/>
        </p:nvSpPr>
        <p:spPr>
          <a:xfrm>
            <a:off x="826311" y="864564"/>
            <a:ext cx="4958715" cy="584775"/>
          </a:xfrm>
          <a:prstGeom prst="rect">
            <a:avLst/>
          </a:prstGeom>
          <a:noFill/>
        </p:spPr>
        <p:txBody>
          <a:bodyPr wrap="square">
            <a:spAutoFit/>
          </a:bodyPr>
          <a:lstStyle/>
          <a:p>
            <a:pPr algn="ctr"/>
            <a:r>
              <a:rPr lang="en-US" altLang="ja-JP" sz="1600" u="sng" dirty="0">
                <a:latin typeface="Meiryo UI" panose="020B0604030504040204" pitchFamily="34" charset="-128"/>
                <a:ea typeface="Meiryo UI" panose="020B0604030504040204" pitchFamily="34" charset="-128"/>
              </a:rPr>
              <a:t>Twitter</a:t>
            </a:r>
            <a:r>
              <a:rPr lang="ja-JP" altLang="en-US" sz="1600" u="sng" dirty="0">
                <a:latin typeface="Meiryo UI" panose="020B0604030504040204" pitchFamily="34" charset="-128"/>
                <a:ea typeface="Meiryo UI" panose="020B0604030504040204" pitchFamily="34" charset="-128"/>
              </a:rPr>
              <a:t>の「触りたい」つぶやきの時間変動（黒線）と</a:t>
            </a:r>
            <a:br>
              <a:rPr lang="en-US" altLang="ja-JP" sz="1600" u="sng" dirty="0">
                <a:latin typeface="Meiryo UI" panose="020B0604030504040204" pitchFamily="34" charset="-128"/>
                <a:ea typeface="Meiryo UI" panose="020B0604030504040204" pitchFamily="34" charset="-128"/>
              </a:rPr>
            </a:br>
            <a:r>
              <a:rPr lang="ja-JP" altLang="en-US" sz="1600" u="sng" dirty="0">
                <a:latin typeface="Meiryo UI" panose="020B0604030504040204" pitchFamily="34" charset="-128"/>
                <a:ea typeface="Meiryo UI" panose="020B0604030504040204" pitchFamily="34" charset="-128"/>
              </a:rPr>
              <a:t>インスタグラムの「</a:t>
            </a:r>
            <a:r>
              <a:rPr lang="en-US" altLang="ja-JP" sz="1600" u="sng" dirty="0">
                <a:latin typeface="Meiryo UI" panose="020B0604030504040204" pitchFamily="34" charset="-128"/>
                <a:ea typeface="Meiryo UI" panose="020B0604030504040204" pitchFamily="34" charset="-128"/>
              </a:rPr>
              <a:t>#</a:t>
            </a:r>
            <a:r>
              <a:rPr lang="ja-JP" altLang="en-US" sz="1600" u="sng" dirty="0">
                <a:latin typeface="Meiryo UI" panose="020B0604030504040204" pitchFamily="34" charset="-128"/>
                <a:ea typeface="Meiryo UI" panose="020B0604030504040204" pitchFamily="34" charset="-128"/>
              </a:rPr>
              <a:t>触りたい」タグの時間変動（緑線）</a:t>
            </a:r>
            <a:endParaRPr lang="en-US" altLang="ja-JP" sz="1600" u="sng" dirty="0">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5565BE8B-5DAB-3510-8F5C-8B13EB6D3A92}"/>
              </a:ext>
            </a:extLst>
          </p:cNvPr>
          <p:cNvSpPr txBox="1"/>
          <p:nvPr/>
        </p:nvSpPr>
        <p:spPr>
          <a:xfrm>
            <a:off x="6555421" y="864564"/>
            <a:ext cx="4958715" cy="338554"/>
          </a:xfrm>
          <a:prstGeom prst="rect">
            <a:avLst/>
          </a:prstGeom>
          <a:noFill/>
        </p:spPr>
        <p:txBody>
          <a:bodyPr wrap="square">
            <a:spAutoFit/>
          </a:bodyPr>
          <a:lstStyle/>
          <a:p>
            <a:pPr algn="ctr"/>
            <a:r>
              <a:rPr lang="ja-JP" altLang="en-US" sz="1600" u="sng" dirty="0">
                <a:latin typeface="Meiryo UI" panose="020B0604030504040204" pitchFamily="34" charset="-128"/>
                <a:ea typeface="Meiryo UI" panose="020B0604030504040204" pitchFamily="34" charset="-128"/>
              </a:rPr>
              <a:t>両者の関係</a:t>
            </a:r>
            <a:endParaRPr lang="en-US" altLang="ja-JP" sz="1600" u="sng" dirty="0">
              <a:latin typeface="Meiryo UI" panose="020B0604030504040204" pitchFamily="34" charset="-128"/>
              <a:ea typeface="Meiryo UI" panose="020B0604030504040204" pitchFamily="34" charset="-128"/>
            </a:endParaRPr>
          </a:p>
        </p:txBody>
      </p:sp>
      <p:pic>
        <p:nvPicPr>
          <p:cNvPr id="7" name="図 6">
            <a:extLst>
              <a:ext uri="{FF2B5EF4-FFF2-40B4-BE49-F238E27FC236}">
                <a16:creationId xmlns:a16="http://schemas.microsoft.com/office/drawing/2014/main" id="{94881AFA-7AE5-1B2B-AC1A-CAAF579B8EC6}"/>
              </a:ext>
            </a:extLst>
          </p:cNvPr>
          <p:cNvPicPr>
            <a:picLocks noChangeAspect="1"/>
          </p:cNvPicPr>
          <p:nvPr/>
        </p:nvPicPr>
        <p:blipFill>
          <a:blip r:embed="rId3"/>
          <a:stretch>
            <a:fillRect/>
          </a:stretch>
        </p:blipFill>
        <p:spPr>
          <a:xfrm>
            <a:off x="468488" y="1425254"/>
            <a:ext cx="5547973" cy="3038948"/>
          </a:xfrm>
          <a:prstGeom prst="rect">
            <a:avLst/>
          </a:prstGeom>
        </p:spPr>
      </p:pic>
      <p:pic>
        <p:nvPicPr>
          <p:cNvPr id="13" name="図 12">
            <a:extLst>
              <a:ext uri="{FF2B5EF4-FFF2-40B4-BE49-F238E27FC236}">
                <a16:creationId xmlns:a16="http://schemas.microsoft.com/office/drawing/2014/main" id="{2787D4C8-84FB-01E5-AE76-41F8D17F4AA7}"/>
              </a:ext>
            </a:extLst>
          </p:cNvPr>
          <p:cNvPicPr>
            <a:picLocks noChangeAspect="1"/>
          </p:cNvPicPr>
          <p:nvPr/>
        </p:nvPicPr>
        <p:blipFill>
          <a:blip r:embed="rId4"/>
          <a:stretch>
            <a:fillRect/>
          </a:stretch>
        </p:blipFill>
        <p:spPr>
          <a:xfrm>
            <a:off x="7274768" y="1480118"/>
            <a:ext cx="2986832" cy="2830953"/>
          </a:xfrm>
          <a:prstGeom prst="rect">
            <a:avLst/>
          </a:prstGeom>
        </p:spPr>
      </p:pic>
    </p:spTree>
    <p:extLst>
      <p:ext uri="{BB962C8B-B14F-4D97-AF65-F5344CB8AC3E}">
        <p14:creationId xmlns:p14="http://schemas.microsoft.com/office/powerpoint/2010/main" val="215405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38666" y="214040"/>
            <a:ext cx="9098844" cy="694680"/>
          </a:xfrm>
        </p:spPr>
        <p:txBody>
          <a:bodyPr>
            <a:normAutofit/>
          </a:bodyPr>
          <a:lstStyle/>
          <a:p>
            <a:r>
              <a:rPr lang="ja-JP" altLang="en-US" sz="3200" dirty="0">
                <a:solidFill>
                  <a:schemeClr val="accent2"/>
                </a:solidFill>
                <a:ea typeface="メイリオ" panose="020B0604030504040204" pitchFamily="50" charset="-128"/>
              </a:rPr>
              <a:t>調査</a:t>
            </a:r>
            <a:r>
              <a:rPr lang="en-US" altLang="ja-JP" sz="3200" dirty="0">
                <a:solidFill>
                  <a:schemeClr val="accent2"/>
                </a:solidFill>
                <a:ea typeface="メイリオ" panose="020B0604030504040204" pitchFamily="50" charset="-128"/>
              </a:rPr>
              <a:t>3: </a:t>
            </a:r>
            <a:r>
              <a:rPr lang="ja-JP" altLang="en-US" sz="3200" dirty="0">
                <a:solidFill>
                  <a:schemeClr val="accent2"/>
                </a:solidFill>
                <a:ea typeface="メイリオ" panose="020B0604030504040204" pitchFamily="50" charset="-128"/>
              </a:rPr>
              <a:t>アンケート結果</a:t>
            </a:r>
          </a:p>
        </p:txBody>
      </p:sp>
      <p:sp>
        <p:nvSpPr>
          <p:cNvPr id="4" name="テキスト ボックス 3">
            <a:extLst>
              <a:ext uri="{FF2B5EF4-FFF2-40B4-BE49-F238E27FC236}">
                <a16:creationId xmlns:a16="http://schemas.microsoft.com/office/drawing/2014/main" id="{61FDB471-B4DD-9490-D4F7-61DABB3FFFDD}"/>
              </a:ext>
            </a:extLst>
          </p:cNvPr>
          <p:cNvSpPr txBox="1"/>
          <p:nvPr/>
        </p:nvSpPr>
        <p:spPr>
          <a:xfrm>
            <a:off x="0" y="908720"/>
            <a:ext cx="6096000" cy="2082943"/>
          </a:xfrm>
          <a:prstGeom prst="rect">
            <a:avLst/>
          </a:prstGeom>
          <a:noFill/>
        </p:spPr>
        <p:txBody>
          <a:bodyPr wrap="square">
            <a:spAutoFit/>
          </a:bodyPr>
          <a:lstStyle/>
          <a:p>
            <a:pPr marL="380990"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質問</a:t>
            </a:r>
            <a:r>
              <a:rPr lang="en-US" altLang="ja-JP" sz="1867" dirty="0">
                <a:latin typeface="Meiryo UI" panose="020B0604030504040204" pitchFamily="34" charset="-128"/>
                <a:ea typeface="Meiryo UI" panose="020B0604030504040204" pitchFamily="34" charset="-128"/>
              </a:rPr>
              <a:t>2</a:t>
            </a:r>
            <a:r>
              <a:rPr lang="ja-JP" altLang="en-US" sz="1867" dirty="0">
                <a:latin typeface="Meiryo UI" panose="020B0604030504040204" pitchFamily="34" charset="-128"/>
                <a:ea typeface="Meiryo UI" panose="020B0604030504040204" pitchFamily="34" charset="-128"/>
              </a:rPr>
              <a:t>（触りたいタイミング）の回答確率</a:t>
            </a:r>
            <a:endParaRPr lang="en-US" altLang="ja-JP" sz="1867"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右図の詳細説明</a:t>
            </a:r>
            <a:endParaRPr lang="en-US" altLang="ja-JP" sz="18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600" dirty="0">
                <a:latin typeface="Meiryo UI" panose="020B0604030504040204" pitchFamily="34" charset="-128"/>
                <a:ea typeface="Meiryo UI" panose="020B0604030504040204" pitchFamily="34" charset="-128"/>
              </a:rPr>
              <a:t>縦軸は回答確率</a:t>
            </a:r>
            <a:endParaRPr lang="en-US" altLang="ja-JP" sz="1600" dirty="0">
              <a:latin typeface="Meiryo UI" panose="020B0604030504040204" pitchFamily="34" charset="-128"/>
              <a:ea typeface="Meiryo UI" panose="020B0604030504040204" pitchFamily="34" charset="-128"/>
            </a:endParaRPr>
          </a:p>
          <a:p>
            <a:pPr marL="1600160" lvl="2" indent="-380990">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分母は</a:t>
            </a:r>
            <a:r>
              <a:rPr lang="en-US" altLang="ja-JP" sz="1467" dirty="0">
                <a:latin typeface="Meiryo UI" panose="020B0604030504040204" pitchFamily="34" charset="-128"/>
                <a:ea typeface="Meiryo UI" panose="020B0604030504040204" pitchFamily="34" charset="-128"/>
              </a:rPr>
              <a:t>600(</a:t>
            </a:r>
            <a:r>
              <a:rPr lang="ja-JP" altLang="en-US" sz="1467" dirty="0">
                <a:latin typeface="Meiryo UI" panose="020B0604030504040204" pitchFamily="34" charset="-128"/>
                <a:ea typeface="Meiryo UI" panose="020B0604030504040204" pitchFamily="34" charset="-128"/>
              </a:rPr>
              <a:t>人</a:t>
            </a:r>
            <a:r>
              <a:rPr lang="en-US" altLang="ja-JP" sz="1467" dirty="0">
                <a:latin typeface="Meiryo UI" panose="020B0604030504040204" pitchFamily="34" charset="-128"/>
                <a:ea typeface="Meiryo UI" panose="020B0604030504040204" pitchFamily="34" charset="-128"/>
              </a:rPr>
              <a:t>)</a:t>
            </a:r>
          </a:p>
          <a:p>
            <a:pPr marL="1600160" lvl="2" indent="-380990">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選択式だったので朝・昼・夜の合計</a:t>
            </a:r>
            <a:r>
              <a:rPr lang="en-US" altLang="ja-JP" sz="1467" dirty="0">
                <a:latin typeface="Meiryo UI" panose="020B0604030504040204" pitchFamily="34" charset="-128"/>
                <a:ea typeface="Meiryo UI" panose="020B0604030504040204" pitchFamily="34" charset="-128"/>
              </a:rPr>
              <a:t>100%</a:t>
            </a:r>
            <a:r>
              <a:rPr lang="ja-JP" altLang="en-US" sz="1467" dirty="0">
                <a:latin typeface="Meiryo UI" panose="020B0604030504040204" pitchFamily="34" charset="-128"/>
                <a:ea typeface="Meiryo UI" panose="020B0604030504040204" pitchFamily="34" charset="-128"/>
              </a:rPr>
              <a:t>を超えることもありうる計算方法。でも実際は合計</a:t>
            </a:r>
            <a:r>
              <a:rPr lang="en-US" altLang="ja-JP" sz="1467" dirty="0">
                <a:latin typeface="Meiryo UI" panose="020B0604030504040204" pitchFamily="34" charset="-128"/>
                <a:ea typeface="Meiryo UI" panose="020B0604030504040204" pitchFamily="34" charset="-128"/>
              </a:rPr>
              <a:t>100%</a:t>
            </a:r>
            <a:r>
              <a:rPr lang="ja-JP" altLang="en-US" sz="1467" dirty="0">
                <a:latin typeface="Meiryo UI" panose="020B0604030504040204" pitchFamily="34" charset="-128"/>
                <a:ea typeface="Meiryo UI" panose="020B0604030504040204" pitchFamily="34" charset="-128"/>
              </a:rPr>
              <a:t>なかった</a:t>
            </a:r>
            <a:endParaRPr lang="en-US" altLang="ja-JP" sz="14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600" dirty="0">
                <a:latin typeface="Meiryo UI" panose="020B0604030504040204" pitchFamily="34" charset="-128"/>
                <a:ea typeface="Meiryo UI" panose="020B0604030504040204" pitchFamily="34" charset="-128"/>
              </a:rPr>
              <a:t>右図のエラーバーはノンパラメトリックブートストラップで算出した</a:t>
            </a:r>
            <a:r>
              <a:rPr lang="en-US" altLang="ja-JP" sz="1600" dirty="0">
                <a:latin typeface="Meiryo UI" panose="020B0604030504040204" pitchFamily="34" charset="-128"/>
                <a:ea typeface="Meiryo UI" panose="020B0604030504040204" pitchFamily="34" charset="-128"/>
              </a:rPr>
              <a:t>95%CI</a:t>
            </a:r>
            <a:r>
              <a:rPr lang="ja-JP" altLang="en-US" sz="1600" dirty="0">
                <a:latin typeface="Meiryo UI" panose="020B0604030504040204" pitchFamily="34" charset="-128"/>
                <a:ea typeface="Meiryo UI" panose="020B0604030504040204" pitchFamily="34" charset="-128"/>
              </a:rPr>
              <a:t>（補正無し）</a:t>
            </a:r>
            <a:endParaRPr lang="en-US" altLang="ja-JP" sz="1600" dirty="0">
              <a:latin typeface="Meiryo UI" panose="020B0604030504040204" pitchFamily="34" charset="-128"/>
              <a:ea typeface="Meiryo UI" panose="020B0604030504040204" pitchFamily="34" charset="-128"/>
            </a:endParaRPr>
          </a:p>
        </p:txBody>
      </p:sp>
      <p:sp>
        <p:nvSpPr>
          <p:cNvPr id="13" name="テキスト ボックス 12">
            <a:extLst>
              <a:ext uri="{FF2B5EF4-FFF2-40B4-BE49-F238E27FC236}">
                <a16:creationId xmlns:a16="http://schemas.microsoft.com/office/drawing/2014/main" id="{2EE270C9-2716-80B8-A4F7-E30C5F14711B}"/>
              </a:ext>
            </a:extLst>
          </p:cNvPr>
          <p:cNvSpPr txBox="1"/>
          <p:nvPr/>
        </p:nvSpPr>
        <p:spPr>
          <a:xfrm>
            <a:off x="-1" y="4249378"/>
            <a:ext cx="11972864" cy="1816266"/>
          </a:xfrm>
          <a:prstGeom prst="rect">
            <a:avLst/>
          </a:prstGeom>
          <a:noFill/>
        </p:spPr>
        <p:txBody>
          <a:bodyPr wrap="square">
            <a:spAutoFit/>
          </a:bodyPr>
          <a:lstStyle/>
          <a:p>
            <a:pPr marL="380990"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解析</a:t>
            </a:r>
            <a:r>
              <a:rPr lang="ja-JP" altLang="en-US" sz="1867" b="1" dirty="0">
                <a:latin typeface="Meiryo UI" panose="020B0604030504040204" pitchFamily="34" charset="-128"/>
                <a:ea typeface="Meiryo UI" panose="020B0604030504040204" pitchFamily="34" charset="-128"/>
              </a:rPr>
              <a:t>（解析結果は次のスライド）</a:t>
            </a:r>
            <a:endParaRPr lang="en-US" altLang="ja-JP" sz="1867" b="1"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目的：</a:t>
            </a:r>
            <a:r>
              <a:rPr lang="en-US" altLang="ja-JP" sz="1867" dirty="0">
                <a:latin typeface="Meiryo UI" panose="020B0604030504040204" pitchFamily="34" charset="-128"/>
                <a:ea typeface="Meiryo UI" panose="020B0604030504040204" pitchFamily="34" charset="-128"/>
              </a:rPr>
              <a:t>Twitter</a:t>
            </a:r>
            <a:r>
              <a:rPr lang="ja-JP" altLang="en-US" sz="1867" dirty="0">
                <a:latin typeface="Meiryo UI" panose="020B0604030504040204" pitchFamily="34" charset="-128"/>
                <a:ea typeface="Meiryo UI" panose="020B0604030504040204" pitchFamily="34" charset="-128"/>
              </a:rPr>
              <a:t>の解析の各カテゴリの解析と同様に、カテゴリ内でタイミング間の差があるか確認</a:t>
            </a:r>
            <a:br>
              <a:rPr lang="en-US" altLang="ja-JP" sz="1867" dirty="0">
                <a:latin typeface="Meiryo UI" panose="020B0604030504040204" pitchFamily="34" charset="-128"/>
                <a:ea typeface="Meiryo UI" panose="020B0604030504040204" pitchFamily="34" charset="-128"/>
              </a:rPr>
            </a:br>
            <a:r>
              <a:rPr lang="ja-JP" altLang="en-US" sz="1867" dirty="0">
                <a:latin typeface="Meiryo UI" panose="020B0604030504040204" pitchFamily="34" charset="-128"/>
                <a:ea typeface="Meiryo UI" panose="020B0604030504040204" pitchFamily="34" charset="-128"/>
              </a:rPr>
              <a:t>（朝</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昼、昼</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夜、夜</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朝間でそれぞれ差があるか確認）</a:t>
            </a:r>
            <a:endParaRPr lang="en-US" altLang="ja-JP" sz="18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ja-JP" altLang="en-US" sz="1867" dirty="0">
                <a:latin typeface="Meiryo UI" panose="020B0604030504040204" pitchFamily="34" charset="-128"/>
                <a:ea typeface="Meiryo UI" panose="020B0604030504040204" pitchFamily="34" charset="-128"/>
              </a:rPr>
              <a:t>ノンパラメトリックブートストラップで</a:t>
            </a:r>
            <a:r>
              <a:rPr lang="en-US" altLang="ja-JP" sz="1867" dirty="0">
                <a:latin typeface="Meiryo UI" panose="020B0604030504040204" pitchFamily="34" charset="-128"/>
                <a:ea typeface="Meiryo UI" panose="020B0604030504040204" pitchFamily="34" charset="-128"/>
              </a:rPr>
              <a:t>10000</a:t>
            </a:r>
            <a:r>
              <a:rPr lang="ja-JP" altLang="en-US" sz="1867" dirty="0">
                <a:latin typeface="Meiryo UI" panose="020B0604030504040204" pitchFamily="34" charset="-128"/>
                <a:ea typeface="Meiryo UI" panose="020B0604030504040204" pitchFamily="34" charset="-128"/>
              </a:rPr>
              <a:t>回、上記タイミング間の確率差を計算し、</a:t>
            </a:r>
            <a:br>
              <a:rPr lang="en-US" altLang="ja-JP" sz="1867" dirty="0">
                <a:latin typeface="Meiryo UI" panose="020B0604030504040204" pitchFamily="34" charset="-128"/>
                <a:ea typeface="Meiryo UI" panose="020B0604030504040204" pitchFamily="34" charset="-128"/>
              </a:rPr>
            </a:br>
            <a:r>
              <a:rPr lang="ja-JP" altLang="en-US" sz="1867" dirty="0">
                <a:latin typeface="Meiryo UI" panose="020B0604030504040204" pitchFamily="34" charset="-128"/>
                <a:ea typeface="Meiryo UI" panose="020B0604030504040204" pitchFamily="34" charset="-128"/>
              </a:rPr>
              <a:t>確率差の</a:t>
            </a:r>
            <a:r>
              <a:rPr lang="en-US" altLang="ja-JP" sz="1867" dirty="0">
                <a:latin typeface="Meiryo UI" panose="020B0604030504040204" pitchFamily="34" charset="-128"/>
                <a:ea typeface="Meiryo UI" panose="020B0604030504040204" pitchFamily="34" charset="-128"/>
              </a:rPr>
              <a:t>95%CI</a:t>
            </a:r>
            <a:r>
              <a:rPr lang="ja-JP" altLang="en-US" sz="1867" dirty="0">
                <a:latin typeface="Meiryo UI" panose="020B0604030504040204" pitchFamily="34" charset="-128"/>
                <a:ea typeface="Meiryo UI" panose="020B0604030504040204" pitchFamily="34" charset="-128"/>
              </a:rPr>
              <a:t>が</a:t>
            </a:r>
            <a:r>
              <a:rPr lang="en-US" altLang="ja-JP" sz="1867" dirty="0">
                <a:latin typeface="Meiryo UI" panose="020B0604030504040204" pitchFamily="34" charset="-128"/>
                <a:ea typeface="Meiryo UI" panose="020B0604030504040204" pitchFamily="34" charset="-128"/>
              </a:rPr>
              <a:t>0</a:t>
            </a:r>
            <a:r>
              <a:rPr lang="ja-JP" altLang="en-US" sz="1867" dirty="0">
                <a:latin typeface="Meiryo UI" panose="020B0604030504040204" pitchFamily="34" charset="-128"/>
                <a:ea typeface="Meiryo UI" panose="020B0604030504040204" pitchFamily="34" charset="-128"/>
              </a:rPr>
              <a:t>から離れてるか</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両側</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検定</a:t>
            </a:r>
            <a:endParaRPr lang="en-US" altLang="ja-JP" sz="1867" dirty="0">
              <a:latin typeface="Meiryo UI" panose="020B0604030504040204" pitchFamily="34" charset="-128"/>
              <a:ea typeface="Meiryo UI" panose="020B0604030504040204" pitchFamily="34" charset="-128"/>
            </a:endParaRPr>
          </a:p>
          <a:p>
            <a:pPr marL="990575" lvl="1" indent="-380990">
              <a:buFont typeface="Arial" panose="020B0604020202020204" pitchFamily="34" charset="0"/>
              <a:buChar char="•"/>
            </a:pPr>
            <a:r>
              <a:rPr lang="en-US" altLang="ja-JP" sz="1867" dirty="0">
                <a:latin typeface="Meiryo UI" panose="020B0604030504040204" pitchFamily="34" charset="-128"/>
                <a:ea typeface="Meiryo UI" panose="020B0604030504040204" pitchFamily="34" charset="-128"/>
              </a:rPr>
              <a:t>Bonferroni</a:t>
            </a:r>
            <a:r>
              <a:rPr lang="ja-JP" altLang="en-US" sz="1867" dirty="0">
                <a:latin typeface="Meiryo UI" panose="020B0604030504040204" pitchFamily="34" charset="-128"/>
                <a:ea typeface="Meiryo UI" panose="020B0604030504040204" pitchFamily="34" charset="-128"/>
              </a:rPr>
              <a:t>補正</a:t>
            </a:r>
            <a:r>
              <a:rPr lang="en-US" altLang="ja-JP" sz="1867" dirty="0">
                <a:latin typeface="Meiryo UI" panose="020B0604030504040204" pitchFamily="34" charset="-128"/>
                <a:ea typeface="Meiryo UI" panose="020B0604030504040204" pitchFamily="34" charset="-128"/>
              </a:rPr>
              <a:t> (3(</a:t>
            </a:r>
            <a:r>
              <a:rPr lang="ja-JP" altLang="en-US" sz="1867" dirty="0">
                <a:latin typeface="Meiryo UI" panose="020B0604030504040204" pitchFamily="34" charset="-128"/>
                <a:ea typeface="Meiryo UI" panose="020B0604030504040204" pitchFamily="34" charset="-128"/>
              </a:rPr>
              <a:t>カテゴリ</a:t>
            </a:r>
            <a:r>
              <a:rPr lang="en-US" altLang="ja-JP" sz="1867" dirty="0">
                <a:latin typeface="Meiryo UI" panose="020B0604030504040204" pitchFamily="34" charset="-128"/>
                <a:ea typeface="Meiryo UI" panose="020B0604030504040204" pitchFamily="34" charset="-128"/>
              </a:rPr>
              <a:t>)x3(</a:t>
            </a:r>
            <a:r>
              <a:rPr lang="ja-JP" altLang="en-US" sz="1867" dirty="0">
                <a:latin typeface="Meiryo UI" panose="020B0604030504040204" pitchFamily="34" charset="-128"/>
                <a:ea typeface="Meiryo UI" panose="020B0604030504040204" pitchFamily="34" charset="-128"/>
              </a:rPr>
              <a:t>タイミング差</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分</a:t>
            </a:r>
            <a:r>
              <a:rPr lang="en-US" altLang="ja-JP" sz="1867" dirty="0">
                <a:latin typeface="Meiryo UI" panose="020B0604030504040204" pitchFamily="34" charset="-128"/>
                <a:ea typeface="Meiryo UI" panose="020B0604030504040204" pitchFamily="34" charset="-128"/>
              </a:rPr>
              <a:t>)</a:t>
            </a:r>
            <a:r>
              <a:rPr lang="ja-JP" altLang="en-US" sz="1867" dirty="0">
                <a:latin typeface="Meiryo UI" panose="020B0604030504040204" pitchFamily="34" charset="-128"/>
                <a:ea typeface="Meiryo UI" panose="020B0604030504040204" pitchFamily="34" charset="-128"/>
              </a:rPr>
              <a:t>も実施</a:t>
            </a:r>
            <a:endParaRPr lang="en-US" altLang="ja-JP" sz="1867" dirty="0">
              <a:latin typeface="Meiryo UI" panose="020B0604030504040204" pitchFamily="34" charset="-128"/>
              <a:ea typeface="Meiryo UI" panose="020B0604030504040204" pitchFamily="34" charset="-128"/>
            </a:endParaRPr>
          </a:p>
        </p:txBody>
      </p:sp>
      <p:pic>
        <p:nvPicPr>
          <p:cNvPr id="15" name="図 14">
            <a:extLst>
              <a:ext uri="{FF2B5EF4-FFF2-40B4-BE49-F238E27FC236}">
                <a16:creationId xmlns:a16="http://schemas.microsoft.com/office/drawing/2014/main" id="{78CD23EF-DDA2-6680-878C-797550747405}"/>
              </a:ext>
            </a:extLst>
          </p:cNvPr>
          <p:cNvPicPr>
            <a:picLocks noChangeAspect="1"/>
          </p:cNvPicPr>
          <p:nvPr/>
        </p:nvPicPr>
        <p:blipFill>
          <a:blip r:embed="rId3"/>
          <a:stretch>
            <a:fillRect/>
          </a:stretch>
        </p:blipFill>
        <p:spPr>
          <a:xfrm>
            <a:off x="6095989" y="64621"/>
            <a:ext cx="6096012" cy="3657608"/>
          </a:xfrm>
          <a:prstGeom prst="rect">
            <a:avLst/>
          </a:prstGeom>
        </p:spPr>
      </p:pic>
    </p:spTree>
    <p:extLst>
      <p:ext uri="{BB962C8B-B14F-4D97-AF65-F5344CB8AC3E}">
        <p14:creationId xmlns:p14="http://schemas.microsoft.com/office/powerpoint/2010/main" val="257833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F1DE75F5-5AF9-80F4-5C57-B624E9FD7433}"/>
              </a:ext>
            </a:extLst>
          </p:cNvPr>
          <p:cNvSpPr txBox="1"/>
          <p:nvPr/>
        </p:nvSpPr>
        <p:spPr>
          <a:xfrm>
            <a:off x="5136915" y="1730442"/>
            <a:ext cx="1622307" cy="318100"/>
          </a:xfrm>
          <a:prstGeom prst="rect">
            <a:avLst/>
          </a:prstGeom>
          <a:solidFill>
            <a:schemeClr val="bg1">
              <a:lumMod val="95000"/>
            </a:schemeClr>
          </a:solidFill>
        </p:spPr>
        <p:txBody>
          <a:bodyPr wrap="square">
            <a:spAutoFit/>
          </a:bodyPr>
          <a:lstStyle/>
          <a:p>
            <a:endParaRPr lang="en-US" altLang="ja-JP" sz="1467" dirty="0">
              <a:latin typeface="Meiryo UI" panose="020B0604030504040204" pitchFamily="34" charset="-128"/>
              <a:ea typeface="Meiryo UI" panose="020B0604030504040204" pitchFamily="34" charset="-128"/>
            </a:endParaRPr>
          </a:p>
        </p:txBody>
      </p:sp>
      <p:sp>
        <p:nvSpPr>
          <p:cNvPr id="3" name="タイトル 2"/>
          <p:cNvSpPr>
            <a:spLocks noGrp="1"/>
          </p:cNvSpPr>
          <p:nvPr>
            <p:ph type="title"/>
          </p:nvPr>
        </p:nvSpPr>
        <p:spPr>
          <a:xfrm>
            <a:off x="338666" y="214040"/>
            <a:ext cx="9098844" cy="694680"/>
          </a:xfrm>
        </p:spPr>
        <p:txBody>
          <a:bodyPr>
            <a:normAutofit fontScale="90000"/>
          </a:bodyPr>
          <a:lstStyle/>
          <a:p>
            <a:r>
              <a:rPr lang="ja-JP" altLang="en-US" sz="3200" dirty="0">
                <a:solidFill>
                  <a:schemeClr val="accent2"/>
                </a:solidFill>
                <a:ea typeface="メイリオ" panose="020B0604030504040204" pitchFamily="50" charset="-128"/>
              </a:rPr>
              <a:t>調査</a:t>
            </a:r>
            <a:r>
              <a:rPr lang="en-US" altLang="ja-JP" sz="3200" dirty="0">
                <a:solidFill>
                  <a:schemeClr val="accent2"/>
                </a:solidFill>
                <a:ea typeface="メイリオ" panose="020B0604030504040204" pitchFamily="50" charset="-128"/>
              </a:rPr>
              <a:t>3: </a:t>
            </a:r>
            <a:r>
              <a:rPr lang="ja-JP" altLang="en-US" sz="3200" dirty="0">
                <a:solidFill>
                  <a:schemeClr val="accent2"/>
                </a:solidFill>
                <a:ea typeface="メイリオ" panose="020B0604030504040204" pitchFamily="50" charset="-128"/>
              </a:rPr>
              <a:t>アンケート結果</a:t>
            </a:r>
            <a:br>
              <a:rPr lang="en-US" altLang="ja-JP" sz="3200" dirty="0">
                <a:solidFill>
                  <a:schemeClr val="accent2"/>
                </a:solidFill>
                <a:ea typeface="メイリオ" panose="020B0604030504040204" pitchFamily="50" charset="-128"/>
              </a:rPr>
            </a:br>
            <a:r>
              <a:rPr lang="ja-JP" altLang="en-US" sz="3200" dirty="0">
                <a:solidFill>
                  <a:schemeClr val="accent2"/>
                </a:solidFill>
                <a:ea typeface="メイリオ" panose="020B0604030504040204" pitchFamily="50" charset="-128"/>
              </a:rPr>
              <a:t>（質問</a:t>
            </a:r>
            <a:r>
              <a:rPr lang="en-US" altLang="ja-JP" sz="3200" dirty="0">
                <a:solidFill>
                  <a:schemeClr val="accent2"/>
                </a:solidFill>
                <a:ea typeface="メイリオ" panose="020B0604030504040204" pitchFamily="50" charset="-128"/>
              </a:rPr>
              <a:t>2</a:t>
            </a:r>
            <a:r>
              <a:rPr lang="ja-JP" altLang="en-US" sz="3200" dirty="0">
                <a:solidFill>
                  <a:schemeClr val="accent2"/>
                </a:solidFill>
                <a:ea typeface="メイリオ" panose="020B0604030504040204" pitchFamily="50" charset="-128"/>
              </a:rPr>
              <a:t>の解析）</a:t>
            </a:r>
          </a:p>
        </p:txBody>
      </p:sp>
      <p:graphicFrame>
        <p:nvGraphicFramePr>
          <p:cNvPr id="9" name="表 10">
            <a:extLst>
              <a:ext uri="{FF2B5EF4-FFF2-40B4-BE49-F238E27FC236}">
                <a16:creationId xmlns:a16="http://schemas.microsoft.com/office/drawing/2014/main" id="{BBE5C23B-FCB1-DBBE-BD90-6105E8C26E41}"/>
              </a:ext>
            </a:extLst>
          </p:cNvPr>
          <p:cNvGraphicFramePr>
            <a:graphicFrameLocks noGrp="1"/>
          </p:cNvGraphicFramePr>
          <p:nvPr/>
        </p:nvGraphicFramePr>
        <p:xfrm>
          <a:off x="872065" y="1541498"/>
          <a:ext cx="4264847" cy="1466308"/>
        </p:xfrm>
        <a:graphic>
          <a:graphicData uri="http://schemas.openxmlformats.org/drawingml/2006/table">
            <a:tbl>
              <a:tblPr firstRow="1" bandRow="1">
                <a:tableStyleId>{5C22544A-7EE6-4342-B048-85BDC9FD1C3A}</a:tableStyleId>
              </a:tblPr>
              <a:tblGrid>
                <a:gridCol w="1454677">
                  <a:extLst>
                    <a:ext uri="{9D8B030D-6E8A-4147-A177-3AD203B41FA5}">
                      <a16:colId xmlns:a16="http://schemas.microsoft.com/office/drawing/2014/main" val="508541006"/>
                    </a:ext>
                  </a:extLst>
                </a:gridCol>
                <a:gridCol w="962313">
                  <a:extLst>
                    <a:ext uri="{9D8B030D-6E8A-4147-A177-3AD203B41FA5}">
                      <a16:colId xmlns:a16="http://schemas.microsoft.com/office/drawing/2014/main" val="3081238650"/>
                    </a:ext>
                  </a:extLst>
                </a:gridCol>
                <a:gridCol w="903888">
                  <a:extLst>
                    <a:ext uri="{9D8B030D-6E8A-4147-A177-3AD203B41FA5}">
                      <a16:colId xmlns:a16="http://schemas.microsoft.com/office/drawing/2014/main" val="1446398612"/>
                    </a:ext>
                  </a:extLst>
                </a:gridCol>
                <a:gridCol w="943969">
                  <a:extLst>
                    <a:ext uri="{9D8B030D-6E8A-4147-A177-3AD203B41FA5}">
                      <a16:colId xmlns:a16="http://schemas.microsoft.com/office/drawing/2014/main" val="3791997811"/>
                    </a:ext>
                  </a:extLst>
                </a:gridCol>
              </a:tblGrid>
              <a:tr h="366577">
                <a:tc>
                  <a:txBody>
                    <a:bodyPr/>
                    <a:lstStyle/>
                    <a:p>
                      <a:endParaRPr kumimoji="1" lang="en-US" altLang="ja-JP" sz="1400" dirty="0">
                        <a:latin typeface="Meiryo UI" panose="020B0604030504040204" pitchFamily="34" charset="-128"/>
                        <a:ea typeface="Meiryo UI" panose="020B0604030504040204" pitchFamily="34" charset="-128"/>
                      </a:endParaRPr>
                    </a:p>
                  </a:txBody>
                  <a:tcPr marL="121920" marR="121920" marT="60960" marB="60960"/>
                </a:tc>
                <a:tc>
                  <a:txBody>
                    <a:bodyPr/>
                    <a:lstStyle/>
                    <a:p>
                      <a:r>
                        <a:rPr kumimoji="1" lang="ja-JP" altLang="en-US" sz="1400" dirty="0">
                          <a:latin typeface="Meiryo UI" panose="020B0604030504040204" pitchFamily="34" charset="-128"/>
                          <a:ea typeface="Meiryo UI" panose="020B0604030504040204" pitchFamily="34" charset="-128"/>
                        </a:rPr>
                        <a:t>朝</a:t>
                      </a:r>
                      <a:r>
                        <a:rPr kumimoji="1" lang="en-US" altLang="ja-JP" sz="1400" dirty="0">
                          <a:latin typeface="Meiryo UI" panose="020B0604030504040204" pitchFamily="34" charset="-128"/>
                          <a:ea typeface="Meiryo UI" panose="020B0604030504040204" pitchFamily="34" charset="-128"/>
                        </a:rPr>
                        <a:t>-</a:t>
                      </a:r>
                      <a:r>
                        <a:rPr kumimoji="1" lang="ja-JP" altLang="en-US" sz="1400" dirty="0">
                          <a:latin typeface="Meiryo UI" panose="020B0604030504040204" pitchFamily="34" charset="-128"/>
                          <a:ea typeface="Meiryo UI" panose="020B0604030504040204" pitchFamily="34" charset="-128"/>
                        </a:rPr>
                        <a:t>昼</a:t>
                      </a:r>
                    </a:p>
                  </a:txBody>
                  <a:tcPr marL="121920" marR="121920" marT="60960" marB="60960"/>
                </a:tc>
                <a:tc>
                  <a:txBody>
                    <a:bodyPr/>
                    <a:lstStyle/>
                    <a:p>
                      <a:r>
                        <a:rPr kumimoji="1" lang="ja-JP" altLang="en-US" sz="1400" dirty="0">
                          <a:latin typeface="Meiryo UI" panose="020B0604030504040204" pitchFamily="34" charset="-128"/>
                          <a:ea typeface="Meiryo UI" panose="020B0604030504040204" pitchFamily="34" charset="-128"/>
                        </a:rPr>
                        <a:t>昼</a:t>
                      </a:r>
                      <a:r>
                        <a:rPr kumimoji="1" lang="en-US" altLang="ja-JP" sz="1400" dirty="0">
                          <a:latin typeface="Meiryo UI" panose="020B0604030504040204" pitchFamily="34" charset="-128"/>
                          <a:ea typeface="Meiryo UI" panose="020B0604030504040204" pitchFamily="34" charset="-128"/>
                        </a:rPr>
                        <a:t>-</a:t>
                      </a:r>
                      <a:r>
                        <a:rPr kumimoji="1" lang="ja-JP" altLang="en-US" sz="1400" dirty="0">
                          <a:latin typeface="Meiryo UI" panose="020B0604030504040204" pitchFamily="34" charset="-128"/>
                          <a:ea typeface="Meiryo UI" panose="020B0604030504040204" pitchFamily="34" charset="-128"/>
                        </a:rPr>
                        <a:t>夜</a:t>
                      </a:r>
                    </a:p>
                  </a:txBody>
                  <a:tcPr marL="121920" marR="121920" marT="60960" marB="60960"/>
                </a:tc>
                <a:tc>
                  <a:txBody>
                    <a:bodyPr/>
                    <a:lstStyle/>
                    <a:p>
                      <a:r>
                        <a:rPr kumimoji="1" lang="ja-JP" altLang="en-US" sz="1400" dirty="0">
                          <a:latin typeface="Meiryo UI" panose="020B0604030504040204" pitchFamily="34" charset="-128"/>
                          <a:ea typeface="Meiryo UI" panose="020B0604030504040204" pitchFamily="34" charset="-128"/>
                        </a:rPr>
                        <a:t>夜</a:t>
                      </a:r>
                      <a:r>
                        <a:rPr kumimoji="1" lang="en-US" altLang="ja-JP" sz="1400" dirty="0">
                          <a:latin typeface="Meiryo UI" panose="020B0604030504040204" pitchFamily="34" charset="-128"/>
                          <a:ea typeface="Meiryo UI" panose="020B0604030504040204" pitchFamily="34" charset="-128"/>
                        </a:rPr>
                        <a:t>-</a:t>
                      </a:r>
                      <a:r>
                        <a:rPr kumimoji="1" lang="ja-JP" altLang="en-US" sz="1400" dirty="0">
                          <a:latin typeface="Meiryo UI" panose="020B0604030504040204" pitchFamily="34" charset="-128"/>
                          <a:ea typeface="Meiryo UI" panose="020B0604030504040204" pitchFamily="34" charset="-128"/>
                        </a:rPr>
                        <a:t>朝</a:t>
                      </a:r>
                    </a:p>
                  </a:txBody>
                  <a:tcPr marL="121920" marR="121920" marT="60960" marB="60960"/>
                </a:tc>
                <a:extLst>
                  <a:ext uri="{0D108BD9-81ED-4DB2-BD59-A6C34878D82A}">
                    <a16:rowId xmlns:a16="http://schemas.microsoft.com/office/drawing/2014/main" val="1906946865"/>
                  </a:ext>
                </a:extLst>
              </a:tr>
              <a:tr h="366577">
                <a:tc>
                  <a:txBody>
                    <a:bodyPr/>
                    <a:lstStyle/>
                    <a:p>
                      <a:r>
                        <a:rPr kumimoji="1" lang="ja-JP" altLang="en-US" sz="1400" b="1" dirty="0">
                          <a:solidFill>
                            <a:srgbClr val="0000FF"/>
                          </a:solidFill>
                          <a:latin typeface="Meiryo UI" panose="020B0604030504040204" pitchFamily="34" charset="-128"/>
                          <a:ea typeface="Meiryo UI" panose="020B0604030504040204" pitchFamily="34" charset="-128"/>
                        </a:rPr>
                        <a:t>人の身体部位</a:t>
                      </a:r>
                    </a:p>
                  </a:txBody>
                  <a:tcPr marL="121920" marR="121920" marT="60960" marB="60960"/>
                </a:tc>
                <a:tc>
                  <a:txBody>
                    <a:bodyPr/>
                    <a:lstStyle/>
                    <a:p>
                      <a:r>
                        <a:rPr kumimoji="1" lang="ja-JP" altLang="en-US" sz="1100" b="0" dirty="0">
                          <a:solidFill>
                            <a:schemeClr val="tx1"/>
                          </a:solidFill>
                          <a:latin typeface="Meiryo UI" panose="020B0604030504040204" pitchFamily="34" charset="-128"/>
                          <a:ea typeface="Meiryo UI" panose="020B0604030504040204" pitchFamily="34" charset="-128"/>
                        </a:rPr>
                        <a:t>差なし</a:t>
                      </a: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昼 </a:t>
                      </a:r>
                      <a:r>
                        <a:rPr kumimoji="1" lang="en-US" altLang="ja-JP" sz="1400" b="0" dirty="0">
                          <a:solidFill>
                            <a:schemeClr val="tx1"/>
                          </a:solidFill>
                          <a:latin typeface="Meiryo UI" panose="020B0604030504040204" pitchFamily="34" charset="-128"/>
                          <a:ea typeface="Meiryo UI" panose="020B0604030504040204" pitchFamily="34" charset="-128"/>
                        </a:rPr>
                        <a:t>&lt; </a:t>
                      </a:r>
                      <a:r>
                        <a:rPr kumimoji="1" lang="ja-JP" altLang="en-US" sz="1400" b="0" dirty="0">
                          <a:solidFill>
                            <a:schemeClr val="tx1"/>
                          </a:solidFill>
                          <a:latin typeface="Meiryo UI" panose="020B0604030504040204" pitchFamily="34" charset="-128"/>
                          <a:ea typeface="Meiryo UI" panose="020B0604030504040204" pitchFamily="34" charset="-128"/>
                        </a:rPr>
                        <a:t>夜</a:t>
                      </a: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夜 </a:t>
                      </a:r>
                      <a:r>
                        <a:rPr kumimoji="1" lang="en-US" altLang="ja-JP" sz="1400" b="0" dirty="0">
                          <a:solidFill>
                            <a:schemeClr val="tx1"/>
                          </a:solidFill>
                          <a:latin typeface="Meiryo UI" panose="020B0604030504040204" pitchFamily="34" charset="-128"/>
                          <a:ea typeface="Meiryo UI" panose="020B0604030504040204" pitchFamily="34" charset="-128"/>
                        </a:rPr>
                        <a:t>&gt; </a:t>
                      </a:r>
                      <a:r>
                        <a:rPr kumimoji="1" lang="ja-JP" altLang="en-US" sz="1400" b="0" dirty="0">
                          <a:solidFill>
                            <a:schemeClr val="tx1"/>
                          </a:solidFill>
                          <a:latin typeface="Meiryo UI" panose="020B0604030504040204" pitchFamily="34" charset="-128"/>
                          <a:ea typeface="Meiryo UI" panose="020B0604030504040204" pitchFamily="34" charset="-128"/>
                        </a:rPr>
                        <a:t>朝</a:t>
                      </a:r>
                      <a:endParaRPr kumimoji="1" lang="en-US" altLang="ja-JP" sz="1400" b="0" dirty="0">
                        <a:solidFill>
                          <a:schemeClr val="tx1"/>
                        </a:solidFill>
                        <a:latin typeface="Meiryo UI" panose="020B0604030504040204" pitchFamily="34" charset="-128"/>
                        <a:ea typeface="Meiryo UI" panose="020B0604030504040204" pitchFamily="34" charset="-128"/>
                      </a:endParaRPr>
                    </a:p>
                  </a:txBody>
                  <a:tcPr marL="121920" marR="121920" marT="60960" marB="60960"/>
                </a:tc>
                <a:extLst>
                  <a:ext uri="{0D108BD9-81ED-4DB2-BD59-A6C34878D82A}">
                    <a16:rowId xmlns:a16="http://schemas.microsoft.com/office/drawing/2014/main" val="2814812019"/>
                  </a:ext>
                </a:extLst>
              </a:tr>
              <a:tr h="366577">
                <a:tc>
                  <a:txBody>
                    <a:bodyPr/>
                    <a:lstStyle/>
                    <a:p>
                      <a:r>
                        <a:rPr kumimoji="1" lang="ja-JP" altLang="en-US" sz="1400" b="1" dirty="0">
                          <a:solidFill>
                            <a:srgbClr val="FF9900"/>
                          </a:solidFill>
                          <a:latin typeface="Meiryo UI" panose="020B0604030504040204" pitchFamily="34" charset="-128"/>
                          <a:ea typeface="Meiryo UI" panose="020B0604030504040204" pitchFamily="34" charset="-128"/>
                        </a:rPr>
                        <a:t>動物</a:t>
                      </a: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朝 </a:t>
                      </a:r>
                      <a:r>
                        <a:rPr kumimoji="1" lang="en-US" altLang="ja-JP" sz="1400" b="0" dirty="0">
                          <a:solidFill>
                            <a:schemeClr val="tx1"/>
                          </a:solidFill>
                          <a:latin typeface="Meiryo UI" panose="020B0604030504040204" pitchFamily="34" charset="-128"/>
                          <a:ea typeface="Meiryo UI" panose="020B0604030504040204" pitchFamily="34" charset="-128"/>
                        </a:rPr>
                        <a:t>&lt; </a:t>
                      </a:r>
                      <a:r>
                        <a:rPr kumimoji="1" lang="ja-JP" altLang="en-US" sz="1400" b="0" dirty="0">
                          <a:solidFill>
                            <a:schemeClr val="tx1"/>
                          </a:solidFill>
                          <a:latin typeface="Meiryo UI" panose="020B0604030504040204" pitchFamily="34" charset="-128"/>
                          <a:ea typeface="Meiryo UI" panose="020B0604030504040204" pitchFamily="34" charset="-128"/>
                        </a:rPr>
                        <a:t>昼</a:t>
                      </a: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昼 </a:t>
                      </a:r>
                      <a:r>
                        <a:rPr kumimoji="1" lang="en-US" altLang="ja-JP" sz="1400" b="0" dirty="0">
                          <a:solidFill>
                            <a:schemeClr val="tx1"/>
                          </a:solidFill>
                          <a:latin typeface="Meiryo UI" panose="020B0604030504040204" pitchFamily="34" charset="-128"/>
                          <a:ea typeface="Meiryo UI" panose="020B0604030504040204" pitchFamily="34" charset="-128"/>
                        </a:rPr>
                        <a:t>&gt; </a:t>
                      </a:r>
                      <a:r>
                        <a:rPr kumimoji="1" lang="ja-JP" altLang="en-US" sz="1400" b="0" dirty="0">
                          <a:solidFill>
                            <a:schemeClr val="tx1"/>
                          </a:solidFill>
                          <a:latin typeface="Meiryo UI" panose="020B0604030504040204" pitchFamily="34" charset="-128"/>
                          <a:ea typeface="Meiryo UI" panose="020B0604030504040204" pitchFamily="34" charset="-128"/>
                        </a:rPr>
                        <a:t>夜</a:t>
                      </a: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夜 </a:t>
                      </a:r>
                      <a:r>
                        <a:rPr kumimoji="1" lang="en-US" altLang="ja-JP" sz="1400" b="0" dirty="0">
                          <a:solidFill>
                            <a:schemeClr val="tx1"/>
                          </a:solidFill>
                          <a:latin typeface="Meiryo UI" panose="020B0604030504040204" pitchFamily="34" charset="-128"/>
                          <a:ea typeface="Meiryo UI" panose="020B0604030504040204" pitchFamily="34" charset="-128"/>
                        </a:rPr>
                        <a:t>&gt; </a:t>
                      </a:r>
                      <a:r>
                        <a:rPr kumimoji="1" lang="ja-JP" altLang="en-US" sz="1400" b="0" dirty="0">
                          <a:solidFill>
                            <a:schemeClr val="tx1"/>
                          </a:solidFill>
                          <a:latin typeface="Meiryo UI" panose="020B0604030504040204" pitchFamily="34" charset="-128"/>
                          <a:ea typeface="Meiryo UI" panose="020B0604030504040204" pitchFamily="34" charset="-128"/>
                        </a:rPr>
                        <a:t>朝</a:t>
                      </a:r>
                    </a:p>
                  </a:txBody>
                  <a:tcPr marL="121920" marR="121920" marT="60960" marB="60960"/>
                </a:tc>
                <a:extLst>
                  <a:ext uri="{0D108BD9-81ED-4DB2-BD59-A6C34878D82A}">
                    <a16:rowId xmlns:a16="http://schemas.microsoft.com/office/drawing/2014/main" val="2794519807"/>
                  </a:ext>
                </a:extLst>
              </a:tr>
              <a:tr h="366577">
                <a:tc>
                  <a:txBody>
                    <a:bodyPr/>
                    <a:lstStyle/>
                    <a:p>
                      <a:r>
                        <a:rPr kumimoji="1" lang="ja-JP" altLang="en-US" sz="1400" b="1" dirty="0">
                          <a:solidFill>
                            <a:schemeClr val="accent5"/>
                          </a:solidFill>
                          <a:latin typeface="Meiryo UI" panose="020B0604030504040204" pitchFamily="34" charset="-128"/>
                          <a:ea typeface="Meiryo UI" panose="020B0604030504040204" pitchFamily="34" charset="-128"/>
                        </a:rPr>
                        <a:t>物体</a:t>
                      </a:r>
                    </a:p>
                  </a:txBody>
                  <a:tcPr marL="121920" marR="121920" marT="60960" marB="60960"/>
                </a:tc>
                <a:tc>
                  <a:txBody>
                    <a:bodyPr/>
                    <a:lstStyle/>
                    <a:p>
                      <a:r>
                        <a:rPr kumimoji="1" lang="ja-JP" altLang="en-US" sz="1100" b="0" dirty="0">
                          <a:solidFill>
                            <a:schemeClr val="tx1"/>
                          </a:solidFill>
                          <a:latin typeface="Meiryo UI" panose="020B0604030504040204" pitchFamily="34" charset="-128"/>
                          <a:ea typeface="Meiryo UI" panose="020B0604030504040204" pitchFamily="34" charset="-128"/>
                        </a:rPr>
                        <a:t>差なし</a:t>
                      </a:r>
                      <a:endParaRPr kumimoji="1" lang="ja-JP" altLang="en-US" sz="1400" b="0" dirty="0">
                        <a:solidFill>
                          <a:schemeClr val="tx1"/>
                        </a:solidFill>
                        <a:latin typeface="Meiryo UI" panose="020B0604030504040204" pitchFamily="34" charset="-128"/>
                        <a:ea typeface="Meiryo UI" panose="020B0604030504040204" pitchFamily="34" charset="-128"/>
                      </a:endParaRP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昼 </a:t>
                      </a:r>
                      <a:r>
                        <a:rPr kumimoji="1" lang="en-US" altLang="ja-JP" sz="1400" b="0" dirty="0">
                          <a:solidFill>
                            <a:schemeClr val="tx1"/>
                          </a:solidFill>
                          <a:latin typeface="Meiryo UI" panose="020B0604030504040204" pitchFamily="34" charset="-128"/>
                          <a:ea typeface="Meiryo UI" panose="020B0604030504040204" pitchFamily="34" charset="-128"/>
                        </a:rPr>
                        <a:t>&lt; </a:t>
                      </a:r>
                      <a:r>
                        <a:rPr kumimoji="1" lang="ja-JP" altLang="en-US" sz="1400" b="0" dirty="0">
                          <a:solidFill>
                            <a:schemeClr val="tx1"/>
                          </a:solidFill>
                          <a:latin typeface="Meiryo UI" panose="020B0604030504040204" pitchFamily="34" charset="-128"/>
                          <a:ea typeface="Meiryo UI" panose="020B0604030504040204" pitchFamily="34" charset="-128"/>
                        </a:rPr>
                        <a:t>夜</a:t>
                      </a:r>
                    </a:p>
                  </a:txBody>
                  <a:tcPr marL="121920" marR="121920" marT="60960" marB="60960"/>
                </a:tc>
                <a:tc>
                  <a:txBody>
                    <a:bodyPr/>
                    <a:lstStyle/>
                    <a:p>
                      <a:r>
                        <a:rPr kumimoji="1" lang="ja-JP" altLang="en-US" sz="1400" b="0" dirty="0">
                          <a:solidFill>
                            <a:schemeClr val="tx1"/>
                          </a:solidFill>
                          <a:latin typeface="Meiryo UI" panose="020B0604030504040204" pitchFamily="34" charset="-128"/>
                          <a:ea typeface="Meiryo UI" panose="020B0604030504040204" pitchFamily="34" charset="-128"/>
                        </a:rPr>
                        <a:t>夜 </a:t>
                      </a:r>
                      <a:r>
                        <a:rPr kumimoji="1" lang="en-US" altLang="ja-JP" sz="1400" b="0" dirty="0">
                          <a:solidFill>
                            <a:schemeClr val="tx1"/>
                          </a:solidFill>
                          <a:latin typeface="Meiryo UI" panose="020B0604030504040204" pitchFamily="34" charset="-128"/>
                          <a:ea typeface="Meiryo UI" panose="020B0604030504040204" pitchFamily="34" charset="-128"/>
                        </a:rPr>
                        <a:t>&gt; </a:t>
                      </a:r>
                      <a:r>
                        <a:rPr kumimoji="1" lang="ja-JP" altLang="en-US" sz="1400" b="0" dirty="0">
                          <a:solidFill>
                            <a:schemeClr val="tx1"/>
                          </a:solidFill>
                          <a:latin typeface="Meiryo UI" panose="020B0604030504040204" pitchFamily="34" charset="-128"/>
                          <a:ea typeface="Meiryo UI" panose="020B0604030504040204" pitchFamily="34" charset="-128"/>
                        </a:rPr>
                        <a:t>朝</a:t>
                      </a:r>
                    </a:p>
                  </a:txBody>
                  <a:tcPr marL="121920" marR="121920" marT="60960" marB="60960"/>
                </a:tc>
                <a:extLst>
                  <a:ext uri="{0D108BD9-81ED-4DB2-BD59-A6C34878D82A}">
                    <a16:rowId xmlns:a16="http://schemas.microsoft.com/office/drawing/2014/main" val="4202691274"/>
                  </a:ext>
                </a:extLst>
              </a:tr>
            </a:tbl>
          </a:graphicData>
        </a:graphic>
      </p:graphicFrame>
      <p:sp>
        <p:nvSpPr>
          <p:cNvPr id="10" name="テキスト ボックス 9">
            <a:extLst>
              <a:ext uri="{FF2B5EF4-FFF2-40B4-BE49-F238E27FC236}">
                <a16:creationId xmlns:a16="http://schemas.microsoft.com/office/drawing/2014/main" id="{382362FA-CD4B-6401-57D5-1F72D4694D6B}"/>
              </a:ext>
            </a:extLst>
          </p:cNvPr>
          <p:cNvSpPr txBox="1"/>
          <p:nvPr/>
        </p:nvSpPr>
        <p:spPr>
          <a:xfrm>
            <a:off x="5414547" y="2327491"/>
            <a:ext cx="1394828" cy="307777"/>
          </a:xfrm>
          <a:prstGeom prst="rect">
            <a:avLst/>
          </a:prstGeom>
          <a:noFill/>
        </p:spPr>
        <p:txBody>
          <a:bodyPr wrap="square">
            <a:spAutoFit/>
          </a:bodyPr>
          <a:lstStyle/>
          <a:p>
            <a:r>
              <a:rPr lang="ja-JP" altLang="en-US" sz="1400" dirty="0">
                <a:latin typeface="Meiryo UI" panose="020B0604030504040204" pitchFamily="34" charset="-128"/>
                <a:ea typeface="Meiryo UI" panose="020B0604030504040204" pitchFamily="34" charset="-128"/>
              </a:rPr>
              <a:t>朝 </a:t>
            </a:r>
            <a:r>
              <a:rPr lang="en-US" altLang="ja-JP" sz="1400" dirty="0">
                <a:latin typeface="Meiryo UI" panose="020B0604030504040204" pitchFamily="34" charset="-128"/>
                <a:ea typeface="Meiryo UI" panose="020B0604030504040204" pitchFamily="34" charset="-128"/>
              </a:rPr>
              <a:t>&lt; </a:t>
            </a:r>
            <a:r>
              <a:rPr lang="ja-JP" altLang="en-US" sz="1400" dirty="0">
                <a:latin typeface="Meiryo UI" panose="020B0604030504040204" pitchFamily="34" charset="-128"/>
                <a:ea typeface="Meiryo UI" panose="020B0604030504040204" pitchFamily="34" charset="-128"/>
              </a:rPr>
              <a:t>夜 </a:t>
            </a:r>
            <a:r>
              <a:rPr lang="en-US" altLang="ja-JP" sz="1400" dirty="0">
                <a:latin typeface="Meiryo UI" panose="020B0604030504040204" pitchFamily="34" charset="-128"/>
                <a:ea typeface="Meiryo UI" panose="020B0604030504040204" pitchFamily="34" charset="-128"/>
              </a:rPr>
              <a:t>&lt; </a:t>
            </a:r>
            <a:r>
              <a:rPr lang="ja-JP" altLang="en-US" sz="1400" dirty="0">
                <a:latin typeface="Meiryo UI" panose="020B0604030504040204" pitchFamily="34" charset="-128"/>
                <a:ea typeface="Meiryo UI" panose="020B0604030504040204" pitchFamily="34" charset="-128"/>
              </a:rPr>
              <a:t>昼</a:t>
            </a:r>
            <a:endParaRPr lang="en-US" altLang="ja-JP" sz="1400" dirty="0">
              <a:latin typeface="Meiryo UI" panose="020B0604030504040204" pitchFamily="34" charset="-128"/>
              <a:ea typeface="Meiryo UI" panose="020B0604030504040204" pitchFamily="34" charset="-128"/>
            </a:endParaRPr>
          </a:p>
        </p:txBody>
      </p:sp>
      <p:sp>
        <p:nvSpPr>
          <p:cNvPr id="11" name="テキスト ボックス 10">
            <a:extLst>
              <a:ext uri="{FF2B5EF4-FFF2-40B4-BE49-F238E27FC236}">
                <a16:creationId xmlns:a16="http://schemas.microsoft.com/office/drawing/2014/main" id="{E237FC11-BF5D-922E-391A-C41FBFBFC306}"/>
              </a:ext>
            </a:extLst>
          </p:cNvPr>
          <p:cNvSpPr txBox="1"/>
          <p:nvPr/>
        </p:nvSpPr>
        <p:spPr>
          <a:xfrm>
            <a:off x="5414547" y="1940404"/>
            <a:ext cx="1394828" cy="307777"/>
          </a:xfrm>
          <a:prstGeom prst="rect">
            <a:avLst/>
          </a:prstGeom>
          <a:noFill/>
        </p:spPr>
        <p:txBody>
          <a:bodyPr wrap="square">
            <a:spAutoFit/>
          </a:bodyPr>
          <a:lstStyle/>
          <a:p>
            <a:r>
              <a:rPr lang="ja-JP" altLang="en-US" sz="1400" dirty="0">
                <a:latin typeface="Meiryo UI" panose="020B0604030504040204" pitchFamily="34" charset="-128"/>
                <a:ea typeface="Meiryo UI" panose="020B0604030504040204" pitchFamily="34" charset="-128"/>
              </a:rPr>
              <a:t>朝 </a:t>
            </a:r>
            <a:r>
              <a:rPr lang="en-US" altLang="ja-JP" sz="1400" dirty="0">
                <a:latin typeface="Meiryo UI" panose="020B0604030504040204" pitchFamily="34" charset="-128"/>
                <a:ea typeface="Meiryo UI" panose="020B0604030504040204" pitchFamily="34" charset="-128"/>
              </a:rPr>
              <a:t>= </a:t>
            </a:r>
            <a:r>
              <a:rPr lang="ja-JP" altLang="en-US" sz="1400" dirty="0">
                <a:latin typeface="Meiryo UI" panose="020B0604030504040204" pitchFamily="34" charset="-128"/>
                <a:ea typeface="Meiryo UI" panose="020B0604030504040204" pitchFamily="34" charset="-128"/>
              </a:rPr>
              <a:t>昼 </a:t>
            </a:r>
            <a:r>
              <a:rPr lang="en-US" altLang="ja-JP" sz="1400" dirty="0">
                <a:latin typeface="Meiryo UI" panose="020B0604030504040204" pitchFamily="34" charset="-128"/>
                <a:ea typeface="Meiryo UI" panose="020B0604030504040204" pitchFamily="34" charset="-128"/>
              </a:rPr>
              <a:t>&lt; </a:t>
            </a:r>
            <a:r>
              <a:rPr lang="ja-JP" altLang="en-US" sz="1400" dirty="0">
                <a:latin typeface="Meiryo UI" panose="020B0604030504040204" pitchFamily="34" charset="-128"/>
                <a:ea typeface="Meiryo UI" panose="020B0604030504040204" pitchFamily="34" charset="-128"/>
              </a:rPr>
              <a:t>夜</a:t>
            </a:r>
            <a:endParaRPr lang="en-US" altLang="ja-JP" sz="1400" dirty="0">
              <a:latin typeface="Meiryo UI" panose="020B0604030504040204" pitchFamily="34" charset="-128"/>
              <a:ea typeface="Meiryo UI" panose="020B0604030504040204" pitchFamily="34" charset="-128"/>
            </a:endParaRPr>
          </a:p>
        </p:txBody>
      </p:sp>
      <p:sp>
        <p:nvSpPr>
          <p:cNvPr id="12" name="テキスト ボックス 11">
            <a:extLst>
              <a:ext uri="{FF2B5EF4-FFF2-40B4-BE49-F238E27FC236}">
                <a16:creationId xmlns:a16="http://schemas.microsoft.com/office/drawing/2014/main" id="{1AB65F86-4C8A-105A-F111-548C734AC4A2}"/>
              </a:ext>
            </a:extLst>
          </p:cNvPr>
          <p:cNvSpPr txBox="1"/>
          <p:nvPr/>
        </p:nvSpPr>
        <p:spPr>
          <a:xfrm>
            <a:off x="5414547" y="2724837"/>
            <a:ext cx="1394828" cy="307777"/>
          </a:xfrm>
          <a:prstGeom prst="rect">
            <a:avLst/>
          </a:prstGeom>
          <a:noFill/>
        </p:spPr>
        <p:txBody>
          <a:bodyPr wrap="square">
            <a:spAutoFit/>
          </a:bodyPr>
          <a:lstStyle/>
          <a:p>
            <a:r>
              <a:rPr lang="ja-JP" altLang="en-US" sz="1400" dirty="0">
                <a:latin typeface="Meiryo UI" panose="020B0604030504040204" pitchFamily="34" charset="-128"/>
                <a:ea typeface="Meiryo UI" panose="020B0604030504040204" pitchFamily="34" charset="-128"/>
              </a:rPr>
              <a:t>朝 </a:t>
            </a:r>
            <a:r>
              <a:rPr lang="en-US" altLang="ja-JP" sz="1400" dirty="0">
                <a:latin typeface="Meiryo UI" panose="020B0604030504040204" pitchFamily="34" charset="-128"/>
                <a:ea typeface="Meiryo UI" panose="020B0604030504040204" pitchFamily="34" charset="-128"/>
              </a:rPr>
              <a:t>= </a:t>
            </a:r>
            <a:r>
              <a:rPr lang="ja-JP" altLang="en-US" sz="1400" dirty="0">
                <a:latin typeface="Meiryo UI" panose="020B0604030504040204" pitchFamily="34" charset="-128"/>
                <a:ea typeface="Meiryo UI" panose="020B0604030504040204" pitchFamily="34" charset="-128"/>
              </a:rPr>
              <a:t>昼 </a:t>
            </a:r>
            <a:r>
              <a:rPr lang="en-US" altLang="ja-JP" sz="1400" dirty="0">
                <a:latin typeface="Meiryo UI" panose="020B0604030504040204" pitchFamily="34" charset="-128"/>
                <a:ea typeface="Meiryo UI" panose="020B0604030504040204" pitchFamily="34" charset="-128"/>
              </a:rPr>
              <a:t>&lt; </a:t>
            </a:r>
            <a:r>
              <a:rPr lang="ja-JP" altLang="en-US" sz="1400" dirty="0">
                <a:latin typeface="Meiryo UI" panose="020B0604030504040204" pitchFamily="34" charset="-128"/>
                <a:ea typeface="Meiryo UI" panose="020B0604030504040204" pitchFamily="34" charset="-128"/>
              </a:rPr>
              <a:t>夜</a:t>
            </a:r>
            <a:endParaRPr lang="en-US" altLang="ja-JP" sz="1400" dirty="0">
              <a:latin typeface="Meiryo UI" panose="020B0604030504040204" pitchFamily="34" charset="-128"/>
              <a:ea typeface="Meiryo UI" panose="020B0604030504040204" pitchFamily="34" charset="-128"/>
            </a:endParaRPr>
          </a:p>
        </p:txBody>
      </p:sp>
      <p:sp>
        <p:nvSpPr>
          <p:cNvPr id="2" name="テキスト ボックス 1">
            <a:extLst>
              <a:ext uri="{FF2B5EF4-FFF2-40B4-BE49-F238E27FC236}">
                <a16:creationId xmlns:a16="http://schemas.microsoft.com/office/drawing/2014/main" id="{B18CE06E-BE14-D0D8-AF6D-8AB598CBC25F}"/>
              </a:ext>
            </a:extLst>
          </p:cNvPr>
          <p:cNvSpPr txBox="1"/>
          <p:nvPr/>
        </p:nvSpPr>
        <p:spPr>
          <a:xfrm>
            <a:off x="5050803" y="1730442"/>
            <a:ext cx="1061157" cy="276999"/>
          </a:xfrm>
          <a:prstGeom prst="rect">
            <a:avLst/>
          </a:prstGeom>
          <a:noFill/>
        </p:spPr>
        <p:txBody>
          <a:bodyPr wrap="square">
            <a:spAutoFit/>
          </a:bodyPr>
          <a:lstStyle/>
          <a:p>
            <a:r>
              <a:rPr lang="ja-JP" altLang="en-US" sz="1200" dirty="0">
                <a:latin typeface="Meiryo UI" panose="020B0604030504040204" pitchFamily="34" charset="-128"/>
                <a:ea typeface="Meiryo UI" panose="020B0604030504040204" pitchFamily="34" charset="-128"/>
              </a:rPr>
              <a:t>まとめると</a:t>
            </a:r>
            <a:endParaRPr lang="en-US" altLang="ja-JP" sz="1200" dirty="0">
              <a:latin typeface="Meiryo UI" panose="020B0604030504040204" pitchFamily="34" charset="-128"/>
              <a:ea typeface="Meiryo UI" panose="020B0604030504040204" pitchFamily="34" charset="-128"/>
            </a:endParaRPr>
          </a:p>
        </p:txBody>
      </p:sp>
      <p:sp>
        <p:nvSpPr>
          <p:cNvPr id="5" name="矢印: 右 4">
            <a:extLst>
              <a:ext uri="{FF2B5EF4-FFF2-40B4-BE49-F238E27FC236}">
                <a16:creationId xmlns:a16="http://schemas.microsoft.com/office/drawing/2014/main" id="{B4C27F3E-A428-2B57-F042-AE409884B488}"/>
              </a:ext>
            </a:extLst>
          </p:cNvPr>
          <p:cNvSpPr/>
          <p:nvPr/>
        </p:nvSpPr>
        <p:spPr>
          <a:xfrm>
            <a:off x="5206351" y="2359284"/>
            <a:ext cx="270933" cy="278747"/>
          </a:xfrm>
          <a:prstGeom prst="rightArrow">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lnSpc>
                <a:spcPct val="110000"/>
              </a:lnSpc>
              <a:spcBef>
                <a:spcPts val="267"/>
              </a:spcBef>
              <a:spcAft>
                <a:spcPts val="267"/>
              </a:spcAft>
            </a:pPr>
            <a:endParaRPr lang="ja-JP" altLang="en-US" sz="2667" dirty="0">
              <a:latin typeface="メイリオ" panose="020B0604030504040204" pitchFamily="50" charset="-128"/>
              <a:ea typeface="メイリオ" panose="020B0604030504040204" pitchFamily="50" charset="-128"/>
            </a:endParaRPr>
          </a:p>
        </p:txBody>
      </p:sp>
      <p:sp>
        <p:nvSpPr>
          <p:cNvPr id="13" name="矢印: 右 12">
            <a:extLst>
              <a:ext uri="{FF2B5EF4-FFF2-40B4-BE49-F238E27FC236}">
                <a16:creationId xmlns:a16="http://schemas.microsoft.com/office/drawing/2014/main" id="{A2603FE3-5C29-6618-212E-D27B1F3364DC}"/>
              </a:ext>
            </a:extLst>
          </p:cNvPr>
          <p:cNvSpPr/>
          <p:nvPr/>
        </p:nvSpPr>
        <p:spPr>
          <a:xfrm>
            <a:off x="5206351" y="1970308"/>
            <a:ext cx="270933" cy="278747"/>
          </a:xfrm>
          <a:prstGeom prst="rightArrow">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lnSpc>
                <a:spcPct val="110000"/>
              </a:lnSpc>
              <a:spcBef>
                <a:spcPts val="267"/>
              </a:spcBef>
              <a:spcAft>
                <a:spcPts val="267"/>
              </a:spcAft>
            </a:pPr>
            <a:endParaRPr lang="ja-JP" altLang="en-US" sz="2667" dirty="0">
              <a:latin typeface="メイリオ" panose="020B0604030504040204" pitchFamily="50" charset="-128"/>
              <a:ea typeface="メイリオ" panose="020B0604030504040204" pitchFamily="50" charset="-128"/>
            </a:endParaRPr>
          </a:p>
        </p:txBody>
      </p:sp>
      <p:sp>
        <p:nvSpPr>
          <p:cNvPr id="14" name="矢印: 右 13">
            <a:extLst>
              <a:ext uri="{FF2B5EF4-FFF2-40B4-BE49-F238E27FC236}">
                <a16:creationId xmlns:a16="http://schemas.microsoft.com/office/drawing/2014/main" id="{FA7C94AC-00FB-7199-A7E9-4E706698FE15}"/>
              </a:ext>
            </a:extLst>
          </p:cNvPr>
          <p:cNvSpPr/>
          <p:nvPr/>
        </p:nvSpPr>
        <p:spPr>
          <a:xfrm>
            <a:off x="5206351" y="2731431"/>
            <a:ext cx="270933" cy="278747"/>
          </a:xfrm>
          <a:prstGeom prst="rightArrow">
            <a:avLst/>
          </a:pr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lnSpc>
                <a:spcPct val="110000"/>
              </a:lnSpc>
              <a:spcBef>
                <a:spcPts val="267"/>
              </a:spcBef>
              <a:spcAft>
                <a:spcPts val="267"/>
              </a:spcAft>
            </a:pPr>
            <a:endParaRPr lang="ja-JP" altLang="en-US" sz="2667"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2F43A120-CE09-25B3-63DC-AECF7FA6FA01}"/>
              </a:ext>
            </a:extLst>
          </p:cNvPr>
          <p:cNvSpPr txBox="1"/>
          <p:nvPr/>
        </p:nvSpPr>
        <p:spPr>
          <a:xfrm>
            <a:off x="232429" y="3845803"/>
            <a:ext cx="6526793" cy="995401"/>
          </a:xfrm>
          <a:prstGeom prst="rect">
            <a:avLst/>
          </a:prstGeom>
          <a:solidFill>
            <a:schemeClr val="bg1">
              <a:lumMod val="95000"/>
            </a:schemeClr>
          </a:solidFill>
        </p:spPr>
        <p:txBody>
          <a:bodyPr wrap="square">
            <a:spAutoFit/>
          </a:bodyPr>
          <a:lstStyle/>
          <a:p>
            <a:pPr marL="380990" indent="-380990">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全体として：　　 朝 </a:t>
            </a:r>
            <a:r>
              <a:rPr lang="en-US" altLang="ja-JP" sz="1467" dirty="0">
                <a:latin typeface="Meiryo UI" panose="020B0604030504040204" pitchFamily="34" charset="-128"/>
                <a:ea typeface="Meiryo UI" panose="020B0604030504040204" pitchFamily="34" charset="-128"/>
              </a:rPr>
              <a:t>&lt; </a:t>
            </a:r>
            <a:r>
              <a:rPr lang="ja-JP" altLang="en-US" sz="1467" dirty="0">
                <a:latin typeface="Meiryo UI" panose="020B0604030504040204" pitchFamily="34" charset="-128"/>
                <a:ea typeface="Meiryo UI" panose="020B0604030504040204" pitchFamily="34" charset="-128"/>
              </a:rPr>
              <a:t>昼 </a:t>
            </a:r>
            <a:r>
              <a:rPr lang="en-US" altLang="ja-JP" sz="1467" dirty="0">
                <a:latin typeface="Meiryo UI" panose="020B0604030504040204" pitchFamily="34" charset="-128"/>
                <a:ea typeface="Meiryo UI" panose="020B0604030504040204" pitchFamily="34" charset="-128"/>
              </a:rPr>
              <a:t>&lt; </a:t>
            </a:r>
            <a:r>
              <a:rPr lang="ja-JP" altLang="en-US" sz="1467" dirty="0">
                <a:latin typeface="Meiryo UI" panose="020B0604030504040204" pitchFamily="34" charset="-128"/>
                <a:ea typeface="Meiryo UI" panose="020B0604030504040204" pitchFamily="34" charset="-128"/>
              </a:rPr>
              <a:t>夜（それぞれ有意差有）</a:t>
            </a:r>
            <a:endParaRPr lang="en-US" altLang="ja-JP" sz="1467"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400" b="1" dirty="0">
                <a:solidFill>
                  <a:srgbClr val="0000FF"/>
                </a:solidFill>
                <a:latin typeface="Meiryo UI" panose="020B0604030504040204" pitchFamily="34" charset="-128"/>
                <a:ea typeface="Meiryo UI" panose="020B0604030504040204" pitchFamily="34" charset="-128"/>
              </a:rPr>
              <a:t>身体部位や人</a:t>
            </a:r>
            <a:r>
              <a:rPr lang="ja-JP" altLang="en-US" sz="1467" dirty="0">
                <a:latin typeface="Meiryo UI" panose="020B0604030504040204" pitchFamily="34" charset="-128"/>
                <a:ea typeface="Meiryo UI" panose="020B0604030504040204" pitchFamily="34" charset="-128"/>
              </a:rPr>
              <a:t>： 朝 </a:t>
            </a:r>
            <a:r>
              <a:rPr lang="en-US" altLang="ja-JP" sz="1467" dirty="0">
                <a:latin typeface="Meiryo UI" panose="020B0604030504040204" pitchFamily="34" charset="-128"/>
                <a:ea typeface="Meiryo UI" panose="020B0604030504040204" pitchFamily="34" charset="-128"/>
              </a:rPr>
              <a:t>&lt; </a:t>
            </a:r>
            <a:r>
              <a:rPr lang="ja-JP" altLang="en-US" sz="1467" dirty="0">
                <a:latin typeface="Meiryo UI" panose="020B0604030504040204" pitchFamily="34" charset="-128"/>
                <a:ea typeface="Meiryo UI" panose="020B0604030504040204" pitchFamily="34" charset="-128"/>
              </a:rPr>
              <a:t>昼 </a:t>
            </a:r>
            <a:r>
              <a:rPr lang="en-US" altLang="ja-JP" sz="1467" dirty="0">
                <a:latin typeface="Meiryo UI" panose="020B0604030504040204" pitchFamily="34" charset="-128"/>
                <a:ea typeface="Meiryo UI" panose="020B0604030504040204" pitchFamily="34" charset="-128"/>
              </a:rPr>
              <a:t>&lt; </a:t>
            </a:r>
            <a:r>
              <a:rPr lang="ja-JP" altLang="en-US" sz="1467" dirty="0">
                <a:latin typeface="Meiryo UI" panose="020B0604030504040204" pitchFamily="34" charset="-128"/>
                <a:ea typeface="Meiryo UI" panose="020B0604030504040204" pitchFamily="34" charset="-128"/>
              </a:rPr>
              <a:t>夜（それぞれ有意差有）</a:t>
            </a:r>
            <a:endParaRPr lang="en-US" altLang="ja-JP" sz="1467"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400" b="1" dirty="0">
                <a:solidFill>
                  <a:srgbClr val="FF9900"/>
                </a:solidFill>
                <a:latin typeface="Meiryo UI" panose="020B0604030504040204" pitchFamily="34" charset="-128"/>
                <a:ea typeface="Meiryo UI" panose="020B0604030504040204" pitchFamily="34" charset="-128"/>
              </a:rPr>
              <a:t>動物</a:t>
            </a:r>
            <a:r>
              <a:rPr lang="ja-JP" altLang="en-US" sz="1467" dirty="0">
                <a:latin typeface="Meiryo UI" panose="020B0604030504040204" pitchFamily="34" charset="-128"/>
                <a:ea typeface="Meiryo UI" panose="020B0604030504040204" pitchFamily="34" charset="-128"/>
              </a:rPr>
              <a:t>：　　　　　　朝 </a:t>
            </a:r>
            <a:r>
              <a:rPr lang="en-US" altLang="ja-JP" sz="1467" dirty="0">
                <a:latin typeface="Meiryo UI" panose="020B0604030504040204" pitchFamily="34" charset="-128"/>
                <a:ea typeface="Meiryo UI" panose="020B0604030504040204" pitchFamily="34" charset="-128"/>
              </a:rPr>
              <a:t>&lt; </a:t>
            </a:r>
            <a:r>
              <a:rPr lang="ja-JP" altLang="en-US" sz="1467" dirty="0">
                <a:latin typeface="Meiryo UI" panose="020B0604030504040204" pitchFamily="34" charset="-128"/>
                <a:ea typeface="Meiryo UI" panose="020B0604030504040204" pitchFamily="34" charset="-128"/>
              </a:rPr>
              <a:t>昼 </a:t>
            </a:r>
            <a:r>
              <a:rPr lang="en-US" altLang="ja-JP" sz="1467" dirty="0">
                <a:latin typeface="Meiryo UI" panose="020B0604030504040204" pitchFamily="34" charset="-128"/>
                <a:ea typeface="Meiryo UI" panose="020B0604030504040204" pitchFamily="34" charset="-128"/>
              </a:rPr>
              <a:t>= </a:t>
            </a:r>
            <a:r>
              <a:rPr lang="ja-JP" altLang="en-US" sz="1467" dirty="0">
                <a:latin typeface="Meiryo UI" panose="020B0604030504040204" pitchFamily="34" charset="-128"/>
                <a:ea typeface="Meiryo UI" panose="020B0604030504040204" pitchFamily="34" charset="-128"/>
              </a:rPr>
              <a:t>夜（昼</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夜間に有意差無いがピークは昼）</a:t>
            </a:r>
            <a:endParaRPr lang="en-US" altLang="ja-JP" sz="1467"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400" b="1" dirty="0">
                <a:solidFill>
                  <a:schemeClr val="accent5"/>
                </a:solidFill>
                <a:latin typeface="Meiryo UI" panose="020B0604030504040204" pitchFamily="34" charset="-128"/>
                <a:ea typeface="Meiryo UI" panose="020B0604030504040204" pitchFamily="34" charset="-128"/>
              </a:rPr>
              <a:t>物体</a:t>
            </a:r>
            <a:r>
              <a:rPr lang="ja-JP" altLang="en-US" sz="1467" dirty="0">
                <a:latin typeface="Meiryo UI" panose="020B0604030504040204" pitchFamily="34" charset="-128"/>
                <a:ea typeface="Meiryo UI" panose="020B0604030504040204" pitchFamily="34" charset="-128"/>
              </a:rPr>
              <a:t>：　　　　　　朝 </a:t>
            </a:r>
            <a:r>
              <a:rPr lang="en-US" altLang="ja-JP" sz="1467" dirty="0">
                <a:latin typeface="Meiryo UI" panose="020B0604030504040204" pitchFamily="34" charset="-128"/>
                <a:ea typeface="Meiryo UI" panose="020B0604030504040204" pitchFamily="34" charset="-128"/>
              </a:rPr>
              <a:t>&lt;</a:t>
            </a:r>
            <a:r>
              <a:rPr lang="ja-JP" altLang="en-US" sz="1467" dirty="0">
                <a:latin typeface="Meiryo UI" panose="020B0604030504040204" pitchFamily="34" charset="-128"/>
                <a:ea typeface="Meiryo UI" panose="020B0604030504040204" pitchFamily="34" charset="-128"/>
              </a:rPr>
              <a:t> 昼 </a:t>
            </a:r>
            <a:r>
              <a:rPr lang="en-US" altLang="ja-JP" sz="1467" dirty="0">
                <a:latin typeface="Meiryo UI" panose="020B0604030504040204" pitchFamily="34" charset="-128"/>
                <a:ea typeface="Meiryo UI" panose="020B0604030504040204" pitchFamily="34" charset="-128"/>
              </a:rPr>
              <a:t>= </a:t>
            </a:r>
            <a:r>
              <a:rPr lang="ja-JP" altLang="en-US" sz="1467" dirty="0">
                <a:latin typeface="Meiryo UI" panose="020B0604030504040204" pitchFamily="34" charset="-128"/>
                <a:ea typeface="Meiryo UI" panose="020B0604030504040204" pitchFamily="34" charset="-128"/>
              </a:rPr>
              <a:t>夜　</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昼</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夜間に有意差無いがピークは夜</a:t>
            </a:r>
            <a:r>
              <a:rPr lang="en-US" altLang="ja-JP" sz="1467" dirty="0">
                <a:latin typeface="Meiryo UI" panose="020B0604030504040204" pitchFamily="34" charset="-128"/>
                <a:ea typeface="Meiryo UI" panose="020B0604030504040204" pitchFamily="34" charset="-128"/>
              </a:rPr>
              <a:t>)</a:t>
            </a:r>
          </a:p>
        </p:txBody>
      </p:sp>
      <p:sp>
        <p:nvSpPr>
          <p:cNvPr id="17" name="テキスト ボックス 16">
            <a:extLst>
              <a:ext uri="{FF2B5EF4-FFF2-40B4-BE49-F238E27FC236}">
                <a16:creationId xmlns:a16="http://schemas.microsoft.com/office/drawing/2014/main" id="{DF249A58-52AB-1025-49F5-1B119A462E04}"/>
              </a:ext>
            </a:extLst>
          </p:cNvPr>
          <p:cNvSpPr txBox="1"/>
          <p:nvPr/>
        </p:nvSpPr>
        <p:spPr>
          <a:xfrm>
            <a:off x="75031" y="3539173"/>
            <a:ext cx="1846643" cy="338554"/>
          </a:xfrm>
          <a:prstGeom prst="rect">
            <a:avLst/>
          </a:prstGeom>
          <a:solidFill>
            <a:schemeClr val="accent1">
              <a:lumMod val="20000"/>
              <a:lumOff val="80000"/>
            </a:schemeClr>
          </a:solidFill>
        </p:spPr>
        <p:txBody>
          <a:bodyPr wrap="square">
            <a:spAutoFit/>
          </a:bodyPr>
          <a:lstStyle/>
          <a:p>
            <a:r>
              <a:rPr lang="ja-JP" altLang="en-US" sz="1600" dirty="0">
                <a:latin typeface="Meiryo UI" panose="020B0604030504040204" pitchFamily="34" charset="-128"/>
                <a:ea typeface="Meiryo UI" panose="020B0604030504040204" pitchFamily="34" charset="-128"/>
              </a:rPr>
              <a:t>ツイッター解析結果</a:t>
            </a:r>
            <a:endParaRPr lang="en-US" altLang="ja-JP" sz="1600" dirty="0">
              <a:latin typeface="Meiryo UI" panose="020B0604030504040204" pitchFamily="34" charset="-128"/>
              <a:ea typeface="Meiryo UI" panose="020B0604030504040204" pitchFamily="34" charset="-128"/>
            </a:endParaRPr>
          </a:p>
        </p:txBody>
      </p:sp>
      <p:sp>
        <p:nvSpPr>
          <p:cNvPr id="18" name="矢印: 上下 17">
            <a:extLst>
              <a:ext uri="{FF2B5EF4-FFF2-40B4-BE49-F238E27FC236}">
                <a16:creationId xmlns:a16="http://schemas.microsoft.com/office/drawing/2014/main" id="{732B8CC0-779B-A40D-F1FC-048D305D0C8D}"/>
              </a:ext>
            </a:extLst>
          </p:cNvPr>
          <p:cNvSpPr/>
          <p:nvPr/>
        </p:nvSpPr>
        <p:spPr>
          <a:xfrm>
            <a:off x="6117930" y="3098678"/>
            <a:ext cx="321733" cy="722276"/>
          </a:xfrm>
          <a:prstGeom prst="upDownArrow">
            <a:avLst/>
          </a:prstGeom>
          <a:solidFill>
            <a:schemeClr val="accent6">
              <a:lumMod val="7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48000" tIns="48000" rIns="48000" bIns="48000" rtlCol="0" anchor="ctr"/>
          <a:lstStyle/>
          <a:p>
            <a:pPr algn="ctr">
              <a:lnSpc>
                <a:spcPct val="110000"/>
              </a:lnSpc>
              <a:spcBef>
                <a:spcPts val="267"/>
              </a:spcBef>
              <a:spcAft>
                <a:spcPts val="267"/>
              </a:spcAft>
            </a:pPr>
            <a:endParaRPr lang="ja-JP" altLang="en-US" sz="2667"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42266E50-6652-23CF-AE21-EFE2C777AB0A}"/>
              </a:ext>
            </a:extLst>
          </p:cNvPr>
          <p:cNvSpPr txBox="1"/>
          <p:nvPr/>
        </p:nvSpPr>
        <p:spPr>
          <a:xfrm>
            <a:off x="6278796" y="3252338"/>
            <a:ext cx="1061157" cy="461665"/>
          </a:xfrm>
          <a:prstGeom prst="rect">
            <a:avLst/>
          </a:prstGeom>
          <a:noFill/>
        </p:spPr>
        <p:txBody>
          <a:bodyPr wrap="square">
            <a:spAutoFit/>
          </a:bodyPr>
          <a:lstStyle/>
          <a:p>
            <a:r>
              <a:rPr lang="ja-JP" altLang="en-US" sz="1200" dirty="0">
                <a:latin typeface="Meiryo UI" panose="020B0604030504040204" pitchFamily="34" charset="-128"/>
                <a:ea typeface="Meiryo UI" panose="020B0604030504040204" pitchFamily="34" charset="-128"/>
              </a:rPr>
              <a:t>比較すると</a:t>
            </a:r>
            <a:br>
              <a:rPr lang="en-US" altLang="ja-JP" sz="1200" dirty="0">
                <a:latin typeface="Meiryo UI" panose="020B0604030504040204" pitchFamily="34" charset="-128"/>
                <a:ea typeface="Meiryo UI" panose="020B0604030504040204" pitchFamily="34" charset="-128"/>
              </a:rPr>
            </a:br>
            <a:r>
              <a:rPr lang="en-US" altLang="ja-JP" sz="1200" dirty="0">
                <a:latin typeface="Meiryo UI" panose="020B0604030504040204" pitchFamily="34" charset="-128"/>
                <a:ea typeface="Meiryo UI" panose="020B0604030504040204" pitchFamily="34" charset="-128"/>
              </a:rPr>
              <a:t>…</a:t>
            </a:r>
            <a:r>
              <a:rPr lang="ja-JP" altLang="en-US" sz="1200" dirty="0">
                <a:latin typeface="Meiryo UI" panose="020B0604030504040204" pitchFamily="34" charset="-128"/>
                <a:ea typeface="Meiryo UI" panose="020B0604030504040204" pitchFamily="34" charset="-128"/>
              </a:rPr>
              <a:t>→</a:t>
            </a:r>
            <a:endParaRPr lang="en-US" altLang="ja-JP" sz="1200" dirty="0">
              <a:latin typeface="Meiryo UI" panose="020B0604030504040204" pitchFamily="34" charset="-128"/>
              <a:ea typeface="Meiryo UI" panose="020B0604030504040204" pitchFamily="34" charset="-128"/>
            </a:endParaRPr>
          </a:p>
        </p:txBody>
      </p:sp>
      <p:sp>
        <p:nvSpPr>
          <p:cNvPr id="21" name="テキスト ボックス 20">
            <a:extLst>
              <a:ext uri="{FF2B5EF4-FFF2-40B4-BE49-F238E27FC236}">
                <a16:creationId xmlns:a16="http://schemas.microsoft.com/office/drawing/2014/main" id="{75FA1786-1794-0521-80F3-63A23A4971DB}"/>
              </a:ext>
            </a:extLst>
          </p:cNvPr>
          <p:cNvSpPr txBox="1"/>
          <p:nvPr/>
        </p:nvSpPr>
        <p:spPr>
          <a:xfrm>
            <a:off x="7083395" y="361531"/>
            <a:ext cx="5029963" cy="6167394"/>
          </a:xfrm>
          <a:prstGeom prst="rect">
            <a:avLst/>
          </a:prstGeom>
          <a:solidFill>
            <a:schemeClr val="accent6">
              <a:lumMod val="20000"/>
              <a:lumOff val="80000"/>
            </a:schemeClr>
          </a:solidFill>
        </p:spPr>
        <p:txBody>
          <a:bodyPr wrap="square">
            <a:spAutoFit/>
          </a:bodyPr>
          <a:lstStyle/>
          <a:p>
            <a:pPr marL="228594" indent="-228594">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両者の解析結果で整合する箇所</a:t>
            </a:r>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00" b="1" dirty="0">
                <a:solidFill>
                  <a:srgbClr val="0000FF"/>
                </a:solidFill>
                <a:latin typeface="Meiryo UI" panose="020B0604030504040204" pitchFamily="34" charset="-128"/>
                <a:ea typeface="Meiryo UI" panose="020B0604030504040204" pitchFamily="34" charset="-128"/>
              </a:rPr>
              <a:t>人の身体部位</a:t>
            </a:r>
            <a:r>
              <a:rPr lang="ja-JP" altLang="en-US" sz="1467" dirty="0">
                <a:latin typeface="Meiryo UI" panose="020B0604030504040204" pitchFamily="34" charset="-128"/>
                <a:ea typeface="Meiryo UI" panose="020B0604030504040204" pitchFamily="34" charset="-128"/>
              </a:rPr>
              <a:t>の昼</a:t>
            </a:r>
            <a:r>
              <a:rPr lang="en-US" altLang="ja-JP" sz="1467" dirty="0">
                <a:latin typeface="Meiryo UI" panose="020B0604030504040204" pitchFamily="34" charset="-128"/>
                <a:ea typeface="Meiryo UI" panose="020B0604030504040204" pitchFamily="34" charset="-128"/>
              </a:rPr>
              <a:t>&lt;</a:t>
            </a:r>
            <a:r>
              <a:rPr lang="ja-JP" altLang="en-US" sz="1467" dirty="0">
                <a:latin typeface="Meiryo UI" panose="020B0604030504040204" pitchFamily="34" charset="-128"/>
                <a:ea typeface="Meiryo UI" panose="020B0604030504040204" pitchFamily="34" charset="-128"/>
              </a:rPr>
              <a:t>夜、朝</a:t>
            </a:r>
            <a:r>
              <a:rPr lang="en-US" altLang="ja-JP" sz="1467" dirty="0">
                <a:latin typeface="Meiryo UI" panose="020B0604030504040204" pitchFamily="34" charset="-128"/>
                <a:ea typeface="Meiryo UI" panose="020B0604030504040204" pitchFamily="34" charset="-128"/>
              </a:rPr>
              <a:t>&lt;</a:t>
            </a:r>
            <a:r>
              <a:rPr lang="ja-JP" altLang="en-US" sz="1467" dirty="0">
                <a:latin typeface="Meiryo UI" panose="020B0604030504040204" pitchFamily="34" charset="-128"/>
                <a:ea typeface="Meiryo UI" panose="020B0604030504040204" pitchFamily="34" charset="-128"/>
              </a:rPr>
              <a:t>夜</a:t>
            </a:r>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00" b="1" dirty="0">
                <a:solidFill>
                  <a:srgbClr val="FF9900"/>
                </a:solidFill>
                <a:latin typeface="Meiryo UI" panose="020B0604030504040204" pitchFamily="34" charset="-128"/>
                <a:ea typeface="Meiryo UI" panose="020B0604030504040204" pitchFamily="34" charset="-128"/>
              </a:rPr>
              <a:t>動物</a:t>
            </a:r>
            <a:r>
              <a:rPr lang="ja-JP" altLang="en-US" sz="1467" dirty="0">
                <a:latin typeface="Meiryo UI" panose="020B0604030504040204" pitchFamily="34" charset="-128"/>
                <a:ea typeface="Meiryo UI" panose="020B0604030504040204" pitchFamily="34" charset="-128"/>
              </a:rPr>
              <a:t>の朝</a:t>
            </a:r>
            <a:r>
              <a:rPr lang="en-US" altLang="ja-JP" sz="1467" dirty="0">
                <a:latin typeface="Meiryo UI" panose="020B0604030504040204" pitchFamily="34" charset="-128"/>
                <a:ea typeface="Meiryo UI" panose="020B0604030504040204" pitchFamily="34" charset="-128"/>
              </a:rPr>
              <a:t>&lt;</a:t>
            </a:r>
            <a:r>
              <a:rPr lang="ja-JP" altLang="en-US" sz="1467" dirty="0">
                <a:latin typeface="Meiryo UI" panose="020B0604030504040204" pitchFamily="34" charset="-128"/>
                <a:ea typeface="Meiryo UI" panose="020B0604030504040204" pitchFamily="34" charset="-128"/>
              </a:rPr>
              <a:t>昼、朝</a:t>
            </a:r>
            <a:r>
              <a:rPr lang="en-US" altLang="ja-JP" sz="1467" dirty="0">
                <a:latin typeface="Meiryo UI" panose="020B0604030504040204" pitchFamily="34" charset="-128"/>
                <a:ea typeface="Meiryo UI" panose="020B0604030504040204" pitchFamily="34" charset="-128"/>
              </a:rPr>
              <a:t>&lt;</a:t>
            </a:r>
            <a:r>
              <a:rPr lang="ja-JP" altLang="en-US" sz="1467" dirty="0">
                <a:latin typeface="Meiryo UI" panose="020B0604030504040204" pitchFamily="34" charset="-128"/>
                <a:ea typeface="Meiryo UI" panose="020B0604030504040204" pitchFamily="34" charset="-128"/>
              </a:rPr>
              <a:t>夜</a:t>
            </a:r>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00" b="1" dirty="0">
                <a:solidFill>
                  <a:schemeClr val="accent5"/>
                </a:solidFill>
                <a:latin typeface="Meiryo UI" panose="020B0604030504040204" pitchFamily="34" charset="-128"/>
                <a:ea typeface="Meiryo UI" panose="020B0604030504040204" pitchFamily="34" charset="-128"/>
              </a:rPr>
              <a:t>物体</a:t>
            </a:r>
            <a:r>
              <a:rPr lang="ja-JP" altLang="en-US" sz="1467" dirty="0">
                <a:latin typeface="Meiryo UI" panose="020B0604030504040204" pitchFamily="34" charset="-128"/>
                <a:ea typeface="Meiryo UI" panose="020B0604030504040204" pitchFamily="34" charset="-128"/>
              </a:rPr>
              <a:t>の朝</a:t>
            </a:r>
            <a:r>
              <a:rPr lang="en-US" altLang="ja-JP" sz="1467" dirty="0">
                <a:latin typeface="Meiryo UI" panose="020B0604030504040204" pitchFamily="34" charset="-128"/>
                <a:ea typeface="Meiryo UI" panose="020B0604030504040204" pitchFamily="34" charset="-128"/>
              </a:rPr>
              <a:t>&lt;</a:t>
            </a:r>
            <a:r>
              <a:rPr lang="ja-JP" altLang="en-US" sz="1467" dirty="0">
                <a:latin typeface="Meiryo UI" panose="020B0604030504040204" pitchFamily="34" charset="-128"/>
                <a:ea typeface="Meiryo UI" panose="020B0604030504040204" pitchFamily="34" charset="-128"/>
              </a:rPr>
              <a:t>夜</a:t>
            </a:r>
            <a:endParaRPr lang="en-US" altLang="ja-JP" sz="1467" dirty="0">
              <a:latin typeface="Meiryo UI" panose="020B0604030504040204" pitchFamily="34" charset="-128"/>
              <a:ea typeface="Meiryo UI" panose="020B0604030504040204" pitchFamily="34" charset="-128"/>
            </a:endParaRPr>
          </a:p>
          <a:p>
            <a:pPr lvl="1"/>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ピークタイミング（平均値が最大となるタイミング）</a:t>
            </a:r>
            <a:endParaRPr lang="en-US" altLang="ja-JP" sz="1467" dirty="0">
              <a:latin typeface="Meiryo UI" panose="020B0604030504040204" pitchFamily="34" charset="-128"/>
              <a:ea typeface="Meiryo UI" panose="020B0604030504040204" pitchFamily="34" charset="-128"/>
            </a:endParaRPr>
          </a:p>
          <a:p>
            <a:pPr marL="1447764" lvl="2" indent="-228594">
              <a:buFont typeface="Arial" panose="020B0604020202020204" pitchFamily="34" charset="0"/>
              <a:buChar char="•"/>
            </a:pPr>
            <a:r>
              <a:rPr lang="ja-JP" altLang="en-US" sz="1400" b="1" dirty="0">
                <a:solidFill>
                  <a:srgbClr val="0000FF"/>
                </a:solidFill>
                <a:latin typeface="Meiryo UI" panose="020B0604030504040204" pitchFamily="34" charset="-128"/>
                <a:ea typeface="Meiryo UI" panose="020B0604030504040204" pitchFamily="34" charset="-128"/>
              </a:rPr>
              <a:t>人の身体部位</a:t>
            </a:r>
            <a:r>
              <a:rPr lang="ja-JP" altLang="en-US" sz="1467" b="1" dirty="0">
                <a:solidFill>
                  <a:srgbClr val="0000FF"/>
                </a:solidFill>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a:t>
            </a:r>
            <a:endParaRPr lang="en-US" altLang="ja-JP" sz="1467" dirty="0">
              <a:latin typeface="Meiryo UI" panose="020B0604030504040204" pitchFamily="34" charset="-128"/>
              <a:ea typeface="Meiryo UI" panose="020B0604030504040204" pitchFamily="34" charset="-128"/>
            </a:endParaRPr>
          </a:p>
          <a:p>
            <a:pPr marL="1447764" lvl="2" indent="-228594">
              <a:buFont typeface="Arial" panose="020B0604020202020204" pitchFamily="34" charset="0"/>
              <a:buChar char="•"/>
            </a:pPr>
            <a:r>
              <a:rPr lang="ja-JP" altLang="en-US" sz="1400" b="1" dirty="0">
                <a:solidFill>
                  <a:srgbClr val="FF9900"/>
                </a:solidFill>
                <a:latin typeface="Meiryo UI" panose="020B0604030504040204" pitchFamily="34" charset="-128"/>
                <a:ea typeface="Meiryo UI" panose="020B0604030504040204" pitchFamily="34" charset="-128"/>
              </a:rPr>
              <a:t>動物：</a:t>
            </a:r>
            <a:r>
              <a:rPr lang="ja-JP" altLang="en-US" sz="1467" dirty="0">
                <a:latin typeface="Meiryo UI" panose="020B0604030504040204" pitchFamily="34" charset="-128"/>
                <a:ea typeface="Meiryo UI" panose="020B0604030504040204" pitchFamily="34" charset="-128"/>
              </a:rPr>
              <a:t>昼</a:t>
            </a:r>
            <a:endParaRPr lang="en-US" altLang="ja-JP" sz="1467" dirty="0">
              <a:latin typeface="Meiryo UI" panose="020B0604030504040204" pitchFamily="34" charset="-128"/>
              <a:ea typeface="Meiryo UI" panose="020B0604030504040204" pitchFamily="34" charset="-128"/>
            </a:endParaRPr>
          </a:p>
          <a:p>
            <a:pPr marL="1447764" lvl="2" indent="-228594">
              <a:buFont typeface="Arial" panose="020B0604020202020204" pitchFamily="34" charset="0"/>
              <a:buChar char="•"/>
            </a:pPr>
            <a:r>
              <a:rPr lang="ja-JP" altLang="en-US" sz="1400" b="1" dirty="0">
                <a:solidFill>
                  <a:schemeClr val="accent5"/>
                </a:solidFill>
                <a:latin typeface="Meiryo UI" panose="020B0604030504040204" pitchFamily="34" charset="-128"/>
                <a:ea typeface="Meiryo UI" panose="020B0604030504040204" pitchFamily="34" charset="-128"/>
              </a:rPr>
              <a:t>物体</a:t>
            </a:r>
            <a:r>
              <a:rPr lang="ja-JP" altLang="en-US" sz="1467" b="1" dirty="0">
                <a:solidFill>
                  <a:schemeClr val="accent5"/>
                </a:solidFill>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a:t>
            </a:r>
            <a:endParaRPr lang="en-US" altLang="ja-JP" sz="1467" dirty="0">
              <a:latin typeface="Meiryo UI" panose="020B0604030504040204" pitchFamily="34" charset="-128"/>
              <a:ea typeface="Meiryo UI" panose="020B0604030504040204" pitchFamily="34" charset="-128"/>
            </a:endParaRPr>
          </a:p>
          <a:p>
            <a:pPr marL="228594" indent="-228594">
              <a:buFont typeface="Arial" panose="020B0604020202020204" pitchFamily="34" charset="0"/>
              <a:buChar char="•"/>
            </a:pPr>
            <a:endParaRPr lang="en-US" altLang="ja-JP" sz="1467" dirty="0">
              <a:latin typeface="Meiryo UI" panose="020B0604030504040204" pitchFamily="34" charset="-128"/>
              <a:ea typeface="Meiryo UI" panose="020B0604030504040204" pitchFamily="34" charset="-128"/>
            </a:endParaRPr>
          </a:p>
          <a:p>
            <a:pPr marL="228594" indent="-228594">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両者の解析結果で矛盾している箇所はない</a:t>
            </a:r>
            <a:br>
              <a:rPr lang="en-US" altLang="ja-JP" sz="1467" dirty="0">
                <a:latin typeface="Meiryo UI" panose="020B0604030504040204" pitchFamily="34" charset="-128"/>
                <a:ea typeface="Meiryo UI" panose="020B0604030504040204" pitchFamily="34" charset="-128"/>
              </a:rPr>
            </a:br>
            <a:r>
              <a:rPr lang="ja-JP" altLang="en-US" sz="1400" dirty="0">
                <a:latin typeface="Meiryo UI" panose="020B0604030504040204" pitchFamily="34" charset="-128"/>
                <a:ea typeface="Meiryo UI" panose="020B0604030504040204" pitchFamily="34" charset="-128"/>
              </a:rPr>
              <a:t>（アンケート解析と</a:t>
            </a:r>
            <a:r>
              <a:rPr lang="en-US" altLang="ja-JP" sz="1400" dirty="0">
                <a:latin typeface="Meiryo UI" panose="020B0604030504040204" pitchFamily="34" charset="-128"/>
                <a:ea typeface="Meiryo UI" panose="020B0604030504040204" pitchFamily="34" charset="-128"/>
              </a:rPr>
              <a:t>Twitter</a:t>
            </a:r>
            <a:r>
              <a:rPr lang="ja-JP" altLang="en-US" sz="1400" dirty="0">
                <a:latin typeface="Meiryo UI" panose="020B0604030504040204" pitchFamily="34" charset="-128"/>
                <a:ea typeface="Meiryo UI" panose="020B0604030504040204" pitchFamily="34" charset="-128"/>
              </a:rPr>
              <a:t>解析で、</a:t>
            </a:r>
            <a:br>
              <a:rPr lang="en-US" altLang="ja-JP" sz="1400" dirty="0">
                <a:latin typeface="Meiryo UI" panose="020B0604030504040204" pitchFamily="34" charset="-128"/>
                <a:ea typeface="Meiryo UI" panose="020B0604030504040204" pitchFamily="34" charset="-128"/>
              </a:rPr>
            </a:br>
            <a:r>
              <a:rPr lang="ja-JP" altLang="en-US" sz="1400" dirty="0">
                <a:latin typeface="Meiryo UI" panose="020B0604030504040204" pitchFamily="34" charset="-128"/>
                <a:ea typeface="Meiryo UI" panose="020B0604030504040204" pitchFamily="34" charset="-128"/>
              </a:rPr>
              <a:t>　 それぞれ見つかった差の方向が反転している箇所はない）</a:t>
            </a:r>
            <a:endParaRPr lang="en-US" altLang="ja-JP" sz="1400" dirty="0">
              <a:latin typeface="Meiryo UI" panose="020B0604030504040204" pitchFamily="34" charset="-128"/>
              <a:ea typeface="Meiryo UI" panose="020B0604030504040204" pitchFamily="34" charset="-128"/>
            </a:endParaRPr>
          </a:p>
          <a:p>
            <a:pPr marL="228594" indent="-228594">
              <a:buFont typeface="Arial" panose="020B0604020202020204" pitchFamily="34" charset="0"/>
              <a:buChar char="•"/>
            </a:pPr>
            <a:endParaRPr lang="en-US" altLang="ja-JP" sz="1467" dirty="0">
              <a:latin typeface="Meiryo UI" panose="020B0604030504040204" pitchFamily="34" charset="-128"/>
              <a:ea typeface="Meiryo UI" panose="020B0604030504040204" pitchFamily="34" charset="-128"/>
            </a:endParaRPr>
          </a:p>
          <a:p>
            <a:pPr marL="228594" indent="-228594">
              <a:buFont typeface="Arial" panose="020B0604020202020204" pitchFamily="34" charset="0"/>
              <a:buChar char="•"/>
            </a:pPr>
            <a:r>
              <a:rPr lang="ja-JP" altLang="en-US" sz="1467" dirty="0">
                <a:latin typeface="Meiryo UI" panose="020B0604030504040204" pitchFamily="34" charset="-128"/>
                <a:ea typeface="Meiryo UI" panose="020B0604030504040204" pitchFamily="34" charset="-128"/>
              </a:rPr>
              <a:t>片方の解析結果でのみ差がある箇所</a:t>
            </a:r>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00" b="1" dirty="0">
                <a:solidFill>
                  <a:srgbClr val="0000FF"/>
                </a:solidFill>
                <a:latin typeface="Meiryo UI" panose="020B0604030504040204" pitchFamily="34" charset="-128"/>
                <a:ea typeface="Meiryo UI" panose="020B0604030504040204" pitchFamily="34" charset="-128"/>
              </a:rPr>
              <a:t>人の身体部位</a:t>
            </a:r>
            <a:r>
              <a:rPr lang="ja-JP" altLang="en-US" sz="1467" dirty="0">
                <a:latin typeface="Meiryo UI" panose="020B0604030504040204" pitchFamily="34" charset="-128"/>
                <a:ea typeface="Meiryo UI" panose="020B0604030504040204" pitchFamily="34" charset="-128"/>
              </a:rPr>
              <a:t>の朝</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昼間</a:t>
            </a:r>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00" b="1" dirty="0">
                <a:solidFill>
                  <a:srgbClr val="FF9900"/>
                </a:solidFill>
                <a:latin typeface="Meiryo UI" panose="020B0604030504040204" pitchFamily="34" charset="-128"/>
                <a:ea typeface="Meiryo UI" panose="020B0604030504040204" pitchFamily="34" charset="-128"/>
              </a:rPr>
              <a:t>動物</a:t>
            </a:r>
            <a:r>
              <a:rPr lang="ja-JP" altLang="en-US" sz="1467" dirty="0">
                <a:latin typeface="Meiryo UI" panose="020B0604030504040204" pitchFamily="34" charset="-128"/>
                <a:ea typeface="Meiryo UI" panose="020B0604030504040204" pitchFamily="34" charset="-128"/>
              </a:rPr>
              <a:t>の昼</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夜間</a:t>
            </a:r>
            <a:endParaRPr lang="en-US" altLang="ja-JP" sz="1467" dirty="0">
              <a:latin typeface="Meiryo UI" panose="020B0604030504040204" pitchFamily="34" charset="-128"/>
              <a:ea typeface="Meiryo UI" panose="020B0604030504040204" pitchFamily="34" charset="-128"/>
            </a:endParaRPr>
          </a:p>
          <a:p>
            <a:pPr marL="838179" lvl="1" indent="-228594">
              <a:buFont typeface="Arial" panose="020B0604020202020204" pitchFamily="34" charset="0"/>
              <a:buChar char="•"/>
            </a:pPr>
            <a:r>
              <a:rPr lang="ja-JP" altLang="en-US" sz="1400" b="1" dirty="0">
                <a:solidFill>
                  <a:schemeClr val="accent5"/>
                </a:solidFill>
                <a:latin typeface="Meiryo UI" panose="020B0604030504040204" pitchFamily="34" charset="-128"/>
                <a:ea typeface="Meiryo UI" panose="020B0604030504040204" pitchFamily="34" charset="-128"/>
              </a:rPr>
              <a:t>物体</a:t>
            </a:r>
            <a:r>
              <a:rPr lang="ja-JP" altLang="en-US" sz="1467" dirty="0">
                <a:latin typeface="Meiryo UI" panose="020B0604030504040204" pitchFamily="34" charset="-128"/>
                <a:ea typeface="Meiryo UI" panose="020B0604030504040204" pitchFamily="34" charset="-128"/>
              </a:rPr>
              <a:t>の朝</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昼間、昼</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夜間</a:t>
            </a:r>
            <a:endParaRPr lang="en-US" altLang="ja-JP" sz="1467" dirty="0">
              <a:latin typeface="Meiryo UI" panose="020B0604030504040204" pitchFamily="34" charset="-128"/>
              <a:ea typeface="Meiryo UI" panose="020B0604030504040204" pitchFamily="34" charset="-128"/>
            </a:endParaRPr>
          </a:p>
          <a:p>
            <a:pPr lvl="1"/>
            <a:endParaRPr lang="en-US" altLang="ja-JP" sz="1467" dirty="0">
              <a:latin typeface="Meiryo UI" panose="020B0604030504040204" pitchFamily="34" charset="-128"/>
              <a:ea typeface="Meiryo UI" panose="020B0604030504040204" pitchFamily="34" charset="-128"/>
            </a:endParaRPr>
          </a:p>
          <a:p>
            <a:pPr lvl="1"/>
            <a:r>
              <a:rPr lang="ja-JP" altLang="en-US" sz="1467" dirty="0">
                <a:latin typeface="Meiryo UI" panose="020B0604030504040204" pitchFamily="34" charset="-128"/>
                <a:ea typeface="Meiryo UI" panose="020B0604030504040204" pitchFamily="34" charset="-128"/>
              </a:rPr>
              <a:t>↑全体的な傾向としてアンケートだと朝</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昼間の差が小さく、昼</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夜間の差が大きく出るようである。</a:t>
            </a:r>
            <a:br>
              <a:rPr lang="en-US" altLang="ja-JP" sz="1467" dirty="0">
                <a:latin typeface="Meiryo UI" panose="020B0604030504040204" pitchFamily="34" charset="-128"/>
                <a:ea typeface="Meiryo UI" panose="020B0604030504040204" pitchFamily="34" charset="-128"/>
              </a:rPr>
            </a:br>
            <a:r>
              <a:rPr lang="ja-JP" altLang="en-US" sz="1467" dirty="0">
                <a:latin typeface="Meiryo UI" panose="020B0604030504040204" pitchFamily="34" charset="-128"/>
                <a:ea typeface="Meiryo UI" panose="020B0604030504040204" pitchFamily="34" charset="-128"/>
              </a:rPr>
              <a:t>（</a:t>
            </a:r>
            <a:r>
              <a:rPr lang="en-US" altLang="ja-JP" sz="1467" dirty="0">
                <a:latin typeface="Meiryo UI" panose="020B0604030504040204" pitchFamily="34" charset="-128"/>
                <a:ea typeface="Meiryo UI" panose="020B0604030504040204" pitchFamily="34" charset="-128"/>
              </a:rPr>
              <a:t>Twitter</a:t>
            </a:r>
            <a:r>
              <a:rPr lang="ja-JP" altLang="en-US" sz="1467" dirty="0">
                <a:latin typeface="Meiryo UI" panose="020B0604030504040204" pitchFamily="34" charset="-128"/>
                <a:ea typeface="Meiryo UI" panose="020B0604030504040204" pitchFamily="34" charset="-128"/>
              </a:rPr>
              <a:t>だと朝</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昼間の差が大きく、昼</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夜間の差が小さく出る）</a:t>
            </a:r>
            <a:endParaRPr lang="en-US" altLang="ja-JP" sz="1467" dirty="0">
              <a:latin typeface="Meiryo UI" panose="020B0604030504040204" pitchFamily="34" charset="-128"/>
              <a:ea typeface="Meiryo UI" panose="020B0604030504040204" pitchFamily="34" charset="-128"/>
            </a:endParaRPr>
          </a:p>
          <a:p>
            <a:pPr lvl="1"/>
            <a:endParaRPr lang="en-US" altLang="ja-JP" sz="1467" dirty="0">
              <a:latin typeface="Meiryo UI" panose="020B0604030504040204" pitchFamily="34" charset="-128"/>
              <a:ea typeface="Meiryo UI" panose="020B0604030504040204" pitchFamily="34" charset="-128"/>
            </a:endParaRPr>
          </a:p>
          <a:p>
            <a:pPr lvl="1"/>
            <a:r>
              <a:rPr lang="ja-JP" altLang="en-US" sz="1467" dirty="0">
                <a:latin typeface="Meiryo UI" panose="020B0604030504040204" pitchFamily="34" charset="-128"/>
                <a:ea typeface="Meiryo UI" panose="020B0604030504040204" pitchFamily="34" charset="-128"/>
              </a:rPr>
              <a:t>理由としては、アンケートだと早朝に起床して夜早く寝る高齢者</a:t>
            </a:r>
            <a:r>
              <a:rPr lang="en-US" altLang="ja-JP" sz="1467" dirty="0">
                <a:latin typeface="Meiryo UI" panose="020B0604030504040204" pitchFamily="34" charset="-128"/>
                <a:ea typeface="Meiryo UI" panose="020B0604030504040204" pitchFamily="34" charset="-128"/>
              </a:rPr>
              <a:t>(60</a:t>
            </a:r>
            <a:r>
              <a:rPr lang="ja-JP" altLang="en-US" sz="1467" dirty="0">
                <a:latin typeface="Meiryo UI" panose="020B0604030504040204" pitchFamily="34" charset="-128"/>
                <a:ea typeface="Meiryo UI" panose="020B0604030504040204" pitchFamily="34" charset="-128"/>
              </a:rPr>
              <a:t>代、</a:t>
            </a:r>
            <a:r>
              <a:rPr lang="en-US" altLang="ja-JP" sz="1467" dirty="0">
                <a:latin typeface="Meiryo UI" panose="020B0604030504040204" pitchFamily="34" charset="-128"/>
                <a:ea typeface="Meiryo UI" panose="020B0604030504040204" pitchFamily="34" charset="-128"/>
              </a:rPr>
              <a:t>70</a:t>
            </a:r>
            <a:r>
              <a:rPr lang="ja-JP" altLang="en-US" sz="1467" dirty="0">
                <a:latin typeface="Meiryo UI" panose="020B0604030504040204" pitchFamily="34" charset="-128"/>
                <a:ea typeface="Meiryo UI" panose="020B0604030504040204" pitchFamily="34" charset="-128"/>
              </a:rPr>
              <a:t>代</a:t>
            </a:r>
            <a:r>
              <a:rPr lang="en-US" altLang="ja-JP" sz="1467" dirty="0">
                <a:latin typeface="Meiryo UI" panose="020B0604030504040204" pitchFamily="34" charset="-128"/>
                <a:ea typeface="Meiryo UI" panose="020B0604030504040204" pitchFamily="34" charset="-128"/>
              </a:rPr>
              <a:t>)</a:t>
            </a:r>
            <a:r>
              <a:rPr lang="ja-JP" altLang="en-US" sz="1467" dirty="0">
                <a:latin typeface="Meiryo UI" panose="020B0604030504040204" pitchFamily="34" charset="-128"/>
                <a:ea typeface="Meiryo UI" panose="020B0604030504040204" pitchFamily="34" charset="-128"/>
              </a:rPr>
              <a:t>が含まれているからかもしれない</a:t>
            </a:r>
            <a:br>
              <a:rPr lang="en-US" altLang="ja-JP" sz="1467" dirty="0">
                <a:latin typeface="Meiryo UI" panose="020B0604030504040204" pitchFamily="34" charset="-128"/>
                <a:ea typeface="Meiryo UI" panose="020B0604030504040204" pitchFamily="34" charset="-128"/>
              </a:rPr>
            </a:br>
            <a:r>
              <a:rPr lang="ja-JP" altLang="en-US" sz="1467" b="1" dirty="0">
                <a:latin typeface="Meiryo UI" panose="020B0604030504040204" pitchFamily="34" charset="-128"/>
                <a:ea typeface="Meiryo UI" panose="020B0604030504040204" pitchFamily="34" charset="-128"/>
              </a:rPr>
              <a:t>（→次のスライドで補足解析）</a:t>
            </a:r>
            <a:endParaRPr lang="en-US" altLang="ja-JP" sz="1467" b="1" dirty="0">
              <a:latin typeface="Meiryo UI" panose="020B0604030504040204" pitchFamily="34" charset="-128"/>
              <a:ea typeface="Meiryo UI" panose="020B0604030504040204" pitchFamily="34" charset="-128"/>
            </a:endParaRPr>
          </a:p>
        </p:txBody>
      </p:sp>
      <p:sp>
        <p:nvSpPr>
          <p:cNvPr id="8" name="テキスト ボックス 7">
            <a:extLst>
              <a:ext uri="{FF2B5EF4-FFF2-40B4-BE49-F238E27FC236}">
                <a16:creationId xmlns:a16="http://schemas.microsoft.com/office/drawing/2014/main" id="{BB4BAD7F-2034-1497-4241-6BEAB6C0FC64}"/>
              </a:ext>
            </a:extLst>
          </p:cNvPr>
          <p:cNvSpPr txBox="1"/>
          <p:nvPr/>
        </p:nvSpPr>
        <p:spPr>
          <a:xfrm>
            <a:off x="75031" y="1283723"/>
            <a:ext cx="1786469" cy="318100"/>
          </a:xfrm>
          <a:prstGeom prst="rect">
            <a:avLst/>
          </a:prstGeom>
          <a:solidFill>
            <a:schemeClr val="accent1">
              <a:lumMod val="20000"/>
              <a:lumOff val="80000"/>
            </a:schemeClr>
          </a:solidFill>
        </p:spPr>
        <p:txBody>
          <a:bodyPr wrap="square">
            <a:spAutoFit/>
          </a:bodyPr>
          <a:lstStyle/>
          <a:p>
            <a:r>
              <a:rPr lang="ja-JP" altLang="en-US" sz="1467" dirty="0">
                <a:latin typeface="Meiryo UI" panose="020B0604030504040204" pitchFamily="34" charset="-128"/>
                <a:ea typeface="Meiryo UI" panose="020B0604030504040204" pitchFamily="34" charset="-128"/>
              </a:rPr>
              <a:t>アンケート解析結果</a:t>
            </a:r>
            <a:endParaRPr lang="en-US" altLang="ja-JP" sz="1467" dirty="0">
              <a:latin typeface="Meiryo UI" panose="020B0604030504040204" pitchFamily="34" charset="-128"/>
              <a:ea typeface="Meiryo UI" panose="020B0604030504040204" pitchFamily="34" charset="-128"/>
            </a:endParaRPr>
          </a:p>
        </p:txBody>
      </p:sp>
      <p:pic>
        <p:nvPicPr>
          <p:cNvPr id="23" name="図 22">
            <a:extLst>
              <a:ext uri="{FF2B5EF4-FFF2-40B4-BE49-F238E27FC236}">
                <a16:creationId xmlns:a16="http://schemas.microsoft.com/office/drawing/2014/main" id="{340CADD4-6E56-56FB-4BFB-3646BC877927}"/>
              </a:ext>
            </a:extLst>
          </p:cNvPr>
          <p:cNvPicPr>
            <a:picLocks noChangeAspect="1"/>
          </p:cNvPicPr>
          <p:nvPr/>
        </p:nvPicPr>
        <p:blipFill>
          <a:blip r:embed="rId3"/>
          <a:stretch>
            <a:fillRect/>
          </a:stretch>
        </p:blipFill>
        <p:spPr>
          <a:xfrm>
            <a:off x="4521837" y="34880"/>
            <a:ext cx="2415257" cy="1449155"/>
          </a:xfrm>
          <a:prstGeom prst="rect">
            <a:avLst/>
          </a:prstGeom>
        </p:spPr>
      </p:pic>
    </p:spTree>
    <p:extLst>
      <p:ext uri="{BB962C8B-B14F-4D97-AF65-F5344CB8AC3E}">
        <p14:creationId xmlns:p14="http://schemas.microsoft.com/office/powerpoint/2010/main" val="309572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38667" y="214040"/>
            <a:ext cx="9249363" cy="694680"/>
          </a:xfrm>
        </p:spPr>
        <p:txBody>
          <a:bodyPr>
            <a:normAutofit/>
          </a:bodyPr>
          <a:lstStyle/>
          <a:p>
            <a:r>
              <a:rPr lang="ja-JP" altLang="en-US" sz="3200" dirty="0">
                <a:solidFill>
                  <a:schemeClr val="accent2"/>
                </a:solidFill>
                <a:ea typeface="メイリオ" panose="020B0604030504040204" pitchFamily="50" charset="-128"/>
              </a:rPr>
              <a:t>「触りたさ」と「見たさ」の関係</a:t>
            </a:r>
          </a:p>
        </p:txBody>
      </p:sp>
      <p:sp>
        <p:nvSpPr>
          <p:cNvPr id="5" name="テキスト ボックス 4">
            <a:extLst>
              <a:ext uri="{FF2B5EF4-FFF2-40B4-BE49-F238E27FC236}">
                <a16:creationId xmlns:a16="http://schemas.microsoft.com/office/drawing/2014/main" id="{2778E2CB-6205-F5F8-5F73-8B9204AC79A6}"/>
              </a:ext>
            </a:extLst>
          </p:cNvPr>
          <p:cNvSpPr txBox="1"/>
          <p:nvPr/>
        </p:nvSpPr>
        <p:spPr>
          <a:xfrm>
            <a:off x="338668" y="1030363"/>
            <a:ext cx="4899377" cy="1077218"/>
          </a:xfrm>
          <a:prstGeom prst="rect">
            <a:avLst/>
          </a:prstGeom>
          <a:noFill/>
        </p:spPr>
        <p:txBody>
          <a:bodyPr wrap="square">
            <a:spAutoFit/>
          </a:bodyPr>
          <a:lstStyle/>
          <a:p>
            <a:pPr marL="380990" indent="-380990">
              <a:buFont typeface="Arial" panose="020B0604020202020204" pitchFamily="34" charset="0"/>
              <a:buChar char="•"/>
            </a:pPr>
            <a:r>
              <a:rPr lang="ja-JP" altLang="en-US" sz="1600" dirty="0">
                <a:latin typeface="Meiryo UI" panose="020B0604030504040204" pitchFamily="34" charset="-128"/>
                <a:ea typeface="Meiryo UI" panose="020B0604030504040204" pitchFamily="34" charset="-128"/>
              </a:rPr>
              <a:t>青：「〇〇を見たい」というつぶやきの</a:t>
            </a:r>
            <a:br>
              <a:rPr lang="en-US" altLang="ja-JP" sz="1600" dirty="0">
                <a:latin typeface="Meiryo UI" panose="020B0604030504040204" pitchFamily="34" charset="-128"/>
                <a:ea typeface="Meiryo UI" panose="020B0604030504040204" pitchFamily="34" charset="-128"/>
              </a:rPr>
            </a:br>
            <a:r>
              <a:rPr lang="en-US" altLang="ja-JP" sz="1600" dirty="0">
                <a:latin typeface="Meiryo UI" panose="020B0604030504040204" pitchFamily="34" charset="-128"/>
                <a:ea typeface="Meiryo UI" panose="020B0604030504040204" pitchFamily="34" charset="-128"/>
              </a:rPr>
              <a:t>Tweet proportion</a:t>
            </a:r>
            <a:r>
              <a:rPr lang="ja-JP" altLang="en-US" sz="1600" dirty="0">
                <a:latin typeface="Meiryo UI" panose="020B0604030504040204" pitchFamily="34" charset="-128"/>
                <a:ea typeface="Meiryo UI" panose="020B0604030504040204" pitchFamily="34" charset="-128"/>
              </a:rPr>
              <a:t>を正規化したもの</a:t>
            </a:r>
            <a:endParaRPr lang="en-US" altLang="ja-JP" sz="1600" dirty="0">
              <a:latin typeface="Meiryo UI" panose="020B0604030504040204" pitchFamily="34" charset="-128"/>
              <a:ea typeface="Meiryo UI" panose="020B0604030504040204" pitchFamily="34" charset="-128"/>
            </a:endParaRPr>
          </a:p>
          <a:p>
            <a:pPr marL="380990" indent="-380990">
              <a:buFont typeface="Arial" panose="020B0604020202020204" pitchFamily="34" charset="0"/>
              <a:buChar char="•"/>
            </a:pPr>
            <a:r>
              <a:rPr lang="ja-JP" altLang="en-US" sz="1600" dirty="0">
                <a:latin typeface="Meiryo UI" panose="020B0604030504040204" pitchFamily="34" charset="-128"/>
                <a:ea typeface="Meiryo UI" panose="020B0604030504040204" pitchFamily="34" charset="-128"/>
              </a:rPr>
              <a:t>橙：「〇〇を触りたい」というつぶやきの</a:t>
            </a:r>
            <a:br>
              <a:rPr lang="en-US" altLang="ja-JP" sz="1600" dirty="0">
                <a:latin typeface="Meiryo UI" panose="020B0604030504040204" pitchFamily="34" charset="-128"/>
                <a:ea typeface="Meiryo UI" panose="020B0604030504040204" pitchFamily="34" charset="-128"/>
              </a:rPr>
            </a:br>
            <a:r>
              <a:rPr lang="en-US" altLang="ja-JP" sz="1600" dirty="0">
                <a:latin typeface="Meiryo UI" panose="020B0604030504040204" pitchFamily="34" charset="-128"/>
                <a:ea typeface="Meiryo UI" panose="020B0604030504040204" pitchFamily="34" charset="-128"/>
              </a:rPr>
              <a:t>Tweet proportion</a:t>
            </a:r>
            <a:r>
              <a:rPr lang="ja-JP" altLang="en-US" sz="1600" dirty="0">
                <a:latin typeface="Meiryo UI" panose="020B0604030504040204" pitchFamily="34" charset="-128"/>
                <a:ea typeface="Meiryo UI" panose="020B0604030504040204" pitchFamily="34" charset="-128"/>
              </a:rPr>
              <a:t>を正規化したもの</a:t>
            </a:r>
            <a:endParaRPr lang="en-US" altLang="ja-JP" sz="1600" dirty="0">
              <a:latin typeface="Meiryo UI" panose="020B0604030504040204" pitchFamily="34" charset="-128"/>
              <a:ea typeface="Meiryo UI" panose="020B0604030504040204" pitchFamily="34" charset="-128"/>
            </a:endParaRPr>
          </a:p>
        </p:txBody>
      </p:sp>
      <p:pic>
        <p:nvPicPr>
          <p:cNvPr id="6" name="図 5">
            <a:extLst>
              <a:ext uri="{FF2B5EF4-FFF2-40B4-BE49-F238E27FC236}">
                <a16:creationId xmlns:a16="http://schemas.microsoft.com/office/drawing/2014/main" id="{52369DBD-4E73-4943-9F86-278738313668}"/>
              </a:ext>
            </a:extLst>
          </p:cNvPr>
          <p:cNvPicPr>
            <a:picLocks noChangeAspect="1"/>
          </p:cNvPicPr>
          <p:nvPr/>
        </p:nvPicPr>
        <p:blipFill>
          <a:blip r:embed="rId3"/>
          <a:stretch>
            <a:fillRect/>
          </a:stretch>
        </p:blipFill>
        <p:spPr>
          <a:xfrm>
            <a:off x="5142232" y="863600"/>
            <a:ext cx="6633731" cy="5994400"/>
          </a:xfrm>
          <a:prstGeom prst="rect">
            <a:avLst/>
          </a:prstGeom>
        </p:spPr>
      </p:pic>
    </p:spTree>
    <p:extLst>
      <p:ext uri="{BB962C8B-B14F-4D97-AF65-F5344CB8AC3E}">
        <p14:creationId xmlns:p14="http://schemas.microsoft.com/office/powerpoint/2010/main" val="4121731473"/>
      </p:ext>
    </p:extLst>
  </p:cSld>
  <p:clrMapOvr>
    <a:masterClrMapping/>
  </p:clrMapOvr>
</p:sld>
</file>

<file path=ppt/theme/theme1.xml><?xml version="1.0" encoding="utf-8"?>
<a:theme xmlns:a="http://schemas.openxmlformats.org/drawingml/2006/main" name="NTT_master_page">
  <a:themeElements>
    <a:clrScheme name="NTT">
      <a:dk1>
        <a:srgbClr val="000000"/>
      </a:dk1>
      <a:lt1>
        <a:srgbClr val="FFFFFF"/>
      </a:lt1>
      <a:dk2>
        <a:srgbClr val="C8C8C8"/>
      </a:dk2>
      <a:lt2>
        <a:srgbClr val="BAD2ED"/>
      </a:lt2>
      <a:accent1>
        <a:srgbClr val="001973"/>
      </a:accent1>
      <a:accent2>
        <a:srgbClr val="0072BC"/>
      </a:accent2>
      <a:accent3>
        <a:srgbClr val="0FC8F2"/>
      </a:accent3>
      <a:accent4>
        <a:srgbClr val="2CD5B6"/>
      </a:accent4>
      <a:accent5>
        <a:srgbClr val="008770"/>
      </a:accent5>
      <a:accent6>
        <a:srgbClr val="DB3D23"/>
      </a:accent6>
      <a:hlink>
        <a:srgbClr val="0784C1"/>
      </a:hlink>
      <a:folHlink>
        <a:srgbClr val="0784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w="12700">
          <a:noFill/>
        </a:ln>
        <a:effectLst/>
      </a:spPr>
      <a:bodyPr lIns="36000" tIns="36000" rIns="36000" bIns="36000" rtlCol="0" anchor="ctr"/>
      <a:lstStyle>
        <a:defPPr algn="ctr" fontAlgn="auto">
          <a:lnSpc>
            <a:spcPct val="110000"/>
          </a:lnSpc>
          <a:spcBef>
            <a:spcPts val="200"/>
          </a:spcBef>
          <a:spcAft>
            <a:spcPts val="200"/>
          </a:spcAft>
          <a:defRPr kumimoji="1" sz="2000" dirty="0">
            <a:latin typeface="メイリオ" panose="020B0604030504040204" pitchFamily="50" charset="-128"/>
            <a:ea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blank.potx" id="{EDD9A190-B81B-459D-8FC3-2AB9BAD7A6B5}" vid="{1A77AF8C-E592-4983-B5BA-C205403ED4CB}"/>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AA584D6CCF13D4FBA11E469D403BE20" ma:contentTypeVersion="2" ma:contentTypeDescription="新しいドキュメントを作成します。" ma:contentTypeScope="" ma:versionID="6c0aa03becff13fad83c76ca43e22469">
  <xsd:schema xmlns:xsd="http://www.w3.org/2001/XMLSchema" xmlns:xs="http://www.w3.org/2001/XMLSchema" xmlns:p="http://schemas.microsoft.com/office/2006/metadata/properties" xmlns:ns2="5b7ff2e4-cc86-41f4-9f3a-d2941c0d01b1" targetNamespace="http://schemas.microsoft.com/office/2006/metadata/properties" ma:root="true" ma:fieldsID="b9162d06078c7e9514b297c35c37916f" ns2:_="">
    <xsd:import namespace="5b7ff2e4-cc86-41f4-9f3a-d2941c0d01b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7ff2e4-cc86-41f4-9f3a-d2941c0d01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ADE87F-E3F4-4C90-B080-61601844510B}">
  <ds:schemaRefs>
    <ds:schemaRef ds:uri="http://schemas.microsoft.com/sharepoint/v3/contenttype/forms"/>
  </ds:schemaRefs>
</ds:datastoreItem>
</file>

<file path=customXml/itemProps2.xml><?xml version="1.0" encoding="utf-8"?>
<ds:datastoreItem xmlns:ds="http://schemas.openxmlformats.org/officeDocument/2006/customXml" ds:itemID="{74C9531D-3B01-4C89-8346-7F2CC816CC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7ff2e4-cc86-41f4-9f3a-d2941c0d01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32075B-8312-44A9-9A29-21EC4B86A72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5b7ff2e4-cc86-41f4-9f3a-d2941c0d01b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2048</TotalTime>
  <Words>599</Words>
  <Application>Microsoft Macintosh PowerPoint</Application>
  <PresentationFormat>ワイド画面</PresentationFormat>
  <Paragraphs>107</Paragraphs>
  <Slides>9</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Meiryo UI</vt:lpstr>
      <vt:lpstr>ＭＳ Ｐゴシック</vt:lpstr>
      <vt:lpstr>Segoe UI</vt:lpstr>
      <vt:lpstr>Meiryo</vt:lpstr>
      <vt:lpstr>Meiryo</vt:lpstr>
      <vt:lpstr>游ゴシック</vt:lpstr>
      <vt:lpstr>Arial</vt:lpstr>
      <vt:lpstr>NTT_master_page</vt:lpstr>
      <vt:lpstr>触りたさの時間帯による変動</vt:lpstr>
      <vt:lpstr>概要</vt:lpstr>
      <vt:lpstr>研究のステップ</vt:lpstr>
      <vt:lpstr>触りたさの時間帯変動の性質を発見</vt:lpstr>
      <vt:lpstr>PowerPoint プレゼンテーション</vt:lpstr>
      <vt:lpstr>調査2: インスタグラムでの「#触りたい」タグ件数取得</vt:lpstr>
      <vt:lpstr>調査3: アンケート結果</vt:lpstr>
      <vt:lpstr>調査3: アンケート結果 （質問2の解析）</vt:lpstr>
      <vt:lpstr>「触りたさ」と「見たさ」の関係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大手町内覧会</dc:title>
  <dc:creator>Maruya</dc:creator>
  <cp:lastModifiedBy>Microsoft Office User</cp:lastModifiedBy>
  <cp:revision>187</cp:revision>
  <dcterms:created xsi:type="dcterms:W3CDTF">2022-05-12T08:49:51Z</dcterms:created>
  <dcterms:modified xsi:type="dcterms:W3CDTF">2024-04-03T08:55:48Z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bb4fa5d-3ac5-4415-967c-34900a0e1c6f_Enabled">
    <vt:lpwstr>true</vt:lpwstr>
  </property>
  <property fmtid="{D5CDD505-2E9C-101B-9397-08002B2CF9AE}" pid="3" name="MSIP_Label_dbb4fa5d-3ac5-4415-967c-34900a0e1c6f_SetDate">
    <vt:lpwstr>2022-08-30T09:03:31Z</vt:lpwstr>
  </property>
  <property fmtid="{D5CDD505-2E9C-101B-9397-08002B2CF9AE}" pid="4" name="MSIP_Label_dbb4fa5d-3ac5-4415-967c-34900a0e1c6f_Method">
    <vt:lpwstr>Privileged</vt:lpwstr>
  </property>
  <property fmtid="{D5CDD505-2E9C-101B-9397-08002B2CF9AE}" pid="5" name="MSIP_Label_dbb4fa5d-3ac5-4415-967c-34900a0e1c6f_Name">
    <vt:lpwstr>dbb4fa5d-3ac5-4415-967c-34900a0e1c6f</vt:lpwstr>
  </property>
  <property fmtid="{D5CDD505-2E9C-101B-9397-08002B2CF9AE}" pid="6" name="MSIP_Label_dbb4fa5d-3ac5-4415-967c-34900a0e1c6f_SiteId">
    <vt:lpwstr>a629ef32-67ba-47a6-8eb3-ec43935644fc</vt:lpwstr>
  </property>
  <property fmtid="{D5CDD505-2E9C-101B-9397-08002B2CF9AE}" pid="7" name="MSIP_Label_dbb4fa5d-3ac5-4415-967c-34900a0e1c6f_ActionId">
    <vt:lpwstr>6a8744ab-6d86-4456-8951-068920fa5ca9</vt:lpwstr>
  </property>
  <property fmtid="{D5CDD505-2E9C-101B-9397-08002B2CF9AE}" pid="8" name="MSIP_Label_dbb4fa5d-3ac5-4415-967c-34900a0e1c6f_ContentBits">
    <vt:lpwstr>0</vt:lpwstr>
  </property>
  <property fmtid="{D5CDD505-2E9C-101B-9397-08002B2CF9AE}" pid="9" name="ContentTypeId">
    <vt:lpwstr>0x0101009AA584D6CCF13D4FBA11E469D403BE20</vt:lpwstr>
  </property>
</Properties>
</file>