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984" r:id="rId2"/>
    <p:sldId id="971" r:id="rId3"/>
    <p:sldId id="966" r:id="rId4"/>
    <p:sldId id="982" r:id="rId5"/>
    <p:sldId id="983" r:id="rId6"/>
    <p:sldId id="975" r:id="rId7"/>
    <p:sldId id="976" r:id="rId8"/>
    <p:sldId id="978" r:id="rId9"/>
    <p:sldId id="977" r:id="rId10"/>
    <p:sldId id="969" r:id="rId11"/>
    <p:sldId id="970" r:id="rId12"/>
    <p:sldId id="257" r:id="rId13"/>
    <p:sldId id="25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05" autoAdjust="0"/>
    <p:restoredTop sz="65899" autoAdjust="0"/>
  </p:normalViewPr>
  <p:slideViewPr>
    <p:cSldViewPr snapToGrid="0">
      <p:cViewPr>
        <p:scale>
          <a:sx n="86" d="100"/>
          <a:sy n="86" d="100"/>
        </p:scale>
        <p:origin x="121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A1696-2057-4188-9589-BB36BEAC2AE2}" type="datetimeFigureOut">
              <a:rPr kumimoji="1" lang="ja-JP" altLang="en-US" smtClean="0"/>
              <a:t>2024/4/3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4EFB2-DECD-4940-BCCF-933E0EF28AA8}" type="slidenum">
              <a:rPr kumimoji="1" lang="ja-JP" altLang="en-US" smtClean="0"/>
              <a:t>‹#›</a:t>
            </a:fld>
            <a:endParaRPr kumimoji="1" lang="ja-JP" altLang="en-US"/>
          </a:p>
        </p:txBody>
      </p:sp>
    </p:spTree>
    <p:extLst>
      <p:ext uri="{BB962C8B-B14F-4D97-AF65-F5344CB8AC3E}">
        <p14:creationId xmlns:p14="http://schemas.microsoft.com/office/powerpoint/2010/main" val="39716033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kumimoji="1" lang="en-US" altLang="ja-JP" dirty="0"/>
              <a:t>1</a:t>
            </a:r>
            <a:r>
              <a:rPr kumimoji="1" lang="ja-JP" altLang="en-US" dirty="0"/>
              <a:t>つ目の解析として、触りたい対象と触りたい触り方の間に一定の関連性があることを明らかにしました。</a:t>
            </a:r>
            <a:endParaRPr kumimoji="1" lang="en-US" altLang="ja-JP" dirty="0"/>
          </a:p>
          <a:p>
            <a:pPr rtl="0">
              <a:spcBef>
                <a:spcPts val="0"/>
              </a:spcBef>
              <a:spcAft>
                <a:spcPts val="0"/>
              </a:spcAft>
            </a:pPr>
            <a:r>
              <a:rPr kumimoji="1" lang="ja-JP" altLang="en-US" dirty="0"/>
              <a:t>例えば、撫でたいと思うのは頭・猫・犬・お腹、であることがわかりました。</a:t>
            </a:r>
            <a:endParaRPr kumimoji="1" lang="en-US" altLang="ja-JP" dirty="0"/>
          </a:p>
          <a:p>
            <a:pPr rtl="0">
              <a:spcBef>
                <a:spcPts val="0"/>
              </a:spcBef>
              <a:spcAft>
                <a:spcPts val="0"/>
              </a:spcAft>
            </a:pPr>
            <a:r>
              <a:rPr kumimoji="1" lang="ja-JP" altLang="en-US" dirty="0"/>
              <a:t>さらに例えばこの情報を使うと、右図のように人の身体のどこにふだんどのような触り方をしたいかを整理できます。</a:t>
            </a:r>
            <a:endParaRPr kumimoji="1" lang="en-US" altLang="ja-JP" dirty="0"/>
          </a:p>
          <a:p>
            <a:pPr rtl="0">
              <a:spcBef>
                <a:spcPts val="0"/>
              </a:spcBef>
              <a:spcAft>
                <a:spcPts val="0"/>
              </a:spcAft>
            </a:pPr>
            <a:r>
              <a:rPr lang="ja-JP" altLang="en-US" sz="1200" dirty="0"/>
              <a:t>このような解析は、日常の触りたさを初めて明らかにした点で学術的に顕著な成果と今回認められました。</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759650-762C-9343-8990-0901C80FC791}" type="slidenum">
              <a:rPr kumimoji="0" lang="en-US" sz="1200" b="0" i="0" u="none" strike="noStrike" kern="1200" cap="none" spc="0" normalizeH="0" baseline="0" noProof="0" smtClean="0">
                <a:ln>
                  <a:noFill/>
                </a:ln>
                <a:solidFill>
                  <a:prstClr val="black"/>
                </a:solidFill>
                <a:effectLst/>
                <a:uLnTx/>
                <a:uFillTx/>
                <a:latin typeface="Aria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a:ea typeface="ＭＳ Ｐゴシック" charset="0"/>
            </a:endParaRPr>
          </a:p>
        </p:txBody>
      </p:sp>
    </p:spTree>
    <p:extLst>
      <p:ext uri="{BB962C8B-B14F-4D97-AF65-F5344CB8AC3E}">
        <p14:creationId xmlns:p14="http://schemas.microsoft.com/office/powerpoint/2010/main" val="4272293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759650-762C-9343-8990-0901C80FC791}" type="slidenum">
              <a:rPr kumimoji="0" lang="en-US" sz="1200" b="0" i="0" u="none" strike="noStrike" kern="1200" cap="none" spc="0" normalizeH="0" baseline="0" noProof="0" smtClean="0">
                <a:ln>
                  <a:noFill/>
                </a:ln>
                <a:solidFill>
                  <a:prstClr val="black"/>
                </a:solidFill>
                <a:effectLst/>
                <a:uLnTx/>
                <a:uFillTx/>
                <a:latin typeface="Aria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rial"/>
              <a:ea typeface="ＭＳ Ｐゴシック" charset="0"/>
            </a:endParaRPr>
          </a:p>
        </p:txBody>
      </p:sp>
    </p:spTree>
    <p:extLst>
      <p:ext uri="{BB962C8B-B14F-4D97-AF65-F5344CB8AC3E}">
        <p14:creationId xmlns:p14="http://schemas.microsoft.com/office/powerpoint/2010/main" val="4130265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本展示は「みんな何を触りたいの？</a:t>
            </a:r>
            <a:r>
              <a:rPr lang="ja-JP" altLang="en-US" sz="1200" dirty="0"/>
              <a:t>～大規模な</a:t>
            </a:r>
            <a:r>
              <a:rPr lang="en-US" altLang="ja-JP" sz="1200" dirty="0"/>
              <a:t>Twitter</a:t>
            </a:r>
            <a:r>
              <a:rPr lang="ja-JP" altLang="en-US" sz="1200" dirty="0"/>
              <a:t>データを活用した触りたさの理解～」という展示です。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i="0"/>
              <a:t>本研究では、○○を触りたい等のつぶやきデータを集め、</a:t>
            </a:r>
            <a:endParaRPr kumimoji="1" lang="en-US" altLang="ja-JP"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i="0"/>
              <a:t>その○○にあたる触りたい対象について</a:t>
            </a:r>
            <a:r>
              <a:rPr kumimoji="1" lang="en-US" altLang="ja-JP" i="0" dirty="0"/>
              <a:t>2</a:t>
            </a:r>
            <a:r>
              <a:rPr kumimoji="1" lang="ja-JP" altLang="en-US" i="0"/>
              <a:t>つの角度から解析を行いました。</a:t>
            </a:r>
            <a:endParaRPr kumimoji="1" lang="en-US" altLang="ja-JP" i="0"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759650-762C-9343-8990-0901C80FC791}" type="slidenum">
              <a:rPr kumimoji="0" lang="en-US" sz="1200" b="0" i="0" u="none" strike="noStrike" kern="1200" cap="none" spc="0" normalizeH="0" baseline="0" noProof="0" smtClean="0">
                <a:ln>
                  <a:noFill/>
                </a:ln>
                <a:solidFill>
                  <a:prstClr val="black"/>
                </a:solidFill>
                <a:effectLst/>
                <a:uLnTx/>
                <a:uFillTx/>
                <a:latin typeface="Aria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a:ea typeface="ＭＳ Ｐゴシック" charset="0"/>
            </a:endParaRPr>
          </a:p>
        </p:txBody>
      </p:sp>
    </p:spTree>
    <p:extLst>
      <p:ext uri="{BB962C8B-B14F-4D97-AF65-F5344CB8AC3E}">
        <p14:creationId xmlns:p14="http://schemas.microsoft.com/office/powerpoint/2010/main" val="280416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kumimoji="1" lang="en-US" altLang="ja-JP" dirty="0"/>
              <a:t>1</a:t>
            </a:r>
            <a:r>
              <a:rPr kumimoji="1" lang="ja-JP" altLang="en-US" dirty="0"/>
              <a:t>つ目の解析として、触りたい対象と触りたい触り方の間に一定の関連性があることを明らかにしました。</a:t>
            </a:r>
            <a:endParaRPr kumimoji="1" lang="en-US" altLang="ja-JP" dirty="0"/>
          </a:p>
          <a:p>
            <a:pPr rtl="0">
              <a:spcBef>
                <a:spcPts val="0"/>
              </a:spcBef>
              <a:spcAft>
                <a:spcPts val="0"/>
              </a:spcAft>
            </a:pPr>
            <a:r>
              <a:rPr kumimoji="1" lang="ja-JP" altLang="en-US" dirty="0"/>
              <a:t>例えば、撫でたいと思うのは頭・猫・犬・お腹、であることがわかりました。</a:t>
            </a:r>
            <a:endParaRPr kumimoji="1" lang="en-US" altLang="ja-JP" dirty="0"/>
          </a:p>
          <a:p>
            <a:pPr rtl="0">
              <a:spcBef>
                <a:spcPts val="0"/>
              </a:spcBef>
              <a:spcAft>
                <a:spcPts val="0"/>
              </a:spcAft>
            </a:pPr>
            <a:r>
              <a:rPr kumimoji="1" lang="ja-JP" altLang="en-US" dirty="0"/>
              <a:t>さらに例えばこの情報を使うと、右図のように人の身体のどこにふだんどのような触り方をしたいかを整理できます。</a:t>
            </a:r>
            <a:endParaRPr kumimoji="1" lang="en-US" altLang="ja-JP" dirty="0"/>
          </a:p>
          <a:p>
            <a:pPr rtl="0">
              <a:spcBef>
                <a:spcPts val="0"/>
              </a:spcBef>
              <a:spcAft>
                <a:spcPts val="0"/>
              </a:spcAft>
            </a:pPr>
            <a:r>
              <a:rPr lang="ja-JP" altLang="en-US" sz="1200" dirty="0"/>
              <a:t>このような解析は、日常の触りたさを初めて明らかにした点で学術的に顕著な成果と今回認められました。</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759650-762C-9343-8990-0901C80FC791}" type="slidenum">
              <a:rPr kumimoji="0" lang="en-US" sz="1200" b="0" i="0" u="none" strike="noStrike" kern="1200" cap="none" spc="0" normalizeH="0" baseline="0" noProof="0" smtClean="0">
                <a:ln>
                  <a:noFill/>
                </a:ln>
                <a:solidFill>
                  <a:prstClr val="black"/>
                </a:solidFill>
                <a:effectLst/>
                <a:uLnTx/>
                <a:uFillTx/>
                <a:latin typeface="Aria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a:ea typeface="ＭＳ Ｐゴシック" charset="0"/>
            </a:endParaRPr>
          </a:p>
        </p:txBody>
      </p:sp>
    </p:spTree>
    <p:extLst>
      <p:ext uri="{BB962C8B-B14F-4D97-AF65-F5344CB8AC3E}">
        <p14:creationId xmlns:p14="http://schemas.microsoft.com/office/powerpoint/2010/main" val="3923911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つ目の解析として、新型コロナウイルス感染拡大時の触りたさの変化を扱いました。</a:t>
            </a:r>
            <a:endParaRPr kumimoji="1" lang="en-US" altLang="ja-JP" dirty="0"/>
          </a:p>
          <a:p>
            <a:r>
              <a:rPr kumimoji="1" lang="ja-JP" altLang="en-US" dirty="0"/>
              <a:t>ここに「人や動物など生物への触りたさ」や「ドアノブなど非生物への触りたくなさ」のグラフを載せています。</a:t>
            </a:r>
            <a:endParaRPr kumimoji="1" lang="en-US" altLang="ja-JP" dirty="0"/>
          </a:p>
          <a:p>
            <a:r>
              <a:rPr kumimoji="1" lang="ja-JP" altLang="en-US" dirty="0"/>
              <a:t>新型コロナウイルス出現後に両者はどのように変化したでしょうか。</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759650-762C-9343-8990-0901C80FC791}" type="slidenum">
              <a:rPr kumimoji="0" lang="en-US" sz="1200" b="0" i="0" u="none" strike="noStrike" kern="1200" cap="none" spc="0" normalizeH="0" baseline="0" noProof="0" smtClean="0">
                <a:ln>
                  <a:noFill/>
                </a:ln>
                <a:solidFill>
                  <a:prstClr val="black"/>
                </a:solidFill>
                <a:effectLst/>
                <a:uLnTx/>
                <a:uFillTx/>
                <a:latin typeface="Aria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a:ea typeface="ＭＳ Ｐゴシック" charset="0"/>
            </a:endParaRPr>
          </a:p>
        </p:txBody>
      </p:sp>
    </p:spTree>
    <p:extLst>
      <p:ext uri="{BB962C8B-B14F-4D97-AF65-F5344CB8AC3E}">
        <p14:creationId xmlns:p14="http://schemas.microsoft.com/office/powerpoint/2010/main" val="2173316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左側のグラフ、「人や動物など生物への触りたさ」は、身体</a:t>
            </a:r>
            <a:r>
              <a:rPr kumimoji="1" lang="ja-JP" altLang="en-US" b="0" dirty="0"/>
              <a:t>コミュニケーション</a:t>
            </a:r>
            <a:r>
              <a:rPr kumimoji="1" lang="ja-JP" altLang="en-US" dirty="0"/>
              <a:t>への強い欲求（いわゆるスキンハンガー）を反映する結果が見られます。</a:t>
            </a:r>
            <a:endParaRPr kumimoji="1" lang="en-US" altLang="ja-JP" dirty="0"/>
          </a:p>
          <a:p>
            <a:r>
              <a:rPr kumimoji="1" lang="ja-JP" altLang="en-US" dirty="0"/>
              <a:t>時間を追っていくと、新型コロナ出現直後は平常通りですが、第</a:t>
            </a:r>
            <a:r>
              <a:rPr kumimoji="1" lang="en-US" altLang="ja-JP" dirty="0"/>
              <a:t>1</a:t>
            </a:r>
            <a:r>
              <a:rPr kumimoji="1" lang="ja-JP" altLang="en-US" dirty="0"/>
              <a:t>回の緊急事態宣言頃から触りたさが強まり、その後高い触りたさレベルを維持していることがわかります。</a:t>
            </a:r>
            <a:endParaRPr kumimoji="1" lang="en-US" altLang="ja-JP" dirty="0"/>
          </a:p>
          <a:p>
            <a:r>
              <a:rPr kumimoji="1" lang="ja-JP" altLang="en-US" dirty="0"/>
              <a:t>つまりスキンハンガーはゆっくりと高まって慢性化しています。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右側のグラフ、「ドアノブなど非生物への触りたくなさ」は、</a:t>
            </a:r>
            <a:r>
              <a:rPr kumimoji="1" lang="ja-JP" altLang="en-US" dirty="0">
                <a:solidFill>
                  <a:schemeClr val="tx1"/>
                </a:solidFill>
                <a:latin typeface="Meiryo UI" panose="020B0604030504040204" pitchFamily="50" charset="-128"/>
                <a:ea typeface="Meiryo UI" panose="020B0604030504040204" pitchFamily="50" charset="-128"/>
                <a:cs typeface="M+ 1p" panose="020B0503020203020204" pitchFamily="50" charset="-128"/>
              </a:rPr>
              <a:t>接触に基づく感染に対する回避欲求を反映する結果が見られます。</a:t>
            </a:r>
            <a:endParaRPr kumimoji="1" lang="en-US" altLang="ja-JP"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時間を追っていくと、新型コロナウイルス出現とともに急激に触りたくなさが強まったものの、その後一定レベルまで低下しています。ここで触りたくなさが強まったものというのは例えば、お金やドアノブ、マスクなどが含まれます。</a:t>
            </a:r>
            <a:endParaRPr kumimoji="1" lang="en-US" altLang="ja-JP" dirty="0"/>
          </a:p>
          <a:p>
            <a:endParaRPr kumimoji="1" lang="en-US" altLang="ja-JP" dirty="0"/>
          </a:p>
          <a:p>
            <a:r>
              <a:rPr kumimoji="1" lang="ja-JP" altLang="en-US" dirty="0"/>
              <a:t>このように「生物への触りたさ」と「非生物への触りたくなさ」の現れ方に時間的な性質の違いがあることを発見しました。</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759650-762C-9343-8990-0901C80FC791}" type="slidenum">
              <a:rPr kumimoji="0" lang="en-US" sz="1200" b="0" i="0" u="none" strike="noStrike" kern="1200" cap="none" spc="0" normalizeH="0" baseline="0" noProof="0" smtClean="0">
                <a:ln>
                  <a:noFill/>
                </a:ln>
                <a:solidFill>
                  <a:prstClr val="black"/>
                </a:solidFill>
                <a:effectLst/>
                <a:uLnTx/>
                <a:uFillTx/>
                <a:latin typeface="Aria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rial"/>
              <a:ea typeface="ＭＳ Ｐゴシック" charset="0"/>
            </a:endParaRPr>
          </a:p>
        </p:txBody>
      </p:sp>
    </p:spTree>
    <p:extLst>
      <p:ext uri="{BB962C8B-B14F-4D97-AF65-F5344CB8AC3E}">
        <p14:creationId xmlns:p14="http://schemas.microsoft.com/office/powerpoint/2010/main" val="1355012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本研究の今後の展望としてはまず、調査結果</a:t>
            </a:r>
            <a:r>
              <a:rPr kumimoji="1" lang="ja-JP" altLang="en-US"/>
              <a:t>に基づく新しい触覚技術の提案が</a:t>
            </a:r>
            <a:r>
              <a:rPr kumimoji="1" lang="ja-JP" altLang="en-US" dirty="0"/>
              <a:t>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今回、スキンハンガーの慢性化が明らかになったので、それを解決するための、</a:t>
            </a:r>
            <a:r>
              <a:rPr lang="ja-JP" altLang="en-US" dirty="0">
                <a:solidFill>
                  <a:srgbClr val="176FC0"/>
                </a:solidFill>
              </a:rPr>
              <a:t>リモート環境で他者や動物と触覚的につながることのできる</a:t>
            </a:r>
            <a:r>
              <a:rPr lang="ja-JP" altLang="en-US">
                <a:solidFill>
                  <a:srgbClr val="176FC0"/>
                </a:solidFill>
              </a:rPr>
              <a:t>技術の提案に取り組みます。</a:t>
            </a:r>
            <a:endParaRPr lang="en-US" altLang="ja-JP" dirty="0">
              <a:solidFill>
                <a:srgbClr val="176F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176FC0"/>
                </a:solidFill>
              </a:rPr>
              <a:t>また</a:t>
            </a:r>
            <a:r>
              <a:rPr lang="ja-JP" altLang="en-US" b="0" dirty="0">
                <a:solidFill>
                  <a:srgbClr val="176FC0"/>
                </a:solidFill>
              </a:rPr>
              <a:t>、接触基づく回避欲求</a:t>
            </a:r>
            <a:r>
              <a:rPr kumimoji="1" lang="ja-JP" altLang="en-US" sz="1200" b="0" dirty="0">
                <a:solidFill>
                  <a:srgbClr val="FF0000"/>
                </a:solidFill>
                <a:latin typeface="M+ 1p" panose="020B0503020203020204" pitchFamily="50" charset="-128"/>
                <a:ea typeface="M+ 1p" panose="020B0503020203020204" pitchFamily="50" charset="-128"/>
                <a:cs typeface="M+ 1p" panose="020B0503020203020204" pitchFamily="50" charset="-128"/>
              </a:rPr>
              <a:t>も明らかになったので、実際に触らなくても触感を与えられる</a:t>
            </a:r>
            <a:r>
              <a:rPr kumimoji="1" lang="ja-JP" altLang="en-US" sz="1200" b="0">
                <a:solidFill>
                  <a:srgbClr val="FF0000"/>
                </a:solidFill>
                <a:latin typeface="M+ 1p" panose="020B0503020203020204" pitchFamily="50" charset="-128"/>
                <a:ea typeface="M+ 1p" panose="020B0503020203020204" pitchFamily="50" charset="-128"/>
                <a:cs typeface="M+ 1p" panose="020B0503020203020204" pitchFamily="50" charset="-128"/>
              </a:rPr>
              <a:t>技術の提案に取り組みます。</a:t>
            </a:r>
            <a:endParaRPr kumimoji="1" lang="en-US" altLang="ja-JP" sz="1200" b="0" dirty="0">
              <a:solidFill>
                <a:srgbClr val="FF0000"/>
              </a:solidFill>
              <a:latin typeface="M+ 1p" panose="020B0503020203020204" pitchFamily="50" charset="-128"/>
              <a:ea typeface="M+ 1p" panose="020B0503020203020204" pitchFamily="50" charset="-128"/>
              <a:cs typeface="M+ 1p" panose="020B050302020302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rgbClr val="FF0000"/>
                </a:solidFill>
                <a:latin typeface="M+ 1p" panose="020B0503020203020204" pitchFamily="50" charset="-128"/>
                <a:ea typeface="M+ 1p" panose="020B0503020203020204" pitchFamily="50" charset="-128"/>
                <a:cs typeface="M+ 1p" panose="020B0503020203020204" pitchFamily="50" charset="-128"/>
              </a:rPr>
              <a:t>そのほかにもメカニズムの解明、実問題が人々の意識に与える影響の予測など、さまざまな実問題に応用可能です。</a:t>
            </a:r>
            <a:endParaRPr kumimoji="1" lang="ja-JP" altLang="en-US" sz="1200" b="0" dirty="0">
              <a:solidFill>
                <a:schemeClr val="tx1"/>
              </a:solidFill>
              <a:latin typeface="M+ 1p" panose="020B0503020203020204" pitchFamily="50" charset="-128"/>
              <a:ea typeface="M+ 1p" panose="020B0503020203020204" pitchFamily="50" charset="-128"/>
              <a:cs typeface="M+ 1p" panose="020B050302020302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solidFill>
                <a:srgbClr val="176FC0"/>
              </a:solidFill>
            </a:endParaRPr>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759650-762C-9343-8990-0901C80FC791}" type="slidenum">
              <a:rPr kumimoji="0" lang="en-US" sz="1200" b="0" i="0" u="none" strike="noStrike" kern="1200" cap="none" spc="0" normalizeH="0" baseline="0" noProof="0" smtClean="0">
                <a:ln>
                  <a:noFill/>
                </a:ln>
                <a:solidFill>
                  <a:prstClr val="black"/>
                </a:solidFill>
                <a:effectLst/>
                <a:uLnTx/>
                <a:uFillTx/>
                <a:latin typeface="Aria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rial"/>
              <a:ea typeface="ＭＳ Ｐゴシック" charset="0"/>
            </a:endParaRPr>
          </a:p>
        </p:txBody>
      </p:sp>
    </p:spTree>
    <p:extLst>
      <p:ext uri="{BB962C8B-B14F-4D97-AF65-F5344CB8AC3E}">
        <p14:creationId xmlns:p14="http://schemas.microsoft.com/office/powerpoint/2010/main" val="2771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759650-762C-9343-8990-0901C80FC791}" type="slidenum">
              <a:rPr kumimoji="0" lang="en-US" sz="1200" b="0" i="0" u="none" strike="noStrike" kern="1200" cap="none" spc="0" normalizeH="0" baseline="0" noProof="0" smtClean="0">
                <a:ln>
                  <a:noFill/>
                </a:ln>
                <a:solidFill>
                  <a:prstClr val="black"/>
                </a:solidFill>
                <a:effectLst/>
                <a:uLnTx/>
                <a:uFillTx/>
                <a:latin typeface="Aria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a:ea typeface="ＭＳ Ｐゴシック" charset="0"/>
            </a:endParaRPr>
          </a:p>
        </p:txBody>
      </p:sp>
    </p:spTree>
    <p:extLst>
      <p:ext uri="{BB962C8B-B14F-4D97-AF65-F5344CB8AC3E}">
        <p14:creationId xmlns:p14="http://schemas.microsoft.com/office/powerpoint/2010/main" val="336397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759650-762C-9343-8990-0901C80FC791}" type="slidenum">
              <a:rPr kumimoji="0" lang="en-US" sz="1200" b="0" i="0" u="none" strike="noStrike" kern="1200" cap="none" spc="0" normalizeH="0" baseline="0" noProof="0" smtClean="0">
                <a:ln>
                  <a:noFill/>
                </a:ln>
                <a:solidFill>
                  <a:prstClr val="black"/>
                </a:solidFill>
                <a:effectLst/>
                <a:uLnTx/>
                <a:uFillTx/>
                <a:latin typeface="Aria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rial"/>
              <a:ea typeface="ＭＳ Ｐゴシック" charset="0"/>
            </a:endParaRPr>
          </a:p>
        </p:txBody>
      </p:sp>
    </p:spTree>
    <p:extLst>
      <p:ext uri="{BB962C8B-B14F-4D97-AF65-F5344CB8AC3E}">
        <p14:creationId xmlns:p14="http://schemas.microsoft.com/office/powerpoint/2010/main" val="3496115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759650-762C-9343-8990-0901C80FC791}" type="slidenum">
              <a:rPr kumimoji="0" lang="en-US" sz="1200" b="0" i="0" u="none" strike="noStrike" kern="1200" cap="none" spc="0" normalizeH="0" baseline="0" noProof="0" smtClean="0">
                <a:ln>
                  <a:noFill/>
                </a:ln>
                <a:solidFill>
                  <a:prstClr val="black"/>
                </a:solidFill>
                <a:effectLst/>
                <a:uLnTx/>
                <a:uFillTx/>
                <a:latin typeface="Aria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a:ea typeface="ＭＳ Ｐゴシック" charset="0"/>
            </a:endParaRPr>
          </a:p>
        </p:txBody>
      </p:sp>
    </p:spTree>
    <p:extLst>
      <p:ext uri="{BB962C8B-B14F-4D97-AF65-F5344CB8AC3E}">
        <p14:creationId xmlns:p14="http://schemas.microsoft.com/office/powerpoint/2010/main" val="1297151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04_テキスト中心(白)">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96692" y="169335"/>
            <a:ext cx="9725123" cy="793751"/>
          </a:xfrm>
          <a:prstGeom prst="rect">
            <a:avLst/>
          </a:prstGeom>
        </p:spPr>
        <p:txBody>
          <a:bodyPr anchor="ctr"/>
          <a:lstStyle>
            <a:lvl1pPr>
              <a:defRPr sz="4000" b="1">
                <a:solidFill>
                  <a:schemeClr val="accent2"/>
                </a:solidFill>
                <a:latin typeface="Segoe UI" panose="020B0502040204020203" pitchFamily="34" charset="0"/>
                <a:ea typeface="メイリオ" panose="020B0604030504040204" pitchFamily="50" charset="-128"/>
                <a:cs typeface="Segoe UI" panose="020B0502040204020203" pitchFamily="34" charset="0"/>
              </a:defRPr>
            </a:lvl1pPr>
          </a:lstStyle>
          <a:p>
            <a:r>
              <a:rPr lang="ja-JP" altLang="en-US" dirty="0"/>
              <a:t>スライドタイトルを入力</a:t>
            </a:r>
            <a:endParaRPr lang="en-ZA" dirty="0"/>
          </a:p>
        </p:txBody>
      </p:sp>
      <p:sp>
        <p:nvSpPr>
          <p:cNvPr id="8" name="Content Placeholder 2"/>
          <p:cNvSpPr>
            <a:spLocks noGrp="1"/>
          </p:cNvSpPr>
          <p:nvPr>
            <p:ph idx="1" hasCustomPrompt="1"/>
          </p:nvPr>
        </p:nvSpPr>
        <p:spPr>
          <a:xfrm>
            <a:off x="396695" y="1529026"/>
            <a:ext cx="11376207" cy="4775113"/>
          </a:xfrm>
          <a:prstGeom prst="rect">
            <a:avLst/>
          </a:prstGeom>
        </p:spPr>
        <p:txBody>
          <a:bodyPr/>
          <a:lstStyle>
            <a:lvl1pPr algn="l">
              <a:defRPr sz="2933">
                <a:solidFill>
                  <a:schemeClr val="tx1"/>
                </a:solidFill>
                <a:latin typeface="Meiryo" panose="020B0604030504040204" pitchFamily="34" charset="-128"/>
                <a:ea typeface="Meiryo" panose="020B0604030504040204" pitchFamily="34" charset="-128"/>
                <a:cs typeface="Meiryo" panose="020B0604030504040204" pitchFamily="34" charset="-128"/>
              </a:defRPr>
            </a:lvl1pPr>
            <a:lvl2pPr algn="l">
              <a:defRPr sz="2400">
                <a:solidFill>
                  <a:schemeClr val="tx1"/>
                </a:solidFill>
                <a:latin typeface="Meiryo" panose="020B0604030504040204" pitchFamily="34" charset="-128"/>
                <a:ea typeface="Meiryo" panose="020B0604030504040204" pitchFamily="34" charset="-128"/>
                <a:cs typeface="Meiryo" panose="020B0604030504040204" pitchFamily="34" charset="-128"/>
              </a:defRPr>
            </a:lvl2pPr>
            <a:lvl3pPr algn="l">
              <a:defRPr sz="1867">
                <a:solidFill>
                  <a:schemeClr val="tx1"/>
                </a:solidFill>
                <a:latin typeface="Meiryo" panose="020B0604030504040204" pitchFamily="34" charset="-128"/>
                <a:ea typeface="Meiryo" panose="020B0604030504040204" pitchFamily="34" charset="-128"/>
                <a:cs typeface="Meiryo" panose="020B0604030504040204" pitchFamily="34" charset="-128"/>
              </a:defRPr>
            </a:lvl3pPr>
            <a:lvl4pPr algn="l">
              <a:defRPr sz="1600">
                <a:solidFill>
                  <a:schemeClr val="tx1"/>
                </a:solidFill>
                <a:latin typeface="Meiryo" panose="020B0604030504040204" pitchFamily="34" charset="-128"/>
                <a:ea typeface="Meiryo" panose="020B0604030504040204" pitchFamily="34" charset="-128"/>
                <a:cs typeface="Meiryo" panose="020B0604030504040204" pitchFamily="34" charset="-128"/>
              </a:defRPr>
            </a:lvl4pPr>
            <a:lvl5pPr algn="l">
              <a:defRPr sz="1400">
                <a:solidFill>
                  <a:schemeClr val="tx1"/>
                </a:solidFill>
                <a:latin typeface="Meiryo" panose="020B0604030504040204" pitchFamily="34" charset="-128"/>
                <a:ea typeface="Meiryo" panose="020B0604030504040204" pitchFamily="34" charset="-128"/>
                <a:cs typeface="Meiryo" panose="020B0604030504040204" pitchFamily="34" charset="-128"/>
              </a:defRPr>
            </a:lvl5pPr>
          </a:lstStyle>
          <a:p>
            <a:pPr lvl="0"/>
            <a:r>
              <a:rPr lang="ja-JP" altLang="en-US" dirty="0"/>
              <a:t>クリックして素材を追加</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ZA" dirty="0"/>
          </a:p>
        </p:txBody>
      </p:sp>
      <p:pic>
        <p:nvPicPr>
          <p:cNvPr id="5" name="Picture 4">
            <a:extLst>
              <a:ext uri="{FF2B5EF4-FFF2-40B4-BE49-F238E27FC236}">
                <a16:creationId xmlns:a16="http://schemas.microsoft.com/office/drawing/2014/main" id="{1F1C5FBA-3ECF-4B49-875C-A704CEE084A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76443" y="387914"/>
            <a:ext cx="1292191" cy="480305"/>
          </a:xfrm>
          <a:prstGeom prst="rect">
            <a:avLst/>
          </a:prstGeom>
        </p:spPr>
      </p:pic>
      <p:sp>
        <p:nvSpPr>
          <p:cNvPr id="9" name="Slide Number Placeholder 5">
            <a:extLst>
              <a:ext uri="{FF2B5EF4-FFF2-40B4-BE49-F238E27FC236}">
                <a16:creationId xmlns:a16="http://schemas.microsoft.com/office/drawing/2014/main" id="{2A607169-5CA7-45B9-8A32-29BA86D905F3}"/>
              </a:ext>
            </a:extLst>
          </p:cNvPr>
          <p:cNvSpPr txBox="1">
            <a:spLocks/>
          </p:cNvSpPr>
          <p:nvPr userDrawn="1"/>
        </p:nvSpPr>
        <p:spPr>
          <a:xfrm>
            <a:off x="9448800" y="6584157"/>
            <a:ext cx="2743200" cy="273844"/>
          </a:xfrm>
          <a:prstGeom prst="rect">
            <a:avLst/>
          </a:prstGeom>
        </p:spPr>
        <p:txBody>
          <a:bodyPr vert="horz" lIns="121920" tIns="60960" rIns="121920" bIns="6096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1219170" rtl="0" eaLnBrk="1" fontAlgn="base" latinLnBrk="0" hangingPunct="1">
              <a:lnSpc>
                <a:spcPct val="100000"/>
              </a:lnSpc>
              <a:spcBef>
                <a:spcPct val="0"/>
              </a:spcBef>
              <a:spcAft>
                <a:spcPct val="0"/>
              </a:spcAft>
              <a:buClrTx/>
              <a:buSzTx/>
              <a:buFontTx/>
              <a:buNone/>
              <a:tabLst/>
              <a:defRPr/>
            </a:pPr>
            <a:fld id="{84EAF112-79CC-B34F-94BA-BFC7F71A8BCC}" type="slidenum">
              <a:rPr kumimoji="0" lang="en-US" sz="1867" b="0" i="0" u="none" strike="noStrike" kern="1200" cap="none" spc="0" normalizeH="0" baseline="0" noProof="0" smtClean="0">
                <a:ln>
                  <a:noFill/>
                </a:ln>
                <a:solidFill>
                  <a:schemeClr val="accent2"/>
                </a:solidFill>
                <a:effectLst/>
                <a:uLnTx/>
                <a:uFillTx/>
                <a:latin typeface="Segoe UI" panose="020B0502040204020203" pitchFamily="34" charset="0"/>
                <a:ea typeface="ＭＳ Ｐゴシック" charset="0"/>
                <a:cs typeface="Segoe UI" panose="020B0502040204020203" pitchFamily="34" charset="0"/>
              </a:rPr>
              <a:pPr marL="0" marR="0" lvl="0" indent="0" algn="r" defTabSz="1219170" rtl="0" eaLnBrk="1" fontAlgn="base" latinLnBrk="0" hangingPunct="1">
                <a:lnSpc>
                  <a:spcPct val="100000"/>
                </a:lnSpc>
                <a:spcBef>
                  <a:spcPct val="0"/>
                </a:spcBef>
                <a:spcAft>
                  <a:spcPct val="0"/>
                </a:spcAft>
                <a:buClrTx/>
                <a:buSzTx/>
                <a:buFontTx/>
                <a:buNone/>
                <a:tabLst/>
                <a:defRPr/>
              </a:pPr>
              <a:t>‹#›</a:t>
            </a:fld>
            <a:endParaRPr kumimoji="0" lang="en-US" sz="1867" b="0" i="0" u="none" strike="noStrike" kern="1200" cap="none" spc="0" normalizeH="0" baseline="0" noProof="0" dirty="0">
              <a:ln>
                <a:noFill/>
              </a:ln>
              <a:solidFill>
                <a:schemeClr val="accent2"/>
              </a:solidFill>
              <a:effectLst/>
              <a:uLnTx/>
              <a:uFillTx/>
              <a:latin typeface="Segoe UI" panose="020B0502040204020203" pitchFamily="34" charset="0"/>
              <a:ea typeface="ＭＳ Ｐゴシック" charset="0"/>
              <a:cs typeface="Segoe UI" panose="020B0502040204020203" pitchFamily="34" charset="0"/>
            </a:endParaRPr>
          </a:p>
        </p:txBody>
      </p:sp>
      <p:sp>
        <p:nvSpPr>
          <p:cNvPr id="6" name="テキスト ボックス 5"/>
          <p:cNvSpPr txBox="1"/>
          <p:nvPr userDrawn="1"/>
        </p:nvSpPr>
        <p:spPr>
          <a:xfrm>
            <a:off x="396695" y="6584156"/>
            <a:ext cx="2979552" cy="256545"/>
          </a:xfrm>
          <a:prstGeom prst="rect">
            <a:avLst/>
          </a:prstGeom>
          <a:noFill/>
        </p:spPr>
        <p:txBody>
          <a:bodyPr wrap="square" rtlCol="0">
            <a:spAutoFit/>
          </a:bodyPr>
          <a:lstStyle/>
          <a:p>
            <a:r>
              <a:rPr lang="en-US" altLang="ja-JP" sz="1067" dirty="0">
                <a:solidFill>
                  <a:schemeClr val="tx1"/>
                </a:solidFill>
                <a:latin typeface="Segoe UI" panose="020B0502040204020203" pitchFamily="34" charset="0"/>
                <a:cs typeface="Segoe UI" panose="020B0502040204020203" pitchFamily="34" charset="0"/>
              </a:rPr>
              <a:t>Copyright 2022 NTT CORPORATION</a:t>
            </a:r>
            <a:endParaRPr kumimoji="1" lang="ja-JP" altLang="en-US" sz="1067"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99718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7_図(白)">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395819" y="1211424"/>
            <a:ext cx="11377101" cy="381000"/>
          </a:xfrm>
          <a:prstGeom prst="rect">
            <a:avLst/>
          </a:prstGeom>
        </p:spPr>
        <p:txBody>
          <a:bodyPr/>
          <a:lstStyle>
            <a:lvl1pPr algn="ctr">
              <a:defRPr sz="2133" i="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160860" indent="0" algn="ctr">
              <a:buNone/>
              <a:defRPr sz="2489"/>
            </a:lvl2pPr>
          </a:lstStyle>
          <a:p>
            <a:pPr lvl="0"/>
            <a:r>
              <a:rPr lang="ja-JP" altLang="en-US" dirty="0"/>
              <a:t>テキストを入力</a:t>
            </a:r>
          </a:p>
        </p:txBody>
      </p:sp>
      <p:sp>
        <p:nvSpPr>
          <p:cNvPr id="6" name="Chart Placeholder 5"/>
          <p:cNvSpPr>
            <a:spLocks noGrp="1"/>
          </p:cNvSpPr>
          <p:nvPr>
            <p:ph type="chart" sz="quarter" idx="11" hasCustomPrompt="1"/>
          </p:nvPr>
        </p:nvSpPr>
        <p:spPr>
          <a:xfrm>
            <a:off x="396695" y="1683604"/>
            <a:ext cx="11376207" cy="4108771"/>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a:defRPr lang="en-ZA" sz="2400" i="0" dirty="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stStyle>
          <a:p>
            <a:pPr lvl="0" algn="ctr">
              <a:lnSpc>
                <a:spcPct val="110000"/>
              </a:lnSpc>
              <a:spcBef>
                <a:spcPts val="267"/>
              </a:spcBef>
              <a:spcAft>
                <a:spcPts val="267"/>
              </a:spcAft>
            </a:pPr>
            <a:r>
              <a:rPr lang="ja-JP" altLang="en-US" dirty="0"/>
              <a:t>グラフを追加</a:t>
            </a:r>
            <a:endParaRPr lang="en-ZA" dirty="0"/>
          </a:p>
        </p:txBody>
      </p:sp>
      <p:sp>
        <p:nvSpPr>
          <p:cNvPr id="5" name="Title 1"/>
          <p:cNvSpPr>
            <a:spLocks noGrp="1"/>
          </p:cNvSpPr>
          <p:nvPr>
            <p:ph type="title" hasCustomPrompt="1"/>
          </p:nvPr>
        </p:nvSpPr>
        <p:spPr>
          <a:xfrm>
            <a:off x="396695" y="169335"/>
            <a:ext cx="9558508" cy="793751"/>
          </a:xfrm>
          <a:prstGeom prst="rect">
            <a:avLst/>
          </a:prstGeom>
        </p:spPr>
        <p:txBody>
          <a:bodyPr anchor="ctr"/>
          <a:lstStyle>
            <a:lvl1pPr>
              <a:defRPr sz="4000" b="1" i="0">
                <a:solidFill>
                  <a:schemeClr val="accent2"/>
                </a:solidFill>
                <a:latin typeface="Segoe UI" panose="020B0502040204020203" pitchFamily="34" charset="0"/>
                <a:ea typeface="メイリオ" panose="020B0604030504040204" pitchFamily="50" charset="-128"/>
                <a:cs typeface="Segoe UI" panose="020B0502040204020203" pitchFamily="34" charset="0"/>
              </a:defRPr>
            </a:lvl1pPr>
          </a:lstStyle>
          <a:p>
            <a:r>
              <a:rPr lang="ja-JP" altLang="en-US" dirty="0"/>
              <a:t>スライドタイトルを入力</a:t>
            </a:r>
            <a:endParaRPr lang="en-ZA" dirty="0"/>
          </a:p>
        </p:txBody>
      </p:sp>
      <p:pic>
        <p:nvPicPr>
          <p:cNvPr id="9" name="Picture 8">
            <a:extLst>
              <a:ext uri="{FF2B5EF4-FFF2-40B4-BE49-F238E27FC236}">
                <a16:creationId xmlns:a16="http://schemas.microsoft.com/office/drawing/2014/main" id="{B761E181-5FDC-CC41-A38E-B7FB36A86B8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76443" y="387914"/>
            <a:ext cx="1292191" cy="480305"/>
          </a:xfrm>
          <a:prstGeom prst="rect">
            <a:avLst/>
          </a:prstGeom>
        </p:spPr>
      </p:pic>
      <p:sp>
        <p:nvSpPr>
          <p:cNvPr id="8" name="Slide Number Placeholder 5">
            <a:extLst>
              <a:ext uri="{FF2B5EF4-FFF2-40B4-BE49-F238E27FC236}">
                <a16:creationId xmlns:a16="http://schemas.microsoft.com/office/drawing/2014/main" id="{2A607169-5CA7-45B9-8A32-29BA86D905F3}"/>
              </a:ext>
            </a:extLst>
          </p:cNvPr>
          <p:cNvSpPr txBox="1">
            <a:spLocks/>
          </p:cNvSpPr>
          <p:nvPr userDrawn="1"/>
        </p:nvSpPr>
        <p:spPr>
          <a:xfrm>
            <a:off x="9448800" y="6584157"/>
            <a:ext cx="2743200" cy="273844"/>
          </a:xfrm>
          <a:prstGeom prst="rect">
            <a:avLst/>
          </a:prstGeom>
        </p:spPr>
        <p:txBody>
          <a:bodyPr vert="horz" lIns="121920" tIns="60960" rIns="121920" bIns="6096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1219170" rtl="0" eaLnBrk="1" fontAlgn="base" latinLnBrk="0" hangingPunct="1">
              <a:lnSpc>
                <a:spcPct val="100000"/>
              </a:lnSpc>
              <a:spcBef>
                <a:spcPct val="0"/>
              </a:spcBef>
              <a:spcAft>
                <a:spcPct val="0"/>
              </a:spcAft>
              <a:buClrTx/>
              <a:buSzTx/>
              <a:buFontTx/>
              <a:buNone/>
              <a:tabLst/>
              <a:defRPr/>
            </a:pPr>
            <a:fld id="{84EAF112-79CC-B34F-94BA-BFC7F71A8BCC}" type="slidenum">
              <a:rPr kumimoji="0" lang="en-US" sz="1867" b="0" i="0" u="none" strike="noStrike" kern="1200" cap="none" spc="0" normalizeH="0" baseline="0" noProof="0" smtClean="0">
                <a:ln>
                  <a:noFill/>
                </a:ln>
                <a:solidFill>
                  <a:schemeClr val="accent2"/>
                </a:solidFill>
                <a:effectLst/>
                <a:uLnTx/>
                <a:uFillTx/>
                <a:latin typeface="Segoe UI" panose="020B0502040204020203" pitchFamily="34" charset="0"/>
                <a:ea typeface="メイリオ" panose="020B0604030504040204" pitchFamily="50" charset="-128"/>
                <a:cs typeface="Segoe UI" panose="020B0502040204020203" pitchFamily="34" charset="0"/>
              </a:rPr>
              <a:pPr marL="0" marR="0" lvl="0" indent="0" algn="r" defTabSz="1219170" rtl="0" eaLnBrk="1" fontAlgn="base" latinLnBrk="0" hangingPunct="1">
                <a:lnSpc>
                  <a:spcPct val="100000"/>
                </a:lnSpc>
                <a:spcBef>
                  <a:spcPct val="0"/>
                </a:spcBef>
                <a:spcAft>
                  <a:spcPct val="0"/>
                </a:spcAft>
                <a:buClrTx/>
                <a:buSzTx/>
                <a:buFontTx/>
                <a:buNone/>
                <a:tabLst/>
                <a:defRPr/>
              </a:pPr>
              <a:t>‹#›</a:t>
            </a:fld>
            <a:endParaRPr kumimoji="0" lang="en-US" sz="1867" b="0" i="0" u="none" strike="noStrike" kern="1200" cap="none" spc="0" normalizeH="0" baseline="0" noProof="0" dirty="0">
              <a:ln>
                <a:noFill/>
              </a:ln>
              <a:solidFill>
                <a:schemeClr val="accent2"/>
              </a:solidFill>
              <a:effectLst/>
              <a:uLnTx/>
              <a:uFillTx/>
              <a:latin typeface="Segoe UI" panose="020B0502040204020203" pitchFamily="34" charset="0"/>
              <a:ea typeface="メイリオ" panose="020B0604030504040204" pitchFamily="50" charset="-128"/>
              <a:cs typeface="Segoe UI" panose="020B0502040204020203" pitchFamily="34" charset="0"/>
            </a:endParaRPr>
          </a:p>
        </p:txBody>
      </p:sp>
      <p:sp>
        <p:nvSpPr>
          <p:cNvPr id="10" name="テキスト ボックス 9"/>
          <p:cNvSpPr txBox="1"/>
          <p:nvPr userDrawn="1"/>
        </p:nvSpPr>
        <p:spPr>
          <a:xfrm>
            <a:off x="396695" y="6584156"/>
            <a:ext cx="2979552" cy="256545"/>
          </a:xfrm>
          <a:prstGeom prst="rect">
            <a:avLst/>
          </a:prstGeom>
          <a:noFill/>
        </p:spPr>
        <p:txBody>
          <a:bodyPr wrap="square" rtlCol="0">
            <a:spAutoFit/>
          </a:bodyPr>
          <a:lstStyle/>
          <a:p>
            <a:r>
              <a:rPr lang="en-US" altLang="ja-JP" sz="1067" dirty="0">
                <a:solidFill>
                  <a:schemeClr val="tx1"/>
                </a:solidFill>
                <a:latin typeface="Segoe UI" panose="020B0502040204020203" pitchFamily="34" charset="0"/>
                <a:cs typeface="Segoe UI" panose="020B0502040204020203" pitchFamily="34" charset="0"/>
              </a:rPr>
              <a:t>Copyright 2022 NTT CORPORATION</a:t>
            </a:r>
            <a:endParaRPr kumimoji="1" lang="ja-JP" altLang="en-US" sz="1067"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2723513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CA6F3-B96E-4B90-8EBD-02070A855712}" type="datetimeFigureOut">
              <a:rPr kumimoji="1" lang="ja-JP" altLang="en-US" smtClean="0"/>
              <a:t>2024/4/3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AA250-7D0E-4308-ACCD-E6376AE9935D}" type="slidenum">
              <a:rPr kumimoji="1" lang="ja-JP" altLang="en-US" smtClean="0"/>
              <a:t>‹#›</a:t>
            </a:fld>
            <a:endParaRPr kumimoji="1" lang="ja-JP" altLang="en-US"/>
          </a:p>
        </p:txBody>
      </p:sp>
    </p:spTree>
    <p:extLst>
      <p:ext uri="{BB962C8B-B14F-4D97-AF65-F5344CB8AC3E}">
        <p14:creationId xmlns:p14="http://schemas.microsoft.com/office/powerpoint/2010/main" val="341453455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CCB724A7-B4B1-41BC-AED2-9BEA65AE19D8}"/>
              </a:ext>
            </a:extLst>
          </p:cNvPr>
          <p:cNvSpPr txBox="1"/>
          <p:nvPr/>
        </p:nvSpPr>
        <p:spPr>
          <a:xfrm>
            <a:off x="145924" y="1944109"/>
            <a:ext cx="6094049" cy="523220"/>
          </a:xfrm>
          <a:prstGeom prst="rect">
            <a:avLst/>
          </a:prstGeom>
          <a:noFill/>
        </p:spPr>
        <p:txBody>
          <a:bodyPr wrap="square" rtlCol="0">
            <a:spAutoFit/>
          </a:bodyPr>
          <a:lstStyle>
            <a:defPPr>
              <a:defRPr lang="ja-JP"/>
            </a:defPPr>
            <a:lvl1pPr marL="342900" indent="-342900">
              <a:buFont typeface="Arial" panose="020B0604020202020204" pitchFamily="34" charset="0"/>
              <a:buChar char="•"/>
              <a:defRPr sz="2800">
                <a:latin typeface="M+ 1p" panose="020B0503020203020204" pitchFamily="50" charset="-128"/>
                <a:ea typeface="M+ 1p" panose="020B0503020203020204" pitchFamily="50" charset="-128"/>
                <a:cs typeface="M+ 1p" panose="020B0503020203020204" pitchFamily="50" charset="-128"/>
              </a:defRPr>
            </a:lvl1pPr>
          </a:lstStyle>
          <a:p>
            <a:pPr marL="0" indent="0">
              <a:buNone/>
            </a:pPr>
            <a:r>
              <a:rPr lang="ja-JP" altLang="en-US" dirty="0">
                <a:latin typeface="Meiryo UI" panose="020B0604030504040204" pitchFamily="50" charset="-128"/>
                <a:ea typeface="Meiryo UI" panose="020B0604030504040204" pitchFamily="50" charset="-128"/>
              </a:rPr>
              <a:t>触りたい対象と触り方の関連性を明確化</a:t>
            </a:r>
          </a:p>
        </p:txBody>
      </p:sp>
      <p:pic>
        <p:nvPicPr>
          <p:cNvPr id="5" name="図 4">
            <a:extLst>
              <a:ext uri="{FF2B5EF4-FFF2-40B4-BE49-F238E27FC236}">
                <a16:creationId xmlns:a16="http://schemas.microsoft.com/office/drawing/2014/main" id="{8D4AC21A-A7C9-4AA5-95B7-5418FAA6C764}"/>
              </a:ext>
            </a:extLst>
          </p:cNvPr>
          <p:cNvPicPr>
            <a:picLocks noChangeAspect="1"/>
          </p:cNvPicPr>
          <p:nvPr/>
        </p:nvPicPr>
        <p:blipFill>
          <a:blip r:embed="rId3"/>
          <a:stretch>
            <a:fillRect/>
          </a:stretch>
        </p:blipFill>
        <p:spPr>
          <a:xfrm>
            <a:off x="7546036" y="2157158"/>
            <a:ext cx="4582767" cy="4675021"/>
          </a:xfrm>
          <a:prstGeom prst="rect">
            <a:avLst/>
          </a:prstGeom>
        </p:spPr>
      </p:pic>
      <p:graphicFrame>
        <p:nvGraphicFramePr>
          <p:cNvPr id="18" name="表 3">
            <a:extLst>
              <a:ext uri="{FF2B5EF4-FFF2-40B4-BE49-F238E27FC236}">
                <a16:creationId xmlns:a16="http://schemas.microsoft.com/office/drawing/2014/main" id="{FDD216DF-E27E-B8BF-EE05-A942E46DA101}"/>
              </a:ext>
            </a:extLst>
          </p:cNvPr>
          <p:cNvGraphicFramePr>
            <a:graphicFrameLocks noGrp="1"/>
          </p:cNvGraphicFramePr>
          <p:nvPr>
            <p:extLst>
              <p:ext uri="{D42A27DB-BD31-4B8C-83A1-F6EECF244321}">
                <p14:modId xmlns:p14="http://schemas.microsoft.com/office/powerpoint/2010/main" val="593201458"/>
              </p:ext>
            </p:extLst>
          </p:nvPr>
        </p:nvGraphicFramePr>
        <p:xfrm>
          <a:off x="535428" y="2658372"/>
          <a:ext cx="4543954" cy="2810178"/>
        </p:xfrm>
        <a:graphic>
          <a:graphicData uri="http://schemas.openxmlformats.org/drawingml/2006/table">
            <a:tbl>
              <a:tblPr firstRow="1" bandRow="1"/>
              <a:tblGrid>
                <a:gridCol w="784373">
                  <a:extLst>
                    <a:ext uri="{9D8B030D-6E8A-4147-A177-3AD203B41FA5}">
                      <a16:colId xmlns:a16="http://schemas.microsoft.com/office/drawing/2014/main" val="1239225099"/>
                    </a:ext>
                  </a:extLst>
                </a:gridCol>
                <a:gridCol w="1081894">
                  <a:extLst>
                    <a:ext uri="{9D8B030D-6E8A-4147-A177-3AD203B41FA5}">
                      <a16:colId xmlns:a16="http://schemas.microsoft.com/office/drawing/2014/main" val="996755172"/>
                    </a:ext>
                  </a:extLst>
                </a:gridCol>
                <a:gridCol w="892562">
                  <a:extLst>
                    <a:ext uri="{9D8B030D-6E8A-4147-A177-3AD203B41FA5}">
                      <a16:colId xmlns:a16="http://schemas.microsoft.com/office/drawing/2014/main" val="2535505162"/>
                    </a:ext>
                  </a:extLst>
                </a:gridCol>
                <a:gridCol w="1108941">
                  <a:extLst>
                    <a:ext uri="{9D8B030D-6E8A-4147-A177-3AD203B41FA5}">
                      <a16:colId xmlns:a16="http://schemas.microsoft.com/office/drawing/2014/main" val="3891240315"/>
                    </a:ext>
                  </a:extLst>
                </a:gridCol>
                <a:gridCol w="676184">
                  <a:extLst>
                    <a:ext uri="{9D8B030D-6E8A-4147-A177-3AD203B41FA5}">
                      <a16:colId xmlns:a16="http://schemas.microsoft.com/office/drawing/2014/main" val="3718918566"/>
                    </a:ext>
                  </a:extLst>
                </a:gridCol>
              </a:tblGrid>
              <a:tr h="349889">
                <a:tc>
                  <a:txBody>
                    <a:bodyPr/>
                    <a:lstStyle>
                      <a:lvl1pPr marL="0" algn="l" defTabSz="1219170" rtl="0" eaLnBrk="1" latinLnBrk="0" hangingPunct="1">
                        <a:defRPr kumimoji="1" sz="2400" b="1" kern="1200">
                          <a:solidFill>
                            <a:schemeClr val="lt1"/>
                          </a:solidFill>
                          <a:latin typeface="Calibri"/>
                        </a:defRPr>
                      </a:lvl1pPr>
                      <a:lvl2pPr marL="609585" algn="l" defTabSz="1219170" rtl="0" eaLnBrk="1" latinLnBrk="0" hangingPunct="1">
                        <a:defRPr kumimoji="1" sz="2400" b="1" kern="1200">
                          <a:solidFill>
                            <a:schemeClr val="lt1"/>
                          </a:solidFill>
                          <a:latin typeface="Calibri"/>
                        </a:defRPr>
                      </a:lvl2pPr>
                      <a:lvl3pPr marL="1219170" algn="l" defTabSz="1219170" rtl="0" eaLnBrk="1" latinLnBrk="0" hangingPunct="1">
                        <a:defRPr kumimoji="1" sz="2400" b="1" kern="1200">
                          <a:solidFill>
                            <a:schemeClr val="lt1"/>
                          </a:solidFill>
                          <a:latin typeface="Calibri"/>
                        </a:defRPr>
                      </a:lvl3pPr>
                      <a:lvl4pPr marL="1828754" algn="l" defTabSz="1219170" rtl="0" eaLnBrk="1" latinLnBrk="0" hangingPunct="1">
                        <a:defRPr kumimoji="1" sz="2400" b="1" kern="1200">
                          <a:solidFill>
                            <a:schemeClr val="lt1"/>
                          </a:solidFill>
                          <a:latin typeface="Calibri"/>
                        </a:defRPr>
                      </a:lvl4pPr>
                      <a:lvl5pPr marL="2438339" algn="l" defTabSz="1219170" rtl="0" eaLnBrk="1" latinLnBrk="0" hangingPunct="1">
                        <a:defRPr kumimoji="1" sz="2400" b="1" kern="1200">
                          <a:solidFill>
                            <a:schemeClr val="lt1"/>
                          </a:solidFill>
                          <a:latin typeface="Calibri"/>
                        </a:defRPr>
                      </a:lvl5pPr>
                      <a:lvl6pPr marL="3047924" algn="l" defTabSz="1219170" rtl="0" eaLnBrk="1" latinLnBrk="0" hangingPunct="1">
                        <a:defRPr kumimoji="1" sz="2400" b="1" kern="1200">
                          <a:solidFill>
                            <a:schemeClr val="lt1"/>
                          </a:solidFill>
                          <a:latin typeface="Calibri"/>
                        </a:defRPr>
                      </a:lvl6pPr>
                      <a:lvl7pPr marL="3657509" algn="l" defTabSz="1219170" rtl="0" eaLnBrk="1" latinLnBrk="0" hangingPunct="1">
                        <a:defRPr kumimoji="1" sz="2400" b="1" kern="1200">
                          <a:solidFill>
                            <a:schemeClr val="lt1"/>
                          </a:solidFill>
                          <a:latin typeface="Calibri"/>
                        </a:defRPr>
                      </a:lvl7pPr>
                      <a:lvl8pPr marL="4267093" algn="l" defTabSz="1219170" rtl="0" eaLnBrk="1" latinLnBrk="0" hangingPunct="1">
                        <a:defRPr kumimoji="1" sz="2400" b="1" kern="1200">
                          <a:solidFill>
                            <a:schemeClr val="lt1"/>
                          </a:solidFill>
                          <a:latin typeface="Calibri"/>
                        </a:defRPr>
                      </a:lvl8pPr>
                      <a:lvl9pPr marL="4876678" algn="l" defTabSz="1219170" rtl="0" eaLnBrk="1" latinLnBrk="0" hangingPunct="1">
                        <a:defRPr kumimoji="1" sz="2400" b="1" kern="1200">
                          <a:solidFill>
                            <a:schemeClr val="lt1"/>
                          </a:solidFill>
                          <a:latin typeface="Calibri"/>
                        </a:defRPr>
                      </a:lvl9pPr>
                    </a:lstStyle>
                    <a:p>
                      <a:r>
                        <a:rPr kumimoji="1" lang="ja-JP" altLang="en-US" sz="1600" dirty="0">
                          <a:solidFill>
                            <a:schemeClr val="tx1"/>
                          </a:solidFill>
                          <a:latin typeface="Roboto" panose="02000000000000000000" pitchFamily="2" charset="0"/>
                          <a:ea typeface="Meiryo UI" panose="020B0604030504040204" pitchFamily="50" charset="-128"/>
                        </a:rPr>
                        <a:t>触り方</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9F6FF"/>
                    </a:solidFill>
                  </a:tcPr>
                </a:tc>
                <a:tc>
                  <a:txBody>
                    <a:bodyPr/>
                    <a:lstStyle>
                      <a:lvl1pPr marL="0" algn="l" defTabSz="1219170" rtl="0" eaLnBrk="1" latinLnBrk="0" hangingPunct="1">
                        <a:defRPr kumimoji="1" sz="2400" b="1" kern="1200">
                          <a:solidFill>
                            <a:schemeClr val="lt1"/>
                          </a:solidFill>
                          <a:latin typeface="Calibri"/>
                        </a:defRPr>
                      </a:lvl1pPr>
                      <a:lvl2pPr marL="609585" algn="l" defTabSz="1219170" rtl="0" eaLnBrk="1" latinLnBrk="0" hangingPunct="1">
                        <a:defRPr kumimoji="1" sz="2400" b="1" kern="1200">
                          <a:solidFill>
                            <a:schemeClr val="lt1"/>
                          </a:solidFill>
                          <a:latin typeface="Calibri"/>
                        </a:defRPr>
                      </a:lvl2pPr>
                      <a:lvl3pPr marL="1219170" algn="l" defTabSz="1219170" rtl="0" eaLnBrk="1" latinLnBrk="0" hangingPunct="1">
                        <a:defRPr kumimoji="1" sz="2400" b="1" kern="1200">
                          <a:solidFill>
                            <a:schemeClr val="lt1"/>
                          </a:solidFill>
                          <a:latin typeface="Calibri"/>
                        </a:defRPr>
                      </a:lvl3pPr>
                      <a:lvl4pPr marL="1828754" algn="l" defTabSz="1219170" rtl="0" eaLnBrk="1" latinLnBrk="0" hangingPunct="1">
                        <a:defRPr kumimoji="1" sz="2400" b="1" kern="1200">
                          <a:solidFill>
                            <a:schemeClr val="lt1"/>
                          </a:solidFill>
                          <a:latin typeface="Calibri"/>
                        </a:defRPr>
                      </a:lvl4pPr>
                      <a:lvl5pPr marL="2438339" algn="l" defTabSz="1219170" rtl="0" eaLnBrk="1" latinLnBrk="0" hangingPunct="1">
                        <a:defRPr kumimoji="1" sz="2400" b="1" kern="1200">
                          <a:solidFill>
                            <a:schemeClr val="lt1"/>
                          </a:solidFill>
                          <a:latin typeface="Calibri"/>
                        </a:defRPr>
                      </a:lvl5pPr>
                      <a:lvl6pPr marL="3047924" algn="l" defTabSz="1219170" rtl="0" eaLnBrk="1" latinLnBrk="0" hangingPunct="1">
                        <a:defRPr kumimoji="1" sz="2400" b="1" kern="1200">
                          <a:solidFill>
                            <a:schemeClr val="lt1"/>
                          </a:solidFill>
                          <a:latin typeface="Calibri"/>
                        </a:defRPr>
                      </a:lvl6pPr>
                      <a:lvl7pPr marL="3657509" algn="l" defTabSz="1219170" rtl="0" eaLnBrk="1" latinLnBrk="0" hangingPunct="1">
                        <a:defRPr kumimoji="1" sz="2400" b="1" kern="1200">
                          <a:solidFill>
                            <a:schemeClr val="lt1"/>
                          </a:solidFill>
                          <a:latin typeface="Calibri"/>
                        </a:defRPr>
                      </a:lvl7pPr>
                      <a:lvl8pPr marL="4267093" algn="l" defTabSz="1219170" rtl="0" eaLnBrk="1" latinLnBrk="0" hangingPunct="1">
                        <a:defRPr kumimoji="1" sz="2400" b="1" kern="1200">
                          <a:solidFill>
                            <a:schemeClr val="lt1"/>
                          </a:solidFill>
                          <a:latin typeface="Calibri"/>
                        </a:defRPr>
                      </a:lvl8pPr>
                      <a:lvl9pPr marL="4876678" algn="l" defTabSz="1219170" rtl="0" eaLnBrk="1" latinLnBrk="0" hangingPunct="1">
                        <a:defRPr kumimoji="1" sz="2400" b="1" kern="1200">
                          <a:solidFill>
                            <a:schemeClr val="lt1"/>
                          </a:solidFill>
                          <a:latin typeface="Calibri"/>
                        </a:defRPr>
                      </a:lvl9pPr>
                    </a:lstStyle>
                    <a:p>
                      <a:r>
                        <a:rPr kumimoji="1" lang="en-US" altLang="ja-JP" sz="1600" dirty="0">
                          <a:solidFill>
                            <a:schemeClr val="tx1"/>
                          </a:solidFill>
                          <a:latin typeface="Roboto" panose="02000000000000000000" pitchFamily="2" charset="0"/>
                          <a:ea typeface="Meiryo UI" panose="020B0604030504040204" pitchFamily="50" charset="-128"/>
                        </a:rPr>
                        <a:t>1</a:t>
                      </a:r>
                      <a:r>
                        <a:rPr kumimoji="1" lang="ja-JP" altLang="en-US" sz="1600" dirty="0">
                          <a:solidFill>
                            <a:schemeClr val="tx1"/>
                          </a:solidFill>
                          <a:latin typeface="Roboto" panose="02000000000000000000" pitchFamily="2" charset="0"/>
                          <a:ea typeface="Meiryo UI" panose="020B0604030504040204" pitchFamily="50" charset="-128"/>
                        </a:rPr>
                        <a:t>位</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9F6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en-US" altLang="ja-JP" sz="1600" b="1" kern="1200" dirty="0">
                          <a:solidFill>
                            <a:schemeClr val="tx1"/>
                          </a:solidFill>
                          <a:latin typeface="Roboto" panose="02000000000000000000" pitchFamily="2" charset="0"/>
                          <a:ea typeface="Meiryo UI" panose="020B0604030504040204" pitchFamily="50" charset="-128"/>
                          <a:cs typeface="+mn-cs"/>
                        </a:rPr>
                        <a:t>2</a:t>
                      </a:r>
                      <a:r>
                        <a:rPr kumimoji="1" lang="ja-JP" altLang="en-US" sz="1600" b="1" kern="1200" dirty="0">
                          <a:solidFill>
                            <a:schemeClr val="tx1"/>
                          </a:solidFill>
                          <a:latin typeface="Roboto" panose="02000000000000000000" pitchFamily="2" charset="0"/>
                          <a:ea typeface="Meiryo UI" panose="020B0604030504040204" pitchFamily="50" charset="-128"/>
                          <a:cs typeface="+mn-cs"/>
                        </a:rPr>
                        <a:t>位</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9F6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algn="l" defTabSz="1219170" rtl="0" eaLnBrk="1" latinLnBrk="0" hangingPunct="1"/>
                      <a:r>
                        <a:rPr kumimoji="1" lang="en-US" altLang="ja-JP" sz="1600" b="1" kern="1200" dirty="0">
                          <a:solidFill>
                            <a:schemeClr val="tx1"/>
                          </a:solidFill>
                          <a:latin typeface="Roboto" panose="02000000000000000000" pitchFamily="2" charset="0"/>
                          <a:ea typeface="Meiryo UI" panose="020B0604030504040204" pitchFamily="50" charset="-128"/>
                          <a:cs typeface="+mn-cs"/>
                        </a:rPr>
                        <a:t>3</a:t>
                      </a:r>
                      <a:r>
                        <a:rPr kumimoji="1" lang="ja-JP" altLang="en-US" sz="1600" b="1" kern="1200" dirty="0">
                          <a:solidFill>
                            <a:schemeClr val="tx1"/>
                          </a:solidFill>
                          <a:latin typeface="Roboto" panose="02000000000000000000" pitchFamily="2" charset="0"/>
                          <a:ea typeface="Meiryo UI" panose="020B0604030504040204" pitchFamily="50" charset="-128"/>
                          <a:cs typeface="+mn-cs"/>
                        </a:rPr>
                        <a:t>位</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9F6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algn="l" defTabSz="1219170" rtl="0" eaLnBrk="1" latinLnBrk="0" hangingPunct="1"/>
                      <a:r>
                        <a:rPr kumimoji="1" lang="en-US" altLang="ja-JP" sz="1600" b="1" kern="1200" dirty="0">
                          <a:solidFill>
                            <a:schemeClr val="tx1"/>
                          </a:solidFill>
                          <a:latin typeface="Roboto" panose="02000000000000000000" pitchFamily="2" charset="0"/>
                          <a:ea typeface="Meiryo UI" panose="020B0604030504040204" pitchFamily="50" charset="-128"/>
                          <a:cs typeface="+mn-cs"/>
                        </a:rPr>
                        <a:t>4</a:t>
                      </a:r>
                      <a:r>
                        <a:rPr kumimoji="1" lang="ja-JP" altLang="en-US" sz="1600" b="1" kern="1200" dirty="0">
                          <a:solidFill>
                            <a:schemeClr val="tx1"/>
                          </a:solidFill>
                          <a:latin typeface="Roboto" panose="02000000000000000000" pitchFamily="2" charset="0"/>
                          <a:ea typeface="Meiryo UI" panose="020B0604030504040204" pitchFamily="50" charset="-128"/>
                          <a:cs typeface="+mn-cs"/>
                        </a:rPr>
                        <a:t>位</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9F6FF"/>
                    </a:solidFill>
                  </a:tcPr>
                </a:tc>
                <a:extLst>
                  <a:ext uri="{0D108BD9-81ED-4DB2-BD59-A6C34878D82A}">
                    <a16:rowId xmlns:a16="http://schemas.microsoft.com/office/drawing/2014/main" val="2717150354"/>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触る</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胸</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髪</a:t>
                      </a:r>
                    </a:p>
                  </a:txBody>
                  <a:tcPr marL="75570" marR="75570" marT="37785" marB="377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お尻</a:t>
                      </a:r>
                    </a:p>
                  </a:txBody>
                  <a:tcPr marL="75570" marR="75570" marT="37785" marB="377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猫</a:t>
                      </a:r>
                    </a:p>
                  </a:txBody>
                  <a:tcPr marL="75570" marR="75570" marT="37785" marB="377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04180958"/>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触れる</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あなた</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人々</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肌</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猫</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61250075"/>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撫でる</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頭</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猫</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犬</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お腹</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179177055"/>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掴む</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腰</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手</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お尻</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しっぽ</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272306184"/>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押す</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ボタン</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スタンプ</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カート</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お腹</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50469790"/>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叩く</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ドラム</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お尻</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キーボード</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頭</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82688669"/>
                  </a:ext>
                </a:extLst>
              </a:tr>
              <a:tr h="360955">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なぞる</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体のライン</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腹筋</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まつげ</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筋肉</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12268958"/>
                  </a:ext>
                </a:extLst>
              </a:tr>
            </a:tbl>
          </a:graphicData>
        </a:graphic>
      </p:graphicFrame>
      <p:sp>
        <p:nvSpPr>
          <p:cNvPr id="4" name="矢印: 右 3">
            <a:extLst>
              <a:ext uri="{FF2B5EF4-FFF2-40B4-BE49-F238E27FC236}">
                <a16:creationId xmlns:a16="http://schemas.microsoft.com/office/drawing/2014/main" id="{19B97D8C-122A-B44F-73BB-27631DFD8600}"/>
              </a:ext>
            </a:extLst>
          </p:cNvPr>
          <p:cNvSpPr/>
          <p:nvPr/>
        </p:nvSpPr>
        <p:spPr>
          <a:xfrm>
            <a:off x="5074029" y="3875319"/>
            <a:ext cx="2564170" cy="400110"/>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457200"/>
            <a:endParaRPr kumimoji="0" lang="ja-JP" altLang="en-US" kern="0">
              <a:solidFill>
                <a:prstClr val="black"/>
              </a:solidFill>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8A72DD77-1DB4-F93E-380A-8EBDAFCEC4FA}"/>
              </a:ext>
            </a:extLst>
          </p:cNvPr>
          <p:cNvSpPr txBox="1"/>
          <p:nvPr/>
        </p:nvSpPr>
        <p:spPr>
          <a:xfrm>
            <a:off x="5146170" y="3013591"/>
            <a:ext cx="3373520" cy="1200329"/>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身体部位に着目した</a:t>
            </a:r>
            <a:br>
              <a:rPr kumimoji="1" lang="en-US" altLang="ja-JP" dirty="0">
                <a:latin typeface="Meiryo UI" panose="020B0604030504040204" pitchFamily="50" charset="-128"/>
                <a:ea typeface="Meiryo UI" panose="020B0604030504040204" pitchFamily="50" charset="-128"/>
                <a:cs typeface="M+ 1p" panose="020B0503020203020204" pitchFamily="50" charset="-128"/>
              </a:rPr>
            </a:br>
            <a:r>
              <a:rPr kumimoji="1" lang="ja-JP" altLang="en-US" dirty="0">
                <a:latin typeface="Meiryo UI" panose="020B0604030504040204" pitchFamily="50" charset="-128"/>
                <a:ea typeface="Meiryo UI" panose="020B0604030504040204" pitchFamily="50" charset="-128"/>
                <a:cs typeface="M+ 1p" panose="020B0503020203020204" pitchFamily="50" charset="-128"/>
              </a:rPr>
              <a:t>触りたい対象と</a:t>
            </a:r>
            <a:br>
              <a:rPr kumimoji="1" lang="en-US" altLang="ja-JP" dirty="0">
                <a:latin typeface="Meiryo UI" panose="020B0604030504040204" pitchFamily="50" charset="-128"/>
                <a:ea typeface="Meiryo UI" panose="020B0604030504040204" pitchFamily="50" charset="-128"/>
                <a:cs typeface="M+ 1p" panose="020B0503020203020204" pitchFamily="50" charset="-128"/>
              </a:rPr>
            </a:br>
            <a:r>
              <a:rPr kumimoji="1" lang="ja-JP" altLang="en-US" dirty="0">
                <a:latin typeface="Meiryo UI" panose="020B0604030504040204" pitchFamily="50" charset="-128"/>
                <a:ea typeface="Meiryo UI" panose="020B0604030504040204" pitchFamily="50" charset="-128"/>
                <a:cs typeface="M+ 1p" panose="020B0503020203020204" pitchFamily="50" charset="-128"/>
              </a:rPr>
              <a:t>触り方の関係の可視化</a:t>
            </a:r>
            <a:br>
              <a:rPr kumimoji="1" lang="en-US" altLang="ja-JP" dirty="0">
                <a:latin typeface="Meiryo UI" panose="020B0604030504040204" pitchFamily="50" charset="-128"/>
                <a:ea typeface="Meiryo UI" panose="020B0604030504040204" pitchFamily="50" charset="-128"/>
                <a:cs typeface="M+ 1p" panose="020B0503020203020204" pitchFamily="50" charset="-128"/>
              </a:rPr>
            </a:br>
            <a:endParaRPr kumimoji="1" lang="ja-JP" altLang="en-US" dirty="0">
              <a:latin typeface="Meiryo UI" panose="020B0604030504040204" pitchFamily="50" charset="-128"/>
              <a:ea typeface="Meiryo UI" panose="020B0604030504040204" pitchFamily="50" charset="-128"/>
              <a:cs typeface="M+ 1p" panose="020B0503020203020204" pitchFamily="50" charset="-128"/>
            </a:endParaRPr>
          </a:p>
        </p:txBody>
      </p:sp>
      <p:sp>
        <p:nvSpPr>
          <p:cNvPr id="28" name="テキスト ボックス 27">
            <a:extLst>
              <a:ext uri="{FF2B5EF4-FFF2-40B4-BE49-F238E27FC236}">
                <a16:creationId xmlns:a16="http://schemas.microsoft.com/office/drawing/2014/main" id="{EE6A97B3-BB96-3199-34CD-6AF33E32023B}"/>
              </a:ext>
            </a:extLst>
          </p:cNvPr>
          <p:cNvSpPr txBox="1"/>
          <p:nvPr/>
        </p:nvSpPr>
        <p:spPr>
          <a:xfrm>
            <a:off x="8196841" y="1482415"/>
            <a:ext cx="4188928"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身体部位</a:t>
            </a:r>
            <a:r>
              <a:rPr lang="en-US" altLang="ja-JP" dirty="0">
                <a:latin typeface="Meiryo UI" panose="020B0604030504040204" pitchFamily="50" charset="-128"/>
                <a:ea typeface="Meiryo UI" panose="020B0604030504040204" pitchFamily="50" charset="-128"/>
                <a:cs typeface="M+ 1p" panose="020B0503020203020204" pitchFamily="50" charset="-128"/>
              </a:rPr>
              <a:t>-</a:t>
            </a:r>
            <a:r>
              <a:rPr lang="ja-JP" altLang="en-US" dirty="0">
                <a:latin typeface="Meiryo UI" panose="020B0604030504040204" pitchFamily="50" charset="-128"/>
                <a:ea typeface="Meiryo UI" panose="020B0604030504040204" pitchFamily="50" charset="-128"/>
                <a:cs typeface="M+ 1p" panose="020B0503020203020204" pitchFamily="50" charset="-128"/>
              </a:rPr>
              <a:t>触りたい触り方マップ</a:t>
            </a:r>
            <a:endParaRPr kumimoji="1" lang="ja-JP" altLang="en-US" dirty="0">
              <a:latin typeface="Meiryo UI" panose="020B0604030504040204" pitchFamily="50" charset="-128"/>
              <a:ea typeface="Meiryo UI" panose="020B0604030504040204" pitchFamily="50" charset="-128"/>
              <a:cs typeface="M+ 1p" panose="020B0503020203020204" pitchFamily="50" charset="-128"/>
            </a:endParaRPr>
          </a:p>
        </p:txBody>
      </p:sp>
      <p:sp>
        <p:nvSpPr>
          <p:cNvPr id="11" name="テキスト ボックス 10">
            <a:extLst>
              <a:ext uri="{FF2B5EF4-FFF2-40B4-BE49-F238E27FC236}">
                <a16:creationId xmlns:a16="http://schemas.microsoft.com/office/drawing/2014/main" id="{06AF3B6E-C97B-0A29-293E-6711B0CD64D3}"/>
              </a:ext>
            </a:extLst>
          </p:cNvPr>
          <p:cNvSpPr txBox="1"/>
          <p:nvPr/>
        </p:nvSpPr>
        <p:spPr>
          <a:xfrm>
            <a:off x="8196841" y="4913891"/>
            <a:ext cx="1196541"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cs typeface="M+ 1p" panose="020B0503020203020204" pitchFamily="50" charset="-128"/>
              </a:rPr>
              <a:t>&lt;</a:t>
            </a:r>
            <a:r>
              <a:rPr kumimoji="1" lang="ja-JP" altLang="en-US" sz="1600">
                <a:latin typeface="Meiryo UI" panose="020B0604030504040204" pitchFamily="50" charset="-128"/>
                <a:ea typeface="Meiryo UI" panose="020B0604030504040204" pitchFamily="50" charset="-128"/>
                <a:cs typeface="M+ 1p" panose="020B0503020203020204" pitchFamily="50" charset="-128"/>
              </a:rPr>
              <a:t>背面</a:t>
            </a:r>
            <a:r>
              <a:rPr kumimoji="1" lang="en-US" altLang="ja-JP" sz="1600" dirty="0">
                <a:latin typeface="Meiryo UI" panose="020B0604030504040204" pitchFamily="50" charset="-128"/>
                <a:ea typeface="Meiryo UI" panose="020B0604030504040204" pitchFamily="50" charset="-128"/>
                <a:cs typeface="M+ 1p" panose="020B0503020203020204" pitchFamily="50" charset="-128"/>
              </a:rPr>
              <a:t>&gt;</a:t>
            </a:r>
            <a:endParaRPr kumimoji="1" lang="ja-JP" altLang="en-US" sz="1600" dirty="0">
              <a:latin typeface="Meiryo UI" panose="020B0604030504040204" pitchFamily="50" charset="-128"/>
              <a:ea typeface="Meiryo UI" panose="020B0604030504040204" pitchFamily="50" charset="-128"/>
              <a:cs typeface="M+ 1p" panose="020B0503020203020204" pitchFamily="50" charset="-128"/>
            </a:endParaRPr>
          </a:p>
        </p:txBody>
      </p:sp>
      <p:sp>
        <p:nvSpPr>
          <p:cNvPr id="12" name="テキスト ボックス 11">
            <a:extLst>
              <a:ext uri="{FF2B5EF4-FFF2-40B4-BE49-F238E27FC236}">
                <a16:creationId xmlns:a16="http://schemas.microsoft.com/office/drawing/2014/main" id="{1A959714-109C-5CEC-1373-2C6076A7BDBC}"/>
              </a:ext>
            </a:extLst>
          </p:cNvPr>
          <p:cNvSpPr txBox="1"/>
          <p:nvPr/>
        </p:nvSpPr>
        <p:spPr>
          <a:xfrm>
            <a:off x="10589058" y="4913891"/>
            <a:ext cx="1196541"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cs typeface="M+ 1p" panose="020B0503020203020204" pitchFamily="50" charset="-128"/>
              </a:rPr>
              <a:t>&lt;</a:t>
            </a:r>
            <a:r>
              <a:rPr kumimoji="1" lang="ja-JP" altLang="en-US" sz="1600">
                <a:latin typeface="Meiryo UI" panose="020B0604030504040204" pitchFamily="50" charset="-128"/>
                <a:ea typeface="Meiryo UI" panose="020B0604030504040204" pitchFamily="50" charset="-128"/>
                <a:cs typeface="M+ 1p" panose="020B0503020203020204" pitchFamily="50" charset="-128"/>
              </a:rPr>
              <a:t>前面</a:t>
            </a:r>
            <a:r>
              <a:rPr kumimoji="1" lang="en-US" altLang="ja-JP" sz="1600" dirty="0">
                <a:latin typeface="Meiryo UI" panose="020B0604030504040204" pitchFamily="50" charset="-128"/>
                <a:ea typeface="Meiryo UI" panose="020B0604030504040204" pitchFamily="50" charset="-128"/>
                <a:cs typeface="M+ 1p" panose="020B0503020203020204" pitchFamily="50" charset="-128"/>
              </a:rPr>
              <a:t>&gt;</a:t>
            </a:r>
            <a:endParaRPr kumimoji="1" lang="ja-JP" altLang="en-US" sz="1600" dirty="0">
              <a:latin typeface="Meiryo UI" panose="020B0604030504040204" pitchFamily="50" charset="-128"/>
              <a:ea typeface="Meiryo UI" panose="020B0604030504040204" pitchFamily="50" charset="-128"/>
              <a:cs typeface="M+ 1p" panose="020B0503020203020204" pitchFamily="50" charset="-128"/>
            </a:endParaRPr>
          </a:p>
        </p:txBody>
      </p:sp>
    </p:spTree>
    <p:extLst>
      <p:ext uri="{BB962C8B-B14F-4D97-AF65-F5344CB8AC3E}">
        <p14:creationId xmlns:p14="http://schemas.microsoft.com/office/powerpoint/2010/main" val="100277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9F4C6-DDAD-4815-9388-97A371419215}"/>
              </a:ext>
            </a:extLst>
          </p:cNvPr>
          <p:cNvSpPr>
            <a:spLocks noGrp="1"/>
          </p:cNvSpPr>
          <p:nvPr>
            <p:ph type="title"/>
          </p:nvPr>
        </p:nvSpPr>
        <p:spPr>
          <a:xfrm>
            <a:off x="396692" y="211670"/>
            <a:ext cx="11540294" cy="973663"/>
          </a:xfrm>
        </p:spPr>
        <p:txBody>
          <a:bodyPr>
            <a:noAutofit/>
          </a:bodyPr>
          <a:lstStyle/>
          <a:p>
            <a:r>
              <a:rPr lang="ja-JP" altLang="en-US" sz="3600" dirty="0">
                <a:latin typeface=" M+1p"/>
              </a:rPr>
              <a:t>解析のポイント</a:t>
            </a:r>
            <a:r>
              <a:rPr lang="en-US" altLang="ja-JP" sz="3600" dirty="0">
                <a:latin typeface=" M+1p"/>
              </a:rPr>
              <a:t>2</a:t>
            </a:r>
            <a:r>
              <a:rPr lang="ja-JP" altLang="en-US" sz="3600" dirty="0">
                <a:latin typeface=" M+1p"/>
              </a:rPr>
              <a:t>：</a:t>
            </a:r>
            <a:br>
              <a:rPr lang="en-US" altLang="ja-JP" sz="3600" dirty="0">
                <a:latin typeface=" M+1p"/>
              </a:rPr>
            </a:br>
            <a:r>
              <a:rPr lang="ja-JP" altLang="en-US" sz="3600" dirty="0">
                <a:latin typeface=" M+1p"/>
              </a:rPr>
              <a:t>解析と無関係の要因の排除</a:t>
            </a:r>
          </a:p>
        </p:txBody>
      </p:sp>
      <p:sp>
        <p:nvSpPr>
          <p:cNvPr id="50" name="Rectangle 4">
            <a:extLst>
              <a:ext uri="{FF2B5EF4-FFF2-40B4-BE49-F238E27FC236}">
                <a16:creationId xmlns:a16="http://schemas.microsoft.com/office/drawing/2014/main" id="{DC105695-984B-34F6-D7C1-32AD02C01B7C}"/>
              </a:ext>
            </a:extLst>
          </p:cNvPr>
          <p:cNvSpPr txBox="1">
            <a:spLocks noChangeArrowheads="1"/>
          </p:cNvSpPr>
          <p:nvPr/>
        </p:nvSpPr>
        <p:spPr>
          <a:xfrm>
            <a:off x="-75569" y="2111925"/>
            <a:ext cx="12343137" cy="1493872"/>
          </a:xfrm>
        </p:spPr>
        <p:txBody>
          <a:bodyPr/>
          <a:lstStyle>
            <a:lvl1pPr marL="457189" indent="-457189" defTabSz="1625519">
              <a:lnSpc>
                <a:spcPct val="114000"/>
              </a:lnSpc>
              <a:spcBef>
                <a:spcPts val="1067"/>
              </a:spcBef>
              <a:spcAft>
                <a:spcPts val="177"/>
              </a:spcAft>
              <a:buFont typeface="Arial" panose="020B0604020202020204" pitchFamily="34" charset="0"/>
              <a:buChar char="•"/>
              <a:defRPr kumimoji="1" sz="2667">
                <a:latin typeface="Meiryo" panose="020B0604030504040204" pitchFamily="34" charset="-128"/>
                <a:ea typeface="Meiryo" panose="020B0604030504040204" pitchFamily="34" charset="-128"/>
                <a:cs typeface="Meiryo" panose="020B0604030504040204" pitchFamily="34" charset="-128"/>
              </a:defRPr>
            </a:lvl1pPr>
            <a:lvl2pPr marL="476932" indent="-316073" defTabSz="1625519">
              <a:lnSpc>
                <a:spcPct val="114000"/>
              </a:lnSpc>
              <a:spcBef>
                <a:spcPts val="356"/>
              </a:spcBef>
              <a:spcAft>
                <a:spcPts val="711"/>
              </a:spcAft>
              <a:buFont typeface="Arial" pitchFamily="34" charset="0"/>
              <a:buChar char="•"/>
              <a:defRPr kumimoji="1" sz="2400">
                <a:latin typeface="Meiryo" panose="020B0604030504040204" pitchFamily="34" charset="-128"/>
                <a:ea typeface="Meiryo" panose="020B0604030504040204" pitchFamily="34" charset="-128"/>
                <a:cs typeface="Meiryo" panose="020B0604030504040204" pitchFamily="34" charset="-128"/>
              </a:defRPr>
            </a:lvl2pPr>
            <a:lvl3pPr marL="951043" indent="-335829" defTabSz="1625519">
              <a:lnSpc>
                <a:spcPct val="114000"/>
              </a:lnSpc>
              <a:spcBef>
                <a:spcPts val="177"/>
              </a:spcBef>
              <a:spcAft>
                <a:spcPts val="356"/>
              </a:spcAft>
              <a:buFont typeface="Arial" pitchFamily="34" charset="0"/>
              <a:buChar char="›"/>
              <a:defRPr kumimoji="1" sz="1867">
                <a:latin typeface="Meiryo" panose="020B0604030504040204" pitchFamily="34" charset="-128"/>
                <a:ea typeface="Meiryo" panose="020B0604030504040204" pitchFamily="34" charset="-128"/>
                <a:cs typeface="Meiryo" panose="020B0604030504040204" pitchFamily="34" charset="-128"/>
              </a:defRPr>
            </a:lvl3pPr>
            <a:lvl4pPr marL="1930304" indent="-406379" defTabSz="1625519">
              <a:lnSpc>
                <a:spcPct val="114000"/>
              </a:lnSpc>
              <a:spcBef>
                <a:spcPts val="177"/>
              </a:spcBef>
              <a:spcAft>
                <a:spcPts val="711"/>
              </a:spcAft>
              <a:buFont typeface="Arial" pitchFamily="34" charset="0"/>
              <a:buChar char="»"/>
              <a:defRPr kumimoji="1" sz="1600">
                <a:latin typeface="Meiryo" panose="020B0604030504040204" pitchFamily="34" charset="-128"/>
                <a:ea typeface="Meiryo" panose="020B0604030504040204" pitchFamily="34" charset="-128"/>
                <a:cs typeface="Meiryo" panose="020B0604030504040204" pitchFamily="34" charset="-128"/>
              </a:defRPr>
            </a:lvl4pPr>
            <a:lvl5pPr marL="2565273" indent="-307608" defTabSz="1625519">
              <a:lnSpc>
                <a:spcPct val="114000"/>
              </a:lnSpc>
              <a:spcBef>
                <a:spcPts val="177"/>
              </a:spcBef>
              <a:spcAft>
                <a:spcPts val="1067"/>
              </a:spcAft>
              <a:buFont typeface="Arial" pitchFamily="34" charset="0"/>
              <a:buChar char="-"/>
              <a:defRPr kumimoji="1" sz="1400">
                <a:latin typeface="Meiryo" panose="020B0604030504040204" pitchFamily="34" charset="-128"/>
                <a:ea typeface="Meiryo" panose="020B0604030504040204" pitchFamily="34" charset="-128"/>
                <a:cs typeface="Meiryo" panose="020B0604030504040204" pitchFamily="34" charset="-128"/>
              </a:defRPr>
            </a:lvl5pPr>
            <a:lvl6pPr marL="4470176" indent="-406379" defTabSz="1625519">
              <a:spcBef>
                <a:spcPct val="20000"/>
              </a:spcBef>
              <a:buFont typeface="Arial" pitchFamily="34" charset="0"/>
              <a:buChar char="•"/>
              <a:defRPr kumimoji="1" sz="3556"/>
            </a:lvl6pPr>
            <a:lvl7pPr marL="5282936" indent="-406379" defTabSz="1625519">
              <a:spcBef>
                <a:spcPct val="20000"/>
              </a:spcBef>
              <a:buFont typeface="Arial" pitchFamily="34" charset="0"/>
              <a:buChar char="•"/>
              <a:defRPr kumimoji="1" sz="3556"/>
            </a:lvl7pPr>
            <a:lvl8pPr marL="6095696" indent="-406379" defTabSz="1625519">
              <a:spcBef>
                <a:spcPct val="20000"/>
              </a:spcBef>
              <a:buFont typeface="Arial" pitchFamily="34" charset="0"/>
              <a:buChar char="•"/>
              <a:defRPr kumimoji="1" sz="3556"/>
            </a:lvl8pPr>
            <a:lvl9pPr marL="6908454" indent="-406379" defTabSz="1625519">
              <a:spcBef>
                <a:spcPct val="20000"/>
              </a:spcBef>
              <a:buFont typeface="Arial" pitchFamily="34" charset="0"/>
              <a:buChar char="•"/>
              <a:defRPr kumimoji="1" sz="3556"/>
            </a:lvl9pPr>
          </a:lstStyle>
          <a:p>
            <a:pPr lvl="1"/>
            <a:r>
              <a:rPr lang="ja-JP" altLang="en-US" sz="2800" dirty="0">
                <a:latin typeface=" M+1p"/>
              </a:rPr>
              <a:t>問題</a:t>
            </a:r>
            <a:r>
              <a:rPr lang="en-US" altLang="ja-JP" sz="2800" dirty="0">
                <a:latin typeface=" M+1p"/>
              </a:rPr>
              <a:t>1:</a:t>
            </a:r>
            <a:r>
              <a:rPr lang="ja-JP" altLang="en-US" sz="2800" dirty="0">
                <a:latin typeface=" M+1p"/>
              </a:rPr>
              <a:t>ソーシャルメディアのユーザ数やユーザごとの投稿数の変動が影響</a:t>
            </a:r>
            <a:br>
              <a:rPr lang="en-US" altLang="ja-JP" sz="2800" dirty="0">
                <a:latin typeface=" M+1p"/>
              </a:rPr>
            </a:br>
            <a:r>
              <a:rPr lang="ja-JP" altLang="en-US" sz="2800" dirty="0">
                <a:latin typeface=" M+1p"/>
              </a:rPr>
              <a:t>→全投稿数をラフに推定。その推定量で正規化した値を指標として活用</a:t>
            </a:r>
            <a:endParaRPr lang="en-US" altLang="ja-JP" sz="2800" dirty="0">
              <a:latin typeface=" M+1p"/>
            </a:endParaRPr>
          </a:p>
          <a:p>
            <a:pPr lvl="1"/>
            <a:endParaRPr lang="en-US" altLang="ja-JP" sz="2800" dirty="0">
              <a:latin typeface=" M+1p"/>
            </a:endParaRPr>
          </a:p>
          <a:p>
            <a:pPr lvl="1"/>
            <a:r>
              <a:rPr lang="ja-JP" altLang="en-US" sz="2800" dirty="0">
                <a:latin typeface=" M+1p"/>
              </a:rPr>
              <a:t>問題</a:t>
            </a:r>
            <a:r>
              <a:rPr lang="en-US" altLang="ja-JP" sz="2800" dirty="0">
                <a:latin typeface=" M+1p"/>
              </a:rPr>
              <a:t>2: </a:t>
            </a:r>
            <a:r>
              <a:rPr lang="ja-JP" altLang="en-US" sz="2800" dirty="0">
                <a:latin typeface=" M+1p"/>
              </a:rPr>
              <a:t>季節などの周期性や長期的なトレンドが影響</a:t>
            </a:r>
            <a:br>
              <a:rPr lang="en-US" altLang="ja-JP" sz="2800" dirty="0">
                <a:latin typeface=" M+1p"/>
              </a:rPr>
            </a:br>
            <a:r>
              <a:rPr lang="ja-JP" altLang="en-US" sz="2800" dirty="0">
                <a:latin typeface=" M+1p"/>
              </a:rPr>
              <a:t>→差分の差法を活用し、周期性や長期的なトレンドの影響を排除</a:t>
            </a:r>
            <a:br>
              <a:rPr lang="en-US" altLang="ja-JP" sz="2800" dirty="0">
                <a:latin typeface=" M+1p"/>
              </a:rPr>
            </a:br>
            <a:r>
              <a:rPr lang="ja-JP" altLang="en-US" sz="2800" dirty="0">
                <a:latin typeface=" M+1p"/>
              </a:rPr>
              <a:t>（次のスライドに概略を掲載）</a:t>
            </a:r>
            <a:endParaRPr lang="en-US" altLang="ja-JP" sz="2800" dirty="0">
              <a:latin typeface=" M+1p"/>
            </a:endParaRPr>
          </a:p>
        </p:txBody>
      </p:sp>
    </p:spTree>
    <p:extLst>
      <p:ext uri="{BB962C8B-B14F-4D97-AF65-F5344CB8AC3E}">
        <p14:creationId xmlns:p14="http://schemas.microsoft.com/office/powerpoint/2010/main" val="268644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9F4C6-DDAD-4815-9388-97A371419215}"/>
              </a:ext>
            </a:extLst>
          </p:cNvPr>
          <p:cNvSpPr>
            <a:spLocks noGrp="1"/>
          </p:cNvSpPr>
          <p:nvPr>
            <p:ph type="title"/>
          </p:nvPr>
        </p:nvSpPr>
        <p:spPr>
          <a:xfrm>
            <a:off x="396692" y="169335"/>
            <a:ext cx="11540294" cy="793751"/>
          </a:xfrm>
        </p:spPr>
        <p:txBody>
          <a:bodyPr>
            <a:normAutofit/>
          </a:bodyPr>
          <a:lstStyle/>
          <a:p>
            <a:r>
              <a:rPr lang="ja-JP" altLang="en-US" sz="3733" dirty="0"/>
              <a:t>差分の差法の概略</a:t>
            </a:r>
          </a:p>
        </p:txBody>
      </p:sp>
      <p:pic>
        <p:nvPicPr>
          <p:cNvPr id="5" name="図 4">
            <a:extLst>
              <a:ext uri="{FF2B5EF4-FFF2-40B4-BE49-F238E27FC236}">
                <a16:creationId xmlns:a16="http://schemas.microsoft.com/office/drawing/2014/main" id="{B58674AD-2410-5D04-1B33-07E7B0E7B1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96692" y="1091264"/>
            <a:ext cx="10632935" cy="5497771"/>
          </a:xfrm>
          <a:prstGeom prst="rect">
            <a:avLst/>
          </a:prstGeom>
        </p:spPr>
      </p:pic>
    </p:spTree>
    <p:extLst>
      <p:ext uri="{BB962C8B-B14F-4D97-AF65-F5344CB8AC3E}">
        <p14:creationId xmlns:p14="http://schemas.microsoft.com/office/powerpoint/2010/main" val="92671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8699" y="169335"/>
            <a:ext cx="8926503" cy="793751"/>
          </a:xfrm>
        </p:spPr>
        <p:txBody>
          <a:bodyPr>
            <a:noAutofit/>
          </a:bodyPr>
          <a:lstStyle/>
          <a:p>
            <a:r>
              <a:rPr lang="ja-JP" altLang="en-US" sz="2667" dirty="0"/>
              <a:t>みんな何を触りたいの？</a:t>
            </a:r>
            <a:br>
              <a:rPr lang="en-US" altLang="ja-JP" sz="2667" dirty="0"/>
            </a:br>
            <a:r>
              <a:rPr lang="ja-JP" altLang="en-US" sz="2400" dirty="0"/>
              <a:t>～大規模な</a:t>
            </a:r>
            <a:r>
              <a:rPr lang="en-US" altLang="ja-JP" sz="2400" dirty="0"/>
              <a:t>Twitter</a:t>
            </a:r>
            <a:r>
              <a:rPr lang="ja-JP" altLang="en-US" sz="2400" dirty="0"/>
              <a:t>データを活用した触りたさの理解～</a:t>
            </a:r>
            <a:endParaRPr lang="ja-JP" altLang="en-US" sz="2667" dirty="0"/>
          </a:p>
        </p:txBody>
      </p:sp>
      <p:sp>
        <p:nvSpPr>
          <p:cNvPr id="4" name="Oval 445"/>
          <p:cNvSpPr>
            <a:spLocks noChangeArrowheads="1"/>
          </p:cNvSpPr>
          <p:nvPr/>
        </p:nvSpPr>
        <p:spPr bwMode="auto">
          <a:xfrm>
            <a:off x="767815" y="1261845"/>
            <a:ext cx="1097741" cy="1062764"/>
          </a:xfrm>
          <a:prstGeom prst="ellipse">
            <a:avLst/>
          </a:prstGeom>
          <a:solidFill>
            <a:srgbClr val="176FC0"/>
          </a:solidFill>
          <a:ln>
            <a:noFill/>
          </a:ln>
        </p:spPr>
        <p:style>
          <a:lnRef idx="3">
            <a:schemeClr val="lt1"/>
          </a:lnRef>
          <a:fillRef idx="1">
            <a:schemeClr val="accent1"/>
          </a:fillRef>
          <a:effectRef idx="1">
            <a:schemeClr val="accent1"/>
          </a:effectRef>
          <a:fontRef idx="minor">
            <a:schemeClr val="lt1"/>
          </a:fontRef>
        </p:style>
        <p:txBody>
          <a:bodyPr wrap="none" anchor="ctr"/>
          <a:lstStyle>
            <a:lvl1pPr eaLnBrk="0" hangingPunct="0">
              <a:defRPr sz="1200">
                <a:solidFill>
                  <a:schemeClr val="bg1"/>
                </a:solidFill>
                <a:latin typeface="Arial" charset="0"/>
                <a:ea typeface="ＤＦＰ華康ゴシック体W5" pitchFamily="50" charset="-128"/>
              </a:defRPr>
            </a:lvl1pPr>
            <a:lvl2pPr marL="742950" indent="-285750" eaLnBrk="0" hangingPunct="0">
              <a:defRPr sz="1200">
                <a:solidFill>
                  <a:schemeClr val="bg1"/>
                </a:solidFill>
                <a:latin typeface="Arial" charset="0"/>
                <a:ea typeface="ＤＦＰ華康ゴシック体W5" pitchFamily="50" charset="-128"/>
              </a:defRPr>
            </a:lvl2pPr>
            <a:lvl3pPr marL="1143000" indent="-228600" eaLnBrk="0" hangingPunct="0">
              <a:defRPr sz="1200">
                <a:solidFill>
                  <a:schemeClr val="bg1"/>
                </a:solidFill>
                <a:latin typeface="Arial" charset="0"/>
                <a:ea typeface="ＤＦＰ華康ゴシック体W5" pitchFamily="50" charset="-128"/>
              </a:defRPr>
            </a:lvl3pPr>
            <a:lvl4pPr marL="1600200" indent="-228600" eaLnBrk="0" hangingPunct="0">
              <a:defRPr sz="1200">
                <a:solidFill>
                  <a:schemeClr val="bg1"/>
                </a:solidFill>
                <a:latin typeface="Arial" charset="0"/>
                <a:ea typeface="ＤＦＰ華康ゴシック体W5" pitchFamily="50" charset="-128"/>
              </a:defRPr>
            </a:lvl4pPr>
            <a:lvl5pPr marL="2057400" indent="-228600" eaLnBrk="0" hangingPunct="0">
              <a:defRPr sz="1200">
                <a:solidFill>
                  <a:schemeClr val="bg1"/>
                </a:solidFill>
                <a:latin typeface="Arial" charset="0"/>
                <a:ea typeface="ＤＦＰ華康ゴシック体W5" pitchFamily="50" charset="-128"/>
              </a:defRPr>
            </a:lvl5pPr>
            <a:lvl6pPr marL="2514600" indent="-228600" algn="ctr" eaLnBrk="0" fontAlgn="base" hangingPunct="0">
              <a:spcBef>
                <a:spcPct val="0"/>
              </a:spcBef>
              <a:spcAft>
                <a:spcPct val="0"/>
              </a:spcAft>
              <a:defRPr sz="1200">
                <a:solidFill>
                  <a:schemeClr val="bg1"/>
                </a:solidFill>
                <a:latin typeface="Arial" charset="0"/>
                <a:ea typeface="ＤＦＰ華康ゴシック体W5" pitchFamily="50" charset="-128"/>
              </a:defRPr>
            </a:lvl6pPr>
            <a:lvl7pPr marL="2971800" indent="-228600" algn="ctr" eaLnBrk="0" fontAlgn="base" hangingPunct="0">
              <a:spcBef>
                <a:spcPct val="0"/>
              </a:spcBef>
              <a:spcAft>
                <a:spcPct val="0"/>
              </a:spcAft>
              <a:defRPr sz="1200">
                <a:solidFill>
                  <a:schemeClr val="bg1"/>
                </a:solidFill>
                <a:latin typeface="Arial" charset="0"/>
                <a:ea typeface="ＤＦＰ華康ゴシック体W5" pitchFamily="50" charset="-128"/>
              </a:defRPr>
            </a:lvl7pPr>
            <a:lvl8pPr marL="3429000" indent="-228600" algn="ctr" eaLnBrk="0" fontAlgn="base" hangingPunct="0">
              <a:spcBef>
                <a:spcPct val="0"/>
              </a:spcBef>
              <a:spcAft>
                <a:spcPct val="0"/>
              </a:spcAft>
              <a:defRPr sz="1200">
                <a:solidFill>
                  <a:schemeClr val="bg1"/>
                </a:solidFill>
                <a:latin typeface="Arial" charset="0"/>
                <a:ea typeface="ＤＦＰ華康ゴシック体W5" pitchFamily="50" charset="-128"/>
              </a:defRPr>
            </a:lvl8pPr>
            <a:lvl9pPr marL="3886200" indent="-228600" algn="ctr" eaLnBrk="0" fontAlgn="base" hangingPunct="0">
              <a:spcBef>
                <a:spcPct val="0"/>
              </a:spcBef>
              <a:spcAft>
                <a:spcPct val="0"/>
              </a:spcAft>
              <a:defRPr sz="1200">
                <a:solidFill>
                  <a:schemeClr val="bg1"/>
                </a:solidFill>
                <a:latin typeface="Arial" charset="0"/>
                <a:ea typeface="ＤＦＰ華康ゴシック体W5" pitchFamily="50" charset="-128"/>
              </a:defRPr>
            </a:lvl9pPr>
          </a:lstStyle>
          <a:p>
            <a:pPr algn="ctr" eaLnBrk="1" hangingPunct="1">
              <a:defRPr/>
            </a:pPr>
            <a:r>
              <a:rPr lang="ja-JP" altLang="en-US" sz="1600" dirty="0">
                <a:latin typeface="+mn-ea"/>
                <a:ea typeface="+mn-ea"/>
              </a:rPr>
              <a:t>どんな</a:t>
            </a:r>
            <a:br>
              <a:rPr lang="en-US" altLang="ja-JP" sz="1600" dirty="0">
                <a:latin typeface="+mn-ea"/>
                <a:ea typeface="+mn-ea"/>
              </a:rPr>
            </a:br>
            <a:r>
              <a:rPr lang="ja-JP" altLang="en-US" sz="1600" dirty="0">
                <a:latin typeface="+mn-ea"/>
                <a:ea typeface="+mn-ea"/>
              </a:rPr>
              <a:t>研究</a:t>
            </a:r>
          </a:p>
        </p:txBody>
      </p:sp>
      <p:sp>
        <p:nvSpPr>
          <p:cNvPr id="6" name="テキスト ボックス 5"/>
          <p:cNvSpPr txBox="1"/>
          <p:nvPr/>
        </p:nvSpPr>
        <p:spPr>
          <a:xfrm>
            <a:off x="927100" y="2590800"/>
            <a:ext cx="3934460" cy="2308324"/>
          </a:xfrm>
          <a:prstGeom prst="rect">
            <a:avLst/>
          </a:prstGeom>
          <a:noFill/>
          <a:ln>
            <a:solidFill>
              <a:schemeClr val="tx1"/>
            </a:solidFill>
          </a:ln>
        </p:spPr>
        <p:txBody>
          <a:bodyPr wrap="square" rtlCol="0">
            <a:spAutoFit/>
          </a:bodyPr>
          <a:lstStyle/>
          <a:p>
            <a:r>
              <a:rPr lang="ja-JP" altLang="en-US" dirty="0"/>
              <a:t>人々は日常の暮らしの中でどんなものに触りたいと思っているのでしょうか。本研究では、人々がソーシャルネットワーク上で「○○を触りたい」とつぶやいた膨大なテキストデータを収集・解析することで見えてきた、日常における触りたさについてご紹介します。</a:t>
            </a:r>
            <a:endParaRPr kumimoji="1" lang="ja-JP" altLang="en-US" dirty="0"/>
          </a:p>
        </p:txBody>
      </p:sp>
      <p:pic>
        <p:nvPicPr>
          <p:cNvPr id="7" name="図 6">
            <a:extLst>
              <a:ext uri="{FF2B5EF4-FFF2-40B4-BE49-F238E27FC236}">
                <a16:creationId xmlns:a16="http://schemas.microsoft.com/office/drawing/2014/main" id="{7A5641F9-EA27-F04E-9A44-34D16DD6E5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136749" y="963085"/>
            <a:ext cx="6793631" cy="5596155"/>
          </a:xfrm>
          <a:prstGeom prst="rect">
            <a:avLst/>
          </a:prstGeom>
        </p:spPr>
      </p:pic>
    </p:spTree>
    <p:extLst>
      <p:ext uri="{BB962C8B-B14F-4D97-AF65-F5344CB8AC3E}">
        <p14:creationId xmlns:p14="http://schemas.microsoft.com/office/powerpoint/2010/main" val="352484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45"/>
          <p:cNvSpPr>
            <a:spLocks noChangeArrowheads="1"/>
          </p:cNvSpPr>
          <p:nvPr/>
        </p:nvSpPr>
        <p:spPr bwMode="auto">
          <a:xfrm>
            <a:off x="1082353" y="3680783"/>
            <a:ext cx="1090379" cy="1055636"/>
          </a:xfrm>
          <a:prstGeom prst="ellipse">
            <a:avLst/>
          </a:prstGeom>
          <a:solidFill>
            <a:srgbClr val="176FC0"/>
          </a:solidFill>
          <a:ln w="9525">
            <a:noFill/>
            <a:round/>
            <a:headEnd/>
            <a:tailEnd/>
          </a:ln>
        </p:spPr>
        <p:txBody>
          <a:bodyPr wrap="none" anchor="ctr"/>
          <a:lstStyle>
            <a:lvl1pPr>
              <a:defRPr sz="1200">
                <a:solidFill>
                  <a:schemeClr val="bg1"/>
                </a:solidFill>
                <a:latin typeface="Arial" panose="020B0604020202020204" pitchFamily="34" charset="0"/>
                <a:ea typeface="ＤＦＰ華康ゴシック体W5" pitchFamily="50" charset="-128"/>
              </a:defRPr>
            </a:lvl1pPr>
            <a:lvl2pPr marL="742950" indent="-285750">
              <a:defRPr sz="1200">
                <a:solidFill>
                  <a:schemeClr val="bg1"/>
                </a:solidFill>
                <a:latin typeface="Arial" panose="020B0604020202020204" pitchFamily="34" charset="0"/>
                <a:ea typeface="ＤＦＰ華康ゴシック体W5" pitchFamily="50" charset="-128"/>
              </a:defRPr>
            </a:lvl2pPr>
            <a:lvl3pPr marL="1143000" indent="-228600">
              <a:defRPr sz="1200">
                <a:solidFill>
                  <a:schemeClr val="bg1"/>
                </a:solidFill>
                <a:latin typeface="Arial" panose="020B0604020202020204" pitchFamily="34" charset="0"/>
                <a:ea typeface="ＤＦＰ華康ゴシック体W5" pitchFamily="50" charset="-128"/>
              </a:defRPr>
            </a:lvl3pPr>
            <a:lvl4pPr marL="1600200" indent="-228600">
              <a:defRPr sz="1200">
                <a:solidFill>
                  <a:schemeClr val="bg1"/>
                </a:solidFill>
                <a:latin typeface="Arial" panose="020B0604020202020204" pitchFamily="34" charset="0"/>
                <a:ea typeface="ＤＦＰ華康ゴシック体W5" pitchFamily="50" charset="-128"/>
              </a:defRPr>
            </a:lvl4pPr>
            <a:lvl5pPr marL="2057400" indent="-228600">
              <a:defRPr sz="1200">
                <a:solidFill>
                  <a:schemeClr val="bg1"/>
                </a:solidFill>
                <a:latin typeface="Arial" panose="020B0604020202020204" pitchFamily="34" charset="0"/>
                <a:ea typeface="ＤＦＰ華康ゴシック体W5" pitchFamily="50" charset="-128"/>
              </a:defRPr>
            </a:lvl5pPr>
            <a:lvl6pPr marL="2514600" indent="-228600" eaLnBrk="0" fontAlgn="base" hangingPunct="0">
              <a:spcBef>
                <a:spcPct val="0"/>
              </a:spcBef>
              <a:spcAft>
                <a:spcPct val="0"/>
              </a:spcAft>
              <a:defRPr sz="1200">
                <a:solidFill>
                  <a:schemeClr val="bg1"/>
                </a:solidFill>
                <a:latin typeface="Arial" panose="020B0604020202020204" pitchFamily="34" charset="0"/>
                <a:ea typeface="ＤＦＰ華康ゴシック体W5" pitchFamily="50" charset="-128"/>
              </a:defRPr>
            </a:lvl6pPr>
            <a:lvl7pPr marL="2971800" indent="-228600" eaLnBrk="0" fontAlgn="base" hangingPunct="0">
              <a:spcBef>
                <a:spcPct val="0"/>
              </a:spcBef>
              <a:spcAft>
                <a:spcPct val="0"/>
              </a:spcAft>
              <a:defRPr sz="1200">
                <a:solidFill>
                  <a:schemeClr val="bg1"/>
                </a:solidFill>
                <a:latin typeface="Arial" panose="020B0604020202020204" pitchFamily="34" charset="0"/>
                <a:ea typeface="ＤＦＰ華康ゴシック体W5" pitchFamily="50" charset="-128"/>
              </a:defRPr>
            </a:lvl7pPr>
            <a:lvl8pPr marL="3429000" indent="-228600" eaLnBrk="0" fontAlgn="base" hangingPunct="0">
              <a:spcBef>
                <a:spcPct val="0"/>
              </a:spcBef>
              <a:spcAft>
                <a:spcPct val="0"/>
              </a:spcAft>
              <a:defRPr sz="1200">
                <a:solidFill>
                  <a:schemeClr val="bg1"/>
                </a:solidFill>
                <a:latin typeface="Arial" panose="020B0604020202020204" pitchFamily="34" charset="0"/>
                <a:ea typeface="ＤＦＰ華康ゴシック体W5" pitchFamily="50" charset="-128"/>
              </a:defRPr>
            </a:lvl8pPr>
            <a:lvl9pPr marL="3886200" indent="-228600" eaLnBrk="0" fontAlgn="base" hangingPunct="0">
              <a:spcBef>
                <a:spcPct val="0"/>
              </a:spcBef>
              <a:spcAft>
                <a:spcPct val="0"/>
              </a:spcAft>
              <a:defRPr sz="1200">
                <a:solidFill>
                  <a:schemeClr val="bg1"/>
                </a:solidFill>
                <a:latin typeface="Arial" panose="020B0604020202020204" pitchFamily="34" charset="0"/>
                <a:ea typeface="ＤＦＰ華康ゴシック体W5" pitchFamily="50" charset="-128"/>
              </a:defRPr>
            </a:lvl9pPr>
          </a:lstStyle>
          <a:p>
            <a:pPr algn="ctr" eaLnBrk="1" hangingPunct="1"/>
            <a:r>
              <a:rPr lang="ja-JP" altLang="en-US" sz="1867" dirty="0">
                <a:solidFill>
                  <a:srgbClr val="FFFFFF"/>
                </a:solidFill>
                <a:latin typeface="+mn-ea"/>
                <a:ea typeface="+mn-ea"/>
              </a:rPr>
              <a:t>目指す</a:t>
            </a:r>
            <a:endParaRPr lang="en-US" altLang="ja-JP" sz="1867" dirty="0">
              <a:solidFill>
                <a:srgbClr val="FFFFFF"/>
              </a:solidFill>
              <a:latin typeface="+mn-ea"/>
              <a:ea typeface="+mn-ea"/>
            </a:endParaRPr>
          </a:p>
          <a:p>
            <a:pPr algn="ctr" eaLnBrk="1" hangingPunct="1"/>
            <a:r>
              <a:rPr lang="ja-JP" altLang="en-US" sz="1867" dirty="0">
                <a:solidFill>
                  <a:srgbClr val="FFFFFF"/>
                </a:solidFill>
                <a:latin typeface="+mn-ea"/>
                <a:ea typeface="+mn-ea"/>
              </a:rPr>
              <a:t>未来</a:t>
            </a:r>
          </a:p>
        </p:txBody>
      </p:sp>
      <p:sp>
        <p:nvSpPr>
          <p:cNvPr id="7" name="Oval 445"/>
          <p:cNvSpPr>
            <a:spLocks noChangeArrowheads="1"/>
          </p:cNvSpPr>
          <p:nvPr/>
        </p:nvSpPr>
        <p:spPr bwMode="auto">
          <a:xfrm>
            <a:off x="1092119" y="1176090"/>
            <a:ext cx="1066325" cy="1055636"/>
          </a:xfrm>
          <a:prstGeom prst="ellipse">
            <a:avLst/>
          </a:prstGeom>
          <a:solidFill>
            <a:srgbClr val="176FC0"/>
          </a:solidFill>
          <a:ln>
            <a:noFill/>
          </a:ln>
        </p:spPr>
        <p:style>
          <a:lnRef idx="3">
            <a:schemeClr val="lt1"/>
          </a:lnRef>
          <a:fillRef idx="1">
            <a:schemeClr val="accent1"/>
          </a:fillRef>
          <a:effectRef idx="1">
            <a:schemeClr val="accent1"/>
          </a:effectRef>
          <a:fontRef idx="minor">
            <a:schemeClr val="lt1"/>
          </a:fontRef>
        </p:style>
        <p:txBody>
          <a:bodyPr wrap="none" anchor="ctr"/>
          <a:lstStyle>
            <a:lvl1pPr eaLnBrk="0" hangingPunct="0">
              <a:defRPr sz="1200">
                <a:solidFill>
                  <a:schemeClr val="bg1"/>
                </a:solidFill>
                <a:latin typeface="Arial" charset="0"/>
                <a:ea typeface="ＤＦＰ華康ゴシック体W5" pitchFamily="50" charset="-128"/>
              </a:defRPr>
            </a:lvl1pPr>
            <a:lvl2pPr marL="742950" indent="-285750" eaLnBrk="0" hangingPunct="0">
              <a:defRPr sz="1200">
                <a:solidFill>
                  <a:schemeClr val="bg1"/>
                </a:solidFill>
                <a:latin typeface="Arial" charset="0"/>
                <a:ea typeface="ＤＦＰ華康ゴシック体W5" pitchFamily="50" charset="-128"/>
              </a:defRPr>
            </a:lvl2pPr>
            <a:lvl3pPr marL="1143000" indent="-228600" eaLnBrk="0" hangingPunct="0">
              <a:defRPr sz="1200">
                <a:solidFill>
                  <a:schemeClr val="bg1"/>
                </a:solidFill>
                <a:latin typeface="Arial" charset="0"/>
                <a:ea typeface="ＤＦＰ華康ゴシック体W5" pitchFamily="50" charset="-128"/>
              </a:defRPr>
            </a:lvl3pPr>
            <a:lvl4pPr marL="1600200" indent="-228600" eaLnBrk="0" hangingPunct="0">
              <a:defRPr sz="1200">
                <a:solidFill>
                  <a:schemeClr val="bg1"/>
                </a:solidFill>
                <a:latin typeface="Arial" charset="0"/>
                <a:ea typeface="ＤＦＰ華康ゴシック体W5" pitchFamily="50" charset="-128"/>
              </a:defRPr>
            </a:lvl4pPr>
            <a:lvl5pPr marL="2057400" indent="-228600" eaLnBrk="0" hangingPunct="0">
              <a:defRPr sz="1200">
                <a:solidFill>
                  <a:schemeClr val="bg1"/>
                </a:solidFill>
                <a:latin typeface="Arial" charset="0"/>
                <a:ea typeface="ＤＦＰ華康ゴシック体W5" pitchFamily="50" charset="-128"/>
              </a:defRPr>
            </a:lvl5pPr>
            <a:lvl6pPr marL="2514600" indent="-228600" algn="ctr" eaLnBrk="0" fontAlgn="base" hangingPunct="0">
              <a:spcBef>
                <a:spcPct val="0"/>
              </a:spcBef>
              <a:spcAft>
                <a:spcPct val="0"/>
              </a:spcAft>
              <a:defRPr sz="1200">
                <a:solidFill>
                  <a:schemeClr val="bg1"/>
                </a:solidFill>
                <a:latin typeface="Arial" charset="0"/>
                <a:ea typeface="ＤＦＰ華康ゴシック体W5" pitchFamily="50" charset="-128"/>
              </a:defRPr>
            </a:lvl6pPr>
            <a:lvl7pPr marL="2971800" indent="-228600" algn="ctr" eaLnBrk="0" fontAlgn="base" hangingPunct="0">
              <a:spcBef>
                <a:spcPct val="0"/>
              </a:spcBef>
              <a:spcAft>
                <a:spcPct val="0"/>
              </a:spcAft>
              <a:defRPr sz="1200">
                <a:solidFill>
                  <a:schemeClr val="bg1"/>
                </a:solidFill>
                <a:latin typeface="Arial" charset="0"/>
                <a:ea typeface="ＤＦＰ華康ゴシック体W5" pitchFamily="50" charset="-128"/>
              </a:defRPr>
            </a:lvl7pPr>
            <a:lvl8pPr marL="3429000" indent="-228600" algn="ctr" eaLnBrk="0" fontAlgn="base" hangingPunct="0">
              <a:spcBef>
                <a:spcPct val="0"/>
              </a:spcBef>
              <a:spcAft>
                <a:spcPct val="0"/>
              </a:spcAft>
              <a:defRPr sz="1200">
                <a:solidFill>
                  <a:schemeClr val="bg1"/>
                </a:solidFill>
                <a:latin typeface="Arial" charset="0"/>
                <a:ea typeface="ＤＦＰ華康ゴシック体W5" pitchFamily="50" charset="-128"/>
              </a:defRPr>
            </a:lvl8pPr>
            <a:lvl9pPr marL="3886200" indent="-228600" algn="ctr" eaLnBrk="0" fontAlgn="base" hangingPunct="0">
              <a:spcBef>
                <a:spcPct val="0"/>
              </a:spcBef>
              <a:spcAft>
                <a:spcPct val="0"/>
              </a:spcAft>
              <a:defRPr sz="1200">
                <a:solidFill>
                  <a:schemeClr val="bg1"/>
                </a:solidFill>
                <a:latin typeface="Arial" charset="0"/>
                <a:ea typeface="ＤＦＰ華康ゴシック体W5" pitchFamily="50" charset="-128"/>
              </a:defRPr>
            </a:lvl9pPr>
          </a:lstStyle>
          <a:p>
            <a:pPr algn="ctr" eaLnBrk="1" hangingPunct="1">
              <a:defRPr/>
            </a:pPr>
            <a:r>
              <a:rPr lang="ja-JP" altLang="en-US" sz="1867" dirty="0">
                <a:latin typeface="+mn-ea"/>
                <a:ea typeface="+mn-ea"/>
              </a:rPr>
              <a:t>どこが</a:t>
            </a:r>
            <a:endParaRPr lang="en-US" altLang="ja-JP" sz="1867" dirty="0">
              <a:latin typeface="+mn-ea"/>
              <a:ea typeface="+mn-ea"/>
            </a:endParaRPr>
          </a:p>
          <a:p>
            <a:pPr algn="ctr" eaLnBrk="1" hangingPunct="1">
              <a:defRPr/>
            </a:pPr>
            <a:r>
              <a:rPr lang="ja-JP" altLang="en-US" sz="1867" dirty="0">
                <a:latin typeface="+mn-ea"/>
                <a:ea typeface="+mn-ea"/>
              </a:rPr>
              <a:t>スゴい</a:t>
            </a:r>
          </a:p>
        </p:txBody>
      </p:sp>
      <p:sp>
        <p:nvSpPr>
          <p:cNvPr id="9" name="テキスト ボックス 8"/>
          <p:cNvSpPr txBox="1"/>
          <p:nvPr/>
        </p:nvSpPr>
        <p:spPr>
          <a:xfrm>
            <a:off x="2431090" y="1176090"/>
            <a:ext cx="9051783" cy="1200329"/>
          </a:xfrm>
          <a:prstGeom prst="rect">
            <a:avLst/>
          </a:prstGeom>
          <a:noFill/>
          <a:ln>
            <a:solidFill>
              <a:schemeClr val="tx1"/>
            </a:solidFill>
          </a:ln>
        </p:spPr>
        <p:txBody>
          <a:bodyPr wrap="square" rtlCol="0">
            <a:spAutoFit/>
          </a:bodyPr>
          <a:lstStyle/>
          <a:p>
            <a:r>
              <a:rPr lang="ja-JP" altLang="en-US"/>
              <a:t>解析を通して、触りたい身体部位と触り方との間には一定の関連性があることが示されました。また、肌の温もりを求める欲求であるスキンハンガーの慢性化や、非生物への接触回避願望の変動が新型コロナウイルス感染拡大によって生じたことも明らかにしました。</a:t>
            </a:r>
            <a:endParaRPr kumimoji="1" lang="ja-JP" altLang="en-US" dirty="0"/>
          </a:p>
        </p:txBody>
      </p:sp>
      <p:sp>
        <p:nvSpPr>
          <p:cNvPr id="10" name="テキスト ボックス 9"/>
          <p:cNvSpPr txBox="1"/>
          <p:nvPr/>
        </p:nvSpPr>
        <p:spPr>
          <a:xfrm>
            <a:off x="2431089" y="3608436"/>
            <a:ext cx="9051783" cy="1200329"/>
          </a:xfrm>
          <a:prstGeom prst="rect">
            <a:avLst/>
          </a:prstGeom>
          <a:noFill/>
          <a:ln>
            <a:solidFill>
              <a:schemeClr val="tx1"/>
            </a:solidFill>
          </a:ln>
        </p:spPr>
        <p:txBody>
          <a:bodyPr wrap="square" rtlCol="0">
            <a:spAutoFit/>
          </a:bodyPr>
          <a:lstStyle/>
          <a:p>
            <a:r>
              <a:rPr lang="ja-JP" altLang="en-US" dirty="0"/>
              <a:t>本研究で得られた人のもつ触りたい思いに関する知見は、幅広い実世界の問題に応用可能です。日常において人が何かを触りたいと思う時に働く心理メカニズムの解明、消費者が自然と触りたくなる製品設計、感染拡大などの実問題が人々の意識に与える影響の予測など、様々な場面での貢献が期待されます。</a:t>
            </a:r>
            <a:endParaRPr kumimoji="1" lang="ja-JP" altLang="en-US" dirty="0"/>
          </a:p>
        </p:txBody>
      </p:sp>
    </p:spTree>
    <p:extLst>
      <p:ext uri="{BB962C8B-B14F-4D97-AF65-F5344CB8AC3E}">
        <p14:creationId xmlns:p14="http://schemas.microsoft.com/office/powerpoint/2010/main" val="160841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DA4DB08-0AA0-4A76-A8BA-50318AB6CF43}"/>
              </a:ext>
            </a:extLst>
          </p:cNvPr>
          <p:cNvSpPr>
            <a:spLocks noGrp="1"/>
          </p:cNvSpPr>
          <p:nvPr>
            <p:ph idx="1"/>
          </p:nvPr>
        </p:nvSpPr>
        <p:spPr>
          <a:xfrm>
            <a:off x="106029" y="1304151"/>
            <a:ext cx="12422521" cy="1734747"/>
          </a:xfrm>
        </p:spPr>
        <p:txBody>
          <a:bodyPr>
            <a:normAutofit/>
          </a:bodyPr>
          <a:lstStyle/>
          <a:p>
            <a:pPr marL="457189" indent="-457189">
              <a:buFont typeface="Arial" panose="020B0604020202020204" pitchFamily="34" charset="0"/>
              <a:buChar char="•"/>
            </a:pPr>
            <a:r>
              <a:rPr lang="ja-JP" altLang="en-US" sz="2800" dirty="0">
                <a:latin typeface="Meiryo UI" panose="020B0604030504040204" pitchFamily="50" charset="-128"/>
                <a:ea typeface="Meiryo UI" panose="020B0604030504040204" pitchFamily="50" charset="-128"/>
                <a:cs typeface="M+ 1p" panose="020B0503020203020204" pitchFamily="50" charset="-128"/>
              </a:rPr>
              <a:t>目的</a:t>
            </a:r>
            <a:endParaRPr lang="en-US" altLang="ja-JP" sz="2800" dirty="0">
              <a:latin typeface="Meiryo UI" panose="020B0604030504040204" pitchFamily="50" charset="-128"/>
              <a:ea typeface="Meiryo UI" panose="020B0604030504040204" pitchFamily="50" charset="-128"/>
              <a:cs typeface="M+ 1p" panose="020B0503020203020204" pitchFamily="50" charset="-128"/>
            </a:endParaRPr>
          </a:p>
          <a:p>
            <a:pPr marL="914389" lvl="1" indent="-457189"/>
            <a:r>
              <a:rPr lang="ja-JP" altLang="en-US" sz="2800" dirty="0">
                <a:latin typeface="Meiryo UI" panose="020B0604030504040204" pitchFamily="50" charset="-128"/>
                <a:ea typeface="Meiryo UI" panose="020B0604030504040204" pitchFamily="50" charset="-128"/>
                <a:cs typeface="M+ 1p" panose="020B0503020203020204" pitchFamily="50" charset="-128"/>
              </a:rPr>
              <a:t>「〇〇を触りたい」等のつぶやきデータを解析することによる</a:t>
            </a:r>
            <a:br>
              <a:rPr lang="en-US" altLang="ja-JP" sz="2800" dirty="0">
                <a:latin typeface="Meiryo UI" panose="020B0604030504040204" pitchFamily="50" charset="-128"/>
                <a:ea typeface="Meiryo UI" panose="020B0604030504040204" pitchFamily="50" charset="-128"/>
                <a:cs typeface="M+ 1p" panose="020B0503020203020204" pitchFamily="50" charset="-128"/>
              </a:rPr>
            </a:br>
            <a:r>
              <a:rPr lang="ja-JP" altLang="en-US" sz="2800" dirty="0">
                <a:latin typeface="Meiryo UI" panose="020B0604030504040204" pitchFamily="50" charset="-128"/>
                <a:ea typeface="Meiryo UI" panose="020B0604030504040204" pitchFamily="50" charset="-128"/>
                <a:cs typeface="M+ 1p" panose="020B0503020203020204" pitchFamily="50" charset="-128"/>
              </a:rPr>
              <a:t>日常における触りたさの理解</a:t>
            </a:r>
            <a:endParaRPr lang="en-US" altLang="ja-JP" sz="2800" dirty="0">
              <a:latin typeface="Meiryo UI" panose="020B0604030504040204" pitchFamily="50" charset="-128"/>
              <a:ea typeface="Meiryo UI" panose="020B0604030504040204" pitchFamily="50" charset="-128"/>
              <a:cs typeface="M+ 1p" panose="020B0503020203020204" pitchFamily="50" charset="-128"/>
            </a:endParaRPr>
          </a:p>
        </p:txBody>
      </p:sp>
      <p:sp>
        <p:nvSpPr>
          <p:cNvPr id="11" name="正方形/長方形 10">
            <a:extLst>
              <a:ext uri="{FF2B5EF4-FFF2-40B4-BE49-F238E27FC236}">
                <a16:creationId xmlns:a16="http://schemas.microsoft.com/office/drawing/2014/main" id="{1480FF8F-4946-4146-A8BE-650AF214CF9E}"/>
              </a:ext>
            </a:extLst>
          </p:cNvPr>
          <p:cNvSpPr/>
          <p:nvPr/>
        </p:nvSpPr>
        <p:spPr>
          <a:xfrm>
            <a:off x="576747" y="2857883"/>
            <a:ext cx="10762235" cy="3252933"/>
          </a:xfrm>
          <a:prstGeom prst="rect">
            <a:avLst/>
          </a:prstGeom>
          <a:solidFill>
            <a:sysClr val="window" lastClr="FFFFFF">
              <a:lumMod val="95000"/>
            </a:sysClr>
          </a:solidFill>
          <a:ln w="285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4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12" name="円柱 11">
            <a:extLst>
              <a:ext uri="{FF2B5EF4-FFF2-40B4-BE49-F238E27FC236}">
                <a16:creationId xmlns:a16="http://schemas.microsoft.com/office/drawing/2014/main" id="{7BD103A5-B994-4BEC-8FE0-47F0702C1D48}"/>
              </a:ext>
            </a:extLst>
          </p:cNvPr>
          <p:cNvSpPr/>
          <p:nvPr/>
        </p:nvSpPr>
        <p:spPr>
          <a:xfrm>
            <a:off x="743545" y="3681884"/>
            <a:ext cx="2219788" cy="937437"/>
          </a:xfrm>
          <a:prstGeom prst="can">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つぶやきデータ群</a:t>
            </a:r>
            <a:br>
              <a:rPr kumimoji="1" lang="en-US" altLang="ja-JP"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br>
            <a:r>
              <a:rPr kumimoji="1" lang="en-US" altLang="ja-JP"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a:t>
            </a:r>
            <a:r>
              <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〇〇に触りたい等</a:t>
            </a:r>
            <a:r>
              <a:rPr kumimoji="1" lang="en-US" altLang="ja-JP"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a:t>
            </a:r>
            <a:endPar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endParaRPr>
          </a:p>
        </p:txBody>
      </p:sp>
      <p:sp>
        <p:nvSpPr>
          <p:cNvPr id="15" name="正方形/長方形 14">
            <a:extLst>
              <a:ext uri="{FF2B5EF4-FFF2-40B4-BE49-F238E27FC236}">
                <a16:creationId xmlns:a16="http://schemas.microsoft.com/office/drawing/2014/main" id="{B69E3DCF-3B99-45F6-9DC3-4FA55B75F1ED}"/>
              </a:ext>
            </a:extLst>
          </p:cNvPr>
          <p:cNvSpPr/>
          <p:nvPr/>
        </p:nvSpPr>
        <p:spPr>
          <a:xfrm>
            <a:off x="3234590" y="3718768"/>
            <a:ext cx="2300493" cy="870607"/>
          </a:xfrm>
          <a:prstGeom prst="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触りたい</a:t>
            </a: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対象</a:t>
            </a:r>
            <a:r>
              <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を抽出</a:t>
            </a:r>
          </a:p>
        </p:txBody>
      </p:sp>
      <p:cxnSp>
        <p:nvCxnSpPr>
          <p:cNvPr id="16" name="直線矢印コネクタ 15">
            <a:extLst>
              <a:ext uri="{FF2B5EF4-FFF2-40B4-BE49-F238E27FC236}">
                <a16:creationId xmlns:a16="http://schemas.microsoft.com/office/drawing/2014/main" id="{1DF74938-66AB-4F01-82EE-32389C8AD38F}"/>
              </a:ext>
            </a:extLst>
          </p:cNvPr>
          <p:cNvCxnSpPr>
            <a:cxnSpLocks/>
            <a:stCxn id="15" idx="3"/>
            <a:endCxn id="18" idx="1"/>
          </p:cNvCxnSpPr>
          <p:nvPr/>
        </p:nvCxnSpPr>
        <p:spPr>
          <a:xfrm>
            <a:off x="5535083" y="4154072"/>
            <a:ext cx="304194" cy="1993"/>
          </a:xfrm>
          <a:prstGeom prst="straightConnector1">
            <a:avLst/>
          </a:prstGeom>
          <a:noFill/>
          <a:ln w="28575" cap="flat" cmpd="sng" algn="ctr">
            <a:solidFill>
              <a:srgbClr val="4472C4"/>
            </a:solidFill>
            <a:prstDash val="solid"/>
            <a:miter lim="800000"/>
            <a:tailEnd type="triangle"/>
          </a:ln>
          <a:effectLst/>
        </p:spPr>
      </p:cxnSp>
      <p:sp>
        <p:nvSpPr>
          <p:cNvPr id="17" name="正方形/長方形 16">
            <a:extLst>
              <a:ext uri="{FF2B5EF4-FFF2-40B4-BE49-F238E27FC236}">
                <a16:creationId xmlns:a16="http://schemas.microsoft.com/office/drawing/2014/main" id="{319BA477-18E1-4E0D-B31A-0089FD055718}"/>
              </a:ext>
            </a:extLst>
          </p:cNvPr>
          <p:cNvSpPr/>
          <p:nvPr/>
        </p:nvSpPr>
        <p:spPr>
          <a:xfrm>
            <a:off x="604247" y="2782290"/>
            <a:ext cx="3950220" cy="739096"/>
          </a:xfrm>
          <a:prstGeom prst="rect">
            <a:avLst/>
          </a:prstGeom>
          <a:noFill/>
          <a:ln w="12700" cap="flat" cmpd="sng" algn="ctr">
            <a:no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2800" b="1" kern="0" dirty="0">
                <a:solidFill>
                  <a:prstClr val="black"/>
                </a:solidFill>
                <a:latin typeface="Meiryo UI" panose="020B0604030504040204" pitchFamily="50" charset="-128"/>
                <a:ea typeface="Meiryo UI" panose="020B0604030504040204" pitchFamily="50" charset="-128"/>
                <a:cs typeface="M+ 1p" panose="020B0503020203020204" pitchFamily="50" charset="-128"/>
              </a:rPr>
              <a:t>解析</a:t>
            </a:r>
            <a:r>
              <a:rPr kumimoji="0" lang="ja-JP" altLang="en-US" sz="28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 1p" panose="020B0503020203020204" pitchFamily="50" charset="-128"/>
              </a:rPr>
              <a:t>の流れ</a:t>
            </a:r>
          </a:p>
        </p:txBody>
      </p:sp>
      <p:sp>
        <p:nvSpPr>
          <p:cNvPr id="18" name="正方形/長方形 17">
            <a:extLst>
              <a:ext uri="{FF2B5EF4-FFF2-40B4-BE49-F238E27FC236}">
                <a16:creationId xmlns:a16="http://schemas.microsoft.com/office/drawing/2014/main" id="{FDA0EC76-DF31-4E6A-96F3-9351F3DF49CB}"/>
              </a:ext>
            </a:extLst>
          </p:cNvPr>
          <p:cNvSpPr/>
          <p:nvPr/>
        </p:nvSpPr>
        <p:spPr>
          <a:xfrm>
            <a:off x="5839277" y="3760335"/>
            <a:ext cx="5340351" cy="791460"/>
          </a:xfrm>
          <a:prstGeom prst="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日常において何を触りたいかを解析</a:t>
            </a:r>
          </a:p>
        </p:txBody>
      </p:sp>
      <p:sp>
        <p:nvSpPr>
          <p:cNvPr id="19" name="四角形: 角を丸くする 18">
            <a:extLst>
              <a:ext uri="{FF2B5EF4-FFF2-40B4-BE49-F238E27FC236}">
                <a16:creationId xmlns:a16="http://schemas.microsoft.com/office/drawing/2014/main" id="{AD16B6F3-C1FA-48A7-91E1-4946FF8372F5}"/>
              </a:ext>
            </a:extLst>
          </p:cNvPr>
          <p:cNvSpPr/>
          <p:nvPr/>
        </p:nvSpPr>
        <p:spPr>
          <a:xfrm>
            <a:off x="5807815" y="3494800"/>
            <a:ext cx="1024132" cy="412097"/>
          </a:xfrm>
          <a:prstGeom prst="roundRect">
            <a:avLst/>
          </a:prstGeom>
          <a:solidFill>
            <a:srgbClr val="ED7D3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解析</a:t>
            </a:r>
            <a:r>
              <a:rPr kumimoji="1" lang="en-US" altLang="ja-JP"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1</a:t>
            </a:r>
            <a:endPar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endParaRPr>
          </a:p>
        </p:txBody>
      </p:sp>
      <p:sp>
        <p:nvSpPr>
          <p:cNvPr id="20" name="正方形/長方形 19">
            <a:extLst>
              <a:ext uri="{FF2B5EF4-FFF2-40B4-BE49-F238E27FC236}">
                <a16:creationId xmlns:a16="http://schemas.microsoft.com/office/drawing/2014/main" id="{56F1C208-C8F6-4216-A218-F70D084C37FF}"/>
              </a:ext>
            </a:extLst>
          </p:cNvPr>
          <p:cNvSpPr/>
          <p:nvPr/>
        </p:nvSpPr>
        <p:spPr>
          <a:xfrm>
            <a:off x="5839279" y="4915075"/>
            <a:ext cx="5340350" cy="1015662"/>
          </a:xfrm>
          <a:prstGeom prst="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新型コロナウイルス出現に伴う</a:t>
            </a:r>
            <a:r>
              <a:rPr lang="ja-JP" altLang="en-US" sz="2000" kern="0" dirty="0">
                <a:solidFill>
                  <a:prstClr val="white"/>
                </a:solidFill>
                <a:latin typeface="Meiryo UI" panose="020B0604030504040204" pitchFamily="50" charset="-128"/>
                <a:ea typeface="Meiryo UI" panose="020B0604030504040204" pitchFamily="50" charset="-128"/>
                <a:cs typeface="M+ 1p" panose="020B0503020203020204" pitchFamily="50" charset="-128"/>
              </a:rPr>
              <a:t>、</a:t>
            </a:r>
            <a:r>
              <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日常の変化により触りたさがどのように変化するかを解析</a:t>
            </a:r>
          </a:p>
        </p:txBody>
      </p:sp>
      <p:cxnSp>
        <p:nvCxnSpPr>
          <p:cNvPr id="21" name="コネクタ: カギ線 20">
            <a:extLst>
              <a:ext uri="{FF2B5EF4-FFF2-40B4-BE49-F238E27FC236}">
                <a16:creationId xmlns:a16="http://schemas.microsoft.com/office/drawing/2014/main" id="{9D3847F3-2126-4088-9E3F-AA67B52AD952}"/>
              </a:ext>
            </a:extLst>
          </p:cNvPr>
          <p:cNvCxnSpPr>
            <a:cxnSpLocks/>
            <a:stCxn id="15" idx="3"/>
            <a:endCxn id="20" idx="1"/>
          </p:cNvCxnSpPr>
          <p:nvPr/>
        </p:nvCxnSpPr>
        <p:spPr>
          <a:xfrm>
            <a:off x="5535083" y="4154072"/>
            <a:ext cx="304196" cy="1268834"/>
          </a:xfrm>
          <a:prstGeom prst="bentConnector3">
            <a:avLst/>
          </a:prstGeom>
          <a:noFill/>
          <a:ln w="28575" cap="flat" cmpd="sng" algn="ctr">
            <a:solidFill>
              <a:srgbClr val="4472C4"/>
            </a:solidFill>
            <a:prstDash val="solid"/>
            <a:miter lim="800000"/>
            <a:tailEnd type="triangle"/>
          </a:ln>
          <a:effectLst/>
        </p:spPr>
      </p:cxnSp>
      <p:cxnSp>
        <p:nvCxnSpPr>
          <p:cNvPr id="23" name="直線矢印コネクタ 22">
            <a:extLst>
              <a:ext uri="{FF2B5EF4-FFF2-40B4-BE49-F238E27FC236}">
                <a16:creationId xmlns:a16="http://schemas.microsoft.com/office/drawing/2014/main" id="{2F2ECF8F-BDE2-4233-B0E5-6708D19D3543}"/>
              </a:ext>
            </a:extLst>
          </p:cNvPr>
          <p:cNvCxnSpPr>
            <a:cxnSpLocks/>
            <a:stCxn id="12" idx="4"/>
            <a:endCxn id="15" idx="1"/>
          </p:cNvCxnSpPr>
          <p:nvPr/>
        </p:nvCxnSpPr>
        <p:spPr>
          <a:xfrm>
            <a:off x="2963333" y="4150603"/>
            <a:ext cx="271257" cy="3469"/>
          </a:xfrm>
          <a:prstGeom prst="straightConnector1">
            <a:avLst/>
          </a:prstGeom>
          <a:noFill/>
          <a:ln w="28575" cap="flat" cmpd="sng" algn="ctr">
            <a:solidFill>
              <a:srgbClr val="4472C4"/>
            </a:solidFill>
            <a:prstDash val="solid"/>
            <a:miter lim="800000"/>
            <a:tailEnd type="triangle"/>
          </a:ln>
          <a:effectLst/>
        </p:spPr>
      </p:cxnSp>
      <p:sp>
        <p:nvSpPr>
          <p:cNvPr id="24" name="四角形: 角を丸くする 23">
            <a:extLst>
              <a:ext uri="{FF2B5EF4-FFF2-40B4-BE49-F238E27FC236}">
                <a16:creationId xmlns:a16="http://schemas.microsoft.com/office/drawing/2014/main" id="{E39CD88F-C6B7-467F-96C4-00F186A418DC}"/>
              </a:ext>
            </a:extLst>
          </p:cNvPr>
          <p:cNvSpPr/>
          <p:nvPr/>
        </p:nvSpPr>
        <p:spPr>
          <a:xfrm>
            <a:off x="5820707" y="4687092"/>
            <a:ext cx="1011240" cy="340575"/>
          </a:xfrm>
          <a:prstGeom prst="roundRect">
            <a:avLst/>
          </a:prstGeom>
          <a:solidFill>
            <a:srgbClr val="ED7D3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解析</a:t>
            </a:r>
            <a:r>
              <a:rPr kumimoji="1" lang="en-US" altLang="ja-JP"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rPr>
              <a:t>2</a:t>
            </a:r>
            <a:endParaRPr kumimoji="1" lang="ja-JP" altLang="en-US" sz="20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 1p" panose="020B0503020203020204" pitchFamily="50" charset="-128"/>
            </a:endParaRPr>
          </a:p>
        </p:txBody>
      </p:sp>
      <p:sp>
        <p:nvSpPr>
          <p:cNvPr id="25" name="コンテンツ プレースホルダー 2">
            <a:extLst>
              <a:ext uri="{FF2B5EF4-FFF2-40B4-BE49-F238E27FC236}">
                <a16:creationId xmlns:a16="http://schemas.microsoft.com/office/drawing/2014/main" id="{6B75EFE6-4A8A-4406-AB03-0BB83D9AA9EF}"/>
              </a:ext>
            </a:extLst>
          </p:cNvPr>
          <p:cNvSpPr txBox="1">
            <a:spLocks/>
          </p:cNvSpPr>
          <p:nvPr/>
        </p:nvSpPr>
        <p:spPr>
          <a:xfrm>
            <a:off x="532296" y="6207681"/>
            <a:ext cx="6391319" cy="451168"/>
          </a:xfrm>
          <a:prstGeom prst="rect">
            <a:avLst/>
          </a:prstGeom>
        </p:spPr>
        <p:txBody>
          <a:bodyPr/>
          <a:lstStyle>
            <a:lvl1pPr marL="0" indent="0" algn="l" defTabSz="1625519" rtl="0" eaLnBrk="1" latinLnBrk="0" hangingPunct="1">
              <a:lnSpc>
                <a:spcPct val="114000"/>
              </a:lnSpc>
              <a:spcBef>
                <a:spcPts val="1067"/>
              </a:spcBef>
              <a:spcAft>
                <a:spcPts val="177"/>
              </a:spcAft>
              <a:buFont typeface="Arial" pitchFamily="34" charset="0"/>
              <a:buNone/>
              <a:defRPr kumimoji="1" sz="2933" kern="1200">
                <a:solidFill>
                  <a:schemeClr val="tx1"/>
                </a:solidFill>
                <a:latin typeface="Meiryo" panose="020B0604030504040204" pitchFamily="34" charset="-128"/>
                <a:ea typeface="Meiryo" panose="020B0604030504040204" pitchFamily="34" charset="-128"/>
                <a:cs typeface="Meiryo" panose="020B0604030504040204" pitchFamily="34" charset="-128"/>
              </a:defRPr>
            </a:lvl1pPr>
            <a:lvl2pPr marL="476932" indent="-316073" algn="l" defTabSz="1625519" rtl="0" eaLnBrk="1" latinLnBrk="0" hangingPunct="1">
              <a:lnSpc>
                <a:spcPct val="114000"/>
              </a:lnSpc>
              <a:spcBef>
                <a:spcPts val="356"/>
              </a:spcBef>
              <a:spcAft>
                <a:spcPts val="711"/>
              </a:spcAft>
              <a:buFont typeface="Arial" pitchFamily="34" charset="0"/>
              <a:buChar char="•"/>
              <a:defRPr kumimoji="1" sz="2400" kern="1200">
                <a:solidFill>
                  <a:schemeClr val="tx1"/>
                </a:solidFill>
                <a:latin typeface="Meiryo" panose="020B0604030504040204" pitchFamily="34" charset="-128"/>
                <a:ea typeface="Meiryo" panose="020B0604030504040204" pitchFamily="34" charset="-128"/>
                <a:cs typeface="Meiryo" panose="020B0604030504040204" pitchFamily="34" charset="-128"/>
              </a:defRPr>
            </a:lvl2pPr>
            <a:lvl3pPr marL="951043" indent="-335829" algn="l" defTabSz="1625519" rtl="0" eaLnBrk="1" latinLnBrk="0" hangingPunct="1">
              <a:lnSpc>
                <a:spcPct val="114000"/>
              </a:lnSpc>
              <a:spcBef>
                <a:spcPts val="177"/>
              </a:spcBef>
              <a:spcAft>
                <a:spcPts val="356"/>
              </a:spcAft>
              <a:buFont typeface="Arial" pitchFamily="34" charset="0"/>
              <a:buChar char="›"/>
              <a:defRPr kumimoji="1" sz="1867" kern="1200">
                <a:solidFill>
                  <a:schemeClr val="tx1"/>
                </a:solidFill>
                <a:latin typeface="Meiryo" panose="020B0604030504040204" pitchFamily="34" charset="-128"/>
                <a:ea typeface="Meiryo" panose="020B0604030504040204" pitchFamily="34" charset="-128"/>
                <a:cs typeface="Meiryo" panose="020B0604030504040204" pitchFamily="34" charset="-128"/>
              </a:defRPr>
            </a:lvl3pPr>
            <a:lvl4pPr marL="1930304" indent="-406379" algn="l" defTabSz="1625519" rtl="0" eaLnBrk="1" latinLnBrk="0" hangingPunct="1">
              <a:lnSpc>
                <a:spcPct val="114000"/>
              </a:lnSpc>
              <a:spcBef>
                <a:spcPts val="177"/>
              </a:spcBef>
              <a:spcAft>
                <a:spcPts val="711"/>
              </a:spcAft>
              <a:buFont typeface="Arial" pitchFamily="34" charset="0"/>
              <a:buChar char="»"/>
              <a:defRPr kumimoji="1" sz="1600" kern="1200">
                <a:solidFill>
                  <a:schemeClr val="tx1"/>
                </a:solidFill>
                <a:latin typeface="Meiryo" panose="020B0604030504040204" pitchFamily="34" charset="-128"/>
                <a:ea typeface="Meiryo" panose="020B0604030504040204" pitchFamily="34" charset="-128"/>
                <a:cs typeface="Meiryo" panose="020B0604030504040204" pitchFamily="34" charset="-128"/>
              </a:defRPr>
            </a:lvl4pPr>
            <a:lvl5pPr marL="2565273" indent="-307608" algn="l" defTabSz="1625519" rtl="0" eaLnBrk="1" latinLnBrk="0" hangingPunct="1">
              <a:lnSpc>
                <a:spcPct val="114000"/>
              </a:lnSpc>
              <a:spcBef>
                <a:spcPts val="177"/>
              </a:spcBef>
              <a:spcAft>
                <a:spcPts val="1067"/>
              </a:spcAft>
              <a:buFont typeface="Arial" pitchFamily="34" charset="0"/>
              <a:buChar char="-"/>
              <a:defRPr kumimoji="1" sz="1400" kern="1200">
                <a:solidFill>
                  <a:schemeClr val="tx1"/>
                </a:solidFill>
                <a:latin typeface="Meiryo" panose="020B0604030504040204" pitchFamily="34" charset="-128"/>
                <a:ea typeface="Meiryo" panose="020B0604030504040204" pitchFamily="34" charset="-128"/>
                <a:cs typeface="Meiryo" panose="020B0604030504040204" pitchFamily="34" charset="-128"/>
              </a:defRPr>
            </a:lvl5pPr>
            <a:lvl6pPr marL="4470176"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6pPr>
            <a:lvl7pPr marL="5282936"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7pPr>
            <a:lvl8pPr marL="6095696"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8pPr>
            <a:lvl9pPr marL="6908454"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9pPr>
          </a:lstStyle>
          <a:p>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解析対象：</a:t>
            </a:r>
            <a:r>
              <a:rPr lang="en-US" altLang="ja-JP" sz="1800" dirty="0">
                <a:latin typeface="Meiryo UI" panose="020B0604030504040204" pitchFamily="50" charset="-128"/>
                <a:ea typeface="Meiryo UI" panose="020B0604030504040204" pitchFamily="50" charset="-128"/>
              </a:rPr>
              <a:t>100</a:t>
            </a:r>
            <a:r>
              <a:rPr lang="ja-JP" altLang="en-US" sz="1800" dirty="0">
                <a:latin typeface="Meiryo UI" panose="020B0604030504040204" pitchFamily="50" charset="-128"/>
                <a:ea typeface="Meiryo UI" panose="020B0604030504040204" pitchFamily="50" charset="-128"/>
              </a:rPr>
              <a:t>万件以上の日本語のつぶやきデータ</a:t>
            </a:r>
            <a:endParaRPr lang="en-US" altLang="ja-JP" sz="1800" dirty="0">
              <a:latin typeface="Meiryo UI" panose="020B0604030504040204" pitchFamily="50" charset="-128"/>
              <a:ea typeface="Meiryo UI" panose="020B0604030504040204" pitchFamily="50" charset="-128"/>
            </a:endParaRPr>
          </a:p>
        </p:txBody>
      </p:sp>
      <p:sp>
        <p:nvSpPr>
          <p:cNvPr id="27" name="タイトル 1">
            <a:extLst>
              <a:ext uri="{FF2B5EF4-FFF2-40B4-BE49-F238E27FC236}">
                <a16:creationId xmlns:a16="http://schemas.microsoft.com/office/drawing/2014/main" id="{750E5005-6661-1DD6-6F59-D0D7C5CB368B}"/>
              </a:ext>
            </a:extLst>
          </p:cNvPr>
          <p:cNvSpPr>
            <a:spLocks noGrp="1"/>
          </p:cNvSpPr>
          <p:nvPr>
            <p:ph type="title"/>
          </p:nvPr>
        </p:nvSpPr>
        <p:spPr>
          <a:xfrm>
            <a:off x="106029" y="113053"/>
            <a:ext cx="10544355" cy="873126"/>
          </a:xfrm>
        </p:spPr>
        <p:txBody>
          <a:bodyPr>
            <a:noAutofit/>
          </a:bodyPr>
          <a:lstStyle/>
          <a:p>
            <a:r>
              <a:rPr lang="ja-JP" altLang="en-US" sz="3200" dirty="0">
                <a:latin typeface="Meiryo UI" panose="020B0604030504040204" pitchFamily="50" charset="-128"/>
                <a:ea typeface="Meiryo UI" panose="020B0604030504040204" pitchFamily="50" charset="-128"/>
                <a:cs typeface="M+ 1p" panose="020B0503020203020204" pitchFamily="50" charset="-128"/>
              </a:rPr>
              <a:t>みんな何を触りたいの？</a:t>
            </a:r>
            <a:br>
              <a:rPr lang="en-US" altLang="ja-JP" sz="3200" dirty="0">
                <a:latin typeface="Meiryo UI" panose="020B0604030504040204" pitchFamily="50" charset="-128"/>
                <a:ea typeface="Meiryo UI" panose="020B0604030504040204" pitchFamily="50" charset="-128"/>
                <a:cs typeface="M+ 1p" panose="020B0503020203020204" pitchFamily="50" charset="-128"/>
              </a:rPr>
            </a:br>
            <a:r>
              <a:rPr lang="ja-JP" altLang="en-US" sz="3200" dirty="0">
                <a:latin typeface="Meiryo UI" panose="020B0604030504040204" pitchFamily="50" charset="-128"/>
                <a:ea typeface="Meiryo UI" panose="020B0604030504040204" pitchFamily="50" charset="-128"/>
                <a:cs typeface="M+ 1p" panose="020B0503020203020204" pitchFamily="50" charset="-128"/>
              </a:rPr>
              <a:t>～大規模な</a:t>
            </a:r>
            <a:r>
              <a:rPr lang="en-US" altLang="ja-JP" sz="3200" dirty="0">
                <a:latin typeface="Meiryo UI" panose="020B0604030504040204" pitchFamily="50" charset="-128"/>
                <a:ea typeface="Meiryo UI" panose="020B0604030504040204" pitchFamily="50" charset="-128"/>
                <a:cs typeface="M+ 1p" panose="020B0503020203020204" pitchFamily="50" charset="-128"/>
              </a:rPr>
              <a:t>Twitter</a:t>
            </a:r>
            <a:r>
              <a:rPr lang="ja-JP" altLang="en-US" sz="3200" dirty="0">
                <a:latin typeface="Meiryo UI" panose="020B0604030504040204" pitchFamily="50" charset="-128"/>
                <a:ea typeface="Meiryo UI" panose="020B0604030504040204" pitchFamily="50" charset="-128"/>
                <a:cs typeface="M+ 1p" panose="020B0503020203020204" pitchFamily="50" charset="-128"/>
              </a:rPr>
              <a:t>データを活用した触りたさの理解～</a:t>
            </a:r>
          </a:p>
        </p:txBody>
      </p:sp>
    </p:spTree>
    <p:extLst>
      <p:ext uri="{BB962C8B-B14F-4D97-AF65-F5344CB8AC3E}">
        <p14:creationId xmlns:p14="http://schemas.microsoft.com/office/powerpoint/2010/main" val="100257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9F4C6-DDAD-4815-9388-97A371419215}"/>
              </a:ext>
            </a:extLst>
          </p:cNvPr>
          <p:cNvSpPr>
            <a:spLocks noGrp="1"/>
          </p:cNvSpPr>
          <p:nvPr>
            <p:ph type="title"/>
          </p:nvPr>
        </p:nvSpPr>
        <p:spPr>
          <a:xfrm>
            <a:off x="396692" y="169335"/>
            <a:ext cx="10998139" cy="793751"/>
          </a:xfrm>
        </p:spPr>
        <p:txBody>
          <a:bodyPr/>
          <a:lstStyle/>
          <a:p>
            <a:r>
              <a:rPr lang="ja-JP" altLang="en-US" sz="3733" dirty="0">
                <a:latin typeface="Meiryo UI" panose="020B0604030504040204" pitchFamily="50" charset="-128"/>
                <a:ea typeface="Meiryo UI" panose="020B0604030504040204" pitchFamily="50" charset="-128"/>
                <a:cs typeface="M+ 1p" panose="020B0503020203020204" pitchFamily="50" charset="-128"/>
              </a:rPr>
              <a:t>解析</a:t>
            </a:r>
            <a:r>
              <a:rPr lang="en-US" altLang="ja-JP" sz="3733" dirty="0">
                <a:latin typeface="Meiryo UI" panose="020B0604030504040204" pitchFamily="50" charset="-128"/>
                <a:ea typeface="Meiryo UI" panose="020B0604030504040204" pitchFamily="50" charset="-128"/>
                <a:cs typeface="M+ 1p" panose="020B0503020203020204" pitchFamily="50" charset="-128"/>
              </a:rPr>
              <a:t>1: </a:t>
            </a:r>
            <a:r>
              <a:rPr lang="ja-JP" altLang="en-US" sz="3733" dirty="0">
                <a:latin typeface="Meiryo UI" panose="020B0604030504040204" pitchFamily="50" charset="-128"/>
                <a:ea typeface="Meiryo UI" panose="020B0604030504040204" pitchFamily="50" charset="-128"/>
                <a:cs typeface="M+ 1p" panose="020B0503020203020204" pitchFamily="50" charset="-128"/>
              </a:rPr>
              <a:t>日常 </a:t>
            </a:r>
            <a:r>
              <a:rPr lang="en-US" altLang="ja-JP" sz="3733" dirty="0">
                <a:latin typeface="Meiryo UI" panose="020B0604030504040204" pitchFamily="50" charset="-128"/>
                <a:ea typeface="Meiryo UI" panose="020B0604030504040204" pitchFamily="50" charset="-128"/>
                <a:cs typeface="M+ 1p" panose="020B0503020203020204" pitchFamily="50" charset="-128"/>
              </a:rPr>
              <a:t>× </a:t>
            </a:r>
            <a:r>
              <a:rPr lang="ja-JP" altLang="en-US" sz="3733" dirty="0">
                <a:latin typeface="Meiryo UI" panose="020B0604030504040204" pitchFamily="50" charset="-128"/>
                <a:ea typeface="Meiryo UI" panose="020B0604030504040204" pitchFamily="50" charset="-128"/>
                <a:cs typeface="M+ 1p" panose="020B0503020203020204" pitchFamily="50" charset="-128"/>
              </a:rPr>
              <a:t>触りたさ</a:t>
            </a:r>
          </a:p>
        </p:txBody>
      </p:sp>
      <p:sp>
        <p:nvSpPr>
          <p:cNvPr id="10" name="テキスト ボックス 9">
            <a:extLst>
              <a:ext uri="{FF2B5EF4-FFF2-40B4-BE49-F238E27FC236}">
                <a16:creationId xmlns:a16="http://schemas.microsoft.com/office/drawing/2014/main" id="{CCB724A7-B4B1-41BC-AED2-9BEA65AE19D8}"/>
              </a:ext>
            </a:extLst>
          </p:cNvPr>
          <p:cNvSpPr txBox="1"/>
          <p:nvPr/>
        </p:nvSpPr>
        <p:spPr>
          <a:xfrm>
            <a:off x="396692" y="1091121"/>
            <a:ext cx="9090681" cy="523220"/>
          </a:xfrm>
          <a:prstGeom prst="rect">
            <a:avLst/>
          </a:prstGeom>
          <a:noFill/>
        </p:spPr>
        <p:txBody>
          <a:bodyPr wrap="square" rtlCol="0">
            <a:spAutoFit/>
          </a:bodyPr>
          <a:lstStyle>
            <a:defPPr>
              <a:defRPr lang="ja-JP"/>
            </a:defPPr>
            <a:lvl1pPr marL="342900" indent="-342900">
              <a:buFont typeface="Arial" panose="020B0604020202020204" pitchFamily="34" charset="0"/>
              <a:buChar char="•"/>
              <a:defRPr sz="2800">
                <a:latin typeface="M+ 1p" panose="020B0503020203020204" pitchFamily="50" charset="-128"/>
                <a:ea typeface="M+ 1p" panose="020B0503020203020204" pitchFamily="50" charset="-128"/>
                <a:cs typeface="M+ 1p" panose="020B0503020203020204" pitchFamily="50" charset="-128"/>
              </a:defRPr>
            </a:lvl1pPr>
          </a:lstStyle>
          <a:p>
            <a:r>
              <a:rPr lang="ja-JP" altLang="en-US" dirty="0">
                <a:latin typeface="Meiryo UI" panose="020B0604030504040204" pitchFamily="50" charset="-128"/>
                <a:ea typeface="Meiryo UI" panose="020B0604030504040204" pitchFamily="50" charset="-128"/>
              </a:rPr>
              <a:t>触りたい対象と触り方の関連性を明確化</a:t>
            </a:r>
          </a:p>
        </p:txBody>
      </p:sp>
      <p:pic>
        <p:nvPicPr>
          <p:cNvPr id="5" name="図 4">
            <a:extLst>
              <a:ext uri="{FF2B5EF4-FFF2-40B4-BE49-F238E27FC236}">
                <a16:creationId xmlns:a16="http://schemas.microsoft.com/office/drawing/2014/main" id="{8D4AC21A-A7C9-4AA5-95B7-5418FAA6C764}"/>
              </a:ext>
            </a:extLst>
          </p:cNvPr>
          <p:cNvPicPr>
            <a:picLocks noChangeAspect="1"/>
          </p:cNvPicPr>
          <p:nvPr/>
        </p:nvPicPr>
        <p:blipFill>
          <a:blip r:embed="rId3"/>
          <a:stretch>
            <a:fillRect/>
          </a:stretch>
        </p:blipFill>
        <p:spPr>
          <a:xfrm>
            <a:off x="7546036" y="2157158"/>
            <a:ext cx="4582767" cy="4675021"/>
          </a:xfrm>
          <a:prstGeom prst="rect">
            <a:avLst/>
          </a:prstGeom>
        </p:spPr>
      </p:pic>
      <p:graphicFrame>
        <p:nvGraphicFramePr>
          <p:cNvPr id="18" name="表 3">
            <a:extLst>
              <a:ext uri="{FF2B5EF4-FFF2-40B4-BE49-F238E27FC236}">
                <a16:creationId xmlns:a16="http://schemas.microsoft.com/office/drawing/2014/main" id="{FDD216DF-E27E-B8BF-EE05-A942E46DA101}"/>
              </a:ext>
            </a:extLst>
          </p:cNvPr>
          <p:cNvGraphicFramePr>
            <a:graphicFrameLocks noGrp="1"/>
          </p:cNvGraphicFramePr>
          <p:nvPr>
            <p:extLst>
              <p:ext uri="{D42A27DB-BD31-4B8C-83A1-F6EECF244321}">
                <p14:modId xmlns:p14="http://schemas.microsoft.com/office/powerpoint/2010/main" val="209470773"/>
              </p:ext>
            </p:extLst>
          </p:nvPr>
        </p:nvGraphicFramePr>
        <p:xfrm>
          <a:off x="786196" y="1805384"/>
          <a:ext cx="4543954" cy="2810178"/>
        </p:xfrm>
        <a:graphic>
          <a:graphicData uri="http://schemas.openxmlformats.org/drawingml/2006/table">
            <a:tbl>
              <a:tblPr firstRow="1" bandRow="1"/>
              <a:tblGrid>
                <a:gridCol w="784373">
                  <a:extLst>
                    <a:ext uri="{9D8B030D-6E8A-4147-A177-3AD203B41FA5}">
                      <a16:colId xmlns:a16="http://schemas.microsoft.com/office/drawing/2014/main" val="1239225099"/>
                    </a:ext>
                  </a:extLst>
                </a:gridCol>
                <a:gridCol w="1081894">
                  <a:extLst>
                    <a:ext uri="{9D8B030D-6E8A-4147-A177-3AD203B41FA5}">
                      <a16:colId xmlns:a16="http://schemas.microsoft.com/office/drawing/2014/main" val="996755172"/>
                    </a:ext>
                  </a:extLst>
                </a:gridCol>
                <a:gridCol w="892562">
                  <a:extLst>
                    <a:ext uri="{9D8B030D-6E8A-4147-A177-3AD203B41FA5}">
                      <a16:colId xmlns:a16="http://schemas.microsoft.com/office/drawing/2014/main" val="2535505162"/>
                    </a:ext>
                  </a:extLst>
                </a:gridCol>
                <a:gridCol w="1108941">
                  <a:extLst>
                    <a:ext uri="{9D8B030D-6E8A-4147-A177-3AD203B41FA5}">
                      <a16:colId xmlns:a16="http://schemas.microsoft.com/office/drawing/2014/main" val="3891240315"/>
                    </a:ext>
                  </a:extLst>
                </a:gridCol>
                <a:gridCol w="676184">
                  <a:extLst>
                    <a:ext uri="{9D8B030D-6E8A-4147-A177-3AD203B41FA5}">
                      <a16:colId xmlns:a16="http://schemas.microsoft.com/office/drawing/2014/main" val="3718918566"/>
                    </a:ext>
                  </a:extLst>
                </a:gridCol>
              </a:tblGrid>
              <a:tr h="349889">
                <a:tc>
                  <a:txBody>
                    <a:bodyPr/>
                    <a:lstStyle>
                      <a:lvl1pPr marL="0" algn="l" defTabSz="1219170" rtl="0" eaLnBrk="1" latinLnBrk="0" hangingPunct="1">
                        <a:defRPr kumimoji="1" sz="2400" b="1" kern="1200">
                          <a:solidFill>
                            <a:schemeClr val="lt1"/>
                          </a:solidFill>
                          <a:latin typeface="Calibri"/>
                        </a:defRPr>
                      </a:lvl1pPr>
                      <a:lvl2pPr marL="609585" algn="l" defTabSz="1219170" rtl="0" eaLnBrk="1" latinLnBrk="0" hangingPunct="1">
                        <a:defRPr kumimoji="1" sz="2400" b="1" kern="1200">
                          <a:solidFill>
                            <a:schemeClr val="lt1"/>
                          </a:solidFill>
                          <a:latin typeface="Calibri"/>
                        </a:defRPr>
                      </a:lvl2pPr>
                      <a:lvl3pPr marL="1219170" algn="l" defTabSz="1219170" rtl="0" eaLnBrk="1" latinLnBrk="0" hangingPunct="1">
                        <a:defRPr kumimoji="1" sz="2400" b="1" kern="1200">
                          <a:solidFill>
                            <a:schemeClr val="lt1"/>
                          </a:solidFill>
                          <a:latin typeface="Calibri"/>
                        </a:defRPr>
                      </a:lvl3pPr>
                      <a:lvl4pPr marL="1828754" algn="l" defTabSz="1219170" rtl="0" eaLnBrk="1" latinLnBrk="0" hangingPunct="1">
                        <a:defRPr kumimoji="1" sz="2400" b="1" kern="1200">
                          <a:solidFill>
                            <a:schemeClr val="lt1"/>
                          </a:solidFill>
                          <a:latin typeface="Calibri"/>
                        </a:defRPr>
                      </a:lvl4pPr>
                      <a:lvl5pPr marL="2438339" algn="l" defTabSz="1219170" rtl="0" eaLnBrk="1" latinLnBrk="0" hangingPunct="1">
                        <a:defRPr kumimoji="1" sz="2400" b="1" kern="1200">
                          <a:solidFill>
                            <a:schemeClr val="lt1"/>
                          </a:solidFill>
                          <a:latin typeface="Calibri"/>
                        </a:defRPr>
                      </a:lvl5pPr>
                      <a:lvl6pPr marL="3047924" algn="l" defTabSz="1219170" rtl="0" eaLnBrk="1" latinLnBrk="0" hangingPunct="1">
                        <a:defRPr kumimoji="1" sz="2400" b="1" kern="1200">
                          <a:solidFill>
                            <a:schemeClr val="lt1"/>
                          </a:solidFill>
                          <a:latin typeface="Calibri"/>
                        </a:defRPr>
                      </a:lvl6pPr>
                      <a:lvl7pPr marL="3657509" algn="l" defTabSz="1219170" rtl="0" eaLnBrk="1" latinLnBrk="0" hangingPunct="1">
                        <a:defRPr kumimoji="1" sz="2400" b="1" kern="1200">
                          <a:solidFill>
                            <a:schemeClr val="lt1"/>
                          </a:solidFill>
                          <a:latin typeface="Calibri"/>
                        </a:defRPr>
                      </a:lvl7pPr>
                      <a:lvl8pPr marL="4267093" algn="l" defTabSz="1219170" rtl="0" eaLnBrk="1" latinLnBrk="0" hangingPunct="1">
                        <a:defRPr kumimoji="1" sz="2400" b="1" kern="1200">
                          <a:solidFill>
                            <a:schemeClr val="lt1"/>
                          </a:solidFill>
                          <a:latin typeface="Calibri"/>
                        </a:defRPr>
                      </a:lvl8pPr>
                      <a:lvl9pPr marL="4876678" algn="l" defTabSz="1219170" rtl="0" eaLnBrk="1" latinLnBrk="0" hangingPunct="1">
                        <a:defRPr kumimoji="1" sz="2400" b="1" kern="1200">
                          <a:solidFill>
                            <a:schemeClr val="lt1"/>
                          </a:solidFill>
                          <a:latin typeface="Calibri"/>
                        </a:defRPr>
                      </a:lvl9pPr>
                    </a:lstStyle>
                    <a:p>
                      <a:r>
                        <a:rPr kumimoji="1" lang="ja-JP" altLang="en-US" sz="1600" dirty="0">
                          <a:solidFill>
                            <a:schemeClr val="tx1"/>
                          </a:solidFill>
                          <a:latin typeface="Roboto" panose="02000000000000000000" pitchFamily="2" charset="0"/>
                          <a:ea typeface="Meiryo UI" panose="020B0604030504040204" pitchFamily="50" charset="-128"/>
                        </a:rPr>
                        <a:t>触り方</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9F6FF"/>
                    </a:solidFill>
                  </a:tcPr>
                </a:tc>
                <a:tc>
                  <a:txBody>
                    <a:bodyPr/>
                    <a:lstStyle>
                      <a:lvl1pPr marL="0" algn="l" defTabSz="1219170" rtl="0" eaLnBrk="1" latinLnBrk="0" hangingPunct="1">
                        <a:defRPr kumimoji="1" sz="2400" b="1" kern="1200">
                          <a:solidFill>
                            <a:schemeClr val="lt1"/>
                          </a:solidFill>
                          <a:latin typeface="Calibri"/>
                        </a:defRPr>
                      </a:lvl1pPr>
                      <a:lvl2pPr marL="609585" algn="l" defTabSz="1219170" rtl="0" eaLnBrk="1" latinLnBrk="0" hangingPunct="1">
                        <a:defRPr kumimoji="1" sz="2400" b="1" kern="1200">
                          <a:solidFill>
                            <a:schemeClr val="lt1"/>
                          </a:solidFill>
                          <a:latin typeface="Calibri"/>
                        </a:defRPr>
                      </a:lvl2pPr>
                      <a:lvl3pPr marL="1219170" algn="l" defTabSz="1219170" rtl="0" eaLnBrk="1" latinLnBrk="0" hangingPunct="1">
                        <a:defRPr kumimoji="1" sz="2400" b="1" kern="1200">
                          <a:solidFill>
                            <a:schemeClr val="lt1"/>
                          </a:solidFill>
                          <a:latin typeface="Calibri"/>
                        </a:defRPr>
                      </a:lvl3pPr>
                      <a:lvl4pPr marL="1828754" algn="l" defTabSz="1219170" rtl="0" eaLnBrk="1" latinLnBrk="0" hangingPunct="1">
                        <a:defRPr kumimoji="1" sz="2400" b="1" kern="1200">
                          <a:solidFill>
                            <a:schemeClr val="lt1"/>
                          </a:solidFill>
                          <a:latin typeface="Calibri"/>
                        </a:defRPr>
                      </a:lvl4pPr>
                      <a:lvl5pPr marL="2438339" algn="l" defTabSz="1219170" rtl="0" eaLnBrk="1" latinLnBrk="0" hangingPunct="1">
                        <a:defRPr kumimoji="1" sz="2400" b="1" kern="1200">
                          <a:solidFill>
                            <a:schemeClr val="lt1"/>
                          </a:solidFill>
                          <a:latin typeface="Calibri"/>
                        </a:defRPr>
                      </a:lvl5pPr>
                      <a:lvl6pPr marL="3047924" algn="l" defTabSz="1219170" rtl="0" eaLnBrk="1" latinLnBrk="0" hangingPunct="1">
                        <a:defRPr kumimoji="1" sz="2400" b="1" kern="1200">
                          <a:solidFill>
                            <a:schemeClr val="lt1"/>
                          </a:solidFill>
                          <a:latin typeface="Calibri"/>
                        </a:defRPr>
                      </a:lvl6pPr>
                      <a:lvl7pPr marL="3657509" algn="l" defTabSz="1219170" rtl="0" eaLnBrk="1" latinLnBrk="0" hangingPunct="1">
                        <a:defRPr kumimoji="1" sz="2400" b="1" kern="1200">
                          <a:solidFill>
                            <a:schemeClr val="lt1"/>
                          </a:solidFill>
                          <a:latin typeface="Calibri"/>
                        </a:defRPr>
                      </a:lvl7pPr>
                      <a:lvl8pPr marL="4267093" algn="l" defTabSz="1219170" rtl="0" eaLnBrk="1" latinLnBrk="0" hangingPunct="1">
                        <a:defRPr kumimoji="1" sz="2400" b="1" kern="1200">
                          <a:solidFill>
                            <a:schemeClr val="lt1"/>
                          </a:solidFill>
                          <a:latin typeface="Calibri"/>
                        </a:defRPr>
                      </a:lvl8pPr>
                      <a:lvl9pPr marL="4876678" algn="l" defTabSz="1219170" rtl="0" eaLnBrk="1" latinLnBrk="0" hangingPunct="1">
                        <a:defRPr kumimoji="1" sz="2400" b="1" kern="1200">
                          <a:solidFill>
                            <a:schemeClr val="lt1"/>
                          </a:solidFill>
                          <a:latin typeface="Calibri"/>
                        </a:defRPr>
                      </a:lvl9pPr>
                    </a:lstStyle>
                    <a:p>
                      <a:r>
                        <a:rPr kumimoji="1" lang="en-US" altLang="ja-JP" sz="1600" dirty="0">
                          <a:solidFill>
                            <a:schemeClr val="tx1"/>
                          </a:solidFill>
                          <a:latin typeface="Roboto" panose="02000000000000000000" pitchFamily="2" charset="0"/>
                          <a:ea typeface="Meiryo UI" panose="020B0604030504040204" pitchFamily="50" charset="-128"/>
                        </a:rPr>
                        <a:t>1</a:t>
                      </a:r>
                      <a:r>
                        <a:rPr kumimoji="1" lang="ja-JP" altLang="en-US" sz="1600" dirty="0">
                          <a:solidFill>
                            <a:schemeClr val="tx1"/>
                          </a:solidFill>
                          <a:latin typeface="Roboto" panose="02000000000000000000" pitchFamily="2" charset="0"/>
                          <a:ea typeface="Meiryo UI" panose="020B0604030504040204" pitchFamily="50" charset="-128"/>
                        </a:rPr>
                        <a:t>位</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9F6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en-US" altLang="ja-JP" sz="1600" b="1" kern="1200" dirty="0">
                          <a:solidFill>
                            <a:schemeClr val="tx1"/>
                          </a:solidFill>
                          <a:latin typeface="Roboto" panose="02000000000000000000" pitchFamily="2" charset="0"/>
                          <a:ea typeface="Meiryo UI" panose="020B0604030504040204" pitchFamily="50" charset="-128"/>
                          <a:cs typeface="+mn-cs"/>
                        </a:rPr>
                        <a:t>2</a:t>
                      </a:r>
                      <a:r>
                        <a:rPr kumimoji="1" lang="ja-JP" altLang="en-US" sz="1600" b="1" kern="1200" dirty="0">
                          <a:solidFill>
                            <a:schemeClr val="tx1"/>
                          </a:solidFill>
                          <a:latin typeface="Roboto" panose="02000000000000000000" pitchFamily="2" charset="0"/>
                          <a:ea typeface="Meiryo UI" panose="020B0604030504040204" pitchFamily="50" charset="-128"/>
                          <a:cs typeface="+mn-cs"/>
                        </a:rPr>
                        <a:t>位</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9F6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algn="l" defTabSz="1219170" rtl="0" eaLnBrk="1" latinLnBrk="0" hangingPunct="1"/>
                      <a:r>
                        <a:rPr kumimoji="1" lang="en-US" altLang="ja-JP" sz="1600" b="1" kern="1200" dirty="0">
                          <a:solidFill>
                            <a:schemeClr val="tx1"/>
                          </a:solidFill>
                          <a:latin typeface="Roboto" panose="02000000000000000000" pitchFamily="2" charset="0"/>
                          <a:ea typeface="Meiryo UI" panose="020B0604030504040204" pitchFamily="50" charset="-128"/>
                          <a:cs typeface="+mn-cs"/>
                        </a:rPr>
                        <a:t>3</a:t>
                      </a:r>
                      <a:r>
                        <a:rPr kumimoji="1" lang="ja-JP" altLang="en-US" sz="1600" b="1" kern="1200" dirty="0">
                          <a:solidFill>
                            <a:schemeClr val="tx1"/>
                          </a:solidFill>
                          <a:latin typeface="Roboto" panose="02000000000000000000" pitchFamily="2" charset="0"/>
                          <a:ea typeface="Meiryo UI" panose="020B0604030504040204" pitchFamily="50" charset="-128"/>
                          <a:cs typeface="+mn-cs"/>
                        </a:rPr>
                        <a:t>位</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9F6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algn="l" defTabSz="1219170" rtl="0" eaLnBrk="1" latinLnBrk="0" hangingPunct="1"/>
                      <a:r>
                        <a:rPr kumimoji="1" lang="en-US" altLang="ja-JP" sz="1600" b="1" kern="1200" dirty="0">
                          <a:solidFill>
                            <a:schemeClr val="tx1"/>
                          </a:solidFill>
                          <a:latin typeface="Roboto" panose="02000000000000000000" pitchFamily="2" charset="0"/>
                          <a:ea typeface="Meiryo UI" panose="020B0604030504040204" pitchFamily="50" charset="-128"/>
                          <a:cs typeface="+mn-cs"/>
                        </a:rPr>
                        <a:t>4</a:t>
                      </a:r>
                      <a:r>
                        <a:rPr kumimoji="1" lang="ja-JP" altLang="en-US" sz="1600" b="1" kern="1200" dirty="0">
                          <a:solidFill>
                            <a:schemeClr val="tx1"/>
                          </a:solidFill>
                          <a:latin typeface="Roboto" panose="02000000000000000000" pitchFamily="2" charset="0"/>
                          <a:ea typeface="Meiryo UI" panose="020B0604030504040204" pitchFamily="50" charset="-128"/>
                          <a:cs typeface="+mn-cs"/>
                        </a:rPr>
                        <a:t>位</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9F6FF"/>
                    </a:solidFill>
                  </a:tcPr>
                </a:tc>
                <a:extLst>
                  <a:ext uri="{0D108BD9-81ED-4DB2-BD59-A6C34878D82A}">
                    <a16:rowId xmlns:a16="http://schemas.microsoft.com/office/drawing/2014/main" val="2717150354"/>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触る</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胸</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髪</a:t>
                      </a:r>
                    </a:p>
                  </a:txBody>
                  <a:tcPr marL="75570" marR="75570" marT="37785" marB="377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お尻</a:t>
                      </a:r>
                    </a:p>
                  </a:txBody>
                  <a:tcPr marL="75570" marR="75570" marT="37785" marB="377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猫</a:t>
                      </a:r>
                    </a:p>
                  </a:txBody>
                  <a:tcPr marL="75570" marR="75570" marT="37785" marB="377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04180958"/>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触れる</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あなた</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人々</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肌</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猫</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61250075"/>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撫でる</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頭</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猫</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犬</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お腹</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179177055"/>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掴む</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腰</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手</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お尻</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しっぽ</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272306184"/>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押す</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ボタン</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スタンプ</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カート</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お腹</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50469790"/>
                  </a:ext>
                </a:extLst>
              </a:tr>
              <a:tr h="349889">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叩く</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ドラム</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お尻</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キーボード</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頭</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82688669"/>
                  </a:ext>
                </a:extLst>
              </a:tr>
              <a:tr h="360955">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r>
                        <a:rPr kumimoji="1" lang="ja-JP" altLang="en-US" sz="1600" dirty="0">
                          <a:solidFill>
                            <a:schemeClr val="tx1"/>
                          </a:solidFill>
                          <a:latin typeface="Roboto" panose="02000000000000000000" pitchFamily="2" charset="0"/>
                          <a:ea typeface="Meiryo UI" panose="020B0604030504040204" pitchFamily="50" charset="-128"/>
                        </a:rPr>
                        <a:t>なぞる</a:t>
                      </a: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体のライン</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腹筋</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まつげ</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447940" rtl="0" eaLnBrk="1" latinLnBrk="0" hangingPunct="1">
                        <a:defRPr kumimoji="1" sz="4819" kern="1200">
                          <a:solidFill>
                            <a:schemeClr val="tx1"/>
                          </a:solidFill>
                          <a:latin typeface="Arial"/>
                        </a:defRPr>
                      </a:lvl1pPr>
                      <a:lvl2pPr marL="1223970" algn="l" defTabSz="2447940" rtl="0" eaLnBrk="1" latinLnBrk="0" hangingPunct="1">
                        <a:defRPr kumimoji="1" sz="4819" kern="1200">
                          <a:solidFill>
                            <a:schemeClr val="tx1"/>
                          </a:solidFill>
                          <a:latin typeface="Arial"/>
                        </a:defRPr>
                      </a:lvl2pPr>
                      <a:lvl3pPr marL="2447940" algn="l" defTabSz="2447940" rtl="0" eaLnBrk="1" latinLnBrk="0" hangingPunct="1">
                        <a:defRPr kumimoji="1" sz="4819" kern="1200">
                          <a:solidFill>
                            <a:schemeClr val="tx1"/>
                          </a:solidFill>
                          <a:latin typeface="Arial"/>
                        </a:defRPr>
                      </a:lvl3pPr>
                      <a:lvl4pPr marL="3671910" algn="l" defTabSz="2447940" rtl="0" eaLnBrk="1" latinLnBrk="0" hangingPunct="1">
                        <a:defRPr kumimoji="1" sz="4819" kern="1200">
                          <a:solidFill>
                            <a:schemeClr val="tx1"/>
                          </a:solidFill>
                          <a:latin typeface="Arial"/>
                        </a:defRPr>
                      </a:lvl4pPr>
                      <a:lvl5pPr marL="4895880" algn="l" defTabSz="2447940" rtl="0" eaLnBrk="1" latinLnBrk="0" hangingPunct="1">
                        <a:defRPr kumimoji="1" sz="4819" kern="1200">
                          <a:solidFill>
                            <a:schemeClr val="tx1"/>
                          </a:solidFill>
                          <a:latin typeface="Arial"/>
                        </a:defRPr>
                      </a:lvl5pPr>
                      <a:lvl6pPr marL="6119851" algn="l" defTabSz="2447940" rtl="0" eaLnBrk="1" latinLnBrk="0" hangingPunct="1">
                        <a:defRPr kumimoji="1" sz="4819" kern="1200">
                          <a:solidFill>
                            <a:schemeClr val="tx1"/>
                          </a:solidFill>
                          <a:latin typeface="Arial"/>
                        </a:defRPr>
                      </a:lvl6pPr>
                      <a:lvl7pPr marL="7343821" algn="l" defTabSz="2447940" rtl="0" eaLnBrk="1" latinLnBrk="0" hangingPunct="1">
                        <a:defRPr kumimoji="1" sz="4819" kern="1200">
                          <a:solidFill>
                            <a:schemeClr val="tx1"/>
                          </a:solidFill>
                          <a:latin typeface="Arial"/>
                        </a:defRPr>
                      </a:lvl7pPr>
                      <a:lvl8pPr marL="8567791" algn="l" defTabSz="2447940" rtl="0" eaLnBrk="1" latinLnBrk="0" hangingPunct="1">
                        <a:defRPr kumimoji="1" sz="4819" kern="1200">
                          <a:solidFill>
                            <a:schemeClr val="tx1"/>
                          </a:solidFill>
                          <a:latin typeface="Arial"/>
                        </a:defRPr>
                      </a:lvl8pPr>
                      <a:lvl9pPr marL="9791761" algn="l" defTabSz="2447940" rtl="0" eaLnBrk="1" latinLnBrk="0" hangingPunct="1">
                        <a:defRPr kumimoji="1" sz="4819" kern="1200">
                          <a:solidFill>
                            <a:schemeClr val="tx1"/>
                          </a:solidFill>
                          <a:latin typeface="Arial"/>
                        </a:defRPr>
                      </a:lvl9pPr>
                    </a:lstStyle>
                    <a:p>
                      <a:pPr marL="0" indent="0">
                        <a:buFont typeface="Arial" panose="020B0604020202020204" pitchFamily="34" charset="0"/>
                        <a:buNone/>
                      </a:pPr>
                      <a:r>
                        <a:rPr kumimoji="1" lang="ja-JP" altLang="en-US" sz="1600" kern="1200" dirty="0">
                          <a:solidFill>
                            <a:schemeClr val="tx1"/>
                          </a:solidFill>
                          <a:latin typeface="Roboto" panose="02000000000000000000" pitchFamily="2" charset="0"/>
                          <a:ea typeface="Meiryo UI" panose="020B0604030504040204" pitchFamily="50" charset="-128"/>
                          <a:cs typeface="+mn-cs"/>
                        </a:rPr>
                        <a:t>筋肉</a:t>
                      </a:r>
                      <a:endParaRPr kumimoji="1" lang="en-US" altLang="ja-JP" sz="1600" kern="1200" dirty="0">
                        <a:solidFill>
                          <a:schemeClr val="tx1"/>
                        </a:solidFill>
                        <a:latin typeface="Roboto" panose="02000000000000000000" pitchFamily="2" charset="0"/>
                        <a:ea typeface="Meiryo UI" panose="020B0604030504040204" pitchFamily="50" charset="-128"/>
                        <a:cs typeface="+mn-cs"/>
                      </a:endParaRPr>
                    </a:p>
                  </a:txBody>
                  <a:tcPr marL="75570" marR="75570" marT="37785" marB="3778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12268958"/>
                  </a:ext>
                </a:extLst>
              </a:tr>
            </a:tbl>
          </a:graphicData>
        </a:graphic>
      </p:graphicFrame>
      <p:sp>
        <p:nvSpPr>
          <p:cNvPr id="4" name="矢印: 右 3">
            <a:extLst>
              <a:ext uri="{FF2B5EF4-FFF2-40B4-BE49-F238E27FC236}">
                <a16:creationId xmlns:a16="http://schemas.microsoft.com/office/drawing/2014/main" id="{19B97D8C-122A-B44F-73BB-27631DFD8600}"/>
              </a:ext>
            </a:extLst>
          </p:cNvPr>
          <p:cNvSpPr/>
          <p:nvPr/>
        </p:nvSpPr>
        <p:spPr>
          <a:xfrm>
            <a:off x="5324797" y="3022331"/>
            <a:ext cx="2564170" cy="400110"/>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457200"/>
            <a:endParaRPr kumimoji="0" lang="ja-JP" altLang="en-US" kern="0">
              <a:solidFill>
                <a:prstClr val="black"/>
              </a:solidFill>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8A72DD77-1DB4-F93E-380A-8EBDAFCEC4FA}"/>
              </a:ext>
            </a:extLst>
          </p:cNvPr>
          <p:cNvSpPr txBox="1"/>
          <p:nvPr/>
        </p:nvSpPr>
        <p:spPr>
          <a:xfrm>
            <a:off x="5396938" y="2160603"/>
            <a:ext cx="3373520" cy="1200329"/>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身体部位に着目した</a:t>
            </a:r>
            <a:br>
              <a:rPr kumimoji="1" lang="en-US" altLang="ja-JP" dirty="0">
                <a:latin typeface="Meiryo UI" panose="020B0604030504040204" pitchFamily="50" charset="-128"/>
                <a:ea typeface="Meiryo UI" panose="020B0604030504040204" pitchFamily="50" charset="-128"/>
                <a:cs typeface="M+ 1p" panose="020B0503020203020204" pitchFamily="50" charset="-128"/>
              </a:rPr>
            </a:br>
            <a:r>
              <a:rPr kumimoji="1" lang="ja-JP" altLang="en-US" dirty="0">
                <a:latin typeface="Meiryo UI" panose="020B0604030504040204" pitchFamily="50" charset="-128"/>
                <a:ea typeface="Meiryo UI" panose="020B0604030504040204" pitchFamily="50" charset="-128"/>
                <a:cs typeface="M+ 1p" panose="020B0503020203020204" pitchFamily="50" charset="-128"/>
              </a:rPr>
              <a:t>触りたい対象と</a:t>
            </a:r>
            <a:br>
              <a:rPr kumimoji="1" lang="en-US" altLang="ja-JP" dirty="0">
                <a:latin typeface="Meiryo UI" panose="020B0604030504040204" pitchFamily="50" charset="-128"/>
                <a:ea typeface="Meiryo UI" panose="020B0604030504040204" pitchFamily="50" charset="-128"/>
                <a:cs typeface="M+ 1p" panose="020B0503020203020204" pitchFamily="50" charset="-128"/>
              </a:rPr>
            </a:br>
            <a:r>
              <a:rPr kumimoji="1" lang="ja-JP" altLang="en-US" dirty="0">
                <a:latin typeface="Meiryo UI" panose="020B0604030504040204" pitchFamily="50" charset="-128"/>
                <a:ea typeface="Meiryo UI" panose="020B0604030504040204" pitchFamily="50" charset="-128"/>
                <a:cs typeface="M+ 1p" panose="020B0503020203020204" pitchFamily="50" charset="-128"/>
              </a:rPr>
              <a:t>触り方の関係の可視化</a:t>
            </a:r>
            <a:br>
              <a:rPr kumimoji="1" lang="en-US" altLang="ja-JP" dirty="0">
                <a:latin typeface="Meiryo UI" panose="020B0604030504040204" pitchFamily="50" charset="-128"/>
                <a:ea typeface="Meiryo UI" panose="020B0604030504040204" pitchFamily="50" charset="-128"/>
                <a:cs typeface="M+ 1p" panose="020B0503020203020204" pitchFamily="50" charset="-128"/>
              </a:rPr>
            </a:br>
            <a:endParaRPr kumimoji="1" lang="ja-JP" altLang="en-US" dirty="0">
              <a:latin typeface="Meiryo UI" panose="020B0604030504040204" pitchFamily="50" charset="-128"/>
              <a:ea typeface="Meiryo UI" panose="020B0604030504040204" pitchFamily="50" charset="-128"/>
              <a:cs typeface="M+ 1p" panose="020B0503020203020204" pitchFamily="50" charset="-128"/>
            </a:endParaRPr>
          </a:p>
        </p:txBody>
      </p:sp>
      <p:sp>
        <p:nvSpPr>
          <p:cNvPr id="26" name="テキスト ボックス 25">
            <a:extLst>
              <a:ext uri="{FF2B5EF4-FFF2-40B4-BE49-F238E27FC236}">
                <a16:creationId xmlns:a16="http://schemas.microsoft.com/office/drawing/2014/main" id="{CA858595-A340-F0C1-1B12-43FD9795BB96}"/>
              </a:ext>
            </a:extLst>
          </p:cNvPr>
          <p:cNvSpPr txBox="1"/>
          <p:nvPr/>
        </p:nvSpPr>
        <p:spPr>
          <a:xfrm>
            <a:off x="396692" y="4982561"/>
            <a:ext cx="6806140" cy="1323439"/>
          </a:xfrm>
          <a:prstGeom prst="rect">
            <a:avLst/>
          </a:prstGeom>
          <a:noFill/>
        </p:spPr>
        <p:txBody>
          <a:bodyPr wrap="square" rtlCol="0">
            <a:spAutoFit/>
          </a:bodyPr>
          <a:lstStyle>
            <a:defPPr>
              <a:defRPr lang="ja-JP"/>
            </a:defPPr>
            <a:lvl1pPr marL="342900" indent="-342900">
              <a:buFont typeface="Arial" panose="020B0604020202020204" pitchFamily="34" charset="0"/>
              <a:buChar char="•"/>
              <a:defRPr sz="2800">
                <a:latin typeface="M+ 1p" panose="020B0503020203020204" pitchFamily="50" charset="-128"/>
                <a:ea typeface="M+ 1p" panose="020B0503020203020204" pitchFamily="50" charset="-128"/>
                <a:cs typeface="M+ 1p" panose="020B0503020203020204" pitchFamily="50" charset="-128"/>
              </a:defRPr>
            </a:lvl1pPr>
          </a:lstStyle>
          <a:p>
            <a:r>
              <a:rPr lang="ja-JP" altLang="en-US" dirty="0">
                <a:latin typeface="Meiryo UI" panose="020B0604030504040204" pitchFamily="50" charset="-128"/>
                <a:ea typeface="Meiryo UI" panose="020B0604030504040204" pitchFamily="50" charset="-128"/>
              </a:rPr>
              <a:t>日常の触りたさを初めて明らかにした点で</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学術的に顕著な成果</a:t>
            </a:r>
            <a:br>
              <a:rPr lang="en-US" altLang="ja-JP" dirty="0">
                <a:latin typeface="Meiryo UI" panose="020B0604030504040204" pitchFamily="50" charset="-128"/>
                <a:ea typeface="Meiryo UI" panose="020B0604030504040204" pitchFamily="50" charset="-128"/>
              </a:rPr>
            </a:br>
            <a:r>
              <a:rPr lang="ja-JP" altLang="en-US" sz="2400" dirty="0">
                <a:latin typeface="Meiryo UI" panose="020B0604030504040204" pitchFamily="50" charset="-128"/>
                <a:ea typeface="Meiryo UI" panose="020B0604030504040204" pitchFamily="50" charset="-128"/>
              </a:rPr>
              <a:t>（触覚専門誌</a:t>
            </a:r>
            <a:r>
              <a:rPr lang="en-US" altLang="ja-JP" sz="2400" dirty="0">
                <a:latin typeface="Meiryo UI" panose="020B0604030504040204" pitchFamily="50" charset="-128"/>
                <a:ea typeface="Meiryo UI" panose="020B0604030504040204" pitchFamily="50" charset="-128"/>
              </a:rPr>
              <a:t>IEEE Trans. Haptics</a:t>
            </a:r>
            <a:r>
              <a:rPr lang="ja-JP" altLang="en-US" sz="2400" dirty="0">
                <a:latin typeface="Meiryo UI" panose="020B0604030504040204" pitchFamily="50" charset="-128"/>
                <a:ea typeface="Meiryo UI" panose="020B0604030504040204" pitchFamily="50" charset="-128"/>
              </a:rPr>
              <a:t>に掲載済</a:t>
            </a:r>
            <a:r>
              <a:rPr lang="en-US" altLang="ja-JP" sz="2400" dirty="0">
                <a:latin typeface="Meiryo UI" panose="020B0604030504040204" pitchFamily="50" charset="-128"/>
                <a:ea typeface="Meiryo UI" panose="020B0604030504040204" pitchFamily="50" charset="-128"/>
              </a:rPr>
              <a:t>)</a:t>
            </a:r>
          </a:p>
        </p:txBody>
      </p:sp>
      <p:sp>
        <p:nvSpPr>
          <p:cNvPr id="28" name="テキスト ボックス 27">
            <a:extLst>
              <a:ext uri="{FF2B5EF4-FFF2-40B4-BE49-F238E27FC236}">
                <a16:creationId xmlns:a16="http://schemas.microsoft.com/office/drawing/2014/main" id="{EE6A97B3-BB96-3199-34CD-6AF33E32023B}"/>
              </a:ext>
            </a:extLst>
          </p:cNvPr>
          <p:cNvSpPr txBox="1"/>
          <p:nvPr/>
        </p:nvSpPr>
        <p:spPr>
          <a:xfrm>
            <a:off x="8196841" y="1482415"/>
            <a:ext cx="4188928"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身体部位</a:t>
            </a:r>
            <a:r>
              <a:rPr lang="en-US" altLang="ja-JP" dirty="0">
                <a:latin typeface="Meiryo UI" panose="020B0604030504040204" pitchFamily="50" charset="-128"/>
                <a:ea typeface="Meiryo UI" panose="020B0604030504040204" pitchFamily="50" charset="-128"/>
                <a:cs typeface="M+ 1p" panose="020B0503020203020204" pitchFamily="50" charset="-128"/>
              </a:rPr>
              <a:t>-</a:t>
            </a:r>
            <a:r>
              <a:rPr lang="ja-JP" altLang="en-US" dirty="0">
                <a:latin typeface="Meiryo UI" panose="020B0604030504040204" pitchFamily="50" charset="-128"/>
                <a:ea typeface="Meiryo UI" panose="020B0604030504040204" pitchFamily="50" charset="-128"/>
                <a:cs typeface="M+ 1p" panose="020B0503020203020204" pitchFamily="50" charset="-128"/>
              </a:rPr>
              <a:t>触りたい触り方マップ</a:t>
            </a:r>
            <a:endParaRPr kumimoji="1" lang="ja-JP" altLang="en-US" dirty="0">
              <a:latin typeface="Meiryo UI" panose="020B0604030504040204" pitchFamily="50" charset="-128"/>
              <a:ea typeface="Meiryo UI" panose="020B0604030504040204" pitchFamily="50" charset="-128"/>
              <a:cs typeface="M+ 1p" panose="020B0503020203020204" pitchFamily="50" charset="-128"/>
            </a:endParaRPr>
          </a:p>
        </p:txBody>
      </p:sp>
      <p:sp>
        <p:nvSpPr>
          <p:cNvPr id="11" name="テキスト ボックス 10">
            <a:extLst>
              <a:ext uri="{FF2B5EF4-FFF2-40B4-BE49-F238E27FC236}">
                <a16:creationId xmlns:a16="http://schemas.microsoft.com/office/drawing/2014/main" id="{06AF3B6E-C97B-0A29-293E-6711B0CD64D3}"/>
              </a:ext>
            </a:extLst>
          </p:cNvPr>
          <p:cNvSpPr txBox="1"/>
          <p:nvPr/>
        </p:nvSpPr>
        <p:spPr>
          <a:xfrm>
            <a:off x="8196841" y="4913891"/>
            <a:ext cx="1196541"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cs typeface="M+ 1p" panose="020B0503020203020204" pitchFamily="50" charset="-128"/>
              </a:rPr>
              <a:t>&lt;</a:t>
            </a:r>
            <a:r>
              <a:rPr kumimoji="1" lang="ja-JP" altLang="en-US" sz="1600">
                <a:latin typeface="Meiryo UI" panose="020B0604030504040204" pitchFamily="50" charset="-128"/>
                <a:ea typeface="Meiryo UI" panose="020B0604030504040204" pitchFamily="50" charset="-128"/>
                <a:cs typeface="M+ 1p" panose="020B0503020203020204" pitchFamily="50" charset="-128"/>
              </a:rPr>
              <a:t>背面</a:t>
            </a:r>
            <a:r>
              <a:rPr kumimoji="1" lang="en-US" altLang="ja-JP" sz="1600" dirty="0">
                <a:latin typeface="Meiryo UI" panose="020B0604030504040204" pitchFamily="50" charset="-128"/>
                <a:ea typeface="Meiryo UI" panose="020B0604030504040204" pitchFamily="50" charset="-128"/>
                <a:cs typeface="M+ 1p" panose="020B0503020203020204" pitchFamily="50" charset="-128"/>
              </a:rPr>
              <a:t>&gt;</a:t>
            </a:r>
            <a:endParaRPr kumimoji="1" lang="ja-JP" altLang="en-US" sz="1600" dirty="0">
              <a:latin typeface="Meiryo UI" panose="020B0604030504040204" pitchFamily="50" charset="-128"/>
              <a:ea typeface="Meiryo UI" panose="020B0604030504040204" pitchFamily="50" charset="-128"/>
              <a:cs typeface="M+ 1p" panose="020B0503020203020204" pitchFamily="50" charset="-128"/>
            </a:endParaRPr>
          </a:p>
        </p:txBody>
      </p:sp>
      <p:sp>
        <p:nvSpPr>
          <p:cNvPr id="12" name="テキスト ボックス 11">
            <a:extLst>
              <a:ext uri="{FF2B5EF4-FFF2-40B4-BE49-F238E27FC236}">
                <a16:creationId xmlns:a16="http://schemas.microsoft.com/office/drawing/2014/main" id="{1A959714-109C-5CEC-1373-2C6076A7BDBC}"/>
              </a:ext>
            </a:extLst>
          </p:cNvPr>
          <p:cNvSpPr txBox="1"/>
          <p:nvPr/>
        </p:nvSpPr>
        <p:spPr>
          <a:xfrm>
            <a:off x="10589058" y="4913891"/>
            <a:ext cx="1196541"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cs typeface="M+ 1p" panose="020B0503020203020204" pitchFamily="50" charset="-128"/>
              </a:rPr>
              <a:t>&lt;</a:t>
            </a:r>
            <a:r>
              <a:rPr kumimoji="1" lang="ja-JP" altLang="en-US" sz="1600">
                <a:latin typeface="Meiryo UI" panose="020B0604030504040204" pitchFamily="50" charset="-128"/>
                <a:ea typeface="Meiryo UI" panose="020B0604030504040204" pitchFamily="50" charset="-128"/>
                <a:cs typeface="M+ 1p" panose="020B0503020203020204" pitchFamily="50" charset="-128"/>
              </a:rPr>
              <a:t>前面</a:t>
            </a:r>
            <a:r>
              <a:rPr kumimoji="1" lang="en-US" altLang="ja-JP" sz="1600" dirty="0">
                <a:latin typeface="Meiryo UI" panose="020B0604030504040204" pitchFamily="50" charset="-128"/>
                <a:ea typeface="Meiryo UI" panose="020B0604030504040204" pitchFamily="50" charset="-128"/>
                <a:cs typeface="M+ 1p" panose="020B0503020203020204" pitchFamily="50" charset="-128"/>
              </a:rPr>
              <a:t>&gt;</a:t>
            </a:r>
            <a:endParaRPr kumimoji="1" lang="ja-JP" altLang="en-US" sz="1600" dirty="0">
              <a:latin typeface="Meiryo UI" panose="020B0604030504040204" pitchFamily="50" charset="-128"/>
              <a:ea typeface="Meiryo UI" panose="020B0604030504040204" pitchFamily="50" charset="-128"/>
              <a:cs typeface="M+ 1p" panose="020B0503020203020204" pitchFamily="50" charset="-128"/>
            </a:endParaRPr>
          </a:p>
        </p:txBody>
      </p:sp>
    </p:spTree>
    <p:extLst>
      <p:ext uri="{BB962C8B-B14F-4D97-AF65-F5344CB8AC3E}">
        <p14:creationId xmlns:p14="http://schemas.microsoft.com/office/powerpoint/2010/main" val="397320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9F4C6-DDAD-4815-9388-97A371419215}"/>
              </a:ext>
            </a:extLst>
          </p:cNvPr>
          <p:cNvSpPr>
            <a:spLocks noGrp="1"/>
          </p:cNvSpPr>
          <p:nvPr>
            <p:ph type="title"/>
          </p:nvPr>
        </p:nvSpPr>
        <p:spPr>
          <a:xfrm>
            <a:off x="396692" y="140695"/>
            <a:ext cx="11540294" cy="793751"/>
          </a:xfrm>
        </p:spPr>
        <p:txBody>
          <a:bodyPr>
            <a:noAutofit/>
          </a:bodyPr>
          <a:lstStyle/>
          <a:p>
            <a:r>
              <a:rPr lang="ja-JP" altLang="en-US" sz="3600" dirty="0">
                <a:latin typeface="Meiryo UI" panose="020B0604030504040204" pitchFamily="50" charset="-128"/>
                <a:ea typeface="Meiryo UI" panose="020B0604030504040204" pitchFamily="50" charset="-128"/>
              </a:rPr>
              <a:t>解析</a:t>
            </a:r>
            <a:r>
              <a:rPr lang="en-US" altLang="ja-JP" sz="3600" dirty="0">
                <a:latin typeface="Meiryo UI" panose="020B0604030504040204" pitchFamily="50" charset="-128"/>
                <a:ea typeface="Meiryo UI" panose="020B0604030504040204" pitchFamily="50" charset="-128"/>
              </a:rPr>
              <a:t>2:</a:t>
            </a:r>
            <a:br>
              <a:rPr lang="en-US" altLang="ja-JP" sz="3600" dirty="0">
                <a:latin typeface="Meiryo UI" panose="020B0604030504040204" pitchFamily="50" charset="-128"/>
                <a:ea typeface="Meiryo UI" panose="020B0604030504040204" pitchFamily="50" charset="-128"/>
              </a:rPr>
            </a:br>
            <a:r>
              <a:rPr lang="ja-JP" altLang="en-US" sz="3600" dirty="0">
                <a:latin typeface="Meiryo UI" panose="020B0604030504040204" pitchFamily="50" charset="-128"/>
                <a:ea typeface="Meiryo UI" panose="020B0604030504040204" pitchFamily="50" charset="-128"/>
              </a:rPr>
              <a:t>日常の変化</a:t>
            </a:r>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新型コロナウイルス</a:t>
            </a:r>
            <a:r>
              <a:rPr lang="en-US" altLang="ja-JP" sz="3600" dirty="0">
                <a:latin typeface="Meiryo UI" panose="020B0604030504040204" pitchFamily="50" charset="-128"/>
                <a:ea typeface="Meiryo UI" panose="020B0604030504040204" pitchFamily="50" charset="-128"/>
              </a:rPr>
              <a:t>) ×</a:t>
            </a:r>
            <a:r>
              <a:rPr lang="ja-JP" altLang="en-US" sz="3600" dirty="0">
                <a:latin typeface="Meiryo UI" panose="020B0604030504040204" pitchFamily="50" charset="-128"/>
                <a:ea typeface="Meiryo UI" panose="020B0604030504040204" pitchFamily="50" charset="-128"/>
              </a:rPr>
              <a:t> 触りたさ</a:t>
            </a:r>
          </a:p>
        </p:txBody>
      </p:sp>
      <p:sp>
        <p:nvSpPr>
          <p:cNvPr id="26" name="テキスト ボックス 25">
            <a:extLst>
              <a:ext uri="{FF2B5EF4-FFF2-40B4-BE49-F238E27FC236}">
                <a16:creationId xmlns:a16="http://schemas.microsoft.com/office/drawing/2014/main" id="{62F03364-D98F-4874-99BD-963F337EAC93}"/>
              </a:ext>
            </a:extLst>
          </p:cNvPr>
          <p:cNvSpPr txBox="1"/>
          <p:nvPr/>
        </p:nvSpPr>
        <p:spPr>
          <a:xfrm>
            <a:off x="707761" y="1176705"/>
            <a:ext cx="5132036" cy="707886"/>
          </a:xfrm>
          <a:prstGeom prst="rect">
            <a:avLst/>
          </a:prstGeom>
          <a:noFill/>
        </p:spPr>
        <p:txBody>
          <a:bodyPr wrap="square" rtlCol="0">
            <a:spAutoFit/>
          </a:bodyPr>
          <a:lstStyle/>
          <a:p>
            <a:pPr algn="ctr"/>
            <a:r>
              <a:rPr kumimoji="1" lang="ja-JP" altLang="en-US" b="1" dirty="0">
                <a:latin typeface="Meiryo UI" panose="020B0604030504040204" pitchFamily="50" charset="-128"/>
                <a:ea typeface="Meiryo UI" panose="020B0604030504040204" pitchFamily="50" charset="-128"/>
                <a:cs typeface="M+ 1p" panose="020B0503020203020204" pitchFamily="50" charset="-128"/>
              </a:rPr>
              <a:t>人や動物など</a:t>
            </a:r>
            <a:r>
              <a:rPr kumimoji="1" lang="ja-JP" altLang="en-US" sz="2400" b="1" dirty="0">
                <a:latin typeface="Meiryo UI" panose="020B0604030504040204" pitchFamily="50" charset="-128"/>
                <a:ea typeface="Meiryo UI" panose="020B0604030504040204" pitchFamily="50" charset="-128"/>
                <a:cs typeface="M+ 1p" panose="020B0503020203020204" pitchFamily="50" charset="-128"/>
              </a:rPr>
              <a:t>生物への触りたさ</a:t>
            </a:r>
            <a:r>
              <a:rPr kumimoji="1" lang="ja-JP" altLang="en-US" b="1" dirty="0">
                <a:latin typeface="Meiryo UI" panose="020B0604030504040204" pitchFamily="50" charset="-128"/>
                <a:ea typeface="Meiryo UI" panose="020B0604030504040204" pitchFamily="50" charset="-128"/>
                <a:cs typeface="M+ 1p" panose="020B0503020203020204" pitchFamily="50" charset="-128"/>
              </a:rPr>
              <a:t>の変化</a:t>
            </a:r>
            <a:br>
              <a:rPr kumimoji="1" lang="en-US" altLang="ja-JP" b="1" dirty="0">
                <a:latin typeface="Meiryo UI" panose="020B0604030504040204" pitchFamily="50" charset="-128"/>
                <a:ea typeface="Meiryo UI" panose="020B0604030504040204" pitchFamily="50" charset="-128"/>
                <a:cs typeface="M+ 1p" panose="020B0503020203020204" pitchFamily="50" charset="-128"/>
              </a:rPr>
            </a:br>
            <a:r>
              <a:rPr kumimoji="1" lang="ja-JP" altLang="en-US" sz="1600" b="1" dirty="0">
                <a:latin typeface="Meiryo UI" panose="020B0604030504040204" pitchFamily="50" charset="-128"/>
                <a:ea typeface="Meiryo UI" panose="020B0604030504040204" pitchFamily="50" charset="-128"/>
                <a:cs typeface="M+ 1p" panose="020B0503020203020204" pitchFamily="50" charset="-128"/>
              </a:rPr>
              <a:t>（「〇〇を触りたい」というつぶやきに着目）</a:t>
            </a:r>
            <a:endParaRPr kumimoji="1" lang="ja-JP" altLang="en-US" b="1" dirty="0">
              <a:latin typeface="Meiryo UI" panose="020B0604030504040204" pitchFamily="50" charset="-128"/>
              <a:ea typeface="Meiryo UI" panose="020B0604030504040204" pitchFamily="50" charset="-128"/>
              <a:cs typeface="M+ 1p" panose="020B0503020203020204" pitchFamily="50" charset="-128"/>
            </a:endParaRPr>
          </a:p>
        </p:txBody>
      </p:sp>
      <p:sp>
        <p:nvSpPr>
          <p:cNvPr id="27" name="テキスト ボックス 26">
            <a:extLst>
              <a:ext uri="{FF2B5EF4-FFF2-40B4-BE49-F238E27FC236}">
                <a16:creationId xmlns:a16="http://schemas.microsoft.com/office/drawing/2014/main" id="{D232CFCD-80EE-479F-8728-E4475A2CE229}"/>
              </a:ext>
            </a:extLst>
          </p:cNvPr>
          <p:cNvSpPr txBox="1"/>
          <p:nvPr/>
        </p:nvSpPr>
        <p:spPr>
          <a:xfrm>
            <a:off x="6525321" y="1199334"/>
            <a:ext cx="5397905" cy="707886"/>
          </a:xfrm>
          <a:prstGeom prst="rect">
            <a:avLst/>
          </a:prstGeom>
          <a:noFill/>
        </p:spPr>
        <p:txBody>
          <a:bodyPr wrap="square" rtlCol="0">
            <a:spAutoFit/>
          </a:bodyPr>
          <a:lstStyle/>
          <a:p>
            <a:pPr algn="ctr"/>
            <a:r>
              <a:rPr kumimoji="1" lang="ja-JP" altLang="en-US" b="1" dirty="0">
                <a:latin typeface="Meiryo UI" panose="020B0604030504040204" pitchFamily="50" charset="-128"/>
                <a:ea typeface="Meiryo UI" panose="020B0604030504040204" pitchFamily="50" charset="-128"/>
                <a:cs typeface="M+ 1p" panose="020B0503020203020204" pitchFamily="50" charset="-128"/>
              </a:rPr>
              <a:t>ドアノブなど</a:t>
            </a:r>
            <a:r>
              <a:rPr kumimoji="1" lang="ja-JP" altLang="en-US" sz="2400" b="1" dirty="0">
                <a:latin typeface="Meiryo UI" panose="020B0604030504040204" pitchFamily="50" charset="-128"/>
                <a:ea typeface="Meiryo UI" panose="020B0604030504040204" pitchFamily="50" charset="-128"/>
                <a:cs typeface="M+ 1p" panose="020B0503020203020204" pitchFamily="50" charset="-128"/>
              </a:rPr>
              <a:t>非生物への触りたくなさ</a:t>
            </a:r>
            <a:r>
              <a:rPr kumimoji="1" lang="ja-JP" altLang="en-US" b="1" dirty="0">
                <a:latin typeface="Meiryo UI" panose="020B0604030504040204" pitchFamily="50" charset="-128"/>
                <a:ea typeface="Meiryo UI" panose="020B0604030504040204" pitchFamily="50" charset="-128"/>
                <a:cs typeface="M+ 1p" panose="020B0503020203020204" pitchFamily="50" charset="-128"/>
              </a:rPr>
              <a:t>の変化</a:t>
            </a:r>
            <a:br>
              <a:rPr kumimoji="1" lang="en-US" altLang="ja-JP" b="1" dirty="0">
                <a:latin typeface="Meiryo UI" panose="020B0604030504040204" pitchFamily="50" charset="-128"/>
                <a:ea typeface="Meiryo UI" panose="020B0604030504040204" pitchFamily="50" charset="-128"/>
                <a:cs typeface="M+ 1p" panose="020B0503020203020204" pitchFamily="50" charset="-128"/>
              </a:rPr>
            </a:br>
            <a:r>
              <a:rPr kumimoji="1" lang="ja-JP" altLang="en-US" sz="1600" b="1" dirty="0">
                <a:latin typeface="Meiryo UI" panose="020B0604030504040204" pitchFamily="50" charset="-128"/>
                <a:ea typeface="Meiryo UI" panose="020B0604030504040204" pitchFamily="50" charset="-128"/>
                <a:cs typeface="M+ 1p" panose="020B0503020203020204" pitchFamily="50" charset="-128"/>
              </a:rPr>
              <a:t>（「〇〇を触りたくない」というつぶやきに着目）</a:t>
            </a:r>
            <a:endParaRPr kumimoji="1" lang="ja-JP" altLang="en-US" sz="2400" b="1" dirty="0">
              <a:latin typeface="Meiryo UI" panose="020B0604030504040204" pitchFamily="50" charset="-128"/>
              <a:ea typeface="Meiryo UI" panose="020B0604030504040204" pitchFamily="50" charset="-128"/>
              <a:cs typeface="M+ 1p" panose="020B0503020203020204" pitchFamily="50" charset="-128"/>
            </a:endParaRPr>
          </a:p>
        </p:txBody>
      </p:sp>
      <p:pic>
        <p:nvPicPr>
          <p:cNvPr id="30" name="図 29">
            <a:extLst>
              <a:ext uri="{FF2B5EF4-FFF2-40B4-BE49-F238E27FC236}">
                <a16:creationId xmlns:a16="http://schemas.microsoft.com/office/drawing/2014/main" id="{83B3EE3F-B9EF-4082-B538-D4BE27460D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98037" y="1942304"/>
            <a:ext cx="4301770" cy="2717849"/>
          </a:xfrm>
          <a:prstGeom prst="rect">
            <a:avLst/>
          </a:prstGeom>
        </p:spPr>
      </p:pic>
      <p:sp>
        <p:nvSpPr>
          <p:cNvPr id="31" name="正方形/長方形 30">
            <a:extLst>
              <a:ext uri="{FF2B5EF4-FFF2-40B4-BE49-F238E27FC236}">
                <a16:creationId xmlns:a16="http://schemas.microsoft.com/office/drawing/2014/main" id="{1184110D-1D08-48DF-B9CD-5289D9007FE0}"/>
              </a:ext>
            </a:extLst>
          </p:cNvPr>
          <p:cNvSpPr/>
          <p:nvPr/>
        </p:nvSpPr>
        <p:spPr>
          <a:xfrm rot="16200000">
            <a:off x="3102175" y="2679474"/>
            <a:ext cx="659429" cy="1848262"/>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fontAlgn="auto">
              <a:lnSpc>
                <a:spcPct val="110000"/>
              </a:lnSpc>
              <a:spcBef>
                <a:spcPts val="200"/>
              </a:spcBef>
              <a:spcAft>
                <a:spcPts val="200"/>
              </a:spcAft>
            </a:pP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新型コロナウイルス</a:t>
            </a:r>
            <a:endParaRPr kumimoji="1" lang="en-US" altLang="ja-JP" sz="1600"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a:p>
            <a:pPr algn="ctr" fontAlgn="auto">
              <a:lnSpc>
                <a:spcPct val="110000"/>
              </a:lnSpc>
              <a:spcBef>
                <a:spcPts val="200"/>
              </a:spcBef>
              <a:spcAft>
                <a:spcPts val="200"/>
              </a:spcAft>
            </a:pP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出現直後は平常通り</a:t>
            </a:r>
          </a:p>
        </p:txBody>
      </p:sp>
      <p:sp>
        <p:nvSpPr>
          <p:cNvPr id="33" name="正方形/長方形 32">
            <a:extLst>
              <a:ext uri="{FF2B5EF4-FFF2-40B4-BE49-F238E27FC236}">
                <a16:creationId xmlns:a16="http://schemas.microsoft.com/office/drawing/2014/main" id="{2428BC86-1E73-4F54-B378-70C0484D45A0}"/>
              </a:ext>
            </a:extLst>
          </p:cNvPr>
          <p:cNvSpPr/>
          <p:nvPr/>
        </p:nvSpPr>
        <p:spPr>
          <a:xfrm rot="16200000">
            <a:off x="4815239" y="1554598"/>
            <a:ext cx="725371" cy="121010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lnSpc>
                <a:spcPct val="110000"/>
              </a:lnSpc>
              <a:spcBef>
                <a:spcPts val="200"/>
              </a:spcBef>
              <a:spcAft>
                <a:spcPts val="200"/>
              </a:spcAft>
            </a:pP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高い触りたさレベルを維持</a:t>
            </a:r>
          </a:p>
        </p:txBody>
      </p:sp>
      <p:sp>
        <p:nvSpPr>
          <p:cNvPr id="38" name="正方形/長方形 37">
            <a:extLst>
              <a:ext uri="{FF2B5EF4-FFF2-40B4-BE49-F238E27FC236}">
                <a16:creationId xmlns:a16="http://schemas.microsoft.com/office/drawing/2014/main" id="{F2629274-7EEE-41B1-90AF-2CCFAA7A7B65}"/>
              </a:ext>
            </a:extLst>
          </p:cNvPr>
          <p:cNvSpPr/>
          <p:nvPr/>
        </p:nvSpPr>
        <p:spPr>
          <a:xfrm>
            <a:off x="363783" y="1710197"/>
            <a:ext cx="368011" cy="289441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fontAlgn="auto">
              <a:lnSpc>
                <a:spcPct val="110000"/>
              </a:lnSpc>
              <a:spcBef>
                <a:spcPts val="200"/>
              </a:spcBef>
              <a:spcAft>
                <a:spcPts val="200"/>
              </a:spcAft>
            </a:pPr>
            <a:r>
              <a:rPr kumimoji="1" lang="ja-JP" altLang="en-US" b="1" dirty="0">
                <a:solidFill>
                  <a:schemeClr val="tx1"/>
                </a:solidFill>
                <a:latin typeface="Meiryo UI" panose="020B0604030504040204" pitchFamily="50" charset="-128"/>
                <a:ea typeface="Meiryo UI" panose="020B0604030504040204" pitchFamily="50" charset="-128"/>
                <a:cs typeface="M+ 1p" panose="020B0503020203020204" pitchFamily="50" charset="-128"/>
              </a:rPr>
              <a:t>生物へ</a:t>
            </a:r>
            <a:r>
              <a:rPr kumimoji="1" lang="ja-JP" altLang="en-US" b="1">
                <a:solidFill>
                  <a:schemeClr val="tx1"/>
                </a:solidFill>
                <a:latin typeface="Meiryo UI" panose="020B0604030504040204" pitchFamily="50" charset="-128"/>
                <a:ea typeface="Meiryo UI" panose="020B0604030504040204" pitchFamily="50" charset="-128"/>
                <a:cs typeface="M+ 1p" panose="020B0503020203020204" pitchFamily="50" charset="-128"/>
              </a:rPr>
              <a:t>の触りたさ</a:t>
            </a:r>
            <a:endParaRPr kumimoji="1" lang="ja-JP" altLang="en-US" b="1"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p:txBody>
      </p:sp>
      <p:cxnSp>
        <p:nvCxnSpPr>
          <p:cNvPr id="39" name="直線矢印コネクタ 38">
            <a:extLst>
              <a:ext uri="{FF2B5EF4-FFF2-40B4-BE49-F238E27FC236}">
                <a16:creationId xmlns:a16="http://schemas.microsoft.com/office/drawing/2014/main" id="{A4ABAA7B-29A0-49C3-923E-CF96EE137027}"/>
              </a:ext>
            </a:extLst>
          </p:cNvPr>
          <p:cNvCxnSpPr>
            <a:cxnSpLocks/>
          </p:cNvCxnSpPr>
          <p:nvPr/>
        </p:nvCxnSpPr>
        <p:spPr>
          <a:xfrm flipH="1">
            <a:off x="3042769" y="2374253"/>
            <a:ext cx="117189" cy="2841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D02065E5-D352-4E54-B01E-1C5D9F897FF9}"/>
              </a:ext>
            </a:extLst>
          </p:cNvPr>
          <p:cNvCxnSpPr>
            <a:cxnSpLocks/>
          </p:cNvCxnSpPr>
          <p:nvPr/>
        </p:nvCxnSpPr>
        <p:spPr>
          <a:xfrm flipH="1">
            <a:off x="4989135" y="2374253"/>
            <a:ext cx="39014" cy="206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7F050236-35A4-44C2-BE63-2468D61A2180}"/>
              </a:ext>
            </a:extLst>
          </p:cNvPr>
          <p:cNvCxnSpPr>
            <a:cxnSpLocks/>
          </p:cNvCxnSpPr>
          <p:nvPr/>
        </p:nvCxnSpPr>
        <p:spPr>
          <a:xfrm flipH="1" flipV="1">
            <a:off x="2743390" y="3057556"/>
            <a:ext cx="59818" cy="294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D0C0D5AF-EB64-44EB-99B1-E21609474507}"/>
              </a:ext>
            </a:extLst>
          </p:cNvPr>
          <p:cNvSpPr/>
          <p:nvPr/>
        </p:nvSpPr>
        <p:spPr>
          <a:xfrm rot="16200000">
            <a:off x="1625576" y="1962780"/>
            <a:ext cx="544982" cy="121616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r" fontAlgn="auto">
              <a:lnSpc>
                <a:spcPct val="110000"/>
              </a:lnSpc>
              <a:spcBef>
                <a:spcPts val="200"/>
              </a:spcBef>
              <a:spcAft>
                <a:spcPts val="200"/>
              </a:spcAft>
            </a:pP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新型コロナ</a:t>
            </a:r>
            <a:br>
              <a:rPr kumimoji="1" lang="en-US" altLang="ja-JP"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ウイルス出現</a:t>
            </a:r>
          </a:p>
        </p:txBody>
      </p:sp>
      <p:pic>
        <p:nvPicPr>
          <p:cNvPr id="43" name="図 42">
            <a:extLst>
              <a:ext uri="{FF2B5EF4-FFF2-40B4-BE49-F238E27FC236}">
                <a16:creationId xmlns:a16="http://schemas.microsoft.com/office/drawing/2014/main" id="{5B34D815-92FD-496C-A0D7-B937D9083BB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941454" y="1955816"/>
            <a:ext cx="4370751" cy="2697874"/>
          </a:xfrm>
          <a:prstGeom prst="rect">
            <a:avLst/>
          </a:prstGeom>
          <a:noFill/>
        </p:spPr>
      </p:pic>
      <p:sp>
        <p:nvSpPr>
          <p:cNvPr id="44" name="正方形/長方形 43">
            <a:extLst>
              <a:ext uri="{FF2B5EF4-FFF2-40B4-BE49-F238E27FC236}">
                <a16:creationId xmlns:a16="http://schemas.microsoft.com/office/drawing/2014/main" id="{5BFF5B46-1966-4291-9BEB-92C88A19FEF7}"/>
              </a:ext>
            </a:extLst>
          </p:cNvPr>
          <p:cNvSpPr/>
          <p:nvPr/>
        </p:nvSpPr>
        <p:spPr>
          <a:xfrm>
            <a:off x="6349790" y="1778865"/>
            <a:ext cx="404812" cy="2825747"/>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fontAlgn="auto">
              <a:lnSpc>
                <a:spcPct val="110000"/>
              </a:lnSpc>
              <a:spcBef>
                <a:spcPts val="200"/>
              </a:spcBef>
              <a:spcAft>
                <a:spcPts val="200"/>
              </a:spcAft>
            </a:pPr>
            <a:r>
              <a:rPr kumimoji="1" lang="ja-JP" altLang="en-US" b="1" dirty="0">
                <a:solidFill>
                  <a:schemeClr val="tx1"/>
                </a:solidFill>
                <a:latin typeface="Meiryo UI" panose="020B0604030504040204" pitchFamily="50" charset="-128"/>
                <a:ea typeface="Meiryo UI" panose="020B0604030504040204" pitchFamily="50" charset="-128"/>
                <a:cs typeface="M+ 1p" panose="020B0503020203020204" pitchFamily="50" charset="-128"/>
              </a:rPr>
              <a:t>非生物への</a:t>
            </a:r>
            <a:br>
              <a:rPr kumimoji="1" lang="en-US" altLang="ja-JP" b="1" dirty="0">
                <a:solidFill>
                  <a:schemeClr val="tx1"/>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b="1">
                <a:solidFill>
                  <a:schemeClr val="tx1"/>
                </a:solidFill>
                <a:latin typeface="Meiryo UI" panose="020B0604030504040204" pitchFamily="50" charset="-128"/>
                <a:ea typeface="Meiryo UI" panose="020B0604030504040204" pitchFamily="50" charset="-128"/>
                <a:cs typeface="M+ 1p" panose="020B0503020203020204" pitchFamily="50" charset="-128"/>
              </a:rPr>
              <a:t>触りたくなさ</a:t>
            </a:r>
            <a:endParaRPr kumimoji="1" lang="ja-JP" altLang="en-US" b="1"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p:txBody>
      </p:sp>
      <p:sp>
        <p:nvSpPr>
          <p:cNvPr id="45" name="正方形/長方形 44">
            <a:extLst>
              <a:ext uri="{FF2B5EF4-FFF2-40B4-BE49-F238E27FC236}">
                <a16:creationId xmlns:a16="http://schemas.microsoft.com/office/drawing/2014/main" id="{50941E7F-CFA3-402B-9D0A-8F653D0C3BAC}"/>
              </a:ext>
            </a:extLst>
          </p:cNvPr>
          <p:cNvSpPr/>
          <p:nvPr/>
        </p:nvSpPr>
        <p:spPr>
          <a:xfrm rot="16200000">
            <a:off x="9257366" y="1051008"/>
            <a:ext cx="797908" cy="2266397"/>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lnSpc>
                <a:spcPct val="110000"/>
              </a:lnSpc>
              <a:spcBef>
                <a:spcPts val="200"/>
              </a:spcBef>
              <a:spcAft>
                <a:spcPts val="200"/>
              </a:spcAft>
            </a:pP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新型コロナウイルス</a:t>
            </a:r>
            <a:br>
              <a:rPr kumimoji="1" lang="en-US" altLang="ja-JP"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出現とともに</a:t>
            </a:r>
            <a:r>
              <a:rPr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強まった</a:t>
            </a:r>
            <a:endPar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endParaRPr>
          </a:p>
        </p:txBody>
      </p:sp>
      <p:cxnSp>
        <p:nvCxnSpPr>
          <p:cNvPr id="47" name="直線矢印コネクタ 46">
            <a:extLst>
              <a:ext uri="{FF2B5EF4-FFF2-40B4-BE49-F238E27FC236}">
                <a16:creationId xmlns:a16="http://schemas.microsoft.com/office/drawing/2014/main" id="{3E1F0A7F-9C1C-4962-9007-34AE5E472D18}"/>
              </a:ext>
            </a:extLst>
          </p:cNvPr>
          <p:cNvCxnSpPr>
            <a:cxnSpLocks/>
          </p:cNvCxnSpPr>
          <p:nvPr/>
        </p:nvCxnSpPr>
        <p:spPr>
          <a:xfrm flipH="1">
            <a:off x="8706835" y="2461369"/>
            <a:ext cx="395592" cy="8144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BB47DA1A-D1D6-4E7A-B1E5-114952C0BE34}"/>
              </a:ext>
            </a:extLst>
          </p:cNvPr>
          <p:cNvSpPr/>
          <p:nvPr/>
        </p:nvSpPr>
        <p:spPr>
          <a:xfrm rot="16200000">
            <a:off x="10279903" y="1825131"/>
            <a:ext cx="659429" cy="23504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lnSpc>
                <a:spcPct val="110000"/>
              </a:lnSpc>
              <a:spcBef>
                <a:spcPts val="200"/>
              </a:spcBef>
              <a:spcAft>
                <a:spcPts val="200"/>
              </a:spcAft>
            </a:pP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第</a:t>
            </a:r>
            <a:r>
              <a:rPr kumimoji="1" lang="en-US" altLang="ja-JP"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1</a:t>
            </a: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回の緊急事態宣言頃</a:t>
            </a:r>
            <a:br>
              <a:rPr kumimoji="1" lang="en-US" altLang="ja-JP"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にピーク</a:t>
            </a:r>
            <a:br>
              <a:rPr kumimoji="1" lang="en-US" altLang="ja-JP"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br>
            <a:endPar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endParaRPr>
          </a:p>
        </p:txBody>
      </p:sp>
      <p:cxnSp>
        <p:nvCxnSpPr>
          <p:cNvPr id="53" name="直線矢印コネクタ 52">
            <a:extLst>
              <a:ext uri="{FF2B5EF4-FFF2-40B4-BE49-F238E27FC236}">
                <a16:creationId xmlns:a16="http://schemas.microsoft.com/office/drawing/2014/main" id="{862D31F1-B80C-4A33-B494-18C10C2D05D1}"/>
              </a:ext>
            </a:extLst>
          </p:cNvPr>
          <p:cNvCxnSpPr>
            <a:cxnSpLocks/>
          </p:cNvCxnSpPr>
          <p:nvPr/>
        </p:nvCxnSpPr>
        <p:spPr>
          <a:xfrm flipH="1">
            <a:off x="9190805" y="2777311"/>
            <a:ext cx="308206" cy="110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53A787EF-62B9-4601-A98F-17D5AAC1849D}"/>
              </a:ext>
            </a:extLst>
          </p:cNvPr>
          <p:cNvSpPr/>
          <p:nvPr/>
        </p:nvSpPr>
        <p:spPr>
          <a:xfrm rot="16200000">
            <a:off x="7700519" y="1962781"/>
            <a:ext cx="544982" cy="121616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r" fontAlgn="auto">
              <a:lnSpc>
                <a:spcPct val="110000"/>
              </a:lnSpc>
              <a:spcBef>
                <a:spcPts val="200"/>
              </a:spcBef>
              <a:spcAft>
                <a:spcPts val="200"/>
              </a:spcAft>
            </a:pP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新型コロナ</a:t>
            </a:r>
            <a:br>
              <a:rPr kumimoji="1" lang="en-US" altLang="ja-JP"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ウイルス出現</a:t>
            </a:r>
          </a:p>
        </p:txBody>
      </p:sp>
      <p:sp>
        <p:nvSpPr>
          <p:cNvPr id="3" name="正方形/長方形 2"/>
          <p:cNvSpPr/>
          <p:nvPr/>
        </p:nvSpPr>
        <p:spPr>
          <a:xfrm>
            <a:off x="144965" y="1199334"/>
            <a:ext cx="5916122" cy="483029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134962" y="1202716"/>
            <a:ext cx="5916122" cy="48380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CBD163D1-7DB9-AB6D-F2AC-966C521904BD}"/>
              </a:ext>
            </a:extLst>
          </p:cNvPr>
          <p:cNvSpPr/>
          <p:nvPr/>
        </p:nvSpPr>
        <p:spPr>
          <a:xfrm>
            <a:off x="2553784" y="1879267"/>
            <a:ext cx="3221144" cy="2131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D50326C4-CC97-04E9-178D-0FBB7AAA674E}"/>
              </a:ext>
            </a:extLst>
          </p:cNvPr>
          <p:cNvSpPr/>
          <p:nvPr/>
        </p:nvSpPr>
        <p:spPr>
          <a:xfrm>
            <a:off x="2581854" y="2095500"/>
            <a:ext cx="2612761" cy="21177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cs typeface="M+ 1p" panose="020B0503020203020204" pitchFamily="50" charset="-128"/>
              </a:rPr>
              <a:t>どのように</a:t>
            </a:r>
            <a:br>
              <a:rPr kumimoji="1" lang="en-US" altLang="ja-JP" sz="2800" dirty="0">
                <a:solidFill>
                  <a:schemeClr val="tx1"/>
                </a:solidFill>
                <a:latin typeface="Meiryo UI" panose="020B0604030504040204" pitchFamily="50" charset="-128"/>
                <a:ea typeface="Meiryo UI" panose="020B0604030504040204" pitchFamily="50" charset="-128"/>
                <a:cs typeface="M+ 1p" panose="020B0503020203020204" pitchFamily="50" charset="-128"/>
              </a:rPr>
            </a:br>
            <a:r>
              <a:rPr lang="ja-JP" altLang="en-US" sz="2800" dirty="0">
                <a:solidFill>
                  <a:schemeClr val="tx1"/>
                </a:solidFill>
                <a:latin typeface="Meiryo UI" panose="020B0604030504040204" pitchFamily="50" charset="-128"/>
                <a:ea typeface="Meiryo UI" panose="020B0604030504040204" pitchFamily="50" charset="-128"/>
                <a:cs typeface="M+ 1p" panose="020B0503020203020204" pitchFamily="50" charset="-128"/>
              </a:rPr>
              <a:t>変化？</a:t>
            </a:r>
            <a:endParaRPr kumimoji="1" lang="ja-JP" altLang="en-US" sz="2800"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p:txBody>
      </p:sp>
      <p:sp>
        <p:nvSpPr>
          <p:cNvPr id="37" name="正方形/長方形 36">
            <a:extLst>
              <a:ext uri="{FF2B5EF4-FFF2-40B4-BE49-F238E27FC236}">
                <a16:creationId xmlns:a16="http://schemas.microsoft.com/office/drawing/2014/main" id="{0D60B4E5-01AC-4610-61EE-D787502D74C1}"/>
              </a:ext>
            </a:extLst>
          </p:cNvPr>
          <p:cNvSpPr/>
          <p:nvPr/>
        </p:nvSpPr>
        <p:spPr>
          <a:xfrm>
            <a:off x="8614492" y="1879267"/>
            <a:ext cx="3152297" cy="2264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E55C4E97-D496-2FA3-BDDB-15DF30945668}"/>
              </a:ext>
            </a:extLst>
          </p:cNvPr>
          <p:cNvSpPr/>
          <p:nvPr/>
        </p:nvSpPr>
        <p:spPr>
          <a:xfrm>
            <a:off x="8675085" y="2101850"/>
            <a:ext cx="2570765" cy="20923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cs typeface="M+ 1p" panose="020B0503020203020204" pitchFamily="50" charset="-128"/>
              </a:rPr>
              <a:t>どのように</a:t>
            </a:r>
            <a:br>
              <a:rPr kumimoji="1" lang="en-US" altLang="ja-JP" sz="2800" dirty="0">
                <a:solidFill>
                  <a:schemeClr val="tx1"/>
                </a:solidFill>
                <a:latin typeface="Meiryo UI" panose="020B0604030504040204" pitchFamily="50" charset="-128"/>
                <a:ea typeface="Meiryo UI" panose="020B0604030504040204" pitchFamily="50" charset="-128"/>
                <a:cs typeface="M+ 1p" panose="020B0503020203020204" pitchFamily="50" charset="-128"/>
              </a:rPr>
            </a:br>
            <a:r>
              <a:rPr lang="ja-JP" altLang="en-US" sz="2800" dirty="0">
                <a:solidFill>
                  <a:schemeClr val="tx1"/>
                </a:solidFill>
                <a:latin typeface="Meiryo UI" panose="020B0604030504040204" pitchFamily="50" charset="-128"/>
                <a:ea typeface="Meiryo UI" panose="020B0604030504040204" pitchFamily="50" charset="-128"/>
                <a:cs typeface="M+ 1p" panose="020B0503020203020204" pitchFamily="50" charset="-128"/>
              </a:rPr>
              <a:t>変化？</a:t>
            </a:r>
            <a:endParaRPr kumimoji="1" lang="ja-JP" altLang="en-US" sz="2800"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p:txBody>
      </p:sp>
    </p:spTree>
    <p:extLst>
      <p:ext uri="{BB962C8B-B14F-4D97-AF65-F5344CB8AC3E}">
        <p14:creationId xmlns:p14="http://schemas.microsoft.com/office/powerpoint/2010/main" val="20998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A5BE825-7FA8-42AD-A2BF-EE71808A6761}"/>
              </a:ext>
            </a:extLst>
          </p:cNvPr>
          <p:cNvSpPr/>
          <p:nvPr/>
        </p:nvSpPr>
        <p:spPr>
          <a:xfrm>
            <a:off x="6897117" y="4699554"/>
            <a:ext cx="5011553" cy="119561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ja-JP" altLang="en-US" dirty="0">
                <a:solidFill>
                  <a:schemeClr val="tx1"/>
                </a:solidFill>
                <a:latin typeface="Meiryo UI" panose="020B0604030504040204" pitchFamily="50" charset="-128"/>
                <a:ea typeface="Meiryo UI" panose="020B0604030504040204" pitchFamily="50" charset="-128"/>
                <a:cs typeface="M+ 1p" panose="020B0503020203020204" pitchFamily="50" charset="-128"/>
              </a:rPr>
              <a:t>・接触に基づく感染に対する回避欲求を反映</a:t>
            </a:r>
            <a:endParaRPr kumimoji="1" lang="en-US" altLang="ja-JP"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a:p>
            <a:r>
              <a:rPr lang="ja-JP" altLang="en-US" sz="2400" b="1" dirty="0">
                <a:solidFill>
                  <a:srgbClr val="FF0000"/>
                </a:solidFill>
                <a:latin typeface="Meiryo UI" panose="020B0604030504040204" pitchFamily="50" charset="-128"/>
                <a:ea typeface="Meiryo UI" panose="020B0604030504040204" pitchFamily="50" charset="-128"/>
                <a:cs typeface="M+ 1p" panose="020B0503020203020204" pitchFamily="50" charset="-128"/>
              </a:rPr>
              <a:t>・回避欲求</a:t>
            </a:r>
            <a:r>
              <a:rPr kumimoji="1" lang="ja-JP" altLang="en-US" sz="2400" b="1" dirty="0">
                <a:solidFill>
                  <a:srgbClr val="FF0000"/>
                </a:solidFill>
                <a:latin typeface="Meiryo UI" panose="020B0604030504040204" pitchFamily="50" charset="-128"/>
                <a:ea typeface="Meiryo UI" panose="020B0604030504040204" pitchFamily="50" charset="-128"/>
                <a:cs typeface="M+ 1p" panose="020B0503020203020204" pitchFamily="50" charset="-128"/>
              </a:rPr>
              <a:t>は急激に高まったがその後</a:t>
            </a:r>
            <a:endParaRPr kumimoji="1" lang="en-US" altLang="ja-JP" sz="2400" b="1" dirty="0">
              <a:solidFill>
                <a:srgbClr val="FF0000"/>
              </a:solidFill>
              <a:latin typeface="Meiryo UI" panose="020B0604030504040204" pitchFamily="50" charset="-128"/>
              <a:ea typeface="Meiryo UI" panose="020B0604030504040204" pitchFamily="50" charset="-128"/>
              <a:cs typeface="M+ 1p" panose="020B0503020203020204" pitchFamily="50" charset="-128"/>
            </a:endParaRPr>
          </a:p>
          <a:p>
            <a:r>
              <a:rPr kumimoji="1" lang="ja-JP" altLang="en-US" sz="2400" b="1" dirty="0">
                <a:solidFill>
                  <a:srgbClr val="FF0000"/>
                </a:solidFill>
                <a:latin typeface="Meiryo UI" panose="020B0604030504040204" pitchFamily="50" charset="-128"/>
                <a:ea typeface="Meiryo UI" panose="020B0604030504040204" pitchFamily="50" charset="-128"/>
                <a:cs typeface="M+ 1p" panose="020B0503020203020204" pitchFamily="50" charset="-128"/>
              </a:rPr>
              <a:t>一定レベルまで低下</a:t>
            </a:r>
            <a:endParaRPr kumimoji="1" lang="ja-JP" altLang="en-US" sz="2400"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p:txBody>
      </p:sp>
      <p:sp>
        <p:nvSpPr>
          <p:cNvPr id="2" name="タイトル 1">
            <a:extLst>
              <a:ext uri="{FF2B5EF4-FFF2-40B4-BE49-F238E27FC236}">
                <a16:creationId xmlns:a16="http://schemas.microsoft.com/office/drawing/2014/main" id="{C509F4C6-DDAD-4815-9388-97A371419215}"/>
              </a:ext>
            </a:extLst>
          </p:cNvPr>
          <p:cNvSpPr>
            <a:spLocks noGrp="1"/>
          </p:cNvSpPr>
          <p:nvPr>
            <p:ph type="title"/>
          </p:nvPr>
        </p:nvSpPr>
        <p:spPr>
          <a:xfrm>
            <a:off x="396692" y="140695"/>
            <a:ext cx="11540294" cy="793751"/>
          </a:xfrm>
        </p:spPr>
        <p:txBody>
          <a:bodyPr>
            <a:noAutofit/>
          </a:bodyPr>
          <a:lstStyle/>
          <a:p>
            <a:r>
              <a:rPr lang="ja-JP" altLang="en-US" sz="3600" dirty="0">
                <a:latin typeface="Meiryo UI" panose="020B0604030504040204" pitchFamily="50" charset="-128"/>
                <a:ea typeface="Meiryo UI" panose="020B0604030504040204" pitchFamily="50" charset="-128"/>
              </a:rPr>
              <a:t>解析</a:t>
            </a:r>
            <a:r>
              <a:rPr lang="en-US" altLang="ja-JP" sz="3600" dirty="0">
                <a:latin typeface="Meiryo UI" panose="020B0604030504040204" pitchFamily="50" charset="-128"/>
                <a:ea typeface="Meiryo UI" panose="020B0604030504040204" pitchFamily="50" charset="-128"/>
              </a:rPr>
              <a:t>2:</a:t>
            </a:r>
            <a:br>
              <a:rPr lang="en-US" altLang="ja-JP" sz="3600" dirty="0">
                <a:latin typeface="Meiryo UI" panose="020B0604030504040204" pitchFamily="50" charset="-128"/>
                <a:ea typeface="Meiryo UI" panose="020B0604030504040204" pitchFamily="50" charset="-128"/>
              </a:rPr>
            </a:br>
            <a:r>
              <a:rPr lang="ja-JP" altLang="en-US" sz="3600" dirty="0">
                <a:latin typeface="Meiryo UI" panose="020B0604030504040204" pitchFamily="50" charset="-128"/>
                <a:ea typeface="Meiryo UI" panose="020B0604030504040204" pitchFamily="50" charset="-128"/>
              </a:rPr>
              <a:t>日常の変化</a:t>
            </a:r>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新型コロナウイルス</a:t>
            </a:r>
            <a:r>
              <a:rPr lang="en-US" altLang="ja-JP" sz="3600" dirty="0">
                <a:latin typeface="Meiryo UI" panose="020B0604030504040204" pitchFamily="50" charset="-128"/>
                <a:ea typeface="Meiryo UI" panose="020B0604030504040204" pitchFamily="50" charset="-128"/>
              </a:rPr>
              <a:t>) ×</a:t>
            </a:r>
            <a:r>
              <a:rPr lang="ja-JP" altLang="en-US" sz="3600" dirty="0">
                <a:latin typeface="Meiryo UI" panose="020B0604030504040204" pitchFamily="50" charset="-128"/>
                <a:ea typeface="Meiryo UI" panose="020B0604030504040204" pitchFamily="50" charset="-128"/>
              </a:rPr>
              <a:t> 触りたさ</a:t>
            </a:r>
          </a:p>
        </p:txBody>
      </p:sp>
      <p:sp>
        <p:nvSpPr>
          <p:cNvPr id="34" name="テキスト ボックス 33">
            <a:extLst>
              <a:ext uri="{FF2B5EF4-FFF2-40B4-BE49-F238E27FC236}">
                <a16:creationId xmlns:a16="http://schemas.microsoft.com/office/drawing/2014/main" id="{18B9AA56-7940-468D-81A5-FFC852624B82}"/>
              </a:ext>
            </a:extLst>
          </p:cNvPr>
          <p:cNvSpPr txBox="1"/>
          <p:nvPr/>
        </p:nvSpPr>
        <p:spPr>
          <a:xfrm>
            <a:off x="547788" y="4626791"/>
            <a:ext cx="5470743" cy="100779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ja-JP"/>
            </a:defPPr>
            <a:lvl1pPr>
              <a:defRPr sz="2000" b="1">
                <a:solidFill>
                  <a:srgbClr val="FF0000"/>
                </a:solidFill>
                <a:latin typeface="M+ 1p" panose="020B0503020203020204" pitchFamily="50" charset="-128"/>
                <a:ea typeface="M+ 1p" panose="020B0503020203020204" pitchFamily="50" charset="-128"/>
                <a:cs typeface="M+ 1p" panose="020B050302020302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800" b="0" dirty="0">
                <a:solidFill>
                  <a:schemeClr val="tx1"/>
                </a:solidFill>
                <a:latin typeface="Meiryo UI" panose="020B0604030504040204" pitchFamily="50" charset="-128"/>
                <a:ea typeface="Meiryo UI" panose="020B0604030504040204" pitchFamily="50" charset="-128"/>
              </a:rPr>
              <a:t>・身体コミュニケーションへの強い欲求</a:t>
            </a:r>
            <a:r>
              <a:rPr lang="en-US" altLang="ja-JP" sz="1800" b="0" dirty="0">
                <a:solidFill>
                  <a:schemeClr val="tx1"/>
                </a:solidFill>
                <a:latin typeface="Meiryo UI" panose="020B0604030504040204" pitchFamily="50" charset="-128"/>
                <a:ea typeface="Meiryo UI" panose="020B0604030504040204" pitchFamily="50" charset="-128"/>
              </a:rPr>
              <a:t>(</a:t>
            </a:r>
            <a:r>
              <a:rPr lang="ja-JP" altLang="en-US" sz="1800" b="0" dirty="0">
                <a:solidFill>
                  <a:schemeClr val="tx1"/>
                </a:solidFill>
                <a:latin typeface="Meiryo UI" panose="020B0604030504040204" pitchFamily="50" charset="-128"/>
                <a:ea typeface="Meiryo UI" panose="020B0604030504040204" pitchFamily="50" charset="-128"/>
              </a:rPr>
              <a:t>スキンハンガー</a:t>
            </a:r>
            <a:r>
              <a:rPr lang="en-US" altLang="ja-JP" sz="1800" b="0" dirty="0">
                <a:solidFill>
                  <a:schemeClr val="tx1"/>
                </a:solidFill>
                <a:latin typeface="Meiryo UI" panose="020B0604030504040204" pitchFamily="50" charset="-128"/>
                <a:ea typeface="Meiryo UI" panose="020B0604030504040204" pitchFamily="50" charset="-128"/>
              </a:rPr>
              <a:t>)</a:t>
            </a:r>
            <a:r>
              <a:rPr lang="en-US" altLang="ja-JP" sz="1800" b="0" dirty="0" err="1">
                <a:solidFill>
                  <a:schemeClr val="tx1"/>
                </a:solidFill>
                <a:latin typeface="Meiryo UI" panose="020B0604030504040204" pitchFamily="50" charset="-128"/>
                <a:ea typeface="Meiryo UI" panose="020B0604030504040204" pitchFamily="50" charset="-128"/>
              </a:rPr>
              <a:t>を反映</a:t>
            </a:r>
            <a:endParaRPr lang="en-US" altLang="ja-JP" sz="1800" b="0" dirty="0">
              <a:solidFill>
                <a:schemeClr val="tx1"/>
              </a:solidFill>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・スキンハンガーはゆっくりと高まって慢性化</a:t>
            </a:r>
          </a:p>
        </p:txBody>
      </p:sp>
      <p:sp>
        <p:nvSpPr>
          <p:cNvPr id="58" name="正方形/長方形 57">
            <a:extLst>
              <a:ext uri="{FF2B5EF4-FFF2-40B4-BE49-F238E27FC236}">
                <a16:creationId xmlns:a16="http://schemas.microsoft.com/office/drawing/2014/main" id="{BCF2239B-18CF-49C9-805C-847401F3424D}"/>
              </a:ext>
            </a:extLst>
          </p:cNvPr>
          <p:cNvSpPr/>
          <p:nvPr/>
        </p:nvSpPr>
        <p:spPr>
          <a:xfrm>
            <a:off x="752188" y="6007323"/>
            <a:ext cx="10617798" cy="56949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cs typeface="M+ 1p" panose="020B0503020203020204" pitchFamily="50" charset="-128"/>
              </a:rPr>
              <a:t>「触りたさ」と「触りたくなさ」のあらわれかたに</a:t>
            </a:r>
            <a:r>
              <a:rPr lang="ja-JP" altLang="en-US" sz="2400" b="1" dirty="0">
                <a:solidFill>
                  <a:srgbClr val="FF0000"/>
                </a:solidFill>
                <a:latin typeface="Meiryo UI" panose="020B0604030504040204" pitchFamily="50" charset="-128"/>
                <a:ea typeface="Meiryo UI" panose="020B0604030504040204" pitchFamily="50" charset="-128"/>
                <a:cs typeface="M+ 1p" panose="020B0503020203020204" pitchFamily="50" charset="-128"/>
              </a:rPr>
              <a:t>時間的な性質の違いがある</a:t>
            </a:r>
            <a:r>
              <a:rPr lang="ja-JP" altLang="en-US" sz="2400" dirty="0">
                <a:solidFill>
                  <a:schemeClr val="tx1"/>
                </a:solidFill>
                <a:latin typeface="Meiryo UI" panose="020B0604030504040204" pitchFamily="50" charset="-128"/>
                <a:ea typeface="Meiryo UI" panose="020B0604030504040204" pitchFamily="50" charset="-128"/>
                <a:cs typeface="M+ 1p" panose="020B0503020203020204" pitchFamily="50" charset="-128"/>
              </a:rPr>
              <a:t>ことを発見</a:t>
            </a:r>
            <a:endParaRPr kumimoji="1" lang="ja-JP" altLang="en-US" sz="2400"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p:txBody>
      </p:sp>
      <p:sp>
        <p:nvSpPr>
          <p:cNvPr id="26" name="テキスト ボックス 25">
            <a:extLst>
              <a:ext uri="{FF2B5EF4-FFF2-40B4-BE49-F238E27FC236}">
                <a16:creationId xmlns:a16="http://schemas.microsoft.com/office/drawing/2014/main" id="{62F03364-D98F-4874-99BD-963F337EAC93}"/>
              </a:ext>
            </a:extLst>
          </p:cNvPr>
          <p:cNvSpPr txBox="1"/>
          <p:nvPr/>
        </p:nvSpPr>
        <p:spPr>
          <a:xfrm>
            <a:off x="707761" y="1176705"/>
            <a:ext cx="5132036" cy="738664"/>
          </a:xfrm>
          <a:prstGeom prst="rect">
            <a:avLst/>
          </a:prstGeom>
          <a:noFill/>
        </p:spPr>
        <p:txBody>
          <a:bodyPr wrap="square" rtlCol="0">
            <a:spAutoFit/>
          </a:bodyPr>
          <a:lstStyle/>
          <a:p>
            <a:pPr algn="ctr"/>
            <a:r>
              <a:rPr kumimoji="1" lang="ja-JP" altLang="en-US" b="1" dirty="0">
                <a:latin typeface="Meiryo UI" panose="020B0604030504040204" pitchFamily="50" charset="-128"/>
                <a:ea typeface="Meiryo UI" panose="020B0604030504040204" pitchFamily="50" charset="-128"/>
                <a:cs typeface="M+ 1p" panose="020B0503020203020204" pitchFamily="50" charset="-128"/>
              </a:rPr>
              <a:t>人や動物など</a:t>
            </a:r>
            <a:r>
              <a:rPr kumimoji="1" lang="ja-JP" altLang="en-US" sz="2400" b="1" dirty="0">
                <a:latin typeface="Meiryo UI" panose="020B0604030504040204" pitchFamily="50" charset="-128"/>
                <a:ea typeface="Meiryo UI" panose="020B0604030504040204" pitchFamily="50" charset="-128"/>
                <a:cs typeface="M+ 1p" panose="020B0503020203020204" pitchFamily="50" charset="-128"/>
              </a:rPr>
              <a:t>生物への触りたさ</a:t>
            </a:r>
            <a:r>
              <a:rPr kumimoji="1" lang="ja-JP" altLang="en-US" b="1" dirty="0">
                <a:latin typeface="Meiryo UI" panose="020B0604030504040204" pitchFamily="50" charset="-128"/>
                <a:ea typeface="Meiryo UI" panose="020B0604030504040204" pitchFamily="50" charset="-128"/>
                <a:cs typeface="M+ 1p" panose="020B0503020203020204" pitchFamily="50" charset="-128"/>
              </a:rPr>
              <a:t>の変化</a:t>
            </a:r>
            <a:br>
              <a:rPr kumimoji="1" lang="en-US" altLang="ja-JP" b="1" dirty="0">
                <a:latin typeface="Meiryo UI" panose="020B0604030504040204" pitchFamily="50" charset="-128"/>
                <a:ea typeface="Meiryo UI" panose="020B0604030504040204" pitchFamily="50" charset="-128"/>
                <a:cs typeface="M+ 1p" panose="020B0503020203020204" pitchFamily="50" charset="-128"/>
              </a:rPr>
            </a:br>
            <a:endParaRPr kumimoji="1" lang="ja-JP" altLang="en-US" b="1" dirty="0">
              <a:latin typeface="Meiryo UI" panose="020B0604030504040204" pitchFamily="50" charset="-128"/>
              <a:ea typeface="Meiryo UI" panose="020B0604030504040204" pitchFamily="50" charset="-128"/>
              <a:cs typeface="M+ 1p" panose="020B0503020203020204" pitchFamily="50" charset="-128"/>
            </a:endParaRPr>
          </a:p>
        </p:txBody>
      </p:sp>
      <p:sp>
        <p:nvSpPr>
          <p:cNvPr id="27" name="テキスト ボックス 26">
            <a:extLst>
              <a:ext uri="{FF2B5EF4-FFF2-40B4-BE49-F238E27FC236}">
                <a16:creationId xmlns:a16="http://schemas.microsoft.com/office/drawing/2014/main" id="{D232CFCD-80EE-479F-8728-E4475A2CE229}"/>
              </a:ext>
            </a:extLst>
          </p:cNvPr>
          <p:cNvSpPr txBox="1"/>
          <p:nvPr/>
        </p:nvSpPr>
        <p:spPr>
          <a:xfrm>
            <a:off x="6525321" y="1199334"/>
            <a:ext cx="5397905" cy="830997"/>
          </a:xfrm>
          <a:prstGeom prst="rect">
            <a:avLst/>
          </a:prstGeom>
          <a:noFill/>
        </p:spPr>
        <p:txBody>
          <a:bodyPr wrap="square" rtlCol="0">
            <a:spAutoFit/>
          </a:bodyPr>
          <a:lstStyle/>
          <a:p>
            <a:pPr algn="ctr"/>
            <a:r>
              <a:rPr kumimoji="1" lang="ja-JP" altLang="en-US" b="1" dirty="0">
                <a:latin typeface="Meiryo UI" panose="020B0604030504040204" pitchFamily="50" charset="-128"/>
                <a:ea typeface="Meiryo UI" panose="020B0604030504040204" pitchFamily="50" charset="-128"/>
                <a:cs typeface="M+ 1p" panose="020B0503020203020204" pitchFamily="50" charset="-128"/>
              </a:rPr>
              <a:t>ドアノブなど</a:t>
            </a:r>
            <a:r>
              <a:rPr kumimoji="1" lang="ja-JP" altLang="en-US" sz="2400" b="1" dirty="0">
                <a:latin typeface="Meiryo UI" panose="020B0604030504040204" pitchFamily="50" charset="-128"/>
                <a:ea typeface="Meiryo UI" panose="020B0604030504040204" pitchFamily="50" charset="-128"/>
                <a:cs typeface="M+ 1p" panose="020B0503020203020204" pitchFamily="50" charset="-128"/>
              </a:rPr>
              <a:t>非生物への触りたくなさ</a:t>
            </a:r>
            <a:r>
              <a:rPr kumimoji="1" lang="ja-JP" altLang="en-US" b="1" dirty="0">
                <a:latin typeface="Meiryo UI" panose="020B0604030504040204" pitchFamily="50" charset="-128"/>
                <a:ea typeface="Meiryo UI" panose="020B0604030504040204" pitchFamily="50" charset="-128"/>
                <a:cs typeface="M+ 1p" panose="020B0503020203020204" pitchFamily="50" charset="-128"/>
              </a:rPr>
              <a:t>の変化</a:t>
            </a:r>
            <a:br>
              <a:rPr kumimoji="1" lang="en-US" altLang="ja-JP" b="1" dirty="0">
                <a:latin typeface="Meiryo UI" panose="020B0604030504040204" pitchFamily="50" charset="-128"/>
                <a:ea typeface="Meiryo UI" panose="020B0604030504040204" pitchFamily="50" charset="-128"/>
                <a:cs typeface="M+ 1p" panose="020B0503020203020204" pitchFamily="50" charset="-128"/>
              </a:rPr>
            </a:br>
            <a:endParaRPr kumimoji="1" lang="ja-JP" altLang="en-US" sz="2400" b="1" dirty="0">
              <a:latin typeface="Meiryo UI" panose="020B0604030504040204" pitchFamily="50" charset="-128"/>
              <a:ea typeface="Meiryo UI" panose="020B0604030504040204" pitchFamily="50" charset="-128"/>
              <a:cs typeface="M+ 1p" panose="020B0503020203020204" pitchFamily="50" charset="-128"/>
            </a:endParaRPr>
          </a:p>
        </p:txBody>
      </p:sp>
      <p:pic>
        <p:nvPicPr>
          <p:cNvPr id="30" name="図 29">
            <a:extLst>
              <a:ext uri="{FF2B5EF4-FFF2-40B4-BE49-F238E27FC236}">
                <a16:creationId xmlns:a16="http://schemas.microsoft.com/office/drawing/2014/main" id="{83B3EE3F-B9EF-4082-B538-D4BE27460D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98037" y="1942304"/>
            <a:ext cx="4301770" cy="2717849"/>
          </a:xfrm>
          <a:prstGeom prst="rect">
            <a:avLst/>
          </a:prstGeom>
        </p:spPr>
      </p:pic>
      <p:sp>
        <p:nvSpPr>
          <p:cNvPr id="31" name="正方形/長方形 30">
            <a:extLst>
              <a:ext uri="{FF2B5EF4-FFF2-40B4-BE49-F238E27FC236}">
                <a16:creationId xmlns:a16="http://schemas.microsoft.com/office/drawing/2014/main" id="{1184110D-1D08-48DF-B9CD-5289D9007FE0}"/>
              </a:ext>
            </a:extLst>
          </p:cNvPr>
          <p:cNvSpPr/>
          <p:nvPr/>
        </p:nvSpPr>
        <p:spPr>
          <a:xfrm rot="16200000">
            <a:off x="3102175" y="2679474"/>
            <a:ext cx="659429" cy="1848262"/>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fontAlgn="auto">
              <a:lnSpc>
                <a:spcPct val="110000"/>
              </a:lnSpc>
              <a:spcBef>
                <a:spcPts val="200"/>
              </a:spcBef>
              <a:spcAft>
                <a:spcPts val="200"/>
              </a:spcAft>
            </a:pP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新型コロナウイルス</a:t>
            </a:r>
            <a:endParaRPr kumimoji="1" lang="en-US" altLang="ja-JP" sz="1600"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a:p>
            <a:pPr algn="ctr" fontAlgn="auto">
              <a:lnSpc>
                <a:spcPct val="110000"/>
              </a:lnSpc>
              <a:spcBef>
                <a:spcPts val="200"/>
              </a:spcBef>
              <a:spcAft>
                <a:spcPts val="200"/>
              </a:spcAft>
            </a:pP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出現直後は平常通り</a:t>
            </a:r>
          </a:p>
        </p:txBody>
      </p:sp>
      <p:sp>
        <p:nvSpPr>
          <p:cNvPr id="32" name="正方形/長方形 31">
            <a:extLst>
              <a:ext uri="{FF2B5EF4-FFF2-40B4-BE49-F238E27FC236}">
                <a16:creationId xmlns:a16="http://schemas.microsoft.com/office/drawing/2014/main" id="{5B31382C-AF52-409E-84F6-FAC892494C1D}"/>
              </a:ext>
            </a:extLst>
          </p:cNvPr>
          <p:cNvSpPr/>
          <p:nvPr/>
        </p:nvSpPr>
        <p:spPr>
          <a:xfrm rot="16200000">
            <a:off x="3066621" y="1020617"/>
            <a:ext cx="659429" cy="225781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lnSpc>
                <a:spcPct val="110000"/>
              </a:lnSpc>
              <a:spcBef>
                <a:spcPts val="200"/>
              </a:spcBef>
              <a:spcAft>
                <a:spcPts val="200"/>
              </a:spcAft>
            </a:pP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第</a:t>
            </a:r>
            <a:r>
              <a:rPr kumimoji="1" lang="en-US" altLang="ja-JP"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1</a:t>
            </a: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回の緊急事態宣言頃</a:t>
            </a:r>
            <a:br>
              <a:rPr kumimoji="1" lang="en-US" altLang="ja-JP"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から強まった</a:t>
            </a:r>
          </a:p>
        </p:txBody>
      </p:sp>
      <p:sp>
        <p:nvSpPr>
          <p:cNvPr id="33" name="正方形/長方形 32">
            <a:extLst>
              <a:ext uri="{FF2B5EF4-FFF2-40B4-BE49-F238E27FC236}">
                <a16:creationId xmlns:a16="http://schemas.microsoft.com/office/drawing/2014/main" id="{2428BC86-1E73-4F54-B378-70C0484D45A0}"/>
              </a:ext>
            </a:extLst>
          </p:cNvPr>
          <p:cNvSpPr/>
          <p:nvPr/>
        </p:nvSpPr>
        <p:spPr>
          <a:xfrm rot="16200000">
            <a:off x="4815239" y="1554598"/>
            <a:ext cx="725371" cy="121010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lnSpc>
                <a:spcPct val="110000"/>
              </a:lnSpc>
              <a:spcBef>
                <a:spcPts val="200"/>
              </a:spcBef>
              <a:spcAft>
                <a:spcPts val="200"/>
              </a:spcAft>
            </a:pP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高い触りたさレベルを維持</a:t>
            </a:r>
          </a:p>
        </p:txBody>
      </p:sp>
      <p:sp>
        <p:nvSpPr>
          <p:cNvPr id="38" name="正方形/長方形 37">
            <a:extLst>
              <a:ext uri="{FF2B5EF4-FFF2-40B4-BE49-F238E27FC236}">
                <a16:creationId xmlns:a16="http://schemas.microsoft.com/office/drawing/2014/main" id="{F2629274-7EEE-41B1-90AF-2CCFAA7A7B65}"/>
              </a:ext>
            </a:extLst>
          </p:cNvPr>
          <p:cNvSpPr/>
          <p:nvPr/>
        </p:nvSpPr>
        <p:spPr>
          <a:xfrm>
            <a:off x="363783" y="1710197"/>
            <a:ext cx="368011" cy="289441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fontAlgn="auto">
              <a:lnSpc>
                <a:spcPct val="110000"/>
              </a:lnSpc>
              <a:spcBef>
                <a:spcPts val="200"/>
              </a:spcBef>
              <a:spcAft>
                <a:spcPts val="200"/>
              </a:spcAft>
            </a:pPr>
            <a:r>
              <a:rPr kumimoji="1" lang="ja-JP" altLang="en-US" b="1" dirty="0">
                <a:solidFill>
                  <a:schemeClr val="tx1"/>
                </a:solidFill>
                <a:latin typeface="Meiryo UI" panose="020B0604030504040204" pitchFamily="50" charset="-128"/>
                <a:ea typeface="Meiryo UI" panose="020B0604030504040204" pitchFamily="50" charset="-128"/>
                <a:cs typeface="M+ 1p" panose="020B0503020203020204" pitchFamily="50" charset="-128"/>
              </a:rPr>
              <a:t>生物へ</a:t>
            </a:r>
            <a:r>
              <a:rPr kumimoji="1" lang="ja-JP" altLang="en-US" b="1">
                <a:solidFill>
                  <a:schemeClr val="tx1"/>
                </a:solidFill>
                <a:latin typeface="Meiryo UI" panose="020B0604030504040204" pitchFamily="50" charset="-128"/>
                <a:ea typeface="Meiryo UI" panose="020B0604030504040204" pitchFamily="50" charset="-128"/>
                <a:cs typeface="M+ 1p" panose="020B0503020203020204" pitchFamily="50" charset="-128"/>
              </a:rPr>
              <a:t>の触りたさ</a:t>
            </a:r>
            <a:endParaRPr kumimoji="1" lang="ja-JP" altLang="en-US" b="1"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p:txBody>
      </p:sp>
      <p:cxnSp>
        <p:nvCxnSpPr>
          <p:cNvPr id="39" name="直線矢印コネクタ 38">
            <a:extLst>
              <a:ext uri="{FF2B5EF4-FFF2-40B4-BE49-F238E27FC236}">
                <a16:creationId xmlns:a16="http://schemas.microsoft.com/office/drawing/2014/main" id="{A4ABAA7B-29A0-49C3-923E-CF96EE137027}"/>
              </a:ext>
            </a:extLst>
          </p:cNvPr>
          <p:cNvCxnSpPr>
            <a:cxnSpLocks/>
          </p:cNvCxnSpPr>
          <p:nvPr/>
        </p:nvCxnSpPr>
        <p:spPr>
          <a:xfrm flipH="1">
            <a:off x="3042769" y="2374253"/>
            <a:ext cx="117189" cy="2841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D02065E5-D352-4E54-B01E-1C5D9F897FF9}"/>
              </a:ext>
            </a:extLst>
          </p:cNvPr>
          <p:cNvCxnSpPr>
            <a:cxnSpLocks/>
          </p:cNvCxnSpPr>
          <p:nvPr/>
        </p:nvCxnSpPr>
        <p:spPr>
          <a:xfrm flipH="1">
            <a:off x="4989135" y="2374253"/>
            <a:ext cx="39014" cy="206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7F050236-35A4-44C2-BE63-2468D61A2180}"/>
              </a:ext>
            </a:extLst>
          </p:cNvPr>
          <p:cNvCxnSpPr>
            <a:cxnSpLocks/>
          </p:cNvCxnSpPr>
          <p:nvPr/>
        </p:nvCxnSpPr>
        <p:spPr>
          <a:xfrm flipH="1" flipV="1">
            <a:off x="2743390" y="3057556"/>
            <a:ext cx="59818" cy="294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D0C0D5AF-EB64-44EB-99B1-E21609474507}"/>
              </a:ext>
            </a:extLst>
          </p:cNvPr>
          <p:cNvSpPr/>
          <p:nvPr/>
        </p:nvSpPr>
        <p:spPr>
          <a:xfrm rot="16200000">
            <a:off x="1625576" y="1962780"/>
            <a:ext cx="544982" cy="121616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r" fontAlgn="auto">
              <a:lnSpc>
                <a:spcPct val="110000"/>
              </a:lnSpc>
              <a:spcBef>
                <a:spcPts val="200"/>
              </a:spcBef>
              <a:spcAft>
                <a:spcPts val="200"/>
              </a:spcAft>
            </a:pP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新型コロナ</a:t>
            </a:r>
            <a:br>
              <a:rPr kumimoji="1" lang="en-US" altLang="ja-JP"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ウイルス出現</a:t>
            </a:r>
          </a:p>
        </p:txBody>
      </p:sp>
      <p:pic>
        <p:nvPicPr>
          <p:cNvPr id="43" name="図 42">
            <a:extLst>
              <a:ext uri="{FF2B5EF4-FFF2-40B4-BE49-F238E27FC236}">
                <a16:creationId xmlns:a16="http://schemas.microsoft.com/office/drawing/2014/main" id="{5B34D815-92FD-496C-A0D7-B937D9083BB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941454" y="1955816"/>
            <a:ext cx="4370751" cy="2697874"/>
          </a:xfrm>
          <a:prstGeom prst="rect">
            <a:avLst/>
          </a:prstGeom>
          <a:noFill/>
        </p:spPr>
      </p:pic>
      <p:sp>
        <p:nvSpPr>
          <p:cNvPr id="44" name="正方形/長方形 43">
            <a:extLst>
              <a:ext uri="{FF2B5EF4-FFF2-40B4-BE49-F238E27FC236}">
                <a16:creationId xmlns:a16="http://schemas.microsoft.com/office/drawing/2014/main" id="{5BFF5B46-1966-4291-9BEB-92C88A19FEF7}"/>
              </a:ext>
            </a:extLst>
          </p:cNvPr>
          <p:cNvSpPr/>
          <p:nvPr/>
        </p:nvSpPr>
        <p:spPr>
          <a:xfrm>
            <a:off x="6349790" y="1778865"/>
            <a:ext cx="404812" cy="2825747"/>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fontAlgn="auto">
              <a:lnSpc>
                <a:spcPct val="110000"/>
              </a:lnSpc>
              <a:spcBef>
                <a:spcPts val="200"/>
              </a:spcBef>
              <a:spcAft>
                <a:spcPts val="200"/>
              </a:spcAft>
            </a:pPr>
            <a:r>
              <a:rPr kumimoji="1" lang="ja-JP" altLang="en-US" b="1" dirty="0">
                <a:solidFill>
                  <a:schemeClr val="tx1"/>
                </a:solidFill>
                <a:latin typeface="Meiryo UI" panose="020B0604030504040204" pitchFamily="50" charset="-128"/>
                <a:ea typeface="Meiryo UI" panose="020B0604030504040204" pitchFamily="50" charset="-128"/>
                <a:cs typeface="M+ 1p" panose="020B0503020203020204" pitchFamily="50" charset="-128"/>
              </a:rPr>
              <a:t>非生物への</a:t>
            </a:r>
            <a:br>
              <a:rPr kumimoji="1" lang="en-US" altLang="ja-JP" b="1" dirty="0">
                <a:solidFill>
                  <a:schemeClr val="tx1"/>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b="1">
                <a:solidFill>
                  <a:schemeClr val="tx1"/>
                </a:solidFill>
                <a:latin typeface="Meiryo UI" panose="020B0604030504040204" pitchFamily="50" charset="-128"/>
                <a:ea typeface="Meiryo UI" panose="020B0604030504040204" pitchFamily="50" charset="-128"/>
                <a:cs typeface="M+ 1p" panose="020B0503020203020204" pitchFamily="50" charset="-128"/>
              </a:rPr>
              <a:t>触りたくなさ</a:t>
            </a:r>
            <a:endParaRPr kumimoji="1" lang="ja-JP" altLang="en-US" b="1"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p:txBody>
      </p:sp>
      <p:sp>
        <p:nvSpPr>
          <p:cNvPr id="45" name="正方形/長方形 44">
            <a:extLst>
              <a:ext uri="{FF2B5EF4-FFF2-40B4-BE49-F238E27FC236}">
                <a16:creationId xmlns:a16="http://schemas.microsoft.com/office/drawing/2014/main" id="{50941E7F-CFA3-402B-9D0A-8F653D0C3BAC}"/>
              </a:ext>
            </a:extLst>
          </p:cNvPr>
          <p:cNvSpPr/>
          <p:nvPr/>
        </p:nvSpPr>
        <p:spPr>
          <a:xfrm rot="16200000">
            <a:off x="9257366" y="1051008"/>
            <a:ext cx="797908" cy="2266397"/>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lnSpc>
                <a:spcPct val="110000"/>
              </a:lnSpc>
              <a:spcBef>
                <a:spcPts val="200"/>
              </a:spcBef>
              <a:spcAft>
                <a:spcPts val="200"/>
              </a:spcAft>
            </a:pP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新型コロナウイルス</a:t>
            </a:r>
            <a:br>
              <a:rPr kumimoji="1" lang="en-US" altLang="ja-JP"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出現とともに</a:t>
            </a:r>
            <a:r>
              <a:rPr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強まった</a:t>
            </a:r>
            <a:endPar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endParaRPr>
          </a:p>
        </p:txBody>
      </p:sp>
      <p:cxnSp>
        <p:nvCxnSpPr>
          <p:cNvPr id="47" name="直線矢印コネクタ 46">
            <a:extLst>
              <a:ext uri="{FF2B5EF4-FFF2-40B4-BE49-F238E27FC236}">
                <a16:creationId xmlns:a16="http://schemas.microsoft.com/office/drawing/2014/main" id="{3E1F0A7F-9C1C-4962-9007-34AE5E472D18}"/>
              </a:ext>
            </a:extLst>
          </p:cNvPr>
          <p:cNvCxnSpPr>
            <a:cxnSpLocks/>
          </p:cNvCxnSpPr>
          <p:nvPr/>
        </p:nvCxnSpPr>
        <p:spPr>
          <a:xfrm flipH="1">
            <a:off x="8706835" y="2461369"/>
            <a:ext cx="395592" cy="8144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BB47DA1A-D1D6-4E7A-B1E5-114952C0BE34}"/>
              </a:ext>
            </a:extLst>
          </p:cNvPr>
          <p:cNvSpPr/>
          <p:nvPr/>
        </p:nvSpPr>
        <p:spPr>
          <a:xfrm rot="16200000">
            <a:off x="10279903" y="1825131"/>
            <a:ext cx="659429" cy="23504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lnSpc>
                <a:spcPct val="110000"/>
              </a:lnSpc>
              <a:spcBef>
                <a:spcPts val="200"/>
              </a:spcBef>
              <a:spcAft>
                <a:spcPts val="200"/>
              </a:spcAft>
            </a:pP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第</a:t>
            </a:r>
            <a:r>
              <a:rPr kumimoji="1" lang="en-US" altLang="ja-JP"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1</a:t>
            </a: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回の緊急事態宣言頃</a:t>
            </a:r>
            <a:br>
              <a:rPr kumimoji="1" lang="en-US" altLang="ja-JP"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t>にピーク</a:t>
            </a:r>
            <a:br>
              <a:rPr kumimoji="1" lang="en-US" altLang="ja-JP" sz="1600" dirty="0">
                <a:solidFill>
                  <a:srgbClr val="FF0000"/>
                </a:solidFill>
                <a:latin typeface="Meiryo UI" panose="020B0604030504040204" pitchFamily="50" charset="-128"/>
                <a:ea typeface="Meiryo UI" panose="020B0604030504040204" pitchFamily="50" charset="-128"/>
                <a:cs typeface="M+ 1p" panose="020B0503020203020204" pitchFamily="50" charset="-128"/>
              </a:rPr>
            </a:br>
            <a:endParaRPr kumimoji="1" lang="ja-JP" altLang="en-US" sz="1600" dirty="0">
              <a:solidFill>
                <a:srgbClr val="FF0000"/>
              </a:solidFill>
              <a:latin typeface="Meiryo UI" panose="020B0604030504040204" pitchFamily="50" charset="-128"/>
              <a:ea typeface="Meiryo UI" panose="020B0604030504040204" pitchFamily="50" charset="-128"/>
              <a:cs typeface="M+ 1p" panose="020B0503020203020204" pitchFamily="50" charset="-128"/>
            </a:endParaRPr>
          </a:p>
        </p:txBody>
      </p:sp>
      <p:cxnSp>
        <p:nvCxnSpPr>
          <p:cNvPr id="53" name="直線矢印コネクタ 52">
            <a:extLst>
              <a:ext uri="{FF2B5EF4-FFF2-40B4-BE49-F238E27FC236}">
                <a16:creationId xmlns:a16="http://schemas.microsoft.com/office/drawing/2014/main" id="{862D31F1-B80C-4A33-B494-18C10C2D05D1}"/>
              </a:ext>
            </a:extLst>
          </p:cNvPr>
          <p:cNvCxnSpPr>
            <a:cxnSpLocks/>
          </p:cNvCxnSpPr>
          <p:nvPr/>
        </p:nvCxnSpPr>
        <p:spPr>
          <a:xfrm flipH="1">
            <a:off x="9190805" y="2777311"/>
            <a:ext cx="308206" cy="110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53A787EF-62B9-4601-A98F-17D5AAC1849D}"/>
              </a:ext>
            </a:extLst>
          </p:cNvPr>
          <p:cNvSpPr/>
          <p:nvPr/>
        </p:nvSpPr>
        <p:spPr>
          <a:xfrm rot="16200000">
            <a:off x="7700519" y="1962781"/>
            <a:ext cx="544982" cy="121616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r" fontAlgn="auto">
              <a:lnSpc>
                <a:spcPct val="110000"/>
              </a:lnSpc>
              <a:spcBef>
                <a:spcPts val="200"/>
              </a:spcBef>
              <a:spcAft>
                <a:spcPts val="200"/>
              </a:spcAft>
            </a:pP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新型コロナ</a:t>
            </a:r>
            <a:br>
              <a:rPr kumimoji="1" lang="en-US" altLang="ja-JP"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br>
            <a:r>
              <a:rPr kumimoji="1" lang="ja-JP" altLang="en-US" sz="1600" dirty="0">
                <a:solidFill>
                  <a:schemeClr val="tx1"/>
                </a:solidFill>
                <a:latin typeface="Meiryo UI" panose="020B0604030504040204" pitchFamily="50" charset="-128"/>
                <a:ea typeface="Meiryo UI" panose="020B0604030504040204" pitchFamily="50" charset="-128"/>
                <a:cs typeface="M+ 1p" panose="020B0503020203020204" pitchFamily="50" charset="-128"/>
              </a:rPr>
              <a:t>ウイルス出現</a:t>
            </a:r>
          </a:p>
        </p:txBody>
      </p:sp>
      <p:sp>
        <p:nvSpPr>
          <p:cNvPr id="36" name="正方形/長方形 35">
            <a:extLst>
              <a:ext uri="{FF2B5EF4-FFF2-40B4-BE49-F238E27FC236}">
                <a16:creationId xmlns:a16="http://schemas.microsoft.com/office/drawing/2014/main" id="{7E85FBC9-3E4E-559A-3C6C-4B142E092204}"/>
              </a:ext>
            </a:extLst>
          </p:cNvPr>
          <p:cNvSpPr/>
          <p:nvPr/>
        </p:nvSpPr>
        <p:spPr>
          <a:xfrm>
            <a:off x="-1790299" y="0"/>
            <a:ext cx="1511166" cy="1034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60s</a:t>
            </a:r>
            <a:endParaRPr kumimoji="1" lang="ja-JP" altLang="en-US" sz="3200" dirty="0"/>
          </a:p>
        </p:txBody>
      </p:sp>
      <p:sp>
        <p:nvSpPr>
          <p:cNvPr id="3" name="正方形/長方形 2"/>
          <p:cNvSpPr/>
          <p:nvPr/>
        </p:nvSpPr>
        <p:spPr>
          <a:xfrm>
            <a:off x="144965" y="1199334"/>
            <a:ext cx="5916122" cy="483029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134962" y="1202716"/>
            <a:ext cx="5916122" cy="48380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83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99478" y="3211407"/>
            <a:ext cx="11668928" cy="1201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85182" y="2015749"/>
            <a:ext cx="11668928" cy="102705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509F4C6-DDAD-4815-9388-97A371419215}"/>
              </a:ext>
            </a:extLst>
          </p:cNvPr>
          <p:cNvSpPr>
            <a:spLocks noGrp="1"/>
          </p:cNvSpPr>
          <p:nvPr>
            <p:ph type="title"/>
          </p:nvPr>
        </p:nvSpPr>
        <p:spPr>
          <a:xfrm>
            <a:off x="396692" y="169335"/>
            <a:ext cx="11540294" cy="793751"/>
          </a:xfrm>
        </p:spPr>
        <p:txBody>
          <a:bodyPr>
            <a:normAutofit/>
          </a:bodyPr>
          <a:lstStyle/>
          <a:p>
            <a:r>
              <a:rPr lang="ja-JP" altLang="en-US" dirty="0">
                <a:latin typeface="Meiryo UI" panose="020B0604030504040204" pitchFamily="50" charset="-128"/>
                <a:ea typeface="Meiryo UI" panose="020B0604030504040204" pitchFamily="50" charset="-128"/>
              </a:rPr>
              <a:t>今後の展望</a:t>
            </a:r>
          </a:p>
        </p:txBody>
      </p:sp>
      <p:sp>
        <p:nvSpPr>
          <p:cNvPr id="11" name="正方形/長方形 10">
            <a:extLst>
              <a:ext uri="{FF2B5EF4-FFF2-40B4-BE49-F238E27FC236}">
                <a16:creationId xmlns:a16="http://schemas.microsoft.com/office/drawing/2014/main" id="{6154A5A9-E208-C50A-D4BD-178B446F7EB3}"/>
              </a:ext>
            </a:extLst>
          </p:cNvPr>
          <p:cNvSpPr/>
          <p:nvPr/>
        </p:nvSpPr>
        <p:spPr>
          <a:xfrm>
            <a:off x="-1790299" y="0"/>
            <a:ext cx="1511166" cy="1034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40s</a:t>
            </a:r>
            <a:endParaRPr kumimoji="1" lang="ja-JP" altLang="en-US" sz="3200" dirty="0"/>
          </a:p>
        </p:txBody>
      </p:sp>
      <p:sp>
        <p:nvSpPr>
          <p:cNvPr id="15" name="Rectangle 4">
            <a:extLst>
              <a:ext uri="{FF2B5EF4-FFF2-40B4-BE49-F238E27FC236}">
                <a16:creationId xmlns:a16="http://schemas.microsoft.com/office/drawing/2014/main" id="{0D9F9117-9967-4A22-31BE-918BF5BB34D5}"/>
              </a:ext>
            </a:extLst>
          </p:cNvPr>
          <p:cNvSpPr txBox="1">
            <a:spLocks noChangeArrowheads="1"/>
          </p:cNvSpPr>
          <p:nvPr/>
        </p:nvSpPr>
        <p:spPr>
          <a:xfrm>
            <a:off x="131204" y="1137916"/>
            <a:ext cx="11542636" cy="703003"/>
          </a:xfrm>
        </p:spPr>
        <p:txBody>
          <a:bodyPr/>
          <a:lstStyle>
            <a:lvl1pPr marL="457189" indent="-457189" defTabSz="1625519">
              <a:lnSpc>
                <a:spcPct val="114000"/>
              </a:lnSpc>
              <a:spcBef>
                <a:spcPts val="1067"/>
              </a:spcBef>
              <a:spcAft>
                <a:spcPts val="177"/>
              </a:spcAft>
              <a:buFont typeface="Arial" panose="020B0604020202020204" pitchFamily="34" charset="0"/>
              <a:buChar char="•"/>
              <a:defRPr kumimoji="1" sz="2667">
                <a:latin typeface="Meiryo" panose="020B0604030504040204" pitchFamily="34" charset="-128"/>
                <a:ea typeface="Meiryo" panose="020B0604030504040204" pitchFamily="34" charset="-128"/>
                <a:cs typeface="Meiryo" panose="020B0604030504040204" pitchFamily="34" charset="-128"/>
              </a:defRPr>
            </a:lvl1pPr>
            <a:lvl2pPr marL="476932" indent="-316073" defTabSz="1625519">
              <a:lnSpc>
                <a:spcPct val="114000"/>
              </a:lnSpc>
              <a:spcBef>
                <a:spcPts val="356"/>
              </a:spcBef>
              <a:spcAft>
                <a:spcPts val="711"/>
              </a:spcAft>
              <a:buFont typeface="Arial" pitchFamily="34" charset="0"/>
              <a:buChar char="•"/>
              <a:defRPr kumimoji="1" sz="2400">
                <a:latin typeface="Meiryo" panose="020B0604030504040204" pitchFamily="34" charset="-128"/>
                <a:ea typeface="Meiryo" panose="020B0604030504040204" pitchFamily="34" charset="-128"/>
                <a:cs typeface="Meiryo" panose="020B0604030504040204" pitchFamily="34" charset="-128"/>
              </a:defRPr>
            </a:lvl2pPr>
            <a:lvl3pPr marL="951043" indent="-335829" defTabSz="1625519">
              <a:lnSpc>
                <a:spcPct val="114000"/>
              </a:lnSpc>
              <a:spcBef>
                <a:spcPts val="177"/>
              </a:spcBef>
              <a:spcAft>
                <a:spcPts val="356"/>
              </a:spcAft>
              <a:buFont typeface="Arial" pitchFamily="34" charset="0"/>
              <a:buChar char="›"/>
              <a:defRPr kumimoji="1" sz="1867">
                <a:latin typeface="Meiryo" panose="020B0604030504040204" pitchFamily="34" charset="-128"/>
                <a:ea typeface="Meiryo" panose="020B0604030504040204" pitchFamily="34" charset="-128"/>
                <a:cs typeface="Meiryo" panose="020B0604030504040204" pitchFamily="34" charset="-128"/>
              </a:defRPr>
            </a:lvl3pPr>
            <a:lvl4pPr marL="1930304" indent="-406379" defTabSz="1625519">
              <a:lnSpc>
                <a:spcPct val="114000"/>
              </a:lnSpc>
              <a:spcBef>
                <a:spcPts val="177"/>
              </a:spcBef>
              <a:spcAft>
                <a:spcPts val="711"/>
              </a:spcAft>
              <a:buFont typeface="Arial" pitchFamily="34" charset="0"/>
              <a:buChar char="»"/>
              <a:defRPr kumimoji="1" sz="1600">
                <a:latin typeface="Meiryo" panose="020B0604030504040204" pitchFamily="34" charset="-128"/>
                <a:ea typeface="Meiryo" panose="020B0604030504040204" pitchFamily="34" charset="-128"/>
                <a:cs typeface="Meiryo" panose="020B0604030504040204" pitchFamily="34" charset="-128"/>
              </a:defRPr>
            </a:lvl4pPr>
            <a:lvl5pPr marL="2565273" indent="-307608" defTabSz="1625519">
              <a:lnSpc>
                <a:spcPct val="114000"/>
              </a:lnSpc>
              <a:spcBef>
                <a:spcPts val="177"/>
              </a:spcBef>
              <a:spcAft>
                <a:spcPts val="1067"/>
              </a:spcAft>
              <a:buFont typeface="Arial" pitchFamily="34" charset="0"/>
              <a:buChar char="-"/>
              <a:defRPr kumimoji="1" sz="1400">
                <a:latin typeface="Meiryo" panose="020B0604030504040204" pitchFamily="34" charset="-128"/>
                <a:ea typeface="Meiryo" panose="020B0604030504040204" pitchFamily="34" charset="-128"/>
                <a:cs typeface="Meiryo" panose="020B0604030504040204" pitchFamily="34" charset="-128"/>
              </a:defRPr>
            </a:lvl5pPr>
            <a:lvl6pPr marL="4470176" indent="-406379" defTabSz="1625519">
              <a:spcBef>
                <a:spcPct val="20000"/>
              </a:spcBef>
              <a:buFont typeface="Arial" pitchFamily="34" charset="0"/>
              <a:buChar char="•"/>
              <a:defRPr kumimoji="1" sz="3556"/>
            </a:lvl6pPr>
            <a:lvl7pPr marL="5282936" indent="-406379" defTabSz="1625519">
              <a:spcBef>
                <a:spcPct val="20000"/>
              </a:spcBef>
              <a:buFont typeface="Arial" pitchFamily="34" charset="0"/>
              <a:buChar char="•"/>
              <a:defRPr kumimoji="1" sz="3556"/>
            </a:lvl7pPr>
            <a:lvl8pPr marL="6095696" indent="-406379" defTabSz="1625519">
              <a:spcBef>
                <a:spcPct val="20000"/>
              </a:spcBef>
              <a:buFont typeface="Arial" pitchFamily="34" charset="0"/>
              <a:buChar char="•"/>
              <a:defRPr kumimoji="1" sz="3556"/>
            </a:lvl8pPr>
            <a:lvl9pPr marL="6908454" indent="-406379" defTabSz="1625519">
              <a:spcBef>
                <a:spcPct val="20000"/>
              </a:spcBef>
              <a:buFont typeface="Arial" pitchFamily="34" charset="0"/>
              <a:buChar char="•"/>
              <a:defRPr kumimoji="1" sz="3556"/>
            </a:lvl9pPr>
          </a:lstStyle>
          <a:p>
            <a:pPr marL="618059" lvl="1" indent="-457200">
              <a:buFont typeface="+mj-lt"/>
              <a:buAutoNum type="arabicPeriod"/>
            </a:pPr>
            <a:r>
              <a:rPr lang="ja-JP" altLang="en-US" sz="3200" b="1">
                <a:latin typeface="Meiryo UI" panose="020B0604030504040204" pitchFamily="50" charset="-128"/>
                <a:ea typeface="Meiryo UI" panose="020B0604030504040204" pitchFamily="50" charset="-128"/>
              </a:rPr>
              <a:t>新しい触覚技術の提案</a:t>
            </a:r>
            <a:endParaRPr lang="en-US" altLang="ja-JP" sz="3200" b="1" dirty="0">
              <a:latin typeface="Meiryo UI" panose="020B0604030504040204" pitchFamily="50" charset="-128"/>
              <a:ea typeface="Meiryo UI" panose="020B0604030504040204" pitchFamily="50" charset="-128"/>
            </a:endParaRPr>
          </a:p>
        </p:txBody>
      </p:sp>
      <p:sp>
        <p:nvSpPr>
          <p:cNvPr id="3" name="矢印: 下 2">
            <a:extLst>
              <a:ext uri="{FF2B5EF4-FFF2-40B4-BE49-F238E27FC236}">
                <a16:creationId xmlns:a16="http://schemas.microsoft.com/office/drawing/2014/main" id="{41B311BB-258E-17E6-3A58-82220728A9B9}"/>
              </a:ext>
            </a:extLst>
          </p:cNvPr>
          <p:cNvSpPr/>
          <p:nvPr/>
        </p:nvSpPr>
        <p:spPr>
          <a:xfrm>
            <a:off x="4004052" y="2774034"/>
            <a:ext cx="385010" cy="69622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Meiryo UI" panose="020B0604030504040204" pitchFamily="50" charset="-128"/>
              <a:ea typeface="Meiryo UI" panose="020B0604030504040204" pitchFamily="50" charset="-128"/>
            </a:endParaRPr>
          </a:p>
        </p:txBody>
      </p:sp>
      <p:sp>
        <p:nvSpPr>
          <p:cNvPr id="23" name="Rectangle 4">
            <a:extLst>
              <a:ext uri="{FF2B5EF4-FFF2-40B4-BE49-F238E27FC236}">
                <a16:creationId xmlns:a16="http://schemas.microsoft.com/office/drawing/2014/main" id="{DAE689CC-136B-9ED9-8198-BCE44E9912F2}"/>
              </a:ext>
            </a:extLst>
          </p:cNvPr>
          <p:cNvSpPr txBox="1">
            <a:spLocks noChangeArrowheads="1"/>
          </p:cNvSpPr>
          <p:nvPr/>
        </p:nvSpPr>
        <p:spPr>
          <a:xfrm>
            <a:off x="310629" y="2171756"/>
            <a:ext cx="1454793" cy="479096"/>
          </a:xfrm>
        </p:spPr>
        <p:txBody>
          <a:bodyPr/>
          <a:lstStyle>
            <a:lvl1pPr marL="457189" indent="-457189" defTabSz="1625519">
              <a:lnSpc>
                <a:spcPct val="114000"/>
              </a:lnSpc>
              <a:spcBef>
                <a:spcPts val="1067"/>
              </a:spcBef>
              <a:spcAft>
                <a:spcPts val="177"/>
              </a:spcAft>
              <a:buFont typeface="Arial" panose="020B0604020202020204" pitchFamily="34" charset="0"/>
              <a:buChar char="•"/>
              <a:defRPr kumimoji="1" sz="2667">
                <a:latin typeface="Meiryo" panose="020B0604030504040204" pitchFamily="34" charset="-128"/>
                <a:ea typeface="Meiryo" panose="020B0604030504040204" pitchFamily="34" charset="-128"/>
                <a:cs typeface="Meiryo" panose="020B0604030504040204" pitchFamily="34" charset="-128"/>
              </a:defRPr>
            </a:lvl1pPr>
            <a:lvl2pPr marL="476932" indent="-316073" defTabSz="1625519">
              <a:lnSpc>
                <a:spcPct val="114000"/>
              </a:lnSpc>
              <a:spcBef>
                <a:spcPts val="356"/>
              </a:spcBef>
              <a:spcAft>
                <a:spcPts val="711"/>
              </a:spcAft>
              <a:buFont typeface="Arial" pitchFamily="34" charset="0"/>
              <a:buChar char="•"/>
              <a:defRPr kumimoji="1" sz="2400">
                <a:latin typeface="Meiryo" panose="020B0604030504040204" pitchFamily="34" charset="-128"/>
                <a:ea typeface="Meiryo" panose="020B0604030504040204" pitchFamily="34" charset="-128"/>
                <a:cs typeface="Meiryo" panose="020B0604030504040204" pitchFamily="34" charset="-128"/>
              </a:defRPr>
            </a:lvl2pPr>
            <a:lvl3pPr marL="951043" indent="-335829" defTabSz="1625519">
              <a:lnSpc>
                <a:spcPct val="114000"/>
              </a:lnSpc>
              <a:spcBef>
                <a:spcPts val="177"/>
              </a:spcBef>
              <a:spcAft>
                <a:spcPts val="356"/>
              </a:spcAft>
              <a:buFont typeface="Arial" pitchFamily="34" charset="0"/>
              <a:buChar char="›"/>
              <a:defRPr kumimoji="1" sz="1867">
                <a:latin typeface="Meiryo" panose="020B0604030504040204" pitchFamily="34" charset="-128"/>
                <a:ea typeface="Meiryo" panose="020B0604030504040204" pitchFamily="34" charset="-128"/>
                <a:cs typeface="Meiryo" panose="020B0604030504040204" pitchFamily="34" charset="-128"/>
              </a:defRPr>
            </a:lvl3pPr>
            <a:lvl4pPr marL="1930304" indent="-406379" defTabSz="1625519">
              <a:lnSpc>
                <a:spcPct val="114000"/>
              </a:lnSpc>
              <a:spcBef>
                <a:spcPts val="177"/>
              </a:spcBef>
              <a:spcAft>
                <a:spcPts val="711"/>
              </a:spcAft>
              <a:buFont typeface="Arial" pitchFamily="34" charset="0"/>
              <a:buChar char="»"/>
              <a:defRPr kumimoji="1" sz="1600">
                <a:latin typeface="Meiryo" panose="020B0604030504040204" pitchFamily="34" charset="-128"/>
                <a:ea typeface="Meiryo" panose="020B0604030504040204" pitchFamily="34" charset="-128"/>
                <a:cs typeface="Meiryo" panose="020B0604030504040204" pitchFamily="34" charset="-128"/>
              </a:defRPr>
            </a:lvl4pPr>
            <a:lvl5pPr marL="2565273" indent="-307608" defTabSz="1625519">
              <a:lnSpc>
                <a:spcPct val="114000"/>
              </a:lnSpc>
              <a:spcBef>
                <a:spcPts val="177"/>
              </a:spcBef>
              <a:spcAft>
                <a:spcPts val="1067"/>
              </a:spcAft>
              <a:buFont typeface="Arial" pitchFamily="34" charset="0"/>
              <a:buChar char="-"/>
              <a:defRPr kumimoji="1" sz="1400">
                <a:latin typeface="Meiryo" panose="020B0604030504040204" pitchFamily="34" charset="-128"/>
                <a:ea typeface="Meiryo" panose="020B0604030504040204" pitchFamily="34" charset="-128"/>
                <a:cs typeface="Meiryo" panose="020B0604030504040204" pitchFamily="34" charset="-128"/>
              </a:defRPr>
            </a:lvl5pPr>
            <a:lvl6pPr marL="4470176" indent="-406379" defTabSz="1625519">
              <a:spcBef>
                <a:spcPct val="20000"/>
              </a:spcBef>
              <a:buFont typeface="Arial" pitchFamily="34" charset="0"/>
              <a:buChar char="•"/>
              <a:defRPr kumimoji="1" sz="3556"/>
            </a:lvl6pPr>
            <a:lvl7pPr marL="5282936" indent="-406379" defTabSz="1625519">
              <a:spcBef>
                <a:spcPct val="20000"/>
              </a:spcBef>
              <a:buFont typeface="Arial" pitchFamily="34" charset="0"/>
              <a:buChar char="•"/>
              <a:defRPr kumimoji="1" sz="3556"/>
            </a:lvl7pPr>
            <a:lvl8pPr marL="6095696" indent="-406379" defTabSz="1625519">
              <a:spcBef>
                <a:spcPct val="20000"/>
              </a:spcBef>
              <a:buFont typeface="Arial" pitchFamily="34" charset="0"/>
              <a:buChar char="•"/>
              <a:defRPr kumimoji="1" sz="3556"/>
            </a:lvl8pPr>
            <a:lvl9pPr marL="6908454" indent="-406379" defTabSz="1625519">
              <a:spcBef>
                <a:spcPct val="20000"/>
              </a:spcBef>
              <a:buFont typeface="Arial" pitchFamily="34" charset="0"/>
              <a:buChar char="•"/>
              <a:defRPr kumimoji="1" sz="3556"/>
            </a:lvl9pPr>
          </a:lstStyle>
          <a:p>
            <a:pPr marL="160859" lvl="1" indent="0">
              <a:buNone/>
            </a:pPr>
            <a:r>
              <a:rPr lang="ja-JP" altLang="en-US" sz="2000" dirty="0">
                <a:latin typeface="Meiryo UI" panose="020B0604030504040204" pitchFamily="50" charset="-128"/>
                <a:ea typeface="Meiryo UI" panose="020B0604030504040204" pitchFamily="50" charset="-128"/>
              </a:rPr>
              <a:t>今回の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調査結果</a:t>
            </a:r>
            <a:endParaRPr lang="en-US" altLang="ja-JP" sz="2000" dirty="0">
              <a:latin typeface="Meiryo UI" panose="020B0604030504040204" pitchFamily="50" charset="-128"/>
              <a:ea typeface="Meiryo UI" panose="020B0604030504040204" pitchFamily="50" charset="-128"/>
            </a:endParaRPr>
          </a:p>
        </p:txBody>
      </p:sp>
      <p:sp>
        <p:nvSpPr>
          <p:cNvPr id="24" name="Rectangle 4">
            <a:extLst>
              <a:ext uri="{FF2B5EF4-FFF2-40B4-BE49-F238E27FC236}">
                <a16:creationId xmlns:a16="http://schemas.microsoft.com/office/drawing/2014/main" id="{F6C38133-3ADD-BBE2-99BE-DC9D268820D0}"/>
              </a:ext>
            </a:extLst>
          </p:cNvPr>
          <p:cNvSpPr txBox="1">
            <a:spLocks noChangeArrowheads="1"/>
          </p:cNvSpPr>
          <p:nvPr/>
        </p:nvSpPr>
        <p:spPr>
          <a:xfrm>
            <a:off x="310629" y="3273435"/>
            <a:ext cx="1666135" cy="847488"/>
          </a:xfrm>
        </p:spPr>
        <p:txBody>
          <a:bodyPr/>
          <a:lstStyle>
            <a:lvl1pPr marL="457189" indent="-457189" defTabSz="1625519">
              <a:lnSpc>
                <a:spcPct val="114000"/>
              </a:lnSpc>
              <a:spcBef>
                <a:spcPts val="1067"/>
              </a:spcBef>
              <a:spcAft>
                <a:spcPts val="177"/>
              </a:spcAft>
              <a:buFont typeface="Arial" panose="020B0604020202020204" pitchFamily="34" charset="0"/>
              <a:buChar char="•"/>
              <a:defRPr kumimoji="1" sz="2667">
                <a:latin typeface="Meiryo" panose="020B0604030504040204" pitchFamily="34" charset="-128"/>
                <a:ea typeface="Meiryo" panose="020B0604030504040204" pitchFamily="34" charset="-128"/>
                <a:cs typeface="Meiryo" panose="020B0604030504040204" pitchFamily="34" charset="-128"/>
              </a:defRPr>
            </a:lvl1pPr>
            <a:lvl2pPr marL="476932" indent="-316073" defTabSz="1625519">
              <a:lnSpc>
                <a:spcPct val="114000"/>
              </a:lnSpc>
              <a:spcBef>
                <a:spcPts val="356"/>
              </a:spcBef>
              <a:spcAft>
                <a:spcPts val="711"/>
              </a:spcAft>
              <a:buFont typeface="Arial" pitchFamily="34" charset="0"/>
              <a:buChar char="•"/>
              <a:defRPr kumimoji="1" sz="2400">
                <a:latin typeface="Meiryo" panose="020B0604030504040204" pitchFamily="34" charset="-128"/>
                <a:ea typeface="Meiryo" panose="020B0604030504040204" pitchFamily="34" charset="-128"/>
                <a:cs typeface="Meiryo" panose="020B0604030504040204" pitchFamily="34" charset="-128"/>
              </a:defRPr>
            </a:lvl2pPr>
            <a:lvl3pPr marL="951043" indent="-335829" defTabSz="1625519">
              <a:lnSpc>
                <a:spcPct val="114000"/>
              </a:lnSpc>
              <a:spcBef>
                <a:spcPts val="177"/>
              </a:spcBef>
              <a:spcAft>
                <a:spcPts val="356"/>
              </a:spcAft>
              <a:buFont typeface="Arial" pitchFamily="34" charset="0"/>
              <a:buChar char="›"/>
              <a:defRPr kumimoji="1" sz="1867">
                <a:latin typeface="Meiryo" panose="020B0604030504040204" pitchFamily="34" charset="-128"/>
                <a:ea typeface="Meiryo" panose="020B0604030504040204" pitchFamily="34" charset="-128"/>
                <a:cs typeface="Meiryo" panose="020B0604030504040204" pitchFamily="34" charset="-128"/>
              </a:defRPr>
            </a:lvl3pPr>
            <a:lvl4pPr marL="1930304" indent="-406379" defTabSz="1625519">
              <a:lnSpc>
                <a:spcPct val="114000"/>
              </a:lnSpc>
              <a:spcBef>
                <a:spcPts val="177"/>
              </a:spcBef>
              <a:spcAft>
                <a:spcPts val="711"/>
              </a:spcAft>
              <a:buFont typeface="Arial" pitchFamily="34" charset="0"/>
              <a:buChar char="»"/>
              <a:defRPr kumimoji="1" sz="1600">
                <a:latin typeface="Meiryo" panose="020B0604030504040204" pitchFamily="34" charset="-128"/>
                <a:ea typeface="Meiryo" panose="020B0604030504040204" pitchFamily="34" charset="-128"/>
                <a:cs typeface="Meiryo" panose="020B0604030504040204" pitchFamily="34" charset="-128"/>
              </a:defRPr>
            </a:lvl4pPr>
            <a:lvl5pPr marL="2565273" indent="-307608" defTabSz="1625519">
              <a:lnSpc>
                <a:spcPct val="114000"/>
              </a:lnSpc>
              <a:spcBef>
                <a:spcPts val="177"/>
              </a:spcBef>
              <a:spcAft>
                <a:spcPts val="1067"/>
              </a:spcAft>
              <a:buFont typeface="Arial" pitchFamily="34" charset="0"/>
              <a:buChar char="-"/>
              <a:defRPr kumimoji="1" sz="1400">
                <a:latin typeface="Meiryo" panose="020B0604030504040204" pitchFamily="34" charset="-128"/>
                <a:ea typeface="Meiryo" panose="020B0604030504040204" pitchFamily="34" charset="-128"/>
                <a:cs typeface="Meiryo" panose="020B0604030504040204" pitchFamily="34" charset="-128"/>
              </a:defRPr>
            </a:lvl5pPr>
            <a:lvl6pPr marL="4470176" indent="-406379" defTabSz="1625519">
              <a:spcBef>
                <a:spcPct val="20000"/>
              </a:spcBef>
              <a:buFont typeface="Arial" pitchFamily="34" charset="0"/>
              <a:buChar char="•"/>
              <a:defRPr kumimoji="1" sz="3556"/>
            </a:lvl6pPr>
            <a:lvl7pPr marL="5282936" indent="-406379" defTabSz="1625519">
              <a:spcBef>
                <a:spcPct val="20000"/>
              </a:spcBef>
              <a:buFont typeface="Arial" pitchFamily="34" charset="0"/>
              <a:buChar char="•"/>
              <a:defRPr kumimoji="1" sz="3556"/>
            </a:lvl7pPr>
            <a:lvl8pPr marL="6095696" indent="-406379" defTabSz="1625519">
              <a:spcBef>
                <a:spcPct val="20000"/>
              </a:spcBef>
              <a:buFont typeface="Arial" pitchFamily="34" charset="0"/>
              <a:buChar char="•"/>
              <a:defRPr kumimoji="1" sz="3556"/>
            </a:lvl8pPr>
            <a:lvl9pPr marL="6908454" indent="-406379" defTabSz="1625519">
              <a:spcBef>
                <a:spcPct val="20000"/>
              </a:spcBef>
              <a:buFont typeface="Arial" pitchFamily="34" charset="0"/>
              <a:buChar char="•"/>
              <a:defRPr kumimoji="1" sz="3556"/>
            </a:lvl9pPr>
          </a:lstStyle>
          <a:p>
            <a:pPr marL="160859" lvl="1" indent="0">
              <a:buNone/>
            </a:pPr>
            <a:r>
              <a:rPr lang="ja-JP" altLang="en-US" sz="2000" dirty="0">
                <a:latin typeface="Meiryo UI" panose="020B0604030504040204" pitchFamily="50" charset="-128"/>
                <a:ea typeface="Meiryo UI" panose="020B0604030504040204" pitchFamily="50" charset="-128"/>
              </a:rPr>
              <a:t>今後の</a:t>
            </a:r>
            <a:br>
              <a:rPr lang="en-US" altLang="ja-JP" sz="2000" dirty="0">
                <a:latin typeface="Meiryo UI" panose="020B0604030504040204" pitchFamily="50" charset="-128"/>
                <a:ea typeface="Meiryo UI" panose="020B0604030504040204" pitchFamily="50" charset="-128"/>
              </a:rPr>
            </a:br>
            <a:r>
              <a:rPr lang="ja-JP" altLang="en-US" sz="2000">
                <a:latin typeface="Meiryo UI" panose="020B0604030504040204" pitchFamily="50" charset="-128"/>
                <a:ea typeface="Meiryo UI" panose="020B0604030504040204" pitchFamily="50" charset="-128"/>
              </a:rPr>
              <a:t>技術提案</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の方向性</a:t>
            </a:r>
            <a:endParaRPr lang="en-US" altLang="ja-JP" sz="20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99E0A520-23BE-3D95-6770-7883F60487F1}"/>
              </a:ext>
            </a:extLst>
          </p:cNvPr>
          <p:cNvSpPr txBox="1"/>
          <p:nvPr/>
        </p:nvSpPr>
        <p:spPr>
          <a:xfrm>
            <a:off x="1902876" y="3473199"/>
            <a:ext cx="5143918" cy="84748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ja-JP"/>
            </a:defPPr>
            <a:lvl1pPr>
              <a:defRPr sz="1600" b="1">
                <a:solidFill>
                  <a:srgbClr val="FF0000"/>
                </a:solidFill>
                <a:latin typeface="M+ 1p" panose="020B0503020203020204" pitchFamily="50" charset="-128"/>
                <a:ea typeface="M+ 1p" panose="020B0503020203020204" pitchFamily="50" charset="-128"/>
                <a:cs typeface="M+ 1p" panose="020B050302020302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2400" dirty="0">
                <a:solidFill>
                  <a:srgbClr val="176FC0"/>
                </a:solidFill>
                <a:latin typeface="Meiryo UI" panose="020B0604030504040204" pitchFamily="50" charset="-128"/>
                <a:ea typeface="Meiryo UI" panose="020B0604030504040204" pitchFamily="50" charset="-128"/>
              </a:rPr>
              <a:t>リモート環境での他者・動物との</a:t>
            </a:r>
            <a:endParaRPr lang="en-US" altLang="ja-JP" sz="2400" dirty="0">
              <a:solidFill>
                <a:srgbClr val="176FC0"/>
              </a:solidFill>
              <a:latin typeface="Meiryo UI" panose="020B0604030504040204" pitchFamily="50" charset="-128"/>
              <a:ea typeface="Meiryo UI" panose="020B0604030504040204" pitchFamily="50" charset="-128"/>
            </a:endParaRPr>
          </a:p>
          <a:p>
            <a:r>
              <a:rPr lang="ja-JP" altLang="en-US" sz="2400" dirty="0">
                <a:solidFill>
                  <a:srgbClr val="176FC0"/>
                </a:solidFill>
                <a:latin typeface="Meiryo UI" panose="020B0604030504040204" pitchFamily="50" charset="-128"/>
                <a:ea typeface="Meiryo UI" panose="020B0604030504040204" pitchFamily="50" charset="-128"/>
              </a:rPr>
              <a:t>触覚的なつながりを実現</a:t>
            </a:r>
            <a:r>
              <a:rPr lang="ja-JP" altLang="en-US" sz="2400">
                <a:solidFill>
                  <a:srgbClr val="176FC0"/>
                </a:solidFill>
                <a:latin typeface="Meiryo UI" panose="020B0604030504040204" pitchFamily="50" charset="-128"/>
                <a:ea typeface="Meiryo UI" panose="020B0604030504040204" pitchFamily="50" charset="-128"/>
              </a:rPr>
              <a:t>する技術の提案</a:t>
            </a:r>
            <a:endParaRPr lang="ja-JP" altLang="en-US" sz="2400" dirty="0">
              <a:solidFill>
                <a:srgbClr val="176FC0"/>
              </a:solidFill>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8DD2FE7E-127A-A74C-2ADC-B2595768BBD6}"/>
              </a:ext>
            </a:extLst>
          </p:cNvPr>
          <p:cNvSpPr txBox="1"/>
          <p:nvPr/>
        </p:nvSpPr>
        <p:spPr>
          <a:xfrm>
            <a:off x="7249319" y="3484013"/>
            <a:ext cx="4576157" cy="84748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ja-JP"/>
            </a:defPPr>
            <a:lvl1pPr>
              <a:defRPr sz="1600" b="1">
                <a:solidFill>
                  <a:srgbClr val="FF0000"/>
                </a:solidFill>
                <a:latin typeface="M+ 1p" panose="020B0503020203020204" pitchFamily="50" charset="-128"/>
                <a:ea typeface="M+ 1p" panose="020B0503020203020204" pitchFamily="50" charset="-128"/>
                <a:cs typeface="M+ 1p" panose="020B050302020302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2400" dirty="0">
                <a:solidFill>
                  <a:srgbClr val="176FC0"/>
                </a:solidFill>
                <a:latin typeface="Meiryo UI" panose="020B0604030504040204" pitchFamily="50" charset="-128"/>
                <a:ea typeface="Meiryo UI" panose="020B0604030504040204" pitchFamily="50" charset="-128"/>
              </a:rPr>
              <a:t>実際に触らなくても触感を与えられる</a:t>
            </a:r>
            <a:r>
              <a:rPr lang="ja-JP" altLang="en-US" sz="2400">
                <a:solidFill>
                  <a:srgbClr val="176FC0"/>
                </a:solidFill>
                <a:latin typeface="Meiryo UI" panose="020B0604030504040204" pitchFamily="50" charset="-128"/>
                <a:ea typeface="Meiryo UI" panose="020B0604030504040204" pitchFamily="50" charset="-128"/>
              </a:rPr>
              <a:t>技術の提案</a:t>
            </a:r>
            <a:endParaRPr lang="ja-JP" altLang="en-US" sz="2400" dirty="0">
              <a:solidFill>
                <a:srgbClr val="176FC0"/>
              </a:solidFill>
              <a:latin typeface="Meiryo UI" panose="020B0604030504040204" pitchFamily="50" charset="-128"/>
              <a:ea typeface="Meiryo UI" panose="020B0604030504040204" pitchFamily="50" charset="-128"/>
            </a:endParaRPr>
          </a:p>
        </p:txBody>
      </p:sp>
      <p:sp>
        <p:nvSpPr>
          <p:cNvPr id="27" name="Rectangle 4">
            <a:extLst>
              <a:ext uri="{FF2B5EF4-FFF2-40B4-BE49-F238E27FC236}">
                <a16:creationId xmlns:a16="http://schemas.microsoft.com/office/drawing/2014/main" id="{0A10BD0A-3BD9-9BA0-2358-F215043F6797}"/>
              </a:ext>
            </a:extLst>
          </p:cNvPr>
          <p:cNvSpPr txBox="1">
            <a:spLocks noChangeArrowheads="1"/>
          </p:cNvSpPr>
          <p:nvPr/>
        </p:nvSpPr>
        <p:spPr>
          <a:xfrm>
            <a:off x="131204" y="4744819"/>
            <a:ext cx="11542636" cy="1493872"/>
          </a:xfrm>
        </p:spPr>
        <p:txBody>
          <a:bodyPr/>
          <a:lstStyle>
            <a:lvl1pPr marL="457189" indent="-457189" defTabSz="1625519">
              <a:lnSpc>
                <a:spcPct val="114000"/>
              </a:lnSpc>
              <a:spcBef>
                <a:spcPts val="1067"/>
              </a:spcBef>
              <a:spcAft>
                <a:spcPts val="177"/>
              </a:spcAft>
              <a:buFont typeface="Arial" panose="020B0604020202020204" pitchFamily="34" charset="0"/>
              <a:buChar char="•"/>
              <a:defRPr kumimoji="1" sz="2667">
                <a:latin typeface="Meiryo" panose="020B0604030504040204" pitchFamily="34" charset="-128"/>
                <a:ea typeface="Meiryo" panose="020B0604030504040204" pitchFamily="34" charset="-128"/>
                <a:cs typeface="Meiryo" panose="020B0604030504040204" pitchFamily="34" charset="-128"/>
              </a:defRPr>
            </a:lvl1pPr>
            <a:lvl2pPr marL="476932" indent="-316073" defTabSz="1625519">
              <a:lnSpc>
                <a:spcPct val="114000"/>
              </a:lnSpc>
              <a:spcBef>
                <a:spcPts val="356"/>
              </a:spcBef>
              <a:spcAft>
                <a:spcPts val="711"/>
              </a:spcAft>
              <a:buFont typeface="Arial" pitchFamily="34" charset="0"/>
              <a:buChar char="•"/>
              <a:defRPr kumimoji="1" sz="2400">
                <a:latin typeface="Meiryo" panose="020B0604030504040204" pitchFamily="34" charset="-128"/>
                <a:ea typeface="Meiryo" panose="020B0604030504040204" pitchFamily="34" charset="-128"/>
                <a:cs typeface="Meiryo" panose="020B0604030504040204" pitchFamily="34" charset="-128"/>
              </a:defRPr>
            </a:lvl2pPr>
            <a:lvl3pPr marL="951043" indent="-335829" defTabSz="1625519">
              <a:lnSpc>
                <a:spcPct val="114000"/>
              </a:lnSpc>
              <a:spcBef>
                <a:spcPts val="177"/>
              </a:spcBef>
              <a:spcAft>
                <a:spcPts val="356"/>
              </a:spcAft>
              <a:buFont typeface="Arial" pitchFamily="34" charset="0"/>
              <a:buChar char="›"/>
              <a:defRPr kumimoji="1" sz="1867">
                <a:latin typeface="Meiryo" panose="020B0604030504040204" pitchFamily="34" charset="-128"/>
                <a:ea typeface="Meiryo" panose="020B0604030504040204" pitchFamily="34" charset="-128"/>
                <a:cs typeface="Meiryo" panose="020B0604030504040204" pitchFamily="34" charset="-128"/>
              </a:defRPr>
            </a:lvl3pPr>
            <a:lvl4pPr marL="1930304" indent="-406379" defTabSz="1625519">
              <a:lnSpc>
                <a:spcPct val="114000"/>
              </a:lnSpc>
              <a:spcBef>
                <a:spcPts val="177"/>
              </a:spcBef>
              <a:spcAft>
                <a:spcPts val="711"/>
              </a:spcAft>
              <a:buFont typeface="Arial" pitchFamily="34" charset="0"/>
              <a:buChar char="»"/>
              <a:defRPr kumimoji="1" sz="1600">
                <a:latin typeface="Meiryo" panose="020B0604030504040204" pitchFamily="34" charset="-128"/>
                <a:ea typeface="Meiryo" panose="020B0604030504040204" pitchFamily="34" charset="-128"/>
                <a:cs typeface="Meiryo" panose="020B0604030504040204" pitchFamily="34" charset="-128"/>
              </a:defRPr>
            </a:lvl4pPr>
            <a:lvl5pPr marL="2565273" indent="-307608" defTabSz="1625519">
              <a:lnSpc>
                <a:spcPct val="114000"/>
              </a:lnSpc>
              <a:spcBef>
                <a:spcPts val="177"/>
              </a:spcBef>
              <a:spcAft>
                <a:spcPts val="1067"/>
              </a:spcAft>
              <a:buFont typeface="Arial" pitchFamily="34" charset="0"/>
              <a:buChar char="-"/>
              <a:defRPr kumimoji="1" sz="1400">
                <a:latin typeface="Meiryo" panose="020B0604030504040204" pitchFamily="34" charset="-128"/>
                <a:ea typeface="Meiryo" panose="020B0604030504040204" pitchFamily="34" charset="-128"/>
                <a:cs typeface="Meiryo" panose="020B0604030504040204" pitchFamily="34" charset="-128"/>
              </a:defRPr>
            </a:lvl5pPr>
            <a:lvl6pPr marL="4470176" indent="-406379" defTabSz="1625519">
              <a:spcBef>
                <a:spcPct val="20000"/>
              </a:spcBef>
              <a:buFont typeface="Arial" pitchFamily="34" charset="0"/>
              <a:buChar char="•"/>
              <a:defRPr kumimoji="1" sz="3556"/>
            </a:lvl6pPr>
            <a:lvl7pPr marL="5282936" indent="-406379" defTabSz="1625519">
              <a:spcBef>
                <a:spcPct val="20000"/>
              </a:spcBef>
              <a:buFont typeface="Arial" pitchFamily="34" charset="0"/>
              <a:buChar char="•"/>
              <a:defRPr kumimoji="1" sz="3556"/>
            </a:lvl7pPr>
            <a:lvl8pPr marL="6095696" indent="-406379" defTabSz="1625519">
              <a:spcBef>
                <a:spcPct val="20000"/>
              </a:spcBef>
              <a:buFont typeface="Arial" pitchFamily="34" charset="0"/>
              <a:buChar char="•"/>
              <a:defRPr kumimoji="1" sz="3556"/>
            </a:lvl8pPr>
            <a:lvl9pPr marL="6908454" indent="-406379" defTabSz="1625519">
              <a:spcBef>
                <a:spcPct val="20000"/>
              </a:spcBef>
              <a:buFont typeface="Arial" pitchFamily="34" charset="0"/>
              <a:buChar char="•"/>
              <a:defRPr kumimoji="1" sz="3556"/>
            </a:lvl9pPr>
          </a:lstStyle>
          <a:p>
            <a:pPr marL="618059" lvl="1" indent="-457200">
              <a:buFont typeface="+mj-lt"/>
              <a:buAutoNum type="arabicPeriod" startAt="2"/>
            </a:pPr>
            <a:r>
              <a:rPr lang="ja-JP" altLang="en-US" sz="3200" b="1" dirty="0">
                <a:latin typeface="Meiryo UI" panose="020B0604030504040204" pitchFamily="50" charset="-128"/>
                <a:ea typeface="Meiryo UI" panose="020B0604030504040204" pitchFamily="50" charset="-128"/>
              </a:rPr>
              <a:t>触りたさの心理メカニズムの解明</a:t>
            </a:r>
            <a:endParaRPr lang="en-US" altLang="ja-JP" sz="3200" b="1" dirty="0">
              <a:latin typeface="Meiryo UI" panose="020B0604030504040204" pitchFamily="50" charset="-128"/>
              <a:ea typeface="Meiryo UI" panose="020B0604030504040204" pitchFamily="50" charset="-128"/>
            </a:endParaRPr>
          </a:p>
          <a:p>
            <a:pPr marL="618059" lvl="1" indent="-457200">
              <a:buFont typeface="+mj-lt"/>
              <a:buAutoNum type="arabicPeriod" startAt="2"/>
            </a:pPr>
            <a:r>
              <a:rPr lang="ja-JP" altLang="en-US" sz="3200" b="1" dirty="0">
                <a:latin typeface="Meiryo UI" panose="020B0604030504040204" pitchFamily="50" charset="-128"/>
                <a:ea typeface="Meiryo UI" panose="020B0604030504040204" pitchFamily="50" charset="-128"/>
              </a:rPr>
              <a:t>感染拡大などの実問題が人々の意識に与える影響の予測</a:t>
            </a:r>
            <a:endParaRPr lang="en-US" altLang="ja-JP" sz="3200" b="1" dirty="0">
              <a:latin typeface="Meiryo UI" panose="020B0604030504040204" pitchFamily="50" charset="-128"/>
              <a:ea typeface="Meiryo UI" panose="020B0604030504040204" pitchFamily="50" charset="-128"/>
            </a:endParaRPr>
          </a:p>
          <a:p>
            <a:pPr marL="618059" lvl="1" indent="-457200">
              <a:buFont typeface="+mj-lt"/>
              <a:buAutoNum type="arabicPeriod" startAt="2"/>
            </a:pPr>
            <a:endParaRPr lang="en-US" altLang="ja-JP" sz="3200" b="1"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18B9AA56-7940-468D-81A5-FFC852624B82}"/>
              </a:ext>
            </a:extLst>
          </p:cNvPr>
          <p:cNvSpPr txBox="1"/>
          <p:nvPr/>
        </p:nvSpPr>
        <p:spPr>
          <a:xfrm>
            <a:off x="2602103" y="2207933"/>
            <a:ext cx="3188909" cy="4772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ja-JP"/>
            </a:defPPr>
            <a:lvl1pPr>
              <a:defRPr sz="2000" b="1">
                <a:solidFill>
                  <a:srgbClr val="FF0000"/>
                </a:solidFill>
                <a:latin typeface="M+ 1p" panose="020B0503020203020204" pitchFamily="50" charset="-128"/>
                <a:ea typeface="M+ 1p" panose="020B0503020203020204" pitchFamily="50" charset="-128"/>
                <a:cs typeface="M+ 1p" panose="020B050302020302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ja-JP" altLang="en-US" sz="2400" b="0" dirty="0">
                <a:solidFill>
                  <a:schemeClr val="tx1"/>
                </a:solidFill>
                <a:latin typeface="Meiryo UI" panose="020B0604030504040204" pitchFamily="50" charset="-128"/>
                <a:ea typeface="Meiryo UI" panose="020B0604030504040204" pitchFamily="50" charset="-128"/>
              </a:rPr>
              <a:t>スキンハンガーの慢性化</a:t>
            </a:r>
          </a:p>
        </p:txBody>
      </p:sp>
      <p:sp>
        <p:nvSpPr>
          <p:cNvPr id="16" name="正方形/長方形 15">
            <a:extLst>
              <a:ext uri="{FF2B5EF4-FFF2-40B4-BE49-F238E27FC236}">
                <a16:creationId xmlns:a16="http://schemas.microsoft.com/office/drawing/2014/main" id="{5A5BE825-7FA8-42AD-A2BF-EE71808A6761}"/>
              </a:ext>
            </a:extLst>
          </p:cNvPr>
          <p:cNvSpPr/>
          <p:nvPr/>
        </p:nvSpPr>
        <p:spPr>
          <a:xfrm>
            <a:off x="7682975" y="2203856"/>
            <a:ext cx="3708843" cy="63395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cs typeface="M+ 1p" panose="020B0503020203020204" pitchFamily="50" charset="-128"/>
              </a:rPr>
              <a:t>接触に基づく感染に対する</a:t>
            </a:r>
            <a:endParaRPr kumimoji="1" lang="en-US" altLang="ja-JP" sz="2400" dirty="0">
              <a:solidFill>
                <a:schemeClr val="tx1"/>
              </a:solidFill>
              <a:latin typeface="Meiryo UI" panose="020B0604030504040204" pitchFamily="50" charset="-128"/>
              <a:ea typeface="Meiryo UI" panose="020B0604030504040204" pitchFamily="50" charset="-128"/>
              <a:cs typeface="M+ 1p" panose="020B0503020203020204" pitchFamily="50" charset="-128"/>
            </a:endParaRPr>
          </a:p>
          <a:p>
            <a:pPr algn="ctr"/>
            <a:r>
              <a:rPr kumimoji="1" lang="ja-JP" altLang="en-US" sz="2400" dirty="0">
                <a:solidFill>
                  <a:schemeClr val="tx1"/>
                </a:solidFill>
                <a:latin typeface="Meiryo UI" panose="020B0604030504040204" pitchFamily="50" charset="-128"/>
                <a:ea typeface="Meiryo UI" panose="020B0604030504040204" pitchFamily="50" charset="-128"/>
                <a:cs typeface="M+ 1p" panose="020B0503020203020204" pitchFamily="50" charset="-128"/>
              </a:rPr>
              <a:t>回避欲求</a:t>
            </a:r>
          </a:p>
        </p:txBody>
      </p:sp>
      <p:sp>
        <p:nvSpPr>
          <p:cNvPr id="20" name="矢印: 下 2">
            <a:extLst>
              <a:ext uri="{FF2B5EF4-FFF2-40B4-BE49-F238E27FC236}">
                <a16:creationId xmlns:a16="http://schemas.microsoft.com/office/drawing/2014/main" id="{41B311BB-258E-17E6-3A58-82220728A9B9}"/>
              </a:ext>
            </a:extLst>
          </p:cNvPr>
          <p:cNvSpPr/>
          <p:nvPr/>
        </p:nvSpPr>
        <p:spPr>
          <a:xfrm>
            <a:off x="9344891" y="2869523"/>
            <a:ext cx="385010" cy="69622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8742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844A6FA-92B1-37EC-F637-C1A55740802A}"/>
              </a:ext>
            </a:extLst>
          </p:cNvPr>
          <p:cNvSpPr>
            <a:spLocks noGrp="1"/>
          </p:cNvSpPr>
          <p:nvPr>
            <p:ph idx="1"/>
          </p:nvPr>
        </p:nvSpPr>
        <p:spPr>
          <a:xfrm>
            <a:off x="396695" y="1139560"/>
            <a:ext cx="11376207" cy="4775113"/>
          </a:xfrm>
        </p:spPr>
        <p:txBody>
          <a:bodyPr anchor="ctr"/>
          <a:lstStyle/>
          <a:p>
            <a:pPr marL="0" indent="0" algn="ctr">
              <a:buNone/>
            </a:pPr>
            <a:r>
              <a:rPr kumimoji="1" lang="ja-JP" altLang="en-US" dirty="0"/>
              <a:t>以下は補足スライド</a:t>
            </a:r>
          </a:p>
        </p:txBody>
      </p:sp>
    </p:spTree>
    <p:extLst>
      <p:ext uri="{BB962C8B-B14F-4D97-AF65-F5344CB8AC3E}">
        <p14:creationId xmlns:p14="http://schemas.microsoft.com/office/powerpoint/2010/main" val="285218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9F4C6-DDAD-4815-9388-97A371419215}"/>
              </a:ext>
            </a:extLst>
          </p:cNvPr>
          <p:cNvSpPr>
            <a:spLocks noGrp="1"/>
          </p:cNvSpPr>
          <p:nvPr>
            <p:ph type="title"/>
          </p:nvPr>
        </p:nvSpPr>
        <p:spPr>
          <a:xfrm>
            <a:off x="396692" y="169335"/>
            <a:ext cx="11540294" cy="793751"/>
          </a:xfrm>
        </p:spPr>
        <p:txBody>
          <a:bodyPr>
            <a:normAutofit/>
          </a:bodyPr>
          <a:lstStyle/>
          <a:p>
            <a:r>
              <a:rPr lang="ja-JP" altLang="en-US" dirty="0">
                <a:latin typeface="Meiryo UI" panose="020B0604030504040204" pitchFamily="50" charset="-128"/>
                <a:ea typeface="Meiryo UI" panose="020B0604030504040204" pitchFamily="50" charset="-128"/>
                <a:cs typeface="M+ 1p" panose="020B0503020203020204" pitchFamily="50" charset="-128"/>
              </a:rPr>
              <a:t>触りたい・触りたくない対象の変化</a:t>
            </a:r>
          </a:p>
        </p:txBody>
      </p:sp>
      <p:pic>
        <p:nvPicPr>
          <p:cNvPr id="4" name="図 3">
            <a:extLst>
              <a:ext uri="{FF2B5EF4-FFF2-40B4-BE49-F238E27FC236}">
                <a16:creationId xmlns:a16="http://schemas.microsoft.com/office/drawing/2014/main" id="{AD7FBE38-AC9F-ACB1-5236-C1F85E73C6F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189" b="33041"/>
          <a:stretch/>
        </p:blipFill>
        <p:spPr>
          <a:xfrm>
            <a:off x="728134" y="1955794"/>
            <a:ext cx="5256571" cy="2449079"/>
          </a:xfrm>
          <a:prstGeom prst="rect">
            <a:avLst/>
          </a:prstGeom>
        </p:spPr>
      </p:pic>
      <p:pic>
        <p:nvPicPr>
          <p:cNvPr id="6" name="図 5">
            <a:extLst>
              <a:ext uri="{FF2B5EF4-FFF2-40B4-BE49-F238E27FC236}">
                <a16:creationId xmlns:a16="http://schemas.microsoft.com/office/drawing/2014/main" id="{4C3446A3-0F30-0C26-D860-99CAE8C109C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283" b="32639"/>
          <a:stretch/>
        </p:blipFill>
        <p:spPr>
          <a:xfrm>
            <a:off x="6528340" y="1947328"/>
            <a:ext cx="5141699" cy="2463805"/>
          </a:xfrm>
          <a:prstGeom prst="rect">
            <a:avLst/>
          </a:prstGeom>
        </p:spPr>
      </p:pic>
      <p:sp>
        <p:nvSpPr>
          <p:cNvPr id="9" name="テキスト ボックス 8">
            <a:extLst>
              <a:ext uri="{FF2B5EF4-FFF2-40B4-BE49-F238E27FC236}">
                <a16:creationId xmlns:a16="http://schemas.microsoft.com/office/drawing/2014/main" id="{2B528C81-8C86-25FE-4C10-C35220A82C24}"/>
              </a:ext>
            </a:extLst>
          </p:cNvPr>
          <p:cNvSpPr txBox="1"/>
          <p:nvPr/>
        </p:nvSpPr>
        <p:spPr>
          <a:xfrm>
            <a:off x="1308546" y="1253063"/>
            <a:ext cx="4371901" cy="830997"/>
          </a:xfrm>
          <a:prstGeom prst="rect">
            <a:avLst/>
          </a:prstGeom>
          <a:noFill/>
        </p:spPr>
        <p:txBody>
          <a:bodyPr wrap="square" rtlCol="0">
            <a:spAutoFit/>
          </a:bodyPr>
          <a:lstStyle/>
          <a:p>
            <a:r>
              <a:rPr kumimoji="1" lang="ja-JP" altLang="en-US" sz="2400" dirty="0">
                <a:latin typeface="Meiryo UI" panose="020B0604030504040204" pitchFamily="50" charset="-128"/>
                <a:ea typeface="Meiryo UI" panose="020B0604030504040204" pitchFamily="50" charset="-128"/>
                <a:cs typeface="M+ 1p" panose="020B0503020203020204" pitchFamily="50" charset="-128"/>
              </a:rPr>
              <a:t>新型コロナウイルス感染拡大後に</a:t>
            </a:r>
            <a:br>
              <a:rPr kumimoji="1" lang="en-US" altLang="ja-JP" sz="2400" dirty="0">
                <a:latin typeface="Meiryo UI" panose="020B0604030504040204" pitchFamily="50" charset="-128"/>
                <a:ea typeface="Meiryo UI" panose="020B0604030504040204" pitchFamily="50" charset="-128"/>
                <a:cs typeface="M+ 1p" panose="020B0503020203020204" pitchFamily="50" charset="-128"/>
              </a:rPr>
            </a:br>
            <a:r>
              <a:rPr kumimoji="1" lang="ja-JP" altLang="en-US" sz="2400" b="1" dirty="0">
                <a:latin typeface="Meiryo UI" panose="020B0604030504040204" pitchFamily="50" charset="-128"/>
                <a:ea typeface="Meiryo UI" panose="020B0604030504040204" pitchFamily="50" charset="-128"/>
                <a:cs typeface="M+ 1p" panose="020B0503020203020204" pitchFamily="50" charset="-128"/>
              </a:rPr>
              <a:t>触りたくなった生物</a:t>
            </a:r>
          </a:p>
        </p:txBody>
      </p:sp>
      <p:sp>
        <p:nvSpPr>
          <p:cNvPr id="11" name="テキスト ボックス 10">
            <a:extLst>
              <a:ext uri="{FF2B5EF4-FFF2-40B4-BE49-F238E27FC236}">
                <a16:creationId xmlns:a16="http://schemas.microsoft.com/office/drawing/2014/main" id="{46C84B37-E90A-1FFD-505F-4D2D5B351D2C}"/>
              </a:ext>
            </a:extLst>
          </p:cNvPr>
          <p:cNvSpPr txBox="1"/>
          <p:nvPr/>
        </p:nvSpPr>
        <p:spPr>
          <a:xfrm>
            <a:off x="7031759" y="1239442"/>
            <a:ext cx="4371901" cy="830997"/>
          </a:xfrm>
          <a:prstGeom prst="rect">
            <a:avLst/>
          </a:prstGeom>
          <a:noFill/>
        </p:spPr>
        <p:txBody>
          <a:bodyPr wrap="square" rtlCol="0">
            <a:spAutoFit/>
          </a:bodyPr>
          <a:lstStyle/>
          <a:p>
            <a:r>
              <a:rPr kumimoji="1" lang="ja-JP" altLang="en-US" sz="2400" dirty="0">
                <a:latin typeface="Meiryo UI" panose="020B0604030504040204" pitchFamily="50" charset="-128"/>
                <a:ea typeface="Meiryo UI" panose="020B0604030504040204" pitchFamily="50" charset="-128"/>
                <a:cs typeface="M+ 1p" panose="020B0503020203020204" pitchFamily="50" charset="-128"/>
              </a:rPr>
              <a:t>新型コロナウイルス感染拡大後に</a:t>
            </a:r>
            <a:br>
              <a:rPr kumimoji="1" lang="en-US" altLang="ja-JP" sz="2400" dirty="0">
                <a:latin typeface="Meiryo UI" panose="020B0604030504040204" pitchFamily="50" charset="-128"/>
                <a:ea typeface="Meiryo UI" panose="020B0604030504040204" pitchFamily="50" charset="-128"/>
                <a:cs typeface="M+ 1p" panose="020B0503020203020204" pitchFamily="50" charset="-128"/>
              </a:rPr>
            </a:br>
            <a:r>
              <a:rPr kumimoji="1" lang="ja-JP" altLang="en-US" sz="2400" b="1" dirty="0">
                <a:latin typeface="Meiryo UI" panose="020B0604030504040204" pitchFamily="50" charset="-128"/>
                <a:ea typeface="Meiryo UI" panose="020B0604030504040204" pitchFamily="50" charset="-128"/>
                <a:cs typeface="M+ 1p" panose="020B0503020203020204" pitchFamily="50" charset="-128"/>
              </a:rPr>
              <a:t>触りたくなくなった非生物</a:t>
            </a:r>
          </a:p>
        </p:txBody>
      </p:sp>
      <p:sp>
        <p:nvSpPr>
          <p:cNvPr id="12" name="テキスト ボックス 11">
            <a:extLst>
              <a:ext uri="{FF2B5EF4-FFF2-40B4-BE49-F238E27FC236}">
                <a16:creationId xmlns:a16="http://schemas.microsoft.com/office/drawing/2014/main" id="{882662BF-F832-9417-943A-7C2B30D3A3D2}"/>
              </a:ext>
            </a:extLst>
          </p:cNvPr>
          <p:cNvSpPr txBox="1"/>
          <p:nvPr/>
        </p:nvSpPr>
        <p:spPr>
          <a:xfrm>
            <a:off x="376871" y="6267555"/>
            <a:ext cx="10507029" cy="400110"/>
          </a:xfrm>
          <a:prstGeom prst="rect">
            <a:avLst/>
          </a:prstGeom>
          <a:noFill/>
        </p:spPr>
        <p:txBody>
          <a:bodyPr wrap="square" rtlCol="0">
            <a:spAutoFit/>
          </a:bodyPr>
          <a:lstStyle/>
          <a:p>
            <a:r>
              <a:rPr kumimoji="1" lang="en-US" altLang="ja-JP" sz="2000" dirty="0">
                <a:latin typeface="Meiryo UI" panose="020B0604030504040204" pitchFamily="50" charset="-128"/>
                <a:ea typeface="Meiryo UI" panose="020B0604030504040204" pitchFamily="50" charset="-128"/>
                <a:cs typeface="M+ 1p" panose="020B0503020203020204" pitchFamily="50" charset="-128"/>
              </a:rPr>
              <a:t>※</a:t>
            </a:r>
            <a:r>
              <a:rPr kumimoji="1" lang="ja-JP" altLang="en-US" sz="2000" dirty="0">
                <a:latin typeface="Meiryo UI" panose="020B0604030504040204" pitchFamily="50" charset="-128"/>
                <a:ea typeface="Meiryo UI" panose="020B0604030504040204" pitchFamily="50" charset="-128"/>
                <a:cs typeface="M+ 1p" panose="020B0503020203020204" pitchFamily="50" charset="-128"/>
              </a:rPr>
              <a:t>コロナ出現後</a:t>
            </a:r>
            <a:r>
              <a:rPr kumimoji="1" lang="en-US" altLang="ja-JP" sz="2000" dirty="0">
                <a:latin typeface="Meiryo UI" panose="020B0604030504040204" pitchFamily="50" charset="-128"/>
                <a:ea typeface="Meiryo UI" panose="020B0604030504040204" pitchFamily="50" charset="-128"/>
                <a:cs typeface="M+ 1p" panose="020B0503020203020204" pitchFamily="50" charset="-128"/>
              </a:rPr>
              <a:t>(</a:t>
            </a:r>
            <a:r>
              <a:rPr lang="en-US" altLang="ja-JP" sz="2000" dirty="0">
                <a:latin typeface="Meiryo UI" panose="020B0604030504040204" pitchFamily="50" charset="-128"/>
                <a:ea typeface="Meiryo UI" panose="020B0604030504040204" pitchFamily="50" charset="-128"/>
                <a:cs typeface="M+ 1p" panose="020B0503020203020204" pitchFamily="50" charset="-128"/>
              </a:rPr>
              <a:t>2020/2-2021/1)</a:t>
            </a:r>
            <a:r>
              <a:rPr lang="ja-JP" altLang="en-US" sz="2000" dirty="0">
                <a:latin typeface="Meiryo UI" panose="020B0604030504040204" pitchFamily="50" charset="-128"/>
                <a:ea typeface="Meiryo UI" panose="020B0604030504040204" pitchFamily="50" charset="-128"/>
                <a:cs typeface="M+ 1p" panose="020B0503020203020204" pitchFamily="50" charset="-128"/>
              </a:rPr>
              <a:t>の確率分布</a:t>
            </a:r>
            <a:r>
              <a:rPr lang="en-US" altLang="ja-JP" sz="2000" dirty="0">
                <a:latin typeface="Meiryo UI" panose="020B0604030504040204" pitchFamily="50" charset="-128"/>
                <a:ea typeface="Meiryo UI" panose="020B0604030504040204" pitchFamily="50" charset="-128"/>
                <a:cs typeface="M+ 1p" panose="020B0503020203020204" pitchFamily="50" charset="-128"/>
              </a:rPr>
              <a:t> – </a:t>
            </a:r>
            <a:r>
              <a:rPr lang="ja-JP" altLang="en-US" sz="2000" dirty="0">
                <a:latin typeface="Meiryo UI" panose="020B0604030504040204" pitchFamily="50" charset="-128"/>
                <a:ea typeface="Meiryo UI" panose="020B0604030504040204" pitchFamily="50" charset="-128"/>
                <a:cs typeface="M+ 1p" panose="020B0503020203020204" pitchFamily="50" charset="-128"/>
              </a:rPr>
              <a:t>コロナ出現前</a:t>
            </a:r>
            <a:r>
              <a:rPr lang="en-US" altLang="ja-JP" sz="2000" dirty="0">
                <a:latin typeface="Meiryo UI" panose="020B0604030504040204" pitchFamily="50" charset="-128"/>
                <a:ea typeface="Meiryo UI" panose="020B0604030504040204" pitchFamily="50" charset="-128"/>
                <a:cs typeface="M+ 1p" panose="020B0503020203020204" pitchFamily="50" charset="-128"/>
              </a:rPr>
              <a:t>(2019/2-2020/1)</a:t>
            </a:r>
            <a:r>
              <a:rPr lang="ja-JP" altLang="en-US" sz="2000" dirty="0">
                <a:latin typeface="Meiryo UI" panose="020B0604030504040204" pitchFamily="50" charset="-128"/>
                <a:ea typeface="Meiryo UI" panose="020B0604030504040204" pitchFamily="50" charset="-128"/>
                <a:cs typeface="M+ 1p" panose="020B0503020203020204" pitchFamily="50" charset="-128"/>
              </a:rPr>
              <a:t>の確率分布</a:t>
            </a:r>
            <a:endParaRPr kumimoji="1" lang="ja-JP" altLang="en-US" sz="2000" dirty="0">
              <a:latin typeface="Meiryo UI" panose="020B0604030504040204" pitchFamily="50" charset="-128"/>
              <a:ea typeface="Meiryo UI" panose="020B0604030504040204" pitchFamily="50" charset="-128"/>
              <a:cs typeface="M+ 1p" panose="020B0503020203020204" pitchFamily="50" charset="-128"/>
            </a:endParaRPr>
          </a:p>
        </p:txBody>
      </p:sp>
      <p:grpSp>
        <p:nvGrpSpPr>
          <p:cNvPr id="8" name="グループ化 7">
            <a:extLst>
              <a:ext uri="{FF2B5EF4-FFF2-40B4-BE49-F238E27FC236}">
                <a16:creationId xmlns:a16="http://schemas.microsoft.com/office/drawing/2014/main" id="{12102E69-99EA-874C-96A2-73DED77A72EA}"/>
              </a:ext>
            </a:extLst>
          </p:cNvPr>
          <p:cNvGrpSpPr/>
          <p:nvPr/>
        </p:nvGrpSpPr>
        <p:grpSpPr>
          <a:xfrm>
            <a:off x="6908539" y="4380410"/>
            <a:ext cx="4310377" cy="1120544"/>
            <a:chOff x="1121603" y="5147011"/>
            <a:chExt cx="4310377" cy="1120544"/>
          </a:xfrm>
        </p:grpSpPr>
        <p:sp>
          <p:nvSpPr>
            <p:cNvPr id="13" name="テキスト ボックス 12">
              <a:extLst>
                <a:ext uri="{FF2B5EF4-FFF2-40B4-BE49-F238E27FC236}">
                  <a16:creationId xmlns:a16="http://schemas.microsoft.com/office/drawing/2014/main" id="{2AD9ABB1-4D6E-A5C6-7FEC-5CCC563DA734}"/>
                </a:ext>
              </a:extLst>
            </p:cNvPr>
            <p:cNvSpPr txBox="1"/>
            <p:nvPr/>
          </p:nvSpPr>
          <p:spPr>
            <a:xfrm>
              <a:off x="1121603" y="5147011"/>
              <a:ext cx="461665" cy="830997"/>
            </a:xfrm>
            <a:prstGeom prst="rect">
              <a:avLst/>
            </a:prstGeom>
            <a:noFill/>
          </p:spPr>
          <p:txBody>
            <a:bodyPr vert="eaVert" wrap="square" rtlCol="0">
              <a:spAutoFit/>
            </a:bodyPr>
            <a:lstStyle/>
            <a:p>
              <a:r>
                <a:rPr lang="ja-JP" altLang="en-US" dirty="0">
                  <a:latin typeface="Meiryo UI" panose="020B0604030504040204" pitchFamily="50" charset="-128"/>
                  <a:ea typeface="Meiryo UI" panose="020B0604030504040204" pitchFamily="50" charset="-128"/>
                  <a:cs typeface="M+ 1p" panose="020B0503020203020204" pitchFamily="50" charset="-128"/>
                </a:rPr>
                <a:t>バッグ</a:t>
              </a:r>
              <a:endParaRPr kumimoji="1" lang="ja-JP" altLang="en-US" dirty="0">
                <a:latin typeface="Meiryo UI" panose="020B0604030504040204" pitchFamily="50" charset="-128"/>
                <a:ea typeface="Meiryo UI" panose="020B0604030504040204" pitchFamily="50" charset="-128"/>
                <a:cs typeface="M+ 1p" panose="020B0503020203020204" pitchFamily="50" charset="-128"/>
              </a:endParaRPr>
            </a:p>
          </p:txBody>
        </p:sp>
        <p:sp>
          <p:nvSpPr>
            <p:cNvPr id="14" name="テキスト ボックス 13">
              <a:extLst>
                <a:ext uri="{FF2B5EF4-FFF2-40B4-BE49-F238E27FC236}">
                  <a16:creationId xmlns:a16="http://schemas.microsoft.com/office/drawing/2014/main" id="{FF71B2E1-AC37-2759-3D7D-9E344560E9E7}"/>
                </a:ext>
              </a:extLst>
            </p:cNvPr>
            <p:cNvSpPr txBox="1"/>
            <p:nvPr/>
          </p:nvSpPr>
          <p:spPr>
            <a:xfrm>
              <a:off x="1557168" y="5147011"/>
              <a:ext cx="461665" cy="707885"/>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お金</a:t>
              </a:r>
            </a:p>
          </p:txBody>
        </p:sp>
        <p:sp>
          <p:nvSpPr>
            <p:cNvPr id="15" name="テキスト ボックス 14">
              <a:extLst>
                <a:ext uri="{FF2B5EF4-FFF2-40B4-BE49-F238E27FC236}">
                  <a16:creationId xmlns:a16="http://schemas.microsoft.com/office/drawing/2014/main" id="{BE25B622-B3F1-BEBD-6B02-A45EE191A45D}"/>
                </a:ext>
              </a:extLst>
            </p:cNvPr>
            <p:cNvSpPr txBox="1"/>
            <p:nvPr/>
          </p:nvSpPr>
          <p:spPr>
            <a:xfrm>
              <a:off x="1969496" y="5151440"/>
              <a:ext cx="461665" cy="1116115"/>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ドアノブ</a:t>
              </a:r>
            </a:p>
          </p:txBody>
        </p:sp>
        <p:sp>
          <p:nvSpPr>
            <p:cNvPr id="20" name="テキスト ボックス 19">
              <a:extLst>
                <a:ext uri="{FF2B5EF4-FFF2-40B4-BE49-F238E27FC236}">
                  <a16:creationId xmlns:a16="http://schemas.microsoft.com/office/drawing/2014/main" id="{0B160791-73C6-D6D1-4C8F-1AC62D35C88B}"/>
                </a:ext>
              </a:extLst>
            </p:cNvPr>
            <p:cNvSpPr txBox="1"/>
            <p:nvPr/>
          </p:nvSpPr>
          <p:spPr>
            <a:xfrm>
              <a:off x="2400383" y="5147011"/>
              <a:ext cx="461665" cy="87684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マスク</a:t>
              </a:r>
            </a:p>
          </p:txBody>
        </p:sp>
        <p:sp>
          <p:nvSpPr>
            <p:cNvPr id="21" name="テキスト ボックス 20">
              <a:extLst>
                <a:ext uri="{FF2B5EF4-FFF2-40B4-BE49-F238E27FC236}">
                  <a16:creationId xmlns:a16="http://schemas.microsoft.com/office/drawing/2014/main" id="{C84C9BA4-50E2-EABF-1AB0-30D94D0F0EEF}"/>
                </a:ext>
              </a:extLst>
            </p:cNvPr>
            <p:cNvSpPr txBox="1"/>
            <p:nvPr/>
          </p:nvSpPr>
          <p:spPr>
            <a:xfrm>
              <a:off x="2835948" y="5147011"/>
              <a:ext cx="461665" cy="707885"/>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ドア</a:t>
              </a:r>
            </a:p>
          </p:txBody>
        </p:sp>
        <p:sp>
          <p:nvSpPr>
            <p:cNvPr id="22" name="テキスト ボックス 21">
              <a:extLst>
                <a:ext uri="{FF2B5EF4-FFF2-40B4-BE49-F238E27FC236}">
                  <a16:creationId xmlns:a16="http://schemas.microsoft.com/office/drawing/2014/main" id="{5B507F9C-D99F-D36C-6542-D73C683B3F4A}"/>
                </a:ext>
              </a:extLst>
            </p:cNvPr>
            <p:cNvSpPr txBox="1"/>
            <p:nvPr/>
          </p:nvSpPr>
          <p:spPr>
            <a:xfrm>
              <a:off x="3248276" y="5151441"/>
              <a:ext cx="461665" cy="86615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パネル</a:t>
              </a:r>
            </a:p>
          </p:txBody>
        </p:sp>
        <p:sp>
          <p:nvSpPr>
            <p:cNvPr id="23" name="テキスト ボックス 22">
              <a:extLst>
                <a:ext uri="{FF2B5EF4-FFF2-40B4-BE49-F238E27FC236}">
                  <a16:creationId xmlns:a16="http://schemas.microsoft.com/office/drawing/2014/main" id="{DE5C313E-2144-C737-7253-9CAC31030093}"/>
                </a:ext>
              </a:extLst>
            </p:cNvPr>
            <p:cNvSpPr txBox="1"/>
            <p:nvPr/>
          </p:nvSpPr>
          <p:spPr>
            <a:xfrm>
              <a:off x="3679163" y="5151441"/>
              <a:ext cx="461665" cy="86615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ボタン</a:t>
              </a:r>
            </a:p>
          </p:txBody>
        </p:sp>
        <p:sp>
          <p:nvSpPr>
            <p:cNvPr id="24" name="テキスト ボックス 23">
              <a:extLst>
                <a:ext uri="{FF2B5EF4-FFF2-40B4-BE49-F238E27FC236}">
                  <a16:creationId xmlns:a16="http://schemas.microsoft.com/office/drawing/2014/main" id="{CA269BD7-805F-F91E-2CE5-CFF9E3E94B55}"/>
                </a:ext>
              </a:extLst>
            </p:cNvPr>
            <p:cNvSpPr txBox="1"/>
            <p:nvPr/>
          </p:nvSpPr>
          <p:spPr>
            <a:xfrm>
              <a:off x="4110050" y="5151441"/>
              <a:ext cx="461665" cy="86615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製品</a:t>
              </a:r>
            </a:p>
          </p:txBody>
        </p:sp>
        <p:sp>
          <p:nvSpPr>
            <p:cNvPr id="25" name="テキスト ボックス 24">
              <a:extLst>
                <a:ext uri="{FF2B5EF4-FFF2-40B4-BE49-F238E27FC236}">
                  <a16:creationId xmlns:a16="http://schemas.microsoft.com/office/drawing/2014/main" id="{EEAFC9F4-2FFA-BD79-7892-1536E408801F}"/>
                </a:ext>
              </a:extLst>
            </p:cNvPr>
            <p:cNvSpPr txBox="1"/>
            <p:nvPr/>
          </p:nvSpPr>
          <p:spPr>
            <a:xfrm>
              <a:off x="4543706" y="5151441"/>
              <a:ext cx="461665" cy="86615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ひも</a:t>
              </a:r>
            </a:p>
          </p:txBody>
        </p:sp>
        <p:sp>
          <p:nvSpPr>
            <p:cNvPr id="26" name="テキスト ボックス 25">
              <a:extLst>
                <a:ext uri="{FF2B5EF4-FFF2-40B4-BE49-F238E27FC236}">
                  <a16:creationId xmlns:a16="http://schemas.microsoft.com/office/drawing/2014/main" id="{0013683C-FEEC-012F-E01C-95E84E2CE0F6}"/>
                </a:ext>
              </a:extLst>
            </p:cNvPr>
            <p:cNvSpPr txBox="1"/>
            <p:nvPr/>
          </p:nvSpPr>
          <p:spPr>
            <a:xfrm>
              <a:off x="4970315" y="5151441"/>
              <a:ext cx="461665" cy="86615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取っ手</a:t>
              </a:r>
            </a:p>
          </p:txBody>
        </p:sp>
      </p:grpSp>
      <p:sp>
        <p:nvSpPr>
          <p:cNvPr id="27" name="正方形/長方形 26">
            <a:extLst>
              <a:ext uri="{FF2B5EF4-FFF2-40B4-BE49-F238E27FC236}">
                <a16:creationId xmlns:a16="http://schemas.microsoft.com/office/drawing/2014/main" id="{0D96D3FE-AB49-23BF-88B8-907A606B59E1}"/>
              </a:ext>
            </a:extLst>
          </p:cNvPr>
          <p:cNvSpPr/>
          <p:nvPr/>
        </p:nvSpPr>
        <p:spPr>
          <a:xfrm>
            <a:off x="1320800" y="4411133"/>
            <a:ext cx="4131734" cy="839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Meiryo UI" panose="020B0604030504040204" pitchFamily="50" charset="-128"/>
              <a:ea typeface="Meiryo UI" panose="020B0604030504040204" pitchFamily="50" charset="-128"/>
            </a:endParaRPr>
          </a:p>
        </p:txBody>
      </p:sp>
      <p:grpSp>
        <p:nvGrpSpPr>
          <p:cNvPr id="29" name="グループ化 28">
            <a:extLst>
              <a:ext uri="{FF2B5EF4-FFF2-40B4-BE49-F238E27FC236}">
                <a16:creationId xmlns:a16="http://schemas.microsoft.com/office/drawing/2014/main" id="{F32D8425-EF79-B4B3-82A2-7657C3585E8B}"/>
              </a:ext>
            </a:extLst>
          </p:cNvPr>
          <p:cNvGrpSpPr/>
          <p:nvPr/>
        </p:nvGrpSpPr>
        <p:grpSpPr>
          <a:xfrm>
            <a:off x="1220323" y="4386670"/>
            <a:ext cx="4318844" cy="1120544"/>
            <a:chOff x="1121603" y="5147011"/>
            <a:chExt cx="4318844" cy="1120544"/>
          </a:xfrm>
        </p:grpSpPr>
        <p:sp>
          <p:nvSpPr>
            <p:cNvPr id="30" name="テキスト ボックス 29">
              <a:extLst>
                <a:ext uri="{FF2B5EF4-FFF2-40B4-BE49-F238E27FC236}">
                  <a16:creationId xmlns:a16="http://schemas.microsoft.com/office/drawing/2014/main" id="{D7FC70EE-52E8-AF8F-DADD-EA74D24562A9}"/>
                </a:ext>
              </a:extLst>
            </p:cNvPr>
            <p:cNvSpPr txBox="1"/>
            <p:nvPr/>
          </p:nvSpPr>
          <p:spPr>
            <a:xfrm>
              <a:off x="1121603" y="5147011"/>
              <a:ext cx="461665" cy="707885"/>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耳</a:t>
              </a:r>
            </a:p>
          </p:txBody>
        </p:sp>
        <p:sp>
          <p:nvSpPr>
            <p:cNvPr id="31" name="テキスト ボックス 30">
              <a:extLst>
                <a:ext uri="{FF2B5EF4-FFF2-40B4-BE49-F238E27FC236}">
                  <a16:creationId xmlns:a16="http://schemas.microsoft.com/office/drawing/2014/main" id="{9ED30067-90C9-87A3-0BB5-973F32975635}"/>
                </a:ext>
              </a:extLst>
            </p:cNvPr>
            <p:cNvSpPr txBox="1"/>
            <p:nvPr/>
          </p:nvSpPr>
          <p:spPr>
            <a:xfrm>
              <a:off x="1557168" y="5147011"/>
              <a:ext cx="461665" cy="707885"/>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猫</a:t>
              </a:r>
            </a:p>
          </p:txBody>
        </p:sp>
        <p:sp>
          <p:nvSpPr>
            <p:cNvPr id="32" name="テキスト ボックス 31">
              <a:extLst>
                <a:ext uri="{FF2B5EF4-FFF2-40B4-BE49-F238E27FC236}">
                  <a16:creationId xmlns:a16="http://schemas.microsoft.com/office/drawing/2014/main" id="{07CC885B-F859-0482-2272-ED386006E0AB}"/>
                </a:ext>
              </a:extLst>
            </p:cNvPr>
            <p:cNvSpPr txBox="1"/>
            <p:nvPr/>
          </p:nvSpPr>
          <p:spPr>
            <a:xfrm>
              <a:off x="1969496" y="5151440"/>
              <a:ext cx="461665" cy="1116115"/>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足</a:t>
              </a:r>
            </a:p>
          </p:txBody>
        </p:sp>
        <p:sp>
          <p:nvSpPr>
            <p:cNvPr id="33" name="テキスト ボックス 32">
              <a:extLst>
                <a:ext uri="{FF2B5EF4-FFF2-40B4-BE49-F238E27FC236}">
                  <a16:creationId xmlns:a16="http://schemas.microsoft.com/office/drawing/2014/main" id="{615C9C9C-5B39-1A2F-1FCE-B69C02B7B3C4}"/>
                </a:ext>
              </a:extLst>
            </p:cNvPr>
            <p:cNvSpPr txBox="1"/>
            <p:nvPr/>
          </p:nvSpPr>
          <p:spPr>
            <a:xfrm>
              <a:off x="2400383" y="5147011"/>
              <a:ext cx="461665" cy="707885"/>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お腹</a:t>
              </a:r>
            </a:p>
          </p:txBody>
        </p:sp>
        <p:sp>
          <p:nvSpPr>
            <p:cNvPr id="34" name="テキスト ボックス 33">
              <a:extLst>
                <a:ext uri="{FF2B5EF4-FFF2-40B4-BE49-F238E27FC236}">
                  <a16:creationId xmlns:a16="http://schemas.microsoft.com/office/drawing/2014/main" id="{80348D63-C60D-A242-11C5-D50E4E5BEBCA}"/>
                </a:ext>
              </a:extLst>
            </p:cNvPr>
            <p:cNvSpPr txBox="1"/>
            <p:nvPr/>
          </p:nvSpPr>
          <p:spPr>
            <a:xfrm>
              <a:off x="2835948" y="5147011"/>
              <a:ext cx="461665" cy="707885"/>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犬</a:t>
              </a:r>
            </a:p>
          </p:txBody>
        </p:sp>
        <p:sp>
          <p:nvSpPr>
            <p:cNvPr id="35" name="テキスト ボックス 34">
              <a:extLst>
                <a:ext uri="{FF2B5EF4-FFF2-40B4-BE49-F238E27FC236}">
                  <a16:creationId xmlns:a16="http://schemas.microsoft.com/office/drawing/2014/main" id="{AB91F1D9-38AF-48E2-958E-C7E08D906B4B}"/>
                </a:ext>
              </a:extLst>
            </p:cNvPr>
            <p:cNvSpPr txBox="1"/>
            <p:nvPr/>
          </p:nvSpPr>
          <p:spPr>
            <a:xfrm>
              <a:off x="3248276" y="5151441"/>
              <a:ext cx="461665" cy="86615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肌</a:t>
              </a:r>
            </a:p>
          </p:txBody>
        </p:sp>
        <p:sp>
          <p:nvSpPr>
            <p:cNvPr id="36" name="テキスト ボックス 35">
              <a:extLst>
                <a:ext uri="{FF2B5EF4-FFF2-40B4-BE49-F238E27FC236}">
                  <a16:creationId xmlns:a16="http://schemas.microsoft.com/office/drawing/2014/main" id="{3D5400F6-BB6D-4D94-1B3F-44A96848BED3}"/>
                </a:ext>
              </a:extLst>
            </p:cNvPr>
            <p:cNvSpPr txBox="1"/>
            <p:nvPr/>
          </p:nvSpPr>
          <p:spPr>
            <a:xfrm>
              <a:off x="3679163" y="5151441"/>
              <a:ext cx="461665" cy="86615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動物</a:t>
              </a:r>
            </a:p>
          </p:txBody>
        </p:sp>
        <p:sp>
          <p:nvSpPr>
            <p:cNvPr id="37" name="テキスト ボックス 36">
              <a:extLst>
                <a:ext uri="{FF2B5EF4-FFF2-40B4-BE49-F238E27FC236}">
                  <a16:creationId xmlns:a16="http://schemas.microsoft.com/office/drawing/2014/main" id="{E3ECE35A-0724-C374-FD2D-82C10E7EDA1F}"/>
                </a:ext>
              </a:extLst>
            </p:cNvPr>
            <p:cNvSpPr txBox="1"/>
            <p:nvPr/>
          </p:nvSpPr>
          <p:spPr>
            <a:xfrm>
              <a:off x="4110050" y="5151441"/>
              <a:ext cx="461665" cy="86615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生物</a:t>
              </a:r>
            </a:p>
          </p:txBody>
        </p:sp>
        <p:sp>
          <p:nvSpPr>
            <p:cNvPr id="38" name="テキスト ボックス 37">
              <a:extLst>
                <a:ext uri="{FF2B5EF4-FFF2-40B4-BE49-F238E27FC236}">
                  <a16:creationId xmlns:a16="http://schemas.microsoft.com/office/drawing/2014/main" id="{AC400838-AEE9-4F0D-4B90-3408D64B21E6}"/>
                </a:ext>
              </a:extLst>
            </p:cNvPr>
            <p:cNvSpPr txBox="1"/>
            <p:nvPr/>
          </p:nvSpPr>
          <p:spPr>
            <a:xfrm>
              <a:off x="4543706" y="5151441"/>
              <a:ext cx="461665" cy="86615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尻尾</a:t>
              </a:r>
            </a:p>
          </p:txBody>
        </p:sp>
        <p:sp>
          <p:nvSpPr>
            <p:cNvPr id="39" name="テキスト ボックス 38">
              <a:extLst>
                <a:ext uri="{FF2B5EF4-FFF2-40B4-BE49-F238E27FC236}">
                  <a16:creationId xmlns:a16="http://schemas.microsoft.com/office/drawing/2014/main" id="{A259EDA5-D373-4039-DA0C-0BB50ECD361C}"/>
                </a:ext>
              </a:extLst>
            </p:cNvPr>
            <p:cNvSpPr txBox="1"/>
            <p:nvPr/>
          </p:nvSpPr>
          <p:spPr>
            <a:xfrm>
              <a:off x="4978782" y="5151441"/>
              <a:ext cx="461665" cy="866154"/>
            </a:xfrm>
            <a:prstGeom prst="rect">
              <a:avLst/>
            </a:prstGeom>
            <a:noFill/>
          </p:spPr>
          <p:txBody>
            <a:bodyPr vert="eaVert" wrap="square" rtlCol="0">
              <a:spAutoFit/>
            </a:bodyPr>
            <a:lstStyle/>
            <a:p>
              <a:r>
                <a:rPr kumimoji="1" lang="ja-JP" altLang="en-US" dirty="0">
                  <a:latin typeface="Meiryo UI" panose="020B0604030504040204" pitchFamily="50" charset="-128"/>
                  <a:ea typeface="Meiryo UI" panose="020B0604030504040204" pitchFamily="50" charset="-128"/>
                  <a:cs typeface="M+ 1p" panose="020B0503020203020204" pitchFamily="50" charset="-128"/>
                </a:rPr>
                <a:t>頬</a:t>
              </a:r>
            </a:p>
          </p:txBody>
        </p:sp>
      </p:grpSp>
      <p:sp>
        <p:nvSpPr>
          <p:cNvPr id="55" name="テキスト ボックス 54">
            <a:extLst>
              <a:ext uri="{FF2B5EF4-FFF2-40B4-BE49-F238E27FC236}">
                <a16:creationId xmlns:a16="http://schemas.microsoft.com/office/drawing/2014/main" id="{492017ED-7F8F-6F70-ACF4-0E499D325E32}"/>
              </a:ext>
            </a:extLst>
          </p:cNvPr>
          <p:cNvSpPr txBox="1"/>
          <p:nvPr/>
        </p:nvSpPr>
        <p:spPr>
          <a:xfrm>
            <a:off x="1146754" y="5399435"/>
            <a:ext cx="4499158" cy="400110"/>
          </a:xfrm>
          <a:prstGeom prst="rect">
            <a:avLst/>
          </a:prstGeom>
          <a:solidFill>
            <a:schemeClr val="bg1">
              <a:lumMod val="95000"/>
            </a:schemeClr>
          </a:solidFill>
        </p:spPr>
        <p:txBody>
          <a:bodyPr wrap="square" anchor="ctr">
            <a:spAutoFit/>
          </a:bodyPr>
          <a:lstStyle/>
          <a:p>
            <a:r>
              <a:rPr lang="ja-JP" altLang="en-US" sz="2000" b="1" dirty="0">
                <a:solidFill>
                  <a:srgbClr val="FF0000"/>
                </a:solidFill>
                <a:latin typeface="Meiryo UI" panose="020B0604030504040204" pitchFamily="50" charset="-128"/>
                <a:ea typeface="Meiryo UI" panose="020B0604030504040204" pitchFamily="50" charset="-128"/>
                <a:cs typeface="M+ 1p" panose="020B0503020203020204" pitchFamily="50" charset="-128"/>
              </a:rPr>
              <a:t>動物や身体部位</a:t>
            </a:r>
            <a:r>
              <a:rPr lang="ja-JP" altLang="en-US" sz="2000" dirty="0">
                <a:latin typeface="Meiryo UI" panose="020B0604030504040204" pitchFamily="50" charset="-128"/>
                <a:ea typeface="Meiryo UI" panose="020B0604030504040204" pitchFamily="50" charset="-128"/>
                <a:cs typeface="M+ 1p" panose="020B0503020203020204" pitchFamily="50" charset="-128"/>
              </a:rPr>
              <a:t>への触りたさが顕著</a:t>
            </a:r>
            <a:endParaRPr kumimoji="1" lang="ja-JP" altLang="en-US" sz="2000" dirty="0">
              <a:latin typeface="Meiryo UI" panose="020B0604030504040204" pitchFamily="50" charset="-128"/>
              <a:ea typeface="Meiryo UI" panose="020B0604030504040204" pitchFamily="50" charset="-128"/>
              <a:cs typeface="M+ 1p" panose="020B0503020203020204" pitchFamily="50" charset="-128"/>
            </a:endParaRPr>
          </a:p>
        </p:txBody>
      </p:sp>
      <p:sp>
        <p:nvSpPr>
          <p:cNvPr id="58" name="テキスト ボックス 57">
            <a:extLst>
              <a:ext uri="{FF2B5EF4-FFF2-40B4-BE49-F238E27FC236}">
                <a16:creationId xmlns:a16="http://schemas.microsoft.com/office/drawing/2014/main" id="{646164A7-63C0-2898-76CC-8E60FA51349B}"/>
              </a:ext>
            </a:extLst>
          </p:cNvPr>
          <p:cNvSpPr txBox="1"/>
          <p:nvPr/>
        </p:nvSpPr>
        <p:spPr>
          <a:xfrm>
            <a:off x="119694" y="2207992"/>
            <a:ext cx="677108" cy="2244324"/>
          </a:xfrm>
          <a:prstGeom prst="rect">
            <a:avLst/>
          </a:prstGeom>
          <a:noFill/>
        </p:spPr>
        <p:txBody>
          <a:bodyPr vert="eaVert" wrap="square" rtlCol="0">
            <a:spAutoFit/>
          </a:bodyPr>
          <a:lstStyle/>
          <a:p>
            <a:r>
              <a:rPr lang="ja-JP" altLang="en-US" sz="1600" dirty="0">
                <a:latin typeface="Meiryo UI" panose="020B0604030504040204" pitchFamily="50" charset="-128"/>
                <a:ea typeface="Meiryo UI" panose="020B0604030504040204" pitchFamily="50" charset="-128"/>
                <a:cs typeface="M+ 1p" panose="020B0503020203020204" pitchFamily="50" charset="-128"/>
              </a:rPr>
              <a:t>触りたい確率の変化 </a:t>
            </a:r>
            <a:r>
              <a:rPr lang="en-US" altLang="ja-JP" sz="1600" dirty="0">
                <a:latin typeface="Meiryo UI" panose="020B0604030504040204" pitchFamily="50" charset="-128"/>
                <a:ea typeface="Meiryo UI" panose="020B0604030504040204" pitchFamily="50" charset="-128"/>
                <a:cs typeface="M+ 1p" panose="020B0503020203020204" pitchFamily="50" charset="-128"/>
              </a:rPr>
              <a:t>[%](※)</a:t>
            </a:r>
            <a:endParaRPr kumimoji="1" lang="ja-JP" altLang="en-US" sz="1600" b="1" dirty="0">
              <a:latin typeface="Meiryo UI" panose="020B0604030504040204" pitchFamily="50" charset="-128"/>
              <a:ea typeface="Meiryo UI" panose="020B0604030504040204" pitchFamily="50" charset="-128"/>
              <a:cs typeface="M+ 1p" panose="020B0503020203020204" pitchFamily="50" charset="-128"/>
            </a:endParaRPr>
          </a:p>
        </p:txBody>
      </p:sp>
      <p:sp>
        <p:nvSpPr>
          <p:cNvPr id="60" name="テキスト ボックス 59">
            <a:extLst>
              <a:ext uri="{FF2B5EF4-FFF2-40B4-BE49-F238E27FC236}">
                <a16:creationId xmlns:a16="http://schemas.microsoft.com/office/drawing/2014/main" id="{A2E69089-C5FA-A893-5F2E-D500F1116C94}"/>
              </a:ext>
            </a:extLst>
          </p:cNvPr>
          <p:cNvSpPr txBox="1"/>
          <p:nvPr/>
        </p:nvSpPr>
        <p:spPr>
          <a:xfrm>
            <a:off x="5918629" y="2101041"/>
            <a:ext cx="677108" cy="2655917"/>
          </a:xfrm>
          <a:prstGeom prst="rect">
            <a:avLst/>
          </a:prstGeom>
          <a:noFill/>
        </p:spPr>
        <p:txBody>
          <a:bodyPr vert="eaVert" wrap="square" rtlCol="0">
            <a:spAutoFit/>
          </a:bodyPr>
          <a:lstStyle/>
          <a:p>
            <a:r>
              <a:rPr lang="ja-JP" altLang="en-US" sz="1600" dirty="0">
                <a:latin typeface="Meiryo UI" panose="020B0604030504040204" pitchFamily="50" charset="-128"/>
                <a:ea typeface="Meiryo UI" panose="020B0604030504040204" pitchFamily="50" charset="-128"/>
                <a:cs typeface="M+ 1p" panose="020B0503020203020204" pitchFamily="50" charset="-128"/>
              </a:rPr>
              <a:t>触りたくない確率の変化 </a:t>
            </a:r>
            <a:r>
              <a:rPr lang="en-US" altLang="ja-JP" sz="1600" dirty="0">
                <a:latin typeface="Meiryo UI" panose="020B0604030504040204" pitchFamily="50" charset="-128"/>
                <a:ea typeface="Meiryo UI" panose="020B0604030504040204" pitchFamily="50" charset="-128"/>
                <a:cs typeface="M+ 1p" panose="020B0503020203020204" pitchFamily="50" charset="-128"/>
              </a:rPr>
              <a:t>[%] (※)</a:t>
            </a:r>
            <a:endParaRPr kumimoji="1" lang="ja-JP" altLang="en-US" sz="1600" b="1" dirty="0">
              <a:latin typeface="Meiryo UI" panose="020B0604030504040204" pitchFamily="50" charset="-128"/>
              <a:ea typeface="Meiryo UI" panose="020B0604030504040204" pitchFamily="50" charset="-128"/>
              <a:cs typeface="M+ 1p" panose="020B0503020203020204" pitchFamily="50" charset="-128"/>
            </a:endParaRPr>
          </a:p>
        </p:txBody>
      </p:sp>
      <p:sp>
        <p:nvSpPr>
          <p:cNvPr id="40" name="テキスト ボックス 39">
            <a:extLst>
              <a:ext uri="{FF2B5EF4-FFF2-40B4-BE49-F238E27FC236}">
                <a16:creationId xmlns:a16="http://schemas.microsoft.com/office/drawing/2014/main" id="{189486FE-19D2-3A63-1B82-966FD9210C32}"/>
              </a:ext>
            </a:extLst>
          </p:cNvPr>
          <p:cNvSpPr txBox="1"/>
          <p:nvPr/>
        </p:nvSpPr>
        <p:spPr>
          <a:xfrm>
            <a:off x="6631540" y="5399626"/>
            <a:ext cx="4853628" cy="707886"/>
          </a:xfrm>
          <a:prstGeom prst="rect">
            <a:avLst/>
          </a:prstGeom>
          <a:solidFill>
            <a:schemeClr val="bg1">
              <a:lumMod val="95000"/>
            </a:schemeClr>
          </a:solidFill>
        </p:spPr>
        <p:txBody>
          <a:bodyPr wrap="square" anchor="ctr">
            <a:spAutoFit/>
          </a:bodyPr>
          <a:lstStyle/>
          <a:p>
            <a:r>
              <a:rPr kumimoji="1" lang="ja-JP" altLang="en-US" sz="2000" b="1" dirty="0">
                <a:solidFill>
                  <a:srgbClr val="FF0000"/>
                </a:solidFill>
                <a:latin typeface="Meiryo UI" panose="020B0604030504040204" pitchFamily="50" charset="-128"/>
                <a:ea typeface="Meiryo UI" panose="020B0604030504040204" pitchFamily="50" charset="-128"/>
                <a:cs typeface="M+ 1p" panose="020B0503020203020204" pitchFamily="50" charset="-128"/>
              </a:rPr>
              <a:t>お金やドアノブなど感染を想起させる物</a:t>
            </a:r>
            <a:r>
              <a:rPr kumimoji="1" lang="ja-JP" altLang="en-US" sz="2000" dirty="0">
                <a:latin typeface="Meiryo UI" panose="020B0604030504040204" pitchFamily="50" charset="-128"/>
                <a:ea typeface="Meiryo UI" panose="020B0604030504040204" pitchFamily="50" charset="-128"/>
                <a:cs typeface="M+ 1p" panose="020B0503020203020204" pitchFamily="50" charset="-128"/>
              </a:rPr>
              <a:t>への</a:t>
            </a:r>
            <a:br>
              <a:rPr kumimoji="1" lang="en-US" altLang="ja-JP" sz="2000" dirty="0">
                <a:latin typeface="Meiryo UI" panose="020B0604030504040204" pitchFamily="50" charset="-128"/>
                <a:ea typeface="Meiryo UI" panose="020B0604030504040204" pitchFamily="50" charset="-128"/>
                <a:cs typeface="M+ 1p" panose="020B0503020203020204" pitchFamily="50" charset="-128"/>
              </a:rPr>
            </a:br>
            <a:r>
              <a:rPr kumimoji="1" lang="ja-JP" altLang="en-US" sz="2000" dirty="0">
                <a:latin typeface="Meiryo UI" panose="020B0604030504040204" pitchFamily="50" charset="-128"/>
                <a:ea typeface="Meiryo UI" panose="020B0604030504040204" pitchFamily="50" charset="-128"/>
                <a:cs typeface="M+ 1p" panose="020B0503020203020204" pitchFamily="50" charset="-128"/>
              </a:rPr>
              <a:t>触りたくなさの強化が顕著</a:t>
            </a:r>
          </a:p>
        </p:txBody>
      </p:sp>
    </p:spTree>
    <p:extLst>
      <p:ext uri="{BB962C8B-B14F-4D97-AF65-F5344CB8AC3E}">
        <p14:creationId xmlns:p14="http://schemas.microsoft.com/office/powerpoint/2010/main" val="144937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9F4C6-DDAD-4815-9388-97A371419215}"/>
              </a:ext>
            </a:extLst>
          </p:cNvPr>
          <p:cNvSpPr>
            <a:spLocks noGrp="1"/>
          </p:cNvSpPr>
          <p:nvPr>
            <p:ph type="title"/>
          </p:nvPr>
        </p:nvSpPr>
        <p:spPr>
          <a:xfrm>
            <a:off x="396692" y="270935"/>
            <a:ext cx="11540294" cy="910165"/>
          </a:xfrm>
        </p:spPr>
        <p:txBody>
          <a:bodyPr>
            <a:noAutofit/>
          </a:bodyPr>
          <a:lstStyle/>
          <a:p>
            <a:r>
              <a:rPr lang="ja-JP" altLang="en-US" dirty="0">
                <a:latin typeface="Meiryo UI" panose="020B0604030504040204" pitchFamily="50" charset="-128"/>
                <a:ea typeface="Meiryo UI" panose="020B0604030504040204" pitchFamily="50" charset="-128"/>
                <a:cs typeface="M+ 1p" panose="020B0503020203020204" pitchFamily="50" charset="-128"/>
              </a:rPr>
              <a:t>解析のポイント</a:t>
            </a:r>
            <a:r>
              <a:rPr lang="en-US" altLang="ja-JP" dirty="0">
                <a:latin typeface="Meiryo UI" panose="020B0604030504040204" pitchFamily="50" charset="-128"/>
                <a:ea typeface="Meiryo UI" panose="020B0604030504040204" pitchFamily="50" charset="-128"/>
                <a:cs typeface="M+ 1p" panose="020B0503020203020204" pitchFamily="50" charset="-128"/>
              </a:rPr>
              <a:t>1</a:t>
            </a:r>
            <a:r>
              <a:rPr lang="ja-JP" altLang="en-US" dirty="0">
                <a:latin typeface="Meiryo UI" panose="020B0604030504040204" pitchFamily="50" charset="-128"/>
                <a:ea typeface="Meiryo UI" panose="020B0604030504040204" pitchFamily="50" charset="-128"/>
                <a:cs typeface="M+ 1p" panose="020B0503020203020204" pitchFamily="50" charset="-128"/>
              </a:rPr>
              <a:t>：</a:t>
            </a:r>
            <a:br>
              <a:rPr lang="en-US" altLang="ja-JP" dirty="0">
                <a:latin typeface="Meiryo UI" panose="020B0604030504040204" pitchFamily="50" charset="-128"/>
                <a:ea typeface="Meiryo UI" panose="020B0604030504040204" pitchFamily="50" charset="-128"/>
                <a:cs typeface="M+ 1p" panose="020B0503020203020204" pitchFamily="50" charset="-128"/>
              </a:rPr>
            </a:br>
            <a:r>
              <a:rPr lang="ja-JP" altLang="en-US" dirty="0">
                <a:latin typeface="Meiryo UI" panose="020B0604030504040204" pitchFamily="50" charset="-128"/>
                <a:ea typeface="Meiryo UI" panose="020B0604030504040204" pitchFamily="50" charset="-128"/>
                <a:cs typeface="M+ 1p" panose="020B0503020203020204" pitchFamily="50" charset="-128"/>
              </a:rPr>
              <a:t>ソーシャルメディア上のデータの活用</a:t>
            </a:r>
          </a:p>
        </p:txBody>
      </p:sp>
      <p:sp>
        <p:nvSpPr>
          <p:cNvPr id="50" name="Rectangle 4">
            <a:extLst>
              <a:ext uri="{FF2B5EF4-FFF2-40B4-BE49-F238E27FC236}">
                <a16:creationId xmlns:a16="http://schemas.microsoft.com/office/drawing/2014/main" id="{DC105695-984B-34F6-D7C1-32AD02C01B7C}"/>
              </a:ext>
            </a:extLst>
          </p:cNvPr>
          <p:cNvSpPr txBox="1">
            <a:spLocks noChangeArrowheads="1"/>
          </p:cNvSpPr>
          <p:nvPr/>
        </p:nvSpPr>
        <p:spPr>
          <a:xfrm>
            <a:off x="131204" y="1522578"/>
            <a:ext cx="11542636" cy="1493872"/>
          </a:xfrm>
        </p:spPr>
        <p:txBody>
          <a:bodyPr/>
          <a:lstStyle>
            <a:lvl1pPr marL="457189" indent="-457189" defTabSz="1625519">
              <a:lnSpc>
                <a:spcPct val="114000"/>
              </a:lnSpc>
              <a:spcBef>
                <a:spcPts val="1067"/>
              </a:spcBef>
              <a:spcAft>
                <a:spcPts val="177"/>
              </a:spcAft>
              <a:buFont typeface="Arial" panose="020B0604020202020204" pitchFamily="34" charset="0"/>
              <a:buChar char="•"/>
              <a:defRPr kumimoji="1" sz="2667">
                <a:latin typeface="Meiryo" panose="020B0604030504040204" pitchFamily="34" charset="-128"/>
                <a:ea typeface="Meiryo" panose="020B0604030504040204" pitchFamily="34" charset="-128"/>
                <a:cs typeface="Meiryo" panose="020B0604030504040204" pitchFamily="34" charset="-128"/>
              </a:defRPr>
            </a:lvl1pPr>
            <a:lvl2pPr marL="476932" indent="-316073" defTabSz="1625519">
              <a:lnSpc>
                <a:spcPct val="114000"/>
              </a:lnSpc>
              <a:spcBef>
                <a:spcPts val="356"/>
              </a:spcBef>
              <a:spcAft>
                <a:spcPts val="711"/>
              </a:spcAft>
              <a:buFont typeface="Arial" pitchFamily="34" charset="0"/>
              <a:buChar char="•"/>
              <a:defRPr kumimoji="1" sz="2400">
                <a:latin typeface="Meiryo" panose="020B0604030504040204" pitchFamily="34" charset="-128"/>
                <a:ea typeface="Meiryo" panose="020B0604030504040204" pitchFamily="34" charset="-128"/>
                <a:cs typeface="Meiryo" panose="020B0604030504040204" pitchFamily="34" charset="-128"/>
              </a:defRPr>
            </a:lvl2pPr>
            <a:lvl3pPr marL="951043" indent="-335829" defTabSz="1625519">
              <a:lnSpc>
                <a:spcPct val="114000"/>
              </a:lnSpc>
              <a:spcBef>
                <a:spcPts val="177"/>
              </a:spcBef>
              <a:spcAft>
                <a:spcPts val="356"/>
              </a:spcAft>
              <a:buFont typeface="Arial" pitchFamily="34" charset="0"/>
              <a:buChar char="›"/>
              <a:defRPr kumimoji="1" sz="1867">
                <a:latin typeface="Meiryo" panose="020B0604030504040204" pitchFamily="34" charset="-128"/>
                <a:ea typeface="Meiryo" panose="020B0604030504040204" pitchFamily="34" charset="-128"/>
                <a:cs typeface="Meiryo" panose="020B0604030504040204" pitchFamily="34" charset="-128"/>
              </a:defRPr>
            </a:lvl3pPr>
            <a:lvl4pPr marL="1930304" indent="-406379" defTabSz="1625519">
              <a:lnSpc>
                <a:spcPct val="114000"/>
              </a:lnSpc>
              <a:spcBef>
                <a:spcPts val="177"/>
              </a:spcBef>
              <a:spcAft>
                <a:spcPts val="711"/>
              </a:spcAft>
              <a:buFont typeface="Arial" pitchFamily="34" charset="0"/>
              <a:buChar char="»"/>
              <a:defRPr kumimoji="1" sz="1600">
                <a:latin typeface="Meiryo" panose="020B0604030504040204" pitchFamily="34" charset="-128"/>
                <a:ea typeface="Meiryo" panose="020B0604030504040204" pitchFamily="34" charset="-128"/>
                <a:cs typeface="Meiryo" panose="020B0604030504040204" pitchFamily="34" charset="-128"/>
              </a:defRPr>
            </a:lvl4pPr>
            <a:lvl5pPr marL="2565273" indent="-307608" defTabSz="1625519">
              <a:lnSpc>
                <a:spcPct val="114000"/>
              </a:lnSpc>
              <a:spcBef>
                <a:spcPts val="177"/>
              </a:spcBef>
              <a:spcAft>
                <a:spcPts val="1067"/>
              </a:spcAft>
              <a:buFont typeface="Arial" pitchFamily="34" charset="0"/>
              <a:buChar char="-"/>
              <a:defRPr kumimoji="1" sz="1400">
                <a:latin typeface="Meiryo" panose="020B0604030504040204" pitchFamily="34" charset="-128"/>
                <a:ea typeface="Meiryo" panose="020B0604030504040204" pitchFamily="34" charset="-128"/>
                <a:cs typeface="Meiryo" panose="020B0604030504040204" pitchFamily="34" charset="-128"/>
              </a:defRPr>
            </a:lvl5pPr>
            <a:lvl6pPr marL="4470176" indent="-406379" defTabSz="1625519">
              <a:spcBef>
                <a:spcPct val="20000"/>
              </a:spcBef>
              <a:buFont typeface="Arial" pitchFamily="34" charset="0"/>
              <a:buChar char="•"/>
              <a:defRPr kumimoji="1" sz="3556"/>
            </a:lvl6pPr>
            <a:lvl7pPr marL="5282936" indent="-406379" defTabSz="1625519">
              <a:spcBef>
                <a:spcPct val="20000"/>
              </a:spcBef>
              <a:buFont typeface="Arial" pitchFamily="34" charset="0"/>
              <a:buChar char="•"/>
              <a:defRPr kumimoji="1" sz="3556"/>
            </a:lvl7pPr>
            <a:lvl8pPr marL="6095696" indent="-406379" defTabSz="1625519">
              <a:spcBef>
                <a:spcPct val="20000"/>
              </a:spcBef>
              <a:buFont typeface="Arial" pitchFamily="34" charset="0"/>
              <a:buChar char="•"/>
              <a:defRPr kumimoji="1" sz="3556"/>
            </a:lvl8pPr>
            <a:lvl9pPr marL="6908454" indent="-406379" defTabSz="1625519">
              <a:spcBef>
                <a:spcPct val="20000"/>
              </a:spcBef>
              <a:buFont typeface="Arial" pitchFamily="34" charset="0"/>
              <a:buChar char="•"/>
              <a:defRPr kumimoji="1" sz="3556"/>
            </a:lvl9pPr>
          </a:lstStyle>
          <a:p>
            <a:pPr lvl="1"/>
            <a:r>
              <a:rPr lang="ja-JP" altLang="en-US" sz="3200" dirty="0">
                <a:latin typeface="Meiryo UI" panose="020B0604030504040204" pitchFamily="50" charset="-128"/>
                <a:ea typeface="Meiryo UI" panose="020B0604030504040204" pitchFamily="50" charset="-128"/>
                <a:cs typeface="M+ 1p" panose="020B0503020203020204" pitchFamily="50" charset="-128"/>
              </a:rPr>
              <a:t>触りたさを実験で調べた先行研究の問題</a:t>
            </a:r>
            <a:endParaRPr lang="en-US" altLang="ja-JP" sz="3200" dirty="0">
              <a:latin typeface="Meiryo UI" panose="020B0604030504040204" pitchFamily="50" charset="-128"/>
              <a:ea typeface="Meiryo UI" panose="020B0604030504040204" pitchFamily="50" charset="-128"/>
              <a:cs typeface="M+ 1p" panose="020B0503020203020204" pitchFamily="50" charset="-128"/>
            </a:endParaRPr>
          </a:p>
          <a:p>
            <a:pPr lvl="2"/>
            <a:r>
              <a:rPr lang="ja-JP" altLang="en-US" sz="2400" dirty="0">
                <a:latin typeface="Meiryo UI" panose="020B0604030504040204" pitchFamily="50" charset="-128"/>
                <a:ea typeface="Meiryo UI" panose="020B0604030504040204" pitchFamily="50" charset="-128"/>
                <a:cs typeface="M+ 1p" panose="020B0503020203020204" pitchFamily="50" charset="-128"/>
              </a:rPr>
              <a:t>実験参加者に触ってもらう触覚刺激が日常で触る機会の少ない物体に限定</a:t>
            </a:r>
            <a:endParaRPr lang="en-US" altLang="ja-JP" sz="2400" dirty="0">
              <a:latin typeface="Meiryo UI" panose="020B0604030504040204" pitchFamily="50" charset="-128"/>
              <a:ea typeface="Meiryo UI" panose="020B0604030504040204" pitchFamily="50" charset="-128"/>
              <a:cs typeface="M+ 1p" panose="020B0503020203020204" pitchFamily="50" charset="-128"/>
            </a:endParaRPr>
          </a:p>
          <a:p>
            <a:pPr lvl="2"/>
            <a:r>
              <a:rPr lang="ja-JP" altLang="en-US" sz="2400" dirty="0">
                <a:latin typeface="Meiryo UI" panose="020B0604030504040204" pitchFamily="50" charset="-128"/>
                <a:ea typeface="Meiryo UI" panose="020B0604030504040204" pitchFamily="50" charset="-128"/>
                <a:cs typeface="M+ 1p" panose="020B0503020203020204" pitchFamily="50" charset="-128"/>
              </a:rPr>
              <a:t>過去のある時点における触りたさを調べることが困難</a:t>
            </a:r>
            <a:endParaRPr lang="en-US" altLang="ja-JP" sz="2400" dirty="0">
              <a:latin typeface="Meiryo UI" panose="020B0604030504040204" pitchFamily="50" charset="-128"/>
              <a:ea typeface="Meiryo UI" panose="020B0604030504040204" pitchFamily="50" charset="-128"/>
              <a:cs typeface="M+ 1p" panose="020B0503020203020204" pitchFamily="50" charset="-128"/>
            </a:endParaRPr>
          </a:p>
          <a:p>
            <a:pPr lvl="2"/>
            <a:endParaRPr lang="en-US" altLang="ja-JP" sz="2400" dirty="0">
              <a:latin typeface="Meiryo UI" panose="020B0604030504040204" pitchFamily="50" charset="-128"/>
              <a:ea typeface="Meiryo UI" panose="020B0604030504040204" pitchFamily="50" charset="-128"/>
              <a:cs typeface="M+ 1p" panose="020B0503020203020204" pitchFamily="50" charset="-128"/>
            </a:endParaRPr>
          </a:p>
        </p:txBody>
      </p:sp>
      <p:sp>
        <p:nvSpPr>
          <p:cNvPr id="51" name="Rectangle 4">
            <a:extLst>
              <a:ext uri="{FF2B5EF4-FFF2-40B4-BE49-F238E27FC236}">
                <a16:creationId xmlns:a16="http://schemas.microsoft.com/office/drawing/2014/main" id="{3F945B9E-32C3-87A2-44B7-72F9C0065DE0}"/>
              </a:ext>
            </a:extLst>
          </p:cNvPr>
          <p:cNvSpPr txBox="1">
            <a:spLocks noChangeArrowheads="1"/>
          </p:cNvSpPr>
          <p:nvPr/>
        </p:nvSpPr>
        <p:spPr>
          <a:xfrm>
            <a:off x="131204" y="3429000"/>
            <a:ext cx="11542636" cy="1493872"/>
          </a:xfrm>
        </p:spPr>
        <p:txBody>
          <a:bodyPr/>
          <a:lstStyle>
            <a:lvl1pPr marL="457189" indent="-457189" defTabSz="1625519">
              <a:lnSpc>
                <a:spcPct val="114000"/>
              </a:lnSpc>
              <a:spcBef>
                <a:spcPts val="1067"/>
              </a:spcBef>
              <a:spcAft>
                <a:spcPts val="177"/>
              </a:spcAft>
              <a:buFont typeface="Arial" panose="020B0604020202020204" pitchFamily="34" charset="0"/>
              <a:buChar char="•"/>
              <a:defRPr kumimoji="1" sz="2667">
                <a:latin typeface="Meiryo" panose="020B0604030504040204" pitchFamily="34" charset="-128"/>
                <a:ea typeface="Meiryo" panose="020B0604030504040204" pitchFamily="34" charset="-128"/>
                <a:cs typeface="Meiryo" panose="020B0604030504040204" pitchFamily="34" charset="-128"/>
              </a:defRPr>
            </a:lvl1pPr>
            <a:lvl2pPr marL="476932" indent="-316073" defTabSz="1625519">
              <a:lnSpc>
                <a:spcPct val="114000"/>
              </a:lnSpc>
              <a:spcBef>
                <a:spcPts val="356"/>
              </a:spcBef>
              <a:spcAft>
                <a:spcPts val="711"/>
              </a:spcAft>
              <a:buFont typeface="Arial" pitchFamily="34" charset="0"/>
              <a:buChar char="•"/>
              <a:defRPr kumimoji="1" sz="2400">
                <a:latin typeface="Meiryo" panose="020B0604030504040204" pitchFamily="34" charset="-128"/>
                <a:ea typeface="Meiryo" panose="020B0604030504040204" pitchFamily="34" charset="-128"/>
                <a:cs typeface="Meiryo" panose="020B0604030504040204" pitchFamily="34" charset="-128"/>
              </a:defRPr>
            </a:lvl2pPr>
            <a:lvl3pPr marL="951043" indent="-335829" defTabSz="1625519">
              <a:lnSpc>
                <a:spcPct val="114000"/>
              </a:lnSpc>
              <a:spcBef>
                <a:spcPts val="177"/>
              </a:spcBef>
              <a:spcAft>
                <a:spcPts val="356"/>
              </a:spcAft>
              <a:buFont typeface="Arial" pitchFamily="34" charset="0"/>
              <a:buChar char="›"/>
              <a:defRPr kumimoji="1" sz="1867">
                <a:latin typeface="Meiryo" panose="020B0604030504040204" pitchFamily="34" charset="-128"/>
                <a:ea typeface="Meiryo" panose="020B0604030504040204" pitchFamily="34" charset="-128"/>
                <a:cs typeface="Meiryo" panose="020B0604030504040204" pitchFamily="34" charset="-128"/>
              </a:defRPr>
            </a:lvl3pPr>
            <a:lvl4pPr marL="1930304" indent="-406379" defTabSz="1625519">
              <a:lnSpc>
                <a:spcPct val="114000"/>
              </a:lnSpc>
              <a:spcBef>
                <a:spcPts val="177"/>
              </a:spcBef>
              <a:spcAft>
                <a:spcPts val="711"/>
              </a:spcAft>
              <a:buFont typeface="Arial" pitchFamily="34" charset="0"/>
              <a:buChar char="»"/>
              <a:defRPr kumimoji="1" sz="1600">
                <a:latin typeface="Meiryo" panose="020B0604030504040204" pitchFamily="34" charset="-128"/>
                <a:ea typeface="Meiryo" panose="020B0604030504040204" pitchFamily="34" charset="-128"/>
                <a:cs typeface="Meiryo" panose="020B0604030504040204" pitchFamily="34" charset="-128"/>
              </a:defRPr>
            </a:lvl4pPr>
            <a:lvl5pPr marL="2565273" indent="-307608" defTabSz="1625519">
              <a:lnSpc>
                <a:spcPct val="114000"/>
              </a:lnSpc>
              <a:spcBef>
                <a:spcPts val="177"/>
              </a:spcBef>
              <a:spcAft>
                <a:spcPts val="1067"/>
              </a:spcAft>
              <a:buFont typeface="Arial" pitchFamily="34" charset="0"/>
              <a:buChar char="-"/>
              <a:defRPr kumimoji="1" sz="1400">
                <a:latin typeface="Meiryo" panose="020B0604030504040204" pitchFamily="34" charset="-128"/>
                <a:ea typeface="Meiryo" panose="020B0604030504040204" pitchFamily="34" charset="-128"/>
                <a:cs typeface="Meiryo" panose="020B0604030504040204" pitchFamily="34" charset="-128"/>
              </a:defRPr>
            </a:lvl5pPr>
            <a:lvl6pPr marL="4470176" indent="-406379" defTabSz="1625519">
              <a:spcBef>
                <a:spcPct val="20000"/>
              </a:spcBef>
              <a:buFont typeface="Arial" pitchFamily="34" charset="0"/>
              <a:buChar char="•"/>
              <a:defRPr kumimoji="1" sz="3556"/>
            </a:lvl6pPr>
            <a:lvl7pPr marL="5282936" indent="-406379" defTabSz="1625519">
              <a:spcBef>
                <a:spcPct val="20000"/>
              </a:spcBef>
              <a:buFont typeface="Arial" pitchFamily="34" charset="0"/>
              <a:buChar char="•"/>
              <a:defRPr kumimoji="1" sz="3556"/>
            </a:lvl7pPr>
            <a:lvl8pPr marL="6095696" indent="-406379" defTabSz="1625519">
              <a:spcBef>
                <a:spcPct val="20000"/>
              </a:spcBef>
              <a:buFont typeface="Arial" pitchFamily="34" charset="0"/>
              <a:buChar char="•"/>
              <a:defRPr kumimoji="1" sz="3556"/>
            </a:lvl8pPr>
            <a:lvl9pPr marL="6908454" indent="-406379" defTabSz="1625519">
              <a:spcBef>
                <a:spcPct val="20000"/>
              </a:spcBef>
              <a:buFont typeface="Arial" pitchFamily="34" charset="0"/>
              <a:buChar char="•"/>
              <a:defRPr kumimoji="1" sz="3556"/>
            </a:lvl9pPr>
          </a:lstStyle>
          <a:p>
            <a:pPr lvl="1"/>
            <a:r>
              <a:rPr lang="ja-JP" altLang="en-US" sz="3200" dirty="0">
                <a:latin typeface="Meiryo UI" panose="020B0604030504040204" pitchFamily="50" charset="-128"/>
                <a:ea typeface="Meiryo UI" panose="020B0604030504040204" pitchFamily="50" charset="-128"/>
                <a:cs typeface="M+ 1p" panose="020B0503020203020204" pitchFamily="50" charset="-128"/>
              </a:rPr>
              <a:t>本研究ではソーシャルメディア上のテキストデータを活用</a:t>
            </a:r>
            <a:endParaRPr lang="en-US" altLang="ja-JP" sz="3200" dirty="0">
              <a:latin typeface="Meiryo UI" panose="020B0604030504040204" pitchFamily="50" charset="-128"/>
              <a:ea typeface="Meiryo UI" panose="020B0604030504040204" pitchFamily="50" charset="-128"/>
              <a:cs typeface="M+ 1p" panose="020B0503020203020204" pitchFamily="50" charset="-128"/>
            </a:endParaRPr>
          </a:p>
          <a:p>
            <a:pPr lvl="2"/>
            <a:r>
              <a:rPr lang="ja-JP" altLang="en-US" sz="2400" dirty="0">
                <a:latin typeface="Meiryo UI" panose="020B0604030504040204" pitchFamily="50" charset="-128"/>
                <a:ea typeface="Meiryo UI" panose="020B0604030504040204" pitchFamily="50" charset="-128"/>
                <a:cs typeface="M+ 1p" panose="020B0503020203020204" pitchFamily="50" charset="-128"/>
              </a:rPr>
              <a:t>触りたさの解析対象に制限なし</a:t>
            </a:r>
            <a:endParaRPr lang="en-US" altLang="ja-JP" sz="2400" dirty="0">
              <a:latin typeface="Meiryo UI" panose="020B0604030504040204" pitchFamily="50" charset="-128"/>
              <a:ea typeface="Meiryo UI" panose="020B0604030504040204" pitchFamily="50" charset="-128"/>
              <a:cs typeface="M+ 1p" panose="020B0503020203020204" pitchFamily="50" charset="-128"/>
            </a:endParaRPr>
          </a:p>
          <a:p>
            <a:pPr lvl="2"/>
            <a:r>
              <a:rPr lang="ja-JP" altLang="en-US" sz="2400" dirty="0">
                <a:latin typeface="Meiryo UI" panose="020B0604030504040204" pitchFamily="50" charset="-128"/>
                <a:ea typeface="Meiryo UI" panose="020B0604030504040204" pitchFamily="50" charset="-128"/>
                <a:cs typeface="M+ 1p" panose="020B0503020203020204" pitchFamily="50" charset="-128"/>
              </a:rPr>
              <a:t>人が触りたいと感じたタイミングでのデータが取得可能なため、</a:t>
            </a:r>
            <a:br>
              <a:rPr lang="en-US" altLang="ja-JP" sz="2400" dirty="0">
                <a:latin typeface="Meiryo UI" panose="020B0604030504040204" pitchFamily="50" charset="-128"/>
                <a:ea typeface="Meiryo UI" panose="020B0604030504040204" pitchFamily="50" charset="-128"/>
                <a:cs typeface="M+ 1p" panose="020B0503020203020204" pitchFamily="50" charset="-128"/>
              </a:rPr>
            </a:br>
            <a:r>
              <a:rPr lang="ja-JP" altLang="en-US" sz="2400" dirty="0">
                <a:latin typeface="Meiryo UI" panose="020B0604030504040204" pitchFamily="50" charset="-128"/>
                <a:ea typeface="Meiryo UI" panose="020B0604030504040204" pitchFamily="50" charset="-128"/>
                <a:cs typeface="M+ 1p" panose="020B0503020203020204" pitchFamily="50" charset="-128"/>
              </a:rPr>
              <a:t>過去の触りたさに関しても現在の触りたさと同様にデータを取得可能</a:t>
            </a:r>
            <a:br>
              <a:rPr lang="en-US" altLang="ja-JP" sz="2400" dirty="0">
                <a:latin typeface="Meiryo UI" panose="020B0604030504040204" pitchFamily="50" charset="-128"/>
                <a:ea typeface="Meiryo UI" panose="020B0604030504040204" pitchFamily="50" charset="-128"/>
                <a:cs typeface="M+ 1p" panose="020B0503020203020204" pitchFamily="50" charset="-128"/>
              </a:rPr>
            </a:br>
            <a:r>
              <a:rPr lang="ja-JP" altLang="en-US" sz="2400" dirty="0">
                <a:solidFill>
                  <a:srgbClr val="176FC0"/>
                </a:solidFill>
                <a:latin typeface="Meiryo UI" panose="020B0604030504040204" pitchFamily="50" charset="-128"/>
                <a:ea typeface="Meiryo UI" panose="020B0604030504040204" pitchFamily="50" charset="-128"/>
                <a:cs typeface="M+ 1p" panose="020B0503020203020204" pitchFamily="50" charset="-128"/>
              </a:rPr>
              <a:t>→日常生活において人が感じた触りたさについて、</a:t>
            </a:r>
            <a:br>
              <a:rPr lang="en-US" altLang="ja-JP" sz="2400" dirty="0">
                <a:solidFill>
                  <a:srgbClr val="176FC0"/>
                </a:solidFill>
                <a:latin typeface="Meiryo UI" panose="020B0604030504040204" pitchFamily="50" charset="-128"/>
                <a:ea typeface="Meiryo UI" panose="020B0604030504040204" pitchFamily="50" charset="-128"/>
                <a:cs typeface="M+ 1p" panose="020B0503020203020204" pitchFamily="50" charset="-128"/>
              </a:rPr>
            </a:br>
            <a:r>
              <a:rPr lang="ja-JP" altLang="en-US" sz="2400" dirty="0">
                <a:solidFill>
                  <a:srgbClr val="176FC0"/>
                </a:solidFill>
                <a:latin typeface="Meiryo UI" panose="020B0604030504040204" pitchFamily="50" charset="-128"/>
                <a:ea typeface="Meiryo UI" panose="020B0604030504040204" pitchFamily="50" charset="-128"/>
                <a:cs typeface="M+ 1p" panose="020B0503020203020204" pitchFamily="50" charset="-128"/>
              </a:rPr>
              <a:t>　新型コロナウイルス感染拡大前後の定量的な比較を実現可能</a:t>
            </a:r>
            <a:endParaRPr lang="en-US" altLang="ja-JP" sz="2400" dirty="0">
              <a:solidFill>
                <a:srgbClr val="176FC0"/>
              </a:solidFill>
              <a:latin typeface="Meiryo UI" panose="020B0604030504040204" pitchFamily="50" charset="-128"/>
              <a:ea typeface="Meiryo UI" panose="020B0604030504040204" pitchFamily="50" charset="-128"/>
              <a:cs typeface="M+ 1p" panose="020B0503020203020204" pitchFamily="50" charset="-128"/>
            </a:endParaRPr>
          </a:p>
          <a:p>
            <a:pPr lvl="2"/>
            <a:endParaRPr lang="en-US" altLang="ja-JP" sz="2400" dirty="0">
              <a:latin typeface="Meiryo UI" panose="020B0604030504040204" pitchFamily="50" charset="-128"/>
              <a:ea typeface="Meiryo UI" panose="020B0604030504040204" pitchFamily="50" charset="-128"/>
              <a:cs typeface="M+ 1p" panose="020B0503020203020204" pitchFamily="50" charset="-128"/>
            </a:endParaRPr>
          </a:p>
        </p:txBody>
      </p:sp>
    </p:spTree>
    <p:extLst>
      <p:ext uri="{BB962C8B-B14F-4D97-AF65-F5344CB8AC3E}">
        <p14:creationId xmlns:p14="http://schemas.microsoft.com/office/powerpoint/2010/main" val="408377761"/>
      </p:ext>
    </p:extLst>
  </p:cSld>
  <p:clrMapOvr>
    <a:masterClrMapping/>
  </p:clrMapOvr>
</p:sld>
</file>

<file path=ppt/theme/theme1.xml><?xml version="1.0" encoding="utf-8"?>
<a:theme xmlns:a="http://schemas.openxmlformats.org/drawingml/2006/main" name="Office テーマ">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1539</Words>
  <Application>Microsoft Macintosh PowerPoint</Application>
  <PresentationFormat>ワイド画面</PresentationFormat>
  <Paragraphs>236</Paragraphs>
  <Slides>13</Slides>
  <Notes>10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 M+1p</vt:lpstr>
      <vt:lpstr>M+ 1p</vt:lpstr>
      <vt:lpstr>Meiryo UI</vt:lpstr>
      <vt:lpstr>Roboto</vt:lpstr>
      <vt:lpstr>Segoe UI</vt:lpstr>
      <vt:lpstr>Meiryo</vt:lpstr>
      <vt:lpstr>游ゴシック</vt:lpstr>
      <vt:lpstr>游ゴシック Light</vt:lpstr>
      <vt:lpstr>Arial</vt:lpstr>
      <vt:lpstr>Office テーマ</vt:lpstr>
      <vt:lpstr>PowerPoint プレゼンテーション</vt:lpstr>
      <vt:lpstr>みんな何を触りたいの？ ～大規模なTwitterデータを活用した触りたさの理解～</vt:lpstr>
      <vt:lpstr>解析1: 日常 × 触りたさ</vt:lpstr>
      <vt:lpstr>解析2: 日常の変化(新型コロナウイルス) × 触りたさ</vt:lpstr>
      <vt:lpstr>解析2: 日常の変化(新型コロナウイルス) × 触りたさ</vt:lpstr>
      <vt:lpstr>今後の展望</vt:lpstr>
      <vt:lpstr>PowerPoint プレゼンテーション</vt:lpstr>
      <vt:lpstr>触りたい・触りたくない対象の変化</vt:lpstr>
      <vt:lpstr>解析のポイント1： ソーシャルメディア上のデータの活用</vt:lpstr>
      <vt:lpstr>解析のポイント2： 解析と無関係の要因の排除</vt:lpstr>
      <vt:lpstr>差分の差法の概略</vt:lpstr>
      <vt:lpstr>みんな何を触りたいの？ ～大規模なTwitterデータを活用した触りたさの理解～</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Maruya</dc:creator>
  <cp:lastModifiedBy>Microsoft Office User</cp:lastModifiedBy>
  <cp:revision>194</cp:revision>
  <dcterms:created xsi:type="dcterms:W3CDTF">2022-05-10T02:01:47Z</dcterms:created>
  <dcterms:modified xsi:type="dcterms:W3CDTF">2024-04-03T00:12:09Z</dcterms:modified>
</cp:coreProperties>
</file>