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EF75C-17F2-40B9-B1C9-E39BF0928BC2}" type="datetimeFigureOut">
              <a:rPr lang="en-US" smtClean="0"/>
              <a:pPr/>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B80B3-73F8-4A75-8280-32570FBA29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EF75C-17F2-40B9-B1C9-E39BF0928BC2}" type="datetimeFigureOut">
              <a:rPr lang="en-US" smtClean="0"/>
              <a:pPr/>
              <a:t>10/13/2020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B80B3-73F8-4A75-8280-32570FBA29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Schedule H and H1</a:t>
            </a:r>
            <a:endParaRPr lang="en-US" b="1" dirty="0">
              <a:solidFill>
                <a:srgbClr val="C0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229600" cy="6297108"/>
          </a:xfrm>
          <a:prstGeom prst="rect">
            <a:avLst/>
          </a:prstGeom>
        </p:spPr>
        <p:txBody>
          <a:bodyPr wrap="square">
            <a:spAutoFit/>
          </a:bodyPr>
          <a:lstStyle/>
          <a:p>
            <a:pPr algn="just">
              <a:lnSpc>
                <a:spcPct val="120000"/>
              </a:lnSpc>
            </a:pPr>
            <a:r>
              <a:rPr lang="en-US" sz="2400" dirty="0" smtClean="0">
                <a:solidFill>
                  <a:srgbClr val="FF0000"/>
                </a:solidFill>
              </a:rPr>
              <a:t>Adulterated and inferior quality medicines come in market due to not having proper drug distribution system. Secondly we haven’t any system which can distinguish between generic and branded products. On other hand our Drug control system having such drawbacks that anyone can easily escape from it. Political power and Mafia interference also effect the system. In recent years Indian Drug department making a policies to make it at international level but we think there is lot of improvement is required at zero level to make policies </a:t>
            </a:r>
            <a:r>
              <a:rPr lang="en-US" sz="2400" dirty="0" smtClean="0">
                <a:solidFill>
                  <a:srgbClr val="FF0000"/>
                </a:solidFill>
              </a:rPr>
              <a:t>effective. Without </a:t>
            </a:r>
            <a:r>
              <a:rPr lang="en-US" sz="2400" dirty="0" smtClean="0">
                <a:solidFill>
                  <a:srgbClr val="FF0000"/>
                </a:solidFill>
              </a:rPr>
              <a:t>these we can’t establish a USA type drug delivery system in India. Medicine should be considered life saving not just like a </a:t>
            </a:r>
            <a:r>
              <a:rPr lang="en-US" sz="2400" dirty="0" err="1" smtClean="0">
                <a:solidFill>
                  <a:srgbClr val="FF0000"/>
                </a:solidFill>
              </a:rPr>
              <a:t>Karyana</a:t>
            </a:r>
            <a:r>
              <a:rPr lang="en-US" sz="2400" dirty="0" smtClean="0">
                <a:solidFill>
                  <a:srgbClr val="FF0000"/>
                </a:solidFill>
              </a:rPr>
              <a:t> Store where any one can demand and get. </a:t>
            </a:r>
          </a:p>
          <a:p>
            <a:pPr algn="just">
              <a:lnSpc>
                <a:spcPct val="120000"/>
              </a:lnSpc>
            </a:pPr>
            <a:r>
              <a:rPr lang="en-US" sz="2400" dirty="0" smtClean="0">
                <a:solidFill>
                  <a:srgbClr val="FF0000"/>
                </a:solidFill>
              </a:rPr>
              <a:t>Until we improve government system , we can not make a healthier and safer India.</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610600" cy="6186309"/>
          </a:xfrm>
          <a:prstGeom prst="rect">
            <a:avLst/>
          </a:prstGeom>
        </p:spPr>
        <p:txBody>
          <a:bodyPr wrap="square">
            <a:spAutoFit/>
          </a:bodyPr>
          <a:lstStyle/>
          <a:p>
            <a:pPr algn="ctr">
              <a:lnSpc>
                <a:spcPct val="150000"/>
              </a:lnSpc>
            </a:pPr>
            <a:r>
              <a:rPr lang="en-US" sz="2400" b="1" dirty="0" smtClean="0"/>
              <a:t>Schedule J:</a:t>
            </a:r>
            <a:endParaRPr lang="en-US" sz="2400" dirty="0" smtClean="0"/>
          </a:p>
          <a:p>
            <a:pPr algn="just">
              <a:lnSpc>
                <a:spcPct val="150000"/>
              </a:lnSpc>
            </a:pPr>
            <a:r>
              <a:rPr lang="en-US" sz="2400" dirty="0" smtClean="0"/>
              <a:t>Diseases which a drug may not purport to prevent or cure.-</a:t>
            </a:r>
          </a:p>
          <a:p>
            <a:pPr algn="just">
              <a:lnSpc>
                <a:spcPct val="150000"/>
              </a:lnSpc>
              <a:buFont typeface="Wingdings" pitchFamily="2" charset="2"/>
              <a:buChar char="Ø"/>
            </a:pPr>
            <a:r>
              <a:rPr lang="en-US" sz="2400" dirty="0" smtClean="0">
                <a:solidFill>
                  <a:srgbClr val="C00000"/>
                </a:solidFill>
              </a:rPr>
              <a:t>No drug may purport or claim to prevent or cure or may convey to the intending user thereof any idea that it may prevent or cure, one or more of the diseases or ailments specified in Schedule J. </a:t>
            </a:r>
          </a:p>
          <a:p>
            <a:pPr algn="just">
              <a:lnSpc>
                <a:spcPct val="150000"/>
              </a:lnSpc>
              <a:buFont typeface="Wingdings" pitchFamily="2" charset="2"/>
              <a:buChar char="Ø"/>
            </a:pPr>
            <a:r>
              <a:rPr lang="en-US" sz="2400" dirty="0" smtClean="0">
                <a:solidFill>
                  <a:srgbClr val="C00000"/>
                </a:solidFill>
              </a:rPr>
              <a:t>No drug may purport or claim to procure or assist to procure, or may convey to the intending user thereof any idea that it may procure or assist to procure, miscarriage in women. Explanation.</a:t>
            </a:r>
          </a:p>
          <a:p>
            <a:pPr algn="just">
              <a:lnSpc>
                <a:spcPct val="150000"/>
              </a:lnSpc>
            </a:pPr>
            <a:r>
              <a:rPr lang="en-US" sz="2400" dirty="0" smtClean="0">
                <a:solidFill>
                  <a:srgbClr val="C00000"/>
                </a:solidFill>
              </a:rPr>
              <a:t>Diseases and ailments (by whatever name described) which a drug may not purport to prevent or cure or make claims to prevent or cure.</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57200" y="0"/>
            <a:ext cx="8686800"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AIDS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Angina Pectoris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Appendicitis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Arteriosclerosis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Baldness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Blindness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Bronchial Asthma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Cancer and Benign </a:t>
            </a:r>
            <a:r>
              <a:rPr kumimoji="0" lang="en-US" sz="2000" b="0" i="0" u="none" strike="noStrike" cap="none" normalizeH="0" baseline="0" dirty="0" err="1" smtClean="0">
                <a:ln>
                  <a:noFill/>
                </a:ln>
                <a:solidFill>
                  <a:srgbClr val="C00000"/>
                </a:solidFill>
                <a:effectLst/>
                <a:latin typeface="Arial" charset="0"/>
                <a:cs typeface="Arial" charset="0"/>
              </a:rPr>
              <a:t>tumour</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Cataract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Change in </a:t>
            </a:r>
            <a:r>
              <a:rPr kumimoji="0" lang="en-US" sz="2000" b="0" i="0" u="none" strike="noStrike" cap="none" normalizeH="0" baseline="0" dirty="0" err="1" smtClean="0">
                <a:ln>
                  <a:noFill/>
                </a:ln>
                <a:solidFill>
                  <a:srgbClr val="C00000"/>
                </a:solidFill>
                <a:effectLst/>
                <a:latin typeface="Arial" charset="0"/>
                <a:cs typeface="Arial" charset="0"/>
              </a:rPr>
              <a:t>colour</a:t>
            </a:r>
            <a:r>
              <a:rPr kumimoji="0" lang="en-US" sz="2000" b="0" i="0" u="none" strike="noStrike" cap="none" normalizeH="0" baseline="0" dirty="0" smtClean="0">
                <a:ln>
                  <a:noFill/>
                </a:ln>
                <a:solidFill>
                  <a:srgbClr val="C00000"/>
                </a:solidFill>
                <a:effectLst/>
                <a:latin typeface="Arial" charset="0"/>
                <a:cs typeface="Arial" charset="0"/>
              </a:rPr>
              <a:t> of the hair and growth of new hair.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Change of </a:t>
            </a:r>
            <a:r>
              <a:rPr kumimoji="0" lang="en-US" sz="2000" b="0" i="0" u="none" strike="noStrike" cap="none" normalizeH="0" baseline="0" dirty="0" err="1" smtClean="0">
                <a:ln>
                  <a:noFill/>
                </a:ln>
                <a:solidFill>
                  <a:srgbClr val="C00000"/>
                </a:solidFill>
                <a:effectLst/>
                <a:latin typeface="Arial" charset="0"/>
                <a:cs typeface="Arial" charset="0"/>
              </a:rPr>
              <a:t>foetal</a:t>
            </a:r>
            <a:r>
              <a:rPr kumimoji="0" lang="en-US" sz="2000" b="0" i="0" u="none" strike="noStrike" cap="none" normalizeH="0" baseline="0" dirty="0" smtClean="0">
                <a:ln>
                  <a:noFill/>
                </a:ln>
                <a:solidFill>
                  <a:srgbClr val="C00000"/>
                </a:solidFill>
                <a:effectLst/>
                <a:latin typeface="Arial" charset="0"/>
                <a:cs typeface="Arial" charset="0"/>
              </a:rPr>
              <a:t> sex by drugs.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Congenital malformations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Deafness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Diabetes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Diseases and disorders of uterus.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Epilepticfits</a:t>
            </a:r>
            <a:r>
              <a:rPr kumimoji="0" lang="en-US" sz="2000" b="0" i="0" u="none" strike="noStrike" cap="none" normalizeH="0" baseline="0" dirty="0" smtClean="0">
                <a:ln>
                  <a:noFill/>
                </a:ln>
                <a:solidFill>
                  <a:srgbClr val="C00000"/>
                </a:solidFill>
                <a:effectLst/>
                <a:latin typeface="Arial" charset="0"/>
                <a:cs typeface="Arial" charset="0"/>
              </a:rPr>
              <a:t> and psychiatric disorders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Encephalitis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Fairness of the skin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Form, structure of breast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Gangrene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0"/>
            <a:ext cx="91440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Genetic disorders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Glaucoma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Goitre</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Hernia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High/low Blood Pressure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Hydrocele</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Insanity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Increase in brain capacity and improvement of memory.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Improvement in height of children/adults.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Improvement in size and shape of the sexual organ and in duration of sexual performance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Improvement in the strength of the natural teeth.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Improvement in vision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Jaundice/Hepatitis/Liver disorders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Leukaemia</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Leucoderma</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Maintenance or improvement of </a:t>
            </a:r>
            <a:r>
              <a:rPr kumimoji="0" lang="en-US" sz="1800" b="0" i="0" u="none" strike="noStrike" cap="none" normalizeH="0" baseline="0" dirty="0" smtClean="0">
                <a:ln>
                  <a:noFill/>
                </a:ln>
                <a:solidFill>
                  <a:schemeClr val="tx1"/>
                </a:solidFill>
                <a:effectLst/>
                <a:latin typeface="Arial" charset="0"/>
                <a:cs typeface="Arial" charset="0"/>
              </a:rPr>
              <a:t>the capacity of the human being for sexual pleasure.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0"/>
            <a:ext cx="91440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Mental retardation, </a:t>
            </a:r>
            <a:r>
              <a:rPr kumimoji="0" lang="en-US" sz="2000" b="0" i="0" u="none" strike="noStrike" cap="none" normalizeH="0" baseline="0" dirty="0" err="1" smtClean="0">
                <a:ln>
                  <a:noFill/>
                </a:ln>
                <a:solidFill>
                  <a:srgbClr val="C00000"/>
                </a:solidFill>
                <a:effectLst/>
                <a:latin typeface="Arial" charset="0"/>
                <a:cs typeface="Arial" charset="0"/>
              </a:rPr>
              <a:t>subnormalities</a:t>
            </a:r>
            <a:r>
              <a:rPr kumimoji="0" lang="en-US" sz="2000" b="0" i="0" u="none" strike="noStrike" cap="none" normalizeH="0" baseline="0" dirty="0" smtClean="0">
                <a:ln>
                  <a:noFill/>
                </a:ln>
                <a:solidFill>
                  <a:srgbClr val="C00000"/>
                </a:solidFill>
                <a:effectLst/>
                <a:latin typeface="Arial" charset="0"/>
                <a:cs typeface="Arial" charset="0"/>
              </a:rPr>
              <a:t> and growth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Myocardial infarction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Obesity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Paralysis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Parkinsonism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Piles and Fistulae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Power to </a:t>
            </a:r>
            <a:r>
              <a:rPr kumimoji="0" lang="en-US" sz="2000" b="0" i="0" u="none" strike="noStrike" cap="none" normalizeH="0" baseline="0" dirty="0" err="1" smtClean="0">
                <a:ln>
                  <a:noFill/>
                </a:ln>
                <a:solidFill>
                  <a:srgbClr val="C00000"/>
                </a:solidFill>
                <a:effectLst/>
                <a:latin typeface="Arial" charset="0"/>
                <a:cs typeface="Arial" charset="0"/>
              </a:rPr>
              <a:t>rejuvinate</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Premature ageing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Premature </a:t>
            </a:r>
            <a:r>
              <a:rPr kumimoji="0" lang="en-US" sz="2000" b="0" i="0" u="none" strike="noStrike" cap="none" normalizeH="0" baseline="0" dirty="0" err="1" smtClean="0">
                <a:ln>
                  <a:noFill/>
                </a:ln>
                <a:solidFill>
                  <a:srgbClr val="C00000"/>
                </a:solidFill>
                <a:effectLst/>
                <a:latin typeface="Arial" charset="0"/>
                <a:cs typeface="Arial" charset="0"/>
              </a:rPr>
              <a:t>greying</a:t>
            </a:r>
            <a:r>
              <a:rPr kumimoji="0" lang="en-US" sz="2000" b="0" i="0" u="none" strike="noStrike" cap="none" normalizeH="0" baseline="0" dirty="0" smtClean="0">
                <a:ln>
                  <a:noFill/>
                </a:ln>
                <a:solidFill>
                  <a:srgbClr val="C00000"/>
                </a:solidFill>
                <a:effectLst/>
                <a:latin typeface="Arial" charset="0"/>
                <a:cs typeface="Arial" charset="0"/>
              </a:rPr>
              <a:t> of hair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Rheumatic Heart Diseases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Sexual Impotence, Premature ejaculation and </a:t>
            </a:r>
            <a:r>
              <a:rPr kumimoji="0" lang="en-US" sz="2000" b="0" i="0" u="none" strike="noStrike" cap="none" normalizeH="0" baseline="0" dirty="0" err="1" smtClean="0">
                <a:ln>
                  <a:noFill/>
                </a:ln>
                <a:solidFill>
                  <a:srgbClr val="C00000"/>
                </a:solidFill>
                <a:effectLst/>
                <a:latin typeface="Arial" charset="0"/>
                <a:cs typeface="Arial" charset="0"/>
              </a:rPr>
              <a:t>spermatorrhoea</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Spondylitis</a:t>
            </a:r>
            <a:r>
              <a:rPr kumimoji="0" lang="en-US" sz="2000" b="0" i="0" u="none" strike="noStrike" cap="none" normalizeH="0" baseline="0" dirty="0" smtClean="0">
                <a:ln>
                  <a:noFill/>
                </a:ln>
                <a:solidFill>
                  <a:srgbClr val="C00000"/>
                </a:solidFill>
                <a:effectLst/>
                <a:latin typeface="Arial" charset="0"/>
                <a:cs typeface="Arial" charset="0"/>
              </a:rPr>
              <a: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Stammering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C00000"/>
                </a:solidFill>
                <a:effectLst/>
                <a:latin typeface="Arial" charset="0"/>
                <a:cs typeface="Arial" charset="0"/>
              </a:rPr>
              <a:t>Stones in gall-bladder, kidney, bladder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err="1" smtClean="0">
                <a:ln>
                  <a:noFill/>
                </a:ln>
                <a:solidFill>
                  <a:srgbClr val="C00000"/>
                </a:solidFill>
                <a:effectLst/>
                <a:latin typeface="Arial" charset="0"/>
                <a:cs typeface="Arial" charset="0"/>
              </a:rPr>
              <a:t>Vericose</a:t>
            </a:r>
            <a:r>
              <a:rPr kumimoji="0" lang="en-US" sz="2000" b="0" i="0" u="none" strike="noStrike" cap="none" normalizeH="0" baseline="0" dirty="0" smtClean="0">
                <a:ln>
                  <a:noFill/>
                </a:ln>
                <a:solidFill>
                  <a:srgbClr val="C00000"/>
                </a:solidFill>
                <a:effectLst/>
                <a:latin typeface="Arial" charset="0"/>
                <a:cs typeface="Arial" charset="0"/>
              </a:rPr>
              <a:t> Vein.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8077200" cy="4339650"/>
          </a:xfrm>
          <a:prstGeom prst="rect">
            <a:avLst/>
          </a:prstGeom>
        </p:spPr>
        <p:txBody>
          <a:bodyPr wrap="square">
            <a:spAutoFit/>
          </a:bodyPr>
          <a:lstStyle/>
          <a:p>
            <a:pPr algn="ctr"/>
            <a:r>
              <a:rPr lang="en-US" sz="2400" b="1" dirty="0" smtClean="0"/>
              <a:t>Conditions of Sch. H1 drug:</a:t>
            </a:r>
            <a:endParaRPr lang="en-US" sz="2400" dirty="0" smtClean="0"/>
          </a:p>
          <a:p>
            <a:pPr algn="just">
              <a:lnSpc>
                <a:spcPct val="150000"/>
              </a:lnSpc>
            </a:pPr>
            <a:r>
              <a:rPr lang="en-US" sz="2800" dirty="0" smtClean="0">
                <a:solidFill>
                  <a:srgbClr val="FF0000"/>
                </a:solidFill>
              </a:rPr>
              <a:t>The Supply of a drug specified in Schedule H1 shall be recorded in a separate register at the time of the supply giving the name and address of the prescriber, the name of the patient, the name of the drug and the quantity supplied and such record shall be maintained for three years and be open for inspection</a:t>
            </a:r>
            <a:r>
              <a:rPr lang="en-US" sz="2800" dirty="0" smtClean="0">
                <a:solidFill>
                  <a:srgbClr val="FF0000"/>
                </a:solidFill>
              </a:rPr>
              <a:t>.</a:t>
            </a:r>
            <a:endParaRPr lang="en-US" sz="2800" dirty="0"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8001000" cy="4616648"/>
          </a:xfrm>
          <a:prstGeom prst="rect">
            <a:avLst/>
          </a:prstGeom>
        </p:spPr>
        <p:txBody>
          <a:bodyPr wrap="square">
            <a:spAutoFit/>
          </a:bodyPr>
          <a:lstStyle/>
          <a:p>
            <a:pPr algn="just">
              <a:lnSpc>
                <a:spcPct val="150000"/>
              </a:lnSpc>
            </a:pPr>
            <a:r>
              <a:rPr lang="en-US" sz="2800" dirty="0" smtClean="0">
                <a:solidFill>
                  <a:srgbClr val="FF0000"/>
                </a:solidFill>
              </a:rPr>
              <a:t>If it contains a drug substance specified in Schedule H1, the drug formulation shall be </a:t>
            </a:r>
            <a:r>
              <a:rPr lang="en-US" sz="2800" dirty="0" err="1" smtClean="0">
                <a:solidFill>
                  <a:srgbClr val="FF0000"/>
                </a:solidFill>
              </a:rPr>
              <a:t>labelled</a:t>
            </a:r>
            <a:r>
              <a:rPr lang="en-US" sz="2800" dirty="0" smtClean="0">
                <a:solidFill>
                  <a:srgbClr val="FF0000"/>
                </a:solidFill>
              </a:rPr>
              <a:t> with the symbol Rx which shall be in Red and conspicuously displayed on the left top corner of the label and shall also be </a:t>
            </a:r>
            <a:r>
              <a:rPr lang="en-US" sz="2800" dirty="0" err="1" smtClean="0">
                <a:solidFill>
                  <a:srgbClr val="FF0000"/>
                </a:solidFill>
              </a:rPr>
              <a:t>labelled</a:t>
            </a:r>
            <a:r>
              <a:rPr lang="en-US" sz="2800" dirty="0" smtClean="0">
                <a:solidFill>
                  <a:srgbClr val="FF0000"/>
                </a:solidFill>
              </a:rPr>
              <a:t> with the following word in a box with red background as mentioned below in warning section.</a:t>
            </a:r>
            <a:endParaRPr lang="en-US" sz="2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066801"/>
            <a:ext cx="8305800" cy="3970318"/>
          </a:xfrm>
          <a:prstGeom prst="rect">
            <a:avLst/>
          </a:prstGeom>
        </p:spPr>
        <p:txBody>
          <a:bodyPr wrap="square">
            <a:spAutoFit/>
          </a:bodyPr>
          <a:lstStyle/>
          <a:p>
            <a:pPr algn="ctr">
              <a:lnSpc>
                <a:spcPct val="150000"/>
              </a:lnSpc>
            </a:pPr>
            <a:r>
              <a:rPr lang="en-US" sz="2800" b="1" dirty="0" smtClean="0">
                <a:solidFill>
                  <a:srgbClr val="0070C0"/>
                </a:solidFill>
              </a:rPr>
              <a:t>“SCHEDULE H1 DRUG– </a:t>
            </a:r>
            <a:endParaRPr lang="en-US" sz="2800" b="1" dirty="0" smtClean="0">
              <a:solidFill>
                <a:srgbClr val="0070C0"/>
              </a:solidFill>
            </a:endParaRPr>
          </a:p>
          <a:p>
            <a:pPr algn="just">
              <a:lnSpc>
                <a:spcPct val="150000"/>
              </a:lnSpc>
            </a:pPr>
            <a:r>
              <a:rPr lang="en-US" sz="2800" b="1" dirty="0" smtClean="0"/>
              <a:t>WARNING:</a:t>
            </a:r>
          </a:p>
          <a:p>
            <a:pPr algn="just">
              <a:lnSpc>
                <a:spcPct val="150000"/>
              </a:lnSpc>
              <a:buFont typeface="Wingdings" pitchFamily="2" charset="2"/>
              <a:buChar char="Ø"/>
            </a:pPr>
            <a:r>
              <a:rPr lang="en-US" sz="2800" dirty="0" smtClean="0">
                <a:solidFill>
                  <a:srgbClr val="FF0000"/>
                </a:solidFill>
              </a:rPr>
              <a:t>It </a:t>
            </a:r>
            <a:r>
              <a:rPr lang="en-US" sz="2800" dirty="0" smtClean="0">
                <a:solidFill>
                  <a:srgbClr val="FF0000"/>
                </a:solidFill>
              </a:rPr>
              <a:t>is Dangerous to take this preparation except in accordance with the Medical </a:t>
            </a:r>
            <a:r>
              <a:rPr lang="en-US" sz="2800" dirty="0" smtClean="0">
                <a:solidFill>
                  <a:srgbClr val="FF0000"/>
                </a:solidFill>
              </a:rPr>
              <a:t>Advice</a:t>
            </a:r>
          </a:p>
          <a:p>
            <a:pPr algn="just">
              <a:lnSpc>
                <a:spcPct val="150000"/>
              </a:lnSpc>
              <a:buFont typeface="Wingdings" pitchFamily="2" charset="2"/>
              <a:buChar char="Ø"/>
            </a:pPr>
            <a:r>
              <a:rPr lang="en-US" sz="2800" dirty="0" smtClean="0">
                <a:solidFill>
                  <a:srgbClr val="FF0000"/>
                </a:solidFill>
              </a:rPr>
              <a:t>Not </a:t>
            </a:r>
            <a:r>
              <a:rPr lang="en-US" sz="2800" dirty="0" smtClean="0">
                <a:solidFill>
                  <a:srgbClr val="FF0000"/>
                </a:solidFill>
              </a:rPr>
              <a:t>to be Sold by retail without the prescription of a Registered Medical Practitioner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82000" cy="4736681"/>
          </a:xfrm>
          <a:prstGeom prst="rect">
            <a:avLst/>
          </a:prstGeom>
        </p:spPr>
        <p:txBody>
          <a:bodyPr wrap="square">
            <a:spAutoFit/>
          </a:bodyPr>
          <a:lstStyle/>
          <a:p>
            <a:pPr algn="ctr">
              <a:lnSpc>
                <a:spcPct val="120000"/>
              </a:lnSpc>
            </a:pPr>
            <a:r>
              <a:rPr lang="en-US" sz="2400" b="1" dirty="0" smtClean="0"/>
              <a:t>Difference between Schedule H and Schedule H1:</a:t>
            </a:r>
            <a:r>
              <a:rPr lang="en-US" sz="2400" dirty="0" smtClean="0"/>
              <a:t> </a:t>
            </a:r>
          </a:p>
          <a:p>
            <a:pPr algn="just">
              <a:lnSpc>
                <a:spcPct val="150000"/>
              </a:lnSpc>
            </a:pPr>
            <a:r>
              <a:rPr lang="en-US" sz="2600" dirty="0" smtClean="0">
                <a:solidFill>
                  <a:srgbClr val="FF0000"/>
                </a:solidFill>
              </a:rPr>
              <a:t>There is not any major difference between schedule H and schedule H1 drugs but antibiotics, anti-TB drugs and habit forming that were fall under schedule H category was moved to a new sub category that is known as Schedule H1. Schedule H and H1, both categories shall be sold under prescription of a Registered Medical Practitioner only but norm regarding drug fall under Schedule H1 are strict. </a:t>
            </a:r>
            <a:endParaRPr lang="en-US" sz="26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077200" cy="3194721"/>
          </a:xfrm>
          <a:prstGeom prst="rect">
            <a:avLst/>
          </a:prstGeom>
        </p:spPr>
        <p:txBody>
          <a:bodyPr wrap="square">
            <a:spAutoFit/>
          </a:bodyPr>
          <a:lstStyle/>
          <a:p>
            <a:pPr algn="just">
              <a:lnSpc>
                <a:spcPct val="120000"/>
              </a:lnSpc>
            </a:pPr>
            <a:r>
              <a:rPr lang="en-US" sz="2800" dirty="0" smtClean="0">
                <a:solidFill>
                  <a:srgbClr val="FF0000"/>
                </a:solidFill>
              </a:rPr>
              <a:t>A proper record of every sale, purchase, prescription copy, patient detail, doctor details under which prescription drugs are sold out etc. shall be maintained for at least three years for schedule H1 drugs where there is no requirement for maintaining record for drug which fall under schedule H drugs.  </a:t>
            </a:r>
            <a:endParaRPr lang="en-US" sz="28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7848600" cy="4334392"/>
          </a:xfrm>
          <a:prstGeom prst="rect">
            <a:avLst/>
          </a:prstGeom>
        </p:spPr>
        <p:txBody>
          <a:bodyPr wrap="square">
            <a:spAutoFit/>
          </a:bodyPr>
          <a:lstStyle/>
          <a:p>
            <a:pPr algn="ctr"/>
            <a:r>
              <a:rPr lang="en-US" sz="2800" b="1" dirty="0" smtClean="0">
                <a:solidFill>
                  <a:schemeClr val="tx1">
                    <a:lumMod val="95000"/>
                    <a:lumOff val="5000"/>
                  </a:schemeClr>
                </a:solidFill>
              </a:rPr>
              <a:t>Why there is need of Schedule H1?</a:t>
            </a:r>
            <a:endParaRPr lang="en-US" sz="2800" dirty="0" smtClean="0">
              <a:solidFill>
                <a:schemeClr val="tx1">
                  <a:lumMod val="95000"/>
                  <a:lumOff val="5000"/>
                </a:schemeClr>
              </a:solidFill>
            </a:endParaRPr>
          </a:p>
          <a:p>
            <a:pPr algn="just">
              <a:lnSpc>
                <a:spcPct val="150000"/>
              </a:lnSpc>
            </a:pPr>
            <a:r>
              <a:rPr lang="en-US" sz="2800" dirty="0" smtClean="0">
                <a:solidFill>
                  <a:srgbClr val="FF0000"/>
                </a:solidFill>
              </a:rPr>
              <a:t>In recent time, number of cases of antibiotic resistance diseases are increasing. One of the main cause of antibiotic resistance is easy availability and self medication. There was urgent requirement of implementation of any strict laws that Schedule H was not available to implement.</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001000" cy="5693866"/>
          </a:xfrm>
          <a:prstGeom prst="rect">
            <a:avLst/>
          </a:prstGeom>
        </p:spPr>
        <p:txBody>
          <a:bodyPr wrap="square">
            <a:spAutoFit/>
          </a:bodyPr>
          <a:lstStyle/>
          <a:p>
            <a:pPr algn="ctr"/>
            <a:r>
              <a:rPr lang="en-US" sz="2800" b="1" dirty="0" smtClean="0"/>
              <a:t>In Indian medicine market whether it will be possible to implement Schedule H1 policy:</a:t>
            </a:r>
            <a:endParaRPr lang="en-US" sz="2800" dirty="0" smtClean="0"/>
          </a:p>
          <a:p>
            <a:pPr algn="just"/>
            <a:r>
              <a:rPr lang="en-US" sz="2800" dirty="0" smtClean="0">
                <a:solidFill>
                  <a:srgbClr val="FF0000"/>
                </a:solidFill>
              </a:rPr>
              <a:t>Where infrastructure at ground level is of third class. Even in some area there is a lot of Medical Store running without a License or registered pharmacist. One another major problem in Indian Pharmaceutical supply system is that there is a much more chance of drugs without any invoice from its sources i.e. manufactures. In some states where there is tendency and demand of drugs without proper billing. The main reason of this practice is difficulty of getting a particular drug license for retail shop and different tax role at different states.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8229600" cy="5632311"/>
          </a:xfrm>
          <a:prstGeom prst="rect">
            <a:avLst/>
          </a:prstGeom>
        </p:spPr>
        <p:txBody>
          <a:bodyPr wrap="square">
            <a:spAutoFit/>
          </a:bodyPr>
          <a:lstStyle/>
          <a:p>
            <a:pPr algn="just">
              <a:lnSpc>
                <a:spcPct val="150000"/>
              </a:lnSpc>
            </a:pPr>
            <a:r>
              <a:rPr lang="en-US" sz="2400" dirty="0" smtClean="0">
                <a:solidFill>
                  <a:srgbClr val="FF0000"/>
                </a:solidFill>
              </a:rPr>
              <a:t>Our drug department also plays a major role in promoting this practices. Corruption is key of this bad practice of pharmaceutical sector. RMP in India have a strong hold particularly in rural area and in areas where there is no medical facilities. For cheap and easy medicine they are beneficial but our country does not have sufficient amount of doctors to feed the requirement of increasing population. So these so called RMP’s is now necessity of some areas in India. These are the person even does not  know the definition of antibiotics and recommend stronger to stronger antibiotic for minor illnesses.</a:t>
            </a:r>
            <a:endParaRPr lang="en-US" sz="2400"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768</Words>
  <Application>Microsoft Office PowerPoint</Application>
  <PresentationFormat>On-screen Show (4:3)</PresentationFormat>
  <Paragraphs>77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Schedule H and H1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A</cp:lastModifiedBy>
  <cp:revision>8</cp:revision>
  <dcterms:created xsi:type="dcterms:W3CDTF">2020-10-09T08:24:21Z</dcterms:created>
  <dcterms:modified xsi:type="dcterms:W3CDTF">2020-10-13T06:28:23Z</dcterms:modified>
</cp:coreProperties>
</file>