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Default Extension="doc" ContentType="application/msword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9" r:id="rId10"/>
    <p:sldId id="267" r:id="rId11"/>
    <p:sldId id="262" r:id="rId12"/>
    <p:sldId id="263" r:id="rId13"/>
    <p:sldId id="264" r:id="rId14"/>
    <p:sldId id="268" r:id="rId15"/>
    <p:sldId id="270" r:id="rId16"/>
    <p:sldId id="271" r:id="rId17"/>
    <p:sldId id="286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7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jpe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3DF71-FBDC-47A9-B34A-237FC3043E86}" type="datetimeFigureOut">
              <a:rPr lang="en-IN" smtClean="0"/>
              <a:pPr/>
              <a:t>04-12-2017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459EC-0FB0-4D81-98DA-FD9A5C518AD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ar-SA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AD94C94-109B-4CB7-B1BF-F4E2221C25AC}" type="slidenum">
              <a:rPr lang="ar-SA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ar-S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ar-SA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8104E7C-1FD8-4C87-ACA5-3C59D8E5E55F}" type="slidenum">
              <a:rPr lang="ar-SA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ar-S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ar-SA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665B365-2C35-4D36-81B7-8464FDF80817}" type="slidenum">
              <a:rPr lang="ar-SA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ar-S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78F51B-E7DC-48EC-AF0B-A2DE3C1B95B5}" type="slidenum">
              <a:rPr lang="en-US"/>
              <a:pPr/>
              <a:t>23</a:t>
            </a:fld>
            <a:endParaRPr lang="en-US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AB9608-01D3-440C-BEEB-3D9CD863A9AE}" type="slidenum">
              <a:rPr lang="en-US"/>
              <a:pPr/>
              <a:t>24</a:t>
            </a:fld>
            <a:endParaRPr lang="en-US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ar-SA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46B7260-A4D4-4B63-B9B6-EBD9AB19E871}" type="slidenum">
              <a:rPr lang="ar-SA"/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ar-SA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ar-SA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132937A-9EC1-40FE-8658-21A07906FBC9}" type="slidenum">
              <a:rPr lang="ar-SA"/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ar-SA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ar-SA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A75A937-D0C8-45AE-9DDA-6CFCAEF1F844}" type="slidenum">
              <a:rPr lang="ar-SA"/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ar-SA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ar-SA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9ECCC7A-85BA-44B6-8A85-7E76BE742626}" type="slidenum">
              <a:rPr lang="ar-SA"/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ar-S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11CD-FBE2-433D-8E41-806E21B566C4}" type="datetimeFigureOut">
              <a:rPr lang="en-IN" smtClean="0"/>
              <a:pPr/>
              <a:t>04-12-2017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D40-9C32-48C2-ADA7-5D6C039909B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11CD-FBE2-433D-8E41-806E21B566C4}" type="datetimeFigureOut">
              <a:rPr lang="en-IN" smtClean="0"/>
              <a:pPr/>
              <a:t>04-12-2017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D40-9C32-48C2-ADA7-5D6C039909B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11CD-FBE2-433D-8E41-806E21B566C4}" type="datetimeFigureOut">
              <a:rPr lang="en-IN" smtClean="0"/>
              <a:pPr/>
              <a:t>04-12-2017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D40-9C32-48C2-ADA7-5D6C039909B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B87897C-80A0-41EB-82D3-87C63C034E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C0D2336-182A-4F26-A952-2A41FC979D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7213769-400A-46F0-A341-2B3390CCE0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6A97CA9-9D1B-4FBF-B322-B24CC4841DE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61081F8-415F-40D8-826D-CA5F8FD156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F224EF4-9EEB-415D-B482-A2012FECC71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D34B4EC-0E79-409D-9125-4D564B67ED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11CD-FBE2-433D-8E41-806E21B566C4}" type="datetimeFigureOut">
              <a:rPr lang="en-IN" smtClean="0"/>
              <a:pPr/>
              <a:t>04-12-2017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D40-9C32-48C2-ADA7-5D6C039909B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11CD-FBE2-433D-8E41-806E21B566C4}" type="datetimeFigureOut">
              <a:rPr lang="en-IN" smtClean="0"/>
              <a:pPr/>
              <a:t>04-12-2017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D40-9C32-48C2-ADA7-5D6C039909B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11CD-FBE2-433D-8E41-806E21B566C4}" type="datetimeFigureOut">
              <a:rPr lang="en-IN" smtClean="0"/>
              <a:pPr/>
              <a:t>04-12-2017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D40-9C32-48C2-ADA7-5D6C039909B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11CD-FBE2-433D-8E41-806E21B566C4}" type="datetimeFigureOut">
              <a:rPr lang="en-IN" smtClean="0"/>
              <a:pPr/>
              <a:t>04-12-2017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D40-9C32-48C2-ADA7-5D6C039909B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11CD-FBE2-433D-8E41-806E21B566C4}" type="datetimeFigureOut">
              <a:rPr lang="en-IN" smtClean="0"/>
              <a:pPr/>
              <a:t>04-12-2017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D40-9C32-48C2-ADA7-5D6C039909B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11CD-FBE2-433D-8E41-806E21B566C4}" type="datetimeFigureOut">
              <a:rPr lang="en-IN" smtClean="0"/>
              <a:pPr/>
              <a:t>04-12-2017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D40-9C32-48C2-ADA7-5D6C039909B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11CD-FBE2-433D-8E41-806E21B566C4}" type="datetimeFigureOut">
              <a:rPr lang="en-IN" smtClean="0"/>
              <a:pPr/>
              <a:t>04-12-2017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D40-9C32-48C2-ADA7-5D6C039909B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11CD-FBE2-433D-8E41-806E21B566C4}" type="datetimeFigureOut">
              <a:rPr lang="en-IN" smtClean="0"/>
              <a:pPr/>
              <a:t>04-12-2017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D40-9C32-48C2-ADA7-5D6C039909B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D11CD-FBE2-433D-8E41-806E21B566C4}" type="datetimeFigureOut">
              <a:rPr lang="en-IN" smtClean="0"/>
              <a:pPr/>
              <a:t>04-12-2017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00D40-9C32-48C2-ADA7-5D6C039909B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gi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9.jpe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6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6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8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9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2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3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4.v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5.v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21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2656"/>
            <a:ext cx="7772400" cy="938535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  <a:latin typeface="Algerian" pitchFamily="82" charset="0"/>
              </a:rPr>
              <a:t>LIPIDS</a:t>
            </a:r>
            <a:endParaRPr lang="en-IN" sz="5400" b="1" dirty="0">
              <a:solidFill>
                <a:srgbClr val="FF0000"/>
              </a:solidFill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99520"/>
            <a:ext cx="6400800" cy="242582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  <a:latin typeface="Algerian" pitchFamily="82" charset="0"/>
              </a:rPr>
              <a:t>INTRODUCTION TO BIOCHEMISTRY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Algerian" pitchFamily="82" charset="0"/>
              </a:rPr>
              <a:t>R. MAITI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lgerian" pitchFamily="82" charset="0"/>
              </a:rPr>
              <a:t>LECTURER IN PHARMACY</a:t>
            </a:r>
            <a:endParaRPr lang="en-IN" sz="1800" dirty="0">
              <a:solidFill>
                <a:schemeClr val="tx1"/>
              </a:solidFill>
              <a:latin typeface="Algerian" pitchFamily="82" charset="0"/>
            </a:endParaRPr>
          </a:p>
        </p:txBody>
      </p:sp>
      <p:pic>
        <p:nvPicPr>
          <p:cNvPr id="5" name="Picture 4" descr="05-11x-ButterOi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235968"/>
            <a:ext cx="6840760" cy="28411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42925" y="3638550"/>
            <a:ext cx="8372475" cy="2838450"/>
          </a:xfrm>
        </p:spPr>
        <p:txBody>
          <a:bodyPr/>
          <a:lstStyle/>
          <a:p>
            <a:pPr marL="0" indent="0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FontTx/>
              <a:buNone/>
            </a:pPr>
            <a:r>
              <a:rPr lang="en-US" sz="2800"/>
              <a:t>There is free rotation about </a:t>
            </a:r>
            <a:r>
              <a:rPr lang="en-US" sz="2800" b="1"/>
              <a:t>C-C</a:t>
            </a:r>
            <a:r>
              <a:rPr lang="en-US" sz="2800"/>
              <a:t> bonds in the fatty acid hydrocarbon, except where there is a double bond. 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FontTx/>
              <a:buNone/>
            </a:pPr>
            <a:r>
              <a:rPr lang="en-US" sz="2800"/>
              <a:t>Each cis double bond causes a </a:t>
            </a:r>
            <a:r>
              <a:rPr lang="en-US" sz="2800" b="1">
                <a:solidFill>
                  <a:srgbClr val="000099"/>
                </a:solidFill>
              </a:rPr>
              <a:t>kink</a:t>
            </a:r>
            <a:r>
              <a:rPr lang="en-US" sz="2800"/>
              <a:t> in the chain. 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FontTx/>
              <a:buNone/>
            </a:pPr>
            <a:r>
              <a:rPr lang="en-US" sz="2800"/>
              <a:t>Rotation about other </a:t>
            </a:r>
            <a:r>
              <a:rPr lang="en-US" sz="2800" b="1"/>
              <a:t>C-C</a:t>
            </a:r>
            <a:r>
              <a:rPr lang="en-US" sz="2800"/>
              <a:t> bonds would permit a more linear structure than shown, but there would be a kink.</a:t>
            </a:r>
          </a:p>
        </p:txBody>
      </p:sp>
      <p:graphicFrame>
        <p:nvGraphicFramePr>
          <p:cNvPr id="74762" name="Object 10"/>
          <p:cNvGraphicFramePr>
            <a:graphicFrameLocks noChangeAspect="1"/>
          </p:cNvGraphicFramePr>
          <p:nvPr/>
        </p:nvGraphicFramePr>
        <p:xfrm>
          <a:off x="1985963" y="266700"/>
          <a:ext cx="5173662" cy="3052763"/>
        </p:xfrm>
        <a:graphic>
          <a:graphicData uri="http://schemas.openxmlformats.org/presentationml/2006/ole">
            <p:oleObj spid="_x0000_s3074" r:id="rId3" imgW="2229612" imgH="1315212" progId="Word.Pictur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Fatty Acids</a:t>
            </a:r>
            <a:endParaRPr lang="en-IN" sz="32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</p:spPr>
        <p:txBody>
          <a:bodyPr>
            <a:normAutofit lnSpcReduction="10000"/>
          </a:bodyPr>
          <a:lstStyle/>
          <a:p>
            <a:pPr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Humans can synthesize most fatty acids, including saturated, monounsaturated, and some polyunsaturated fats.</a:t>
            </a:r>
          </a:p>
          <a:p>
            <a:pPr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However , some fatty acids cannot be synthesized like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linolenic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acid which is found only in plants.</a:t>
            </a:r>
          </a:p>
          <a:p>
            <a:pPr marL="342900" lvl="1" indent="-342900"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 Because it is not synthesized but is vital for </a:t>
            </a:r>
            <a:r>
              <a:rPr lang="en-US" sz="35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health</a:t>
            </a: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5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growth</a:t>
            </a: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sz="35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development</a:t>
            </a: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, it is termed essential fatty acid.</a:t>
            </a:r>
          </a:p>
          <a:p>
            <a:pPr marL="342900" lvl="1" indent="-342900">
              <a:buNone/>
              <a:defRPr/>
            </a:pP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(required for the biosynthesis of prostaglandin).</a:t>
            </a:r>
            <a:endParaRPr lang="ar-SA" sz="35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  <a:defRPr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Clinical importance of fatty acids</a:t>
            </a:r>
            <a:endParaRPr lang="ar-SA" sz="3200" b="1" dirty="0" smtClean="0">
              <a:solidFill>
                <a:srgbClr val="7030A0"/>
              </a:solidFill>
              <a:latin typeface="Times New Roman" pitchFamily="18" charset="0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 algn="l" rtl="0">
              <a:lnSpc>
                <a:spcPct val="90000"/>
              </a:lnSpc>
              <a:buFont typeface="Arial" pitchFamily="34" charset="0"/>
              <a:buBlip>
                <a:blip r:embed="rId3"/>
              </a:buBlip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Fecal fatty acids are sometimes measured to detect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malabsorptive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pancreatic disorders—the test is mostly considered obsolete.</a:t>
            </a:r>
          </a:p>
          <a:p>
            <a:pPr algn="l" rtl="0">
              <a:lnSpc>
                <a:spcPct val="90000"/>
              </a:lnSpc>
              <a:buFont typeface="Arial" pitchFamily="34" charset="0"/>
              <a:buBlip>
                <a:blip r:embed="rId3"/>
              </a:buBlip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Serum free fatty acids help distinguish between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hyperinsulinemic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hypoglycemia (FFA normal) and disorders of fatty acid oxidation (FFA elevated and negative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ketones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 rtl="0">
              <a:buFont typeface="Arial" pitchFamily="34" charset="0"/>
              <a:buNone/>
            </a:pPr>
            <a:endParaRPr lang="ar-SA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260648"/>
            <a:ext cx="8229600" cy="64807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Glycerol esters (</a:t>
            </a:r>
            <a:r>
              <a:rPr lang="en-US" sz="3200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acylglycerols</a:t>
            </a:r>
            <a:r>
              <a:rPr lang="en-US" sz="32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ar-SA" sz="3200" b="1" dirty="0" smtClean="0">
              <a:solidFill>
                <a:srgbClr val="7030A0"/>
              </a:solidFill>
              <a:latin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877272"/>
          </a:xfrm>
        </p:spPr>
        <p:txBody>
          <a:bodyPr/>
          <a:lstStyle/>
          <a:p>
            <a:pPr algn="l" rtl="0">
              <a:buFont typeface="Arial" pitchFamily="34" charset="0"/>
              <a:buBlip>
                <a:blip r:embed="rId4"/>
              </a:buBlip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Glycerol is a three-carbon alcohol that contains  a hydroxyl group on each of its carbon atom. </a:t>
            </a:r>
          </a:p>
          <a:p>
            <a:pPr algn="l" rtl="0">
              <a:buFont typeface="Arial" pitchFamily="34" charset="0"/>
              <a:buBlip>
                <a:blip r:embed="rId4"/>
              </a:buBlip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Each hydroxyl can be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esterified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with a fatty acid. </a:t>
            </a:r>
          </a:p>
          <a:p>
            <a:pPr algn="l" rtl="0">
              <a:buFont typeface="Arial" pitchFamily="34" charset="0"/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buFont typeface="Arial" pitchFamily="34" charset="0"/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buFont typeface="Arial" pitchFamily="34" charset="0"/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buFont typeface="Arial" pitchFamily="34" charset="0"/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buFont typeface="Arial" pitchFamily="34" charset="0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714375" y="2708920"/>
            <a:ext cx="7358063" cy="2214562"/>
          </a:xfrm>
          <a:prstGeom prst="rect">
            <a:avLst/>
          </a:prstGeom>
          <a:blipFill>
            <a:blip r:embed="rId5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aphicFrame>
        <p:nvGraphicFramePr>
          <p:cNvPr id="18435" name="Object 3" descr="Recycled paper"/>
          <p:cNvGraphicFramePr>
            <a:graphicFrameLocks noChangeAspect="1"/>
          </p:cNvGraphicFramePr>
          <p:nvPr/>
        </p:nvGraphicFramePr>
        <p:xfrm>
          <a:off x="1571625" y="2852936"/>
          <a:ext cx="1006475" cy="1677988"/>
        </p:xfrm>
        <a:graphic>
          <a:graphicData uri="http://schemas.openxmlformats.org/presentationml/2006/ole">
            <p:oleObj spid="_x0000_s1026" name="CS ChemDraw Drawing" r:id="rId6" imgW="1005840" imgH="1678680" progId="">
              <p:embed/>
            </p:oleObj>
          </a:graphicData>
        </a:graphic>
      </p:graphicFrame>
      <p:graphicFrame>
        <p:nvGraphicFramePr>
          <p:cNvPr id="18436" name="Object 4" descr="Recycled paper"/>
          <p:cNvGraphicFramePr>
            <a:graphicFrameLocks noChangeAspect="1"/>
          </p:cNvGraphicFramePr>
          <p:nvPr/>
        </p:nvGraphicFramePr>
        <p:xfrm>
          <a:off x="4071938" y="2852936"/>
          <a:ext cx="2735262" cy="1677988"/>
        </p:xfrm>
        <a:graphic>
          <a:graphicData uri="http://schemas.openxmlformats.org/presentationml/2006/ole">
            <p:oleObj spid="_x0000_s1027" name="CS ChemDraw Drawing" r:id="rId7" imgW="2735280" imgH="1678680" progId="">
              <p:embed/>
            </p:oleObj>
          </a:graphicData>
        </a:graphic>
      </p:graphicFrame>
      <p:sp>
        <p:nvSpPr>
          <p:cNvPr id="9" name="Text Box 6"/>
          <p:cNvSpPr txBox="1">
            <a:spLocks noChangeArrowheads="1"/>
          </p:cNvSpPr>
          <p:nvPr/>
        </p:nvSpPr>
        <p:spPr bwMode="auto">
          <a:xfrm flipH="1">
            <a:off x="1357313" y="4437112"/>
            <a:ext cx="15001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400" dirty="0">
                <a:latin typeface="Times"/>
              </a:rPr>
              <a:t>Glycerol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143375" y="4437112"/>
            <a:ext cx="1687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400" dirty="0">
                <a:latin typeface="Times"/>
              </a:rPr>
              <a:t>Triglyceride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098306"/>
            <a:ext cx="9144000" cy="16430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  <a:buFontTx/>
              <a:buBlip>
                <a:blip r:embed="rId8"/>
              </a:buBlip>
              <a:defRPr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The class of </a:t>
            </a:r>
            <a:r>
              <a:rPr lang="en-US" sz="3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acyglycerol</a:t>
            </a: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3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glyceride</a:t>
            </a: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is </a:t>
            </a:r>
            <a:r>
              <a:rPr lang="en-US" sz="3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determind</a:t>
            </a: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by the number of fatty </a:t>
            </a:r>
            <a:r>
              <a:rPr lang="en-US" sz="3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acyle</a:t>
            </a: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groups present; (</a:t>
            </a:r>
            <a:r>
              <a:rPr lang="en-US" sz="3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monoglycerides,diglycerides</a:t>
            </a: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and triglycerides)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5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8" dur="20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9" grpId="0"/>
      <p:bldP spid="10" grpId="0"/>
      <p:bldP spid="11" grpId="0" build="allAtOnce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Triglyceride</a:t>
            </a:r>
            <a:endParaRPr lang="en-IN" sz="3200" b="1" dirty="0">
              <a:solidFill>
                <a:srgbClr val="FF0000"/>
              </a:solidFill>
            </a:endParaRPr>
          </a:p>
        </p:txBody>
      </p:sp>
      <p:pic>
        <p:nvPicPr>
          <p:cNvPr id="4" name="Picture 4" descr="05-10-FatStructure-L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908720"/>
            <a:ext cx="8136904" cy="55446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Triglycerides</a:t>
            </a:r>
            <a:endParaRPr lang="ar-SA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72608"/>
          </a:xfrm>
        </p:spPr>
        <p:txBody>
          <a:bodyPr/>
          <a:lstStyle/>
          <a:p>
            <a:pPr algn="l" rtl="0">
              <a:buFont typeface="Arial" pitchFamily="34" charset="0"/>
              <a:buBlip>
                <a:blip r:embed="rId3"/>
              </a:buBlip>
            </a:pP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Triglycerides from plants tend to have large amount of 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18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:2 or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linoleic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residues and are liquid at room temperature (RT).</a:t>
            </a:r>
          </a:p>
          <a:p>
            <a:pPr algn="l" rtl="0">
              <a:buFont typeface="Arial" pitchFamily="34" charset="0"/>
              <a:buBlip>
                <a:blip r:embed="rId3"/>
              </a:buBlip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Triglycerides from animals especially ruminants, tend to have 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:0 through 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18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:0 fatty-acid residues (saturated fats) and are solid at RT. </a:t>
            </a:r>
          </a:p>
          <a:p>
            <a:pPr algn="l" rtl="0">
              <a:buFont typeface="Arial" pitchFamily="34" charset="0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ar-SA" dirty="0" smtClean="0"/>
          </a:p>
        </p:txBody>
      </p:sp>
      <p:sp>
        <p:nvSpPr>
          <p:cNvPr id="4" name="Rectangle 3"/>
          <p:cNvSpPr/>
          <p:nvPr/>
        </p:nvSpPr>
        <p:spPr>
          <a:xfrm>
            <a:off x="467544" y="4941168"/>
            <a:ext cx="8280920" cy="17145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  <a:buFontTx/>
              <a:buBlip>
                <a:blip r:embed="rId4"/>
              </a:buBlip>
              <a:defRPr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Some plant triglyceride, such as coconut oil, are highly saturated and may be solid at RT.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</a:t>
            </a:r>
            <a:endParaRPr lang="ar-SA" dirty="0"/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/>
              <a:t>Glycerophospholipids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19100" y="1485900"/>
            <a:ext cx="5486400" cy="274320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5000"/>
              </a:lnSpc>
              <a:spcBef>
                <a:spcPct val="0"/>
              </a:spcBef>
              <a:spcAft>
                <a:spcPct val="30000"/>
              </a:spcAft>
              <a:buFontTx/>
              <a:buNone/>
            </a:pPr>
            <a:r>
              <a:rPr lang="en-US" sz="2800" b="1">
                <a:solidFill>
                  <a:srgbClr val="000099"/>
                </a:solidFill>
              </a:rPr>
              <a:t>Glycerophospholipids</a:t>
            </a:r>
            <a:r>
              <a:rPr lang="en-US" sz="2800" b="1">
                <a:solidFill>
                  <a:srgbClr val="FF0000"/>
                </a:solidFill>
              </a:rPr>
              <a:t> </a:t>
            </a:r>
            <a:r>
              <a:rPr lang="en-US" sz="2800"/>
              <a:t>(phosphoglycerides), are common constituents of cellular membranes.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spcAft>
                <a:spcPct val="30000"/>
              </a:spcAft>
              <a:buFontTx/>
              <a:buNone/>
            </a:pPr>
            <a:r>
              <a:rPr lang="en-US" sz="2800"/>
              <a:t>They have a </a:t>
            </a:r>
            <a:r>
              <a:rPr lang="en-US" sz="2800" b="1">
                <a:solidFill>
                  <a:srgbClr val="000099"/>
                </a:solidFill>
              </a:rPr>
              <a:t>glycerol</a:t>
            </a:r>
            <a:r>
              <a:rPr lang="en-US" sz="2800"/>
              <a:t> backbone.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spcAft>
                <a:spcPct val="30000"/>
              </a:spcAft>
              <a:buFontTx/>
              <a:buNone/>
            </a:pPr>
            <a:r>
              <a:rPr lang="en-US" sz="2800"/>
              <a:t>Hydroxyls at </a:t>
            </a:r>
            <a:r>
              <a:rPr lang="en-US" sz="2800" b="1"/>
              <a:t>C1</a:t>
            </a:r>
            <a:r>
              <a:rPr lang="en-US" sz="2800"/>
              <a:t> &amp; </a:t>
            </a:r>
            <a:r>
              <a:rPr lang="en-US" sz="2800" b="1"/>
              <a:t>C2</a:t>
            </a:r>
            <a:r>
              <a:rPr lang="en-US" sz="2800"/>
              <a:t> are esterified to </a:t>
            </a:r>
            <a:r>
              <a:rPr lang="en-US" sz="2800" b="1">
                <a:solidFill>
                  <a:srgbClr val="000099"/>
                </a:solidFill>
              </a:rPr>
              <a:t>fatty acids</a:t>
            </a:r>
            <a:r>
              <a:rPr lang="en-US" sz="2800"/>
              <a:t>. </a:t>
            </a:r>
          </a:p>
        </p:txBody>
      </p:sp>
      <p:graphicFrame>
        <p:nvGraphicFramePr>
          <p:cNvPr id="40964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6172200" y="1524000"/>
          <a:ext cx="2495550" cy="2868613"/>
        </p:xfrm>
        <a:graphic>
          <a:graphicData uri="http://schemas.openxmlformats.org/presentationml/2006/ole">
            <p:oleObj spid="_x0000_s5122" name="Picture" r:id="rId3" imgW="1143000" imgH="1314360" progId="Word.Picture.8">
              <p:embed/>
            </p:oleObj>
          </a:graphicData>
        </a:graphic>
      </p:graphicFrame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419100" y="4402138"/>
            <a:ext cx="27051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5000"/>
              </a:lnSpc>
              <a:spcAft>
                <a:spcPct val="10000"/>
              </a:spcAft>
            </a:pPr>
            <a:r>
              <a:rPr lang="en-US"/>
              <a:t>An </a:t>
            </a:r>
            <a:r>
              <a:rPr lang="en-US" b="1">
                <a:solidFill>
                  <a:srgbClr val="000099"/>
                </a:solidFill>
              </a:rPr>
              <a:t>ester</a:t>
            </a:r>
            <a:r>
              <a:rPr lang="en-US"/>
              <a:t> forms when a hydroxyl reacts with a carboxylic acid, with loss of H</a:t>
            </a:r>
            <a:r>
              <a:rPr lang="en-US" baseline="-25000"/>
              <a:t>2</a:t>
            </a:r>
            <a:r>
              <a:rPr lang="en-US"/>
              <a:t>O.</a:t>
            </a:r>
          </a:p>
        </p:txBody>
      </p:sp>
      <p:sp>
        <p:nvSpPr>
          <p:cNvPr id="40974" name="Rectangle 14"/>
          <p:cNvSpPr>
            <a:spLocks noChangeArrowheads="1"/>
          </p:cNvSpPr>
          <p:nvPr/>
        </p:nvSpPr>
        <p:spPr bwMode="auto">
          <a:xfrm>
            <a:off x="3228975" y="2971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IN"/>
          </a:p>
        </p:txBody>
      </p:sp>
      <p:graphicFrame>
        <p:nvGraphicFramePr>
          <p:cNvPr id="40973" name="Object 13"/>
          <p:cNvGraphicFramePr>
            <a:graphicFrameLocks noChangeAspect="1"/>
          </p:cNvGraphicFramePr>
          <p:nvPr/>
        </p:nvGraphicFramePr>
        <p:xfrm>
          <a:off x="3200400" y="4533900"/>
          <a:ext cx="5905500" cy="2011363"/>
        </p:xfrm>
        <a:graphic>
          <a:graphicData uri="http://schemas.openxmlformats.org/presentationml/2006/ole">
            <p:oleObj spid="_x0000_s5123" r:id="rId4" imgW="2686812" imgH="914400" progId="Word.Pictur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ontent Placeholder 33"/>
          <p:cNvSpPr>
            <a:spLocks noGrp="1"/>
          </p:cNvSpPr>
          <p:nvPr>
            <p:ph type="body" sz="half" idx="2"/>
          </p:nvPr>
        </p:nvSpPr>
        <p:spPr>
          <a:xfrm>
            <a:off x="0" y="4714875"/>
            <a:ext cx="9144000" cy="2143125"/>
          </a:xfrm>
        </p:spPr>
        <p:txBody>
          <a:bodyPr/>
          <a:lstStyle/>
          <a:p>
            <a:pPr algn="l" rtl="0">
              <a:buFont typeface="Arial" pitchFamily="34" charset="0"/>
              <a:buBlip>
                <a:blip r:embed="rId2"/>
              </a:buBlip>
            </a:pPr>
            <a:r>
              <a:rPr lang="en-US" sz="2400" smtClean="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 Phospholipids are complex lipids, resembling triglycerides, but containing phosphate and a nitrogenous base in place of one of the fatty acids. </a:t>
            </a:r>
          </a:p>
          <a:p>
            <a:pPr algn="l" rtl="0">
              <a:buFont typeface="Arial" pitchFamily="34" charset="0"/>
              <a:buBlip>
                <a:blip r:embed="rId2"/>
              </a:buBlip>
            </a:pPr>
            <a:r>
              <a:rPr lang="en-US" sz="2400" smtClean="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  They are important components of cell membranes and lipoproteins, maintaining the solubility of non-polar lipids and cholesterol.</a:t>
            </a:r>
            <a:endParaRPr lang="en-GB" sz="2400" smtClean="0">
              <a:solidFill>
                <a:schemeClr val="bg1"/>
              </a:solidFill>
              <a:latin typeface="Times New Roman" pitchFamily="18" charset="0"/>
              <a:cs typeface="Arial" pitchFamily="34" charset="0"/>
            </a:endParaRPr>
          </a:p>
          <a:p>
            <a:pPr algn="l" rtl="0"/>
            <a:endParaRPr lang="ar-SA" sz="2400" smtClean="0">
              <a:solidFill>
                <a:schemeClr val="bg1"/>
              </a:solidFill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857250" y="877888"/>
            <a:ext cx="5286375" cy="3733800"/>
            <a:chOff x="674" y="624"/>
            <a:chExt cx="3214" cy="2352"/>
          </a:xfrm>
        </p:grpSpPr>
        <p:sp>
          <p:nvSpPr>
            <p:cNvPr id="45" name="Text Box 9"/>
            <p:cNvSpPr txBox="1">
              <a:spLocks noChangeArrowheads="1"/>
            </p:cNvSpPr>
            <p:nvPr/>
          </p:nvSpPr>
          <p:spPr bwMode="auto">
            <a:xfrm>
              <a:off x="2064" y="2726"/>
              <a:ext cx="166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rtl="0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2000" b="1" dirty="0">
                  <a:solidFill>
                    <a:srgbClr val="00FF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cs typeface="+mn-cs"/>
                </a:rPr>
                <a:t>PHOSPHOLIPID</a:t>
              </a:r>
              <a:endParaRPr lang="en-GB" sz="2000" b="1" dirty="0">
                <a:solidFill>
                  <a:srgbClr val="00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+mn-cs"/>
              </a:endParaRPr>
            </a:p>
          </p:txBody>
        </p:sp>
        <p:sp>
          <p:nvSpPr>
            <p:cNvPr id="17420" name="Text Box 10"/>
            <p:cNvSpPr txBox="1">
              <a:spLocks noChangeArrowheads="1"/>
            </p:cNvSpPr>
            <p:nvPr/>
          </p:nvSpPr>
          <p:spPr bwMode="auto">
            <a:xfrm>
              <a:off x="1258" y="912"/>
              <a:ext cx="1055" cy="233"/>
            </a:xfrm>
            <a:prstGeom prst="rect">
              <a:avLst/>
            </a:prstGeom>
            <a:solidFill>
              <a:srgbClr val="7030A0"/>
            </a:solidFill>
            <a:ln w="12700" cap="sq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rtl="0"/>
              <a:r>
                <a:rPr kumimoji="1" lang="en-US">
                  <a:solidFill>
                    <a:schemeClr val="bg1"/>
                  </a:solidFill>
                  <a:latin typeface="Bookman"/>
                </a:rPr>
                <a:t>CH</a:t>
              </a:r>
              <a:r>
                <a:rPr kumimoji="1" lang="en-US" baseline="-25000">
                  <a:solidFill>
                    <a:schemeClr val="bg1"/>
                  </a:solidFill>
                  <a:latin typeface="Bookman"/>
                </a:rPr>
                <a:t>2</a:t>
              </a:r>
              <a:r>
                <a:rPr kumimoji="1" lang="en-US">
                  <a:solidFill>
                    <a:schemeClr val="bg1"/>
                  </a:solidFill>
                  <a:latin typeface="Bookman"/>
                </a:rPr>
                <a:t> – O </a:t>
              </a:r>
              <a:r>
                <a:rPr kumimoji="1" lang="en-US">
                  <a:solidFill>
                    <a:srgbClr val="FFFF00"/>
                  </a:solidFill>
                  <a:latin typeface="Bookman"/>
                </a:rPr>
                <a:t>– CR</a:t>
              </a:r>
              <a:r>
                <a:rPr kumimoji="1" lang="en-US" baseline="-25000">
                  <a:solidFill>
                    <a:srgbClr val="FFFF00"/>
                  </a:solidFill>
                  <a:latin typeface="Bookman"/>
                </a:rPr>
                <a:t>1</a:t>
              </a:r>
              <a:endParaRPr kumimoji="1" lang="en-GB" baseline="-25000">
                <a:solidFill>
                  <a:srgbClr val="FFFF00"/>
                </a:solidFill>
                <a:latin typeface="Bookman"/>
              </a:endParaRPr>
            </a:p>
          </p:txBody>
        </p:sp>
        <p:sp>
          <p:nvSpPr>
            <p:cNvPr id="17421" name="Line 11"/>
            <p:cNvSpPr>
              <a:spLocks noChangeShapeType="1"/>
            </p:cNvSpPr>
            <p:nvPr/>
          </p:nvSpPr>
          <p:spPr bwMode="auto">
            <a:xfrm>
              <a:off x="1296" y="1104"/>
              <a:ext cx="0" cy="432"/>
            </a:xfrm>
            <a:prstGeom prst="line">
              <a:avLst/>
            </a:prstGeom>
            <a:noFill/>
            <a:ln w="12700" cap="sq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422" name="Line 14"/>
            <p:cNvSpPr>
              <a:spLocks noChangeShapeType="1"/>
            </p:cNvSpPr>
            <p:nvPr/>
          </p:nvSpPr>
          <p:spPr bwMode="auto">
            <a:xfrm>
              <a:off x="1296" y="1776"/>
              <a:ext cx="0" cy="336"/>
            </a:xfrm>
            <a:prstGeom prst="line">
              <a:avLst/>
            </a:prstGeom>
            <a:noFill/>
            <a:ln w="12700" cap="sq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3" name="Group 15"/>
            <p:cNvGrpSpPr>
              <a:grpSpLocks/>
            </p:cNvGrpSpPr>
            <p:nvPr/>
          </p:nvGrpSpPr>
          <p:grpSpPr bwMode="auto">
            <a:xfrm>
              <a:off x="1920" y="1872"/>
              <a:ext cx="216" cy="327"/>
              <a:chOff x="1929" y="1833"/>
              <a:chExt cx="216" cy="327"/>
            </a:xfrm>
          </p:grpSpPr>
          <p:grpSp>
            <p:nvGrpSpPr>
              <p:cNvPr id="4" name="Group 16"/>
              <p:cNvGrpSpPr>
                <a:grpSpLocks/>
              </p:cNvGrpSpPr>
              <p:nvPr/>
            </p:nvGrpSpPr>
            <p:grpSpPr bwMode="auto">
              <a:xfrm>
                <a:off x="2016" y="2016"/>
                <a:ext cx="48" cy="144"/>
                <a:chOff x="2491" y="1815"/>
                <a:chExt cx="48" cy="144"/>
              </a:xfrm>
            </p:grpSpPr>
            <p:sp>
              <p:nvSpPr>
                <p:cNvPr id="17440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2491" y="1815"/>
                  <a:ext cx="0" cy="144"/>
                </a:xfrm>
                <a:prstGeom prst="line">
                  <a:avLst/>
                </a:prstGeom>
                <a:noFill/>
                <a:ln w="12700" cap="sq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7441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2539" y="1815"/>
                  <a:ext cx="0" cy="144"/>
                </a:xfrm>
                <a:prstGeom prst="line">
                  <a:avLst/>
                </a:prstGeom>
                <a:noFill/>
                <a:ln w="12700" cap="sq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17439" name="Text Box 19"/>
              <p:cNvSpPr txBox="1">
                <a:spLocks noChangeArrowheads="1"/>
              </p:cNvSpPr>
              <p:nvPr/>
            </p:nvSpPr>
            <p:spPr bwMode="auto">
              <a:xfrm>
                <a:off x="1929" y="1833"/>
                <a:ext cx="216" cy="23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rtl="0"/>
                <a:r>
                  <a:rPr kumimoji="1" lang="en-US">
                    <a:solidFill>
                      <a:schemeClr val="bg1"/>
                    </a:solidFill>
                    <a:latin typeface="Bookman"/>
                  </a:rPr>
                  <a:t>O</a:t>
                </a:r>
                <a:endParaRPr kumimoji="1" lang="en-GB">
                  <a:solidFill>
                    <a:schemeClr val="bg1"/>
                  </a:solidFill>
                  <a:latin typeface="Bookman"/>
                </a:endParaRPr>
              </a:p>
            </p:txBody>
          </p:sp>
        </p:grpSp>
        <p:sp>
          <p:nvSpPr>
            <p:cNvPr id="17424" name="Line 20"/>
            <p:cNvSpPr>
              <a:spLocks noChangeShapeType="1"/>
            </p:cNvSpPr>
            <p:nvPr/>
          </p:nvSpPr>
          <p:spPr bwMode="auto">
            <a:xfrm>
              <a:off x="2016" y="2352"/>
              <a:ext cx="0" cy="144"/>
            </a:xfrm>
            <a:prstGeom prst="line">
              <a:avLst/>
            </a:prstGeom>
            <a:noFill/>
            <a:ln w="12700" cap="sq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425" name="Text Box 21"/>
            <p:cNvSpPr txBox="1">
              <a:spLocks noChangeArrowheads="1"/>
            </p:cNvSpPr>
            <p:nvPr/>
          </p:nvSpPr>
          <p:spPr bwMode="auto">
            <a:xfrm>
              <a:off x="1939" y="2475"/>
              <a:ext cx="274" cy="233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rtl="0"/>
              <a:r>
                <a:rPr kumimoji="1" lang="en-US">
                  <a:solidFill>
                    <a:schemeClr val="bg1"/>
                  </a:solidFill>
                  <a:latin typeface="Bookman"/>
                </a:rPr>
                <a:t>O</a:t>
              </a:r>
              <a:r>
                <a:rPr kumimoji="1" lang="en-US" baseline="30000">
                  <a:solidFill>
                    <a:schemeClr val="bg1"/>
                  </a:solidFill>
                  <a:latin typeface="Bookman"/>
                </a:rPr>
                <a:t>-</a:t>
              </a:r>
              <a:endParaRPr kumimoji="1" lang="en-GB" baseline="30000">
                <a:solidFill>
                  <a:schemeClr val="bg1"/>
                </a:solidFill>
                <a:latin typeface="Bookman"/>
              </a:endParaRPr>
            </a:p>
          </p:txBody>
        </p:sp>
        <p:sp>
          <p:nvSpPr>
            <p:cNvPr id="17426" name="Text Box 22"/>
            <p:cNvSpPr txBox="1">
              <a:spLocks noChangeArrowheads="1"/>
            </p:cNvSpPr>
            <p:nvPr/>
          </p:nvSpPr>
          <p:spPr bwMode="auto">
            <a:xfrm>
              <a:off x="3600" y="1440"/>
              <a:ext cx="288" cy="231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rtl="0">
                <a:spcBef>
                  <a:spcPct val="50000"/>
                </a:spcBef>
              </a:pPr>
              <a:endParaRPr kumimoji="1" lang="en-US">
                <a:latin typeface="Haettenschweiler" pitchFamily="34" charset="0"/>
              </a:endParaRPr>
            </a:p>
          </p:txBody>
        </p:sp>
        <p:sp>
          <p:nvSpPr>
            <p:cNvPr id="17427" name="Text Box 23"/>
            <p:cNvSpPr txBox="1">
              <a:spLocks noChangeArrowheads="1"/>
            </p:cNvSpPr>
            <p:nvPr/>
          </p:nvSpPr>
          <p:spPr bwMode="auto">
            <a:xfrm>
              <a:off x="3360" y="2025"/>
              <a:ext cx="288" cy="231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rtl="0"/>
              <a:r>
                <a:rPr kumimoji="1" lang="en-US">
                  <a:latin typeface="Bookman"/>
                </a:rPr>
                <a:t>(+)</a:t>
              </a:r>
              <a:endParaRPr kumimoji="1" lang="en-GB">
                <a:latin typeface="Bookman"/>
              </a:endParaRPr>
            </a:p>
          </p:txBody>
        </p:sp>
        <p:grpSp>
          <p:nvGrpSpPr>
            <p:cNvPr id="5" name="Group 24"/>
            <p:cNvGrpSpPr>
              <a:grpSpLocks/>
            </p:cNvGrpSpPr>
            <p:nvPr/>
          </p:nvGrpSpPr>
          <p:grpSpPr bwMode="auto">
            <a:xfrm>
              <a:off x="2016" y="624"/>
              <a:ext cx="216" cy="327"/>
              <a:chOff x="1929" y="1833"/>
              <a:chExt cx="216" cy="327"/>
            </a:xfrm>
          </p:grpSpPr>
          <p:grpSp>
            <p:nvGrpSpPr>
              <p:cNvPr id="6" name="Group 25"/>
              <p:cNvGrpSpPr>
                <a:grpSpLocks/>
              </p:cNvGrpSpPr>
              <p:nvPr/>
            </p:nvGrpSpPr>
            <p:grpSpPr bwMode="auto">
              <a:xfrm>
                <a:off x="2016" y="2016"/>
                <a:ext cx="48" cy="144"/>
                <a:chOff x="2491" y="1815"/>
                <a:chExt cx="48" cy="144"/>
              </a:xfrm>
            </p:grpSpPr>
            <p:sp>
              <p:nvSpPr>
                <p:cNvPr id="17436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2491" y="1815"/>
                  <a:ext cx="0" cy="144"/>
                </a:xfrm>
                <a:prstGeom prst="line">
                  <a:avLst/>
                </a:prstGeom>
                <a:noFill/>
                <a:ln w="12700" cap="sq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7437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2539" y="1815"/>
                  <a:ext cx="0" cy="144"/>
                </a:xfrm>
                <a:prstGeom prst="line">
                  <a:avLst/>
                </a:prstGeom>
                <a:noFill/>
                <a:ln w="12700" cap="sq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17435" name="Text Box 28"/>
              <p:cNvSpPr txBox="1">
                <a:spLocks noChangeArrowheads="1"/>
              </p:cNvSpPr>
              <p:nvPr/>
            </p:nvSpPr>
            <p:spPr bwMode="auto">
              <a:xfrm>
                <a:off x="1929" y="1833"/>
                <a:ext cx="216" cy="23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rtl="0"/>
                <a:r>
                  <a:rPr kumimoji="1" lang="en-US">
                    <a:solidFill>
                      <a:schemeClr val="bg1"/>
                    </a:solidFill>
                    <a:latin typeface="Bookman"/>
                  </a:rPr>
                  <a:t>O</a:t>
                </a:r>
                <a:endParaRPr kumimoji="1" lang="en-GB">
                  <a:solidFill>
                    <a:schemeClr val="bg1"/>
                  </a:solidFill>
                  <a:latin typeface="Bookman"/>
                </a:endParaRPr>
              </a:p>
            </p:txBody>
          </p:sp>
        </p:grpSp>
        <p:grpSp>
          <p:nvGrpSpPr>
            <p:cNvPr id="7" name="Group 29"/>
            <p:cNvGrpSpPr>
              <a:grpSpLocks/>
            </p:cNvGrpSpPr>
            <p:nvPr/>
          </p:nvGrpSpPr>
          <p:grpSpPr bwMode="auto">
            <a:xfrm>
              <a:off x="674" y="1106"/>
              <a:ext cx="216" cy="469"/>
              <a:chOff x="1922" y="1691"/>
              <a:chExt cx="216" cy="469"/>
            </a:xfrm>
          </p:grpSpPr>
          <p:grpSp>
            <p:nvGrpSpPr>
              <p:cNvPr id="8" name="Group 30"/>
              <p:cNvGrpSpPr>
                <a:grpSpLocks/>
              </p:cNvGrpSpPr>
              <p:nvPr/>
            </p:nvGrpSpPr>
            <p:grpSpPr bwMode="auto">
              <a:xfrm>
                <a:off x="2016" y="1961"/>
                <a:ext cx="41" cy="199"/>
                <a:chOff x="2491" y="1760"/>
                <a:chExt cx="41" cy="199"/>
              </a:xfrm>
            </p:grpSpPr>
            <p:sp>
              <p:nvSpPr>
                <p:cNvPr id="17432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2491" y="1815"/>
                  <a:ext cx="0" cy="144"/>
                </a:xfrm>
                <a:prstGeom prst="line">
                  <a:avLst/>
                </a:prstGeom>
                <a:noFill/>
                <a:ln w="12700" cap="sq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7433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2532" y="1760"/>
                  <a:ext cx="0" cy="144"/>
                </a:xfrm>
                <a:prstGeom prst="line">
                  <a:avLst/>
                </a:prstGeom>
                <a:noFill/>
                <a:ln w="12700" cap="sq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17431" name="Text Box 33"/>
              <p:cNvSpPr txBox="1">
                <a:spLocks noChangeArrowheads="1"/>
              </p:cNvSpPr>
              <p:nvPr/>
            </p:nvSpPr>
            <p:spPr bwMode="auto">
              <a:xfrm>
                <a:off x="1922" y="1691"/>
                <a:ext cx="216" cy="23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rtl="0"/>
                <a:r>
                  <a:rPr kumimoji="1" lang="en-US">
                    <a:solidFill>
                      <a:schemeClr val="bg1"/>
                    </a:solidFill>
                    <a:latin typeface="Bookman"/>
                  </a:rPr>
                  <a:t>O</a:t>
                </a:r>
                <a:endParaRPr kumimoji="1" lang="en-GB">
                  <a:solidFill>
                    <a:schemeClr val="bg1"/>
                  </a:solidFill>
                  <a:latin typeface="Bookman"/>
                </a:endParaRPr>
              </a:p>
            </p:txBody>
          </p:sp>
        </p:grpSp>
      </p:grpSp>
      <p:sp>
        <p:nvSpPr>
          <p:cNvPr id="70" name="Rectangle 69"/>
          <p:cNvSpPr/>
          <p:nvPr/>
        </p:nvSpPr>
        <p:spPr>
          <a:xfrm>
            <a:off x="3786188" y="3071813"/>
            <a:ext cx="3000375" cy="9144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ar-SA"/>
          </a:p>
        </p:txBody>
      </p:sp>
      <p:sp>
        <p:nvSpPr>
          <p:cNvPr id="74" name="Text Box 34"/>
          <p:cNvSpPr txBox="1">
            <a:spLocks noChangeArrowheads="1"/>
          </p:cNvSpPr>
          <p:nvPr/>
        </p:nvSpPr>
        <p:spPr bwMode="auto">
          <a:xfrm>
            <a:off x="4343400" y="2286000"/>
            <a:ext cx="1811338" cy="457200"/>
          </a:xfrm>
          <a:prstGeom prst="rect">
            <a:avLst/>
          </a:prstGeom>
          <a:noFill/>
          <a:ln w="4763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rtl="0"/>
            <a:r>
              <a:rPr kumimoji="1" lang="en-GB" sz="2400">
                <a:solidFill>
                  <a:srgbClr val="FFFF00"/>
                </a:solidFill>
                <a:latin typeface="Haettenschweiler" pitchFamily="34" charset="0"/>
              </a:rPr>
              <a:t>Nitrogenous base</a:t>
            </a:r>
          </a:p>
        </p:txBody>
      </p:sp>
      <p:sp>
        <p:nvSpPr>
          <p:cNvPr id="75" name="Text Box 35"/>
          <p:cNvSpPr txBox="1">
            <a:spLocks noChangeArrowheads="1"/>
          </p:cNvSpPr>
          <p:nvPr/>
        </p:nvSpPr>
        <p:spPr bwMode="auto">
          <a:xfrm>
            <a:off x="2714625" y="2000250"/>
            <a:ext cx="1154113" cy="457200"/>
          </a:xfrm>
          <a:prstGeom prst="rect">
            <a:avLst/>
          </a:prstGeom>
          <a:noFill/>
          <a:ln w="4763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rtl="0"/>
            <a:r>
              <a:rPr kumimoji="1" lang="en-US" sz="2400">
                <a:solidFill>
                  <a:srgbClr val="FFFF00"/>
                </a:solidFill>
                <a:latin typeface="Haettenschweiler" pitchFamily="34" charset="0"/>
              </a:rPr>
              <a:t>Phosphate</a:t>
            </a:r>
            <a:endParaRPr kumimoji="1" lang="en-GB" sz="2400">
              <a:solidFill>
                <a:srgbClr val="FFFF00"/>
              </a:solidFill>
              <a:latin typeface="Haettenschweiler" pitchFamily="34" charset="0"/>
            </a:endParaRPr>
          </a:p>
        </p:txBody>
      </p:sp>
      <p:sp>
        <p:nvSpPr>
          <p:cNvPr id="76" name="Text Box 12"/>
          <p:cNvSpPr txBox="1">
            <a:spLocks noChangeArrowheads="1"/>
          </p:cNvSpPr>
          <p:nvPr/>
        </p:nvSpPr>
        <p:spPr bwMode="auto">
          <a:xfrm>
            <a:off x="1500188" y="3316288"/>
            <a:ext cx="5300662" cy="36988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0"/>
            <a:r>
              <a:rPr kumimoji="1" lang="en-US">
                <a:solidFill>
                  <a:schemeClr val="bg1"/>
                </a:solidFill>
                <a:latin typeface="Bookman"/>
              </a:rPr>
              <a:t>CH</a:t>
            </a:r>
            <a:r>
              <a:rPr kumimoji="1" lang="en-US" baseline="-25000">
                <a:solidFill>
                  <a:schemeClr val="bg1"/>
                </a:solidFill>
                <a:latin typeface="Bookman"/>
              </a:rPr>
              <a:t>2</a:t>
            </a:r>
            <a:r>
              <a:rPr kumimoji="1" lang="en-US">
                <a:solidFill>
                  <a:schemeClr val="bg1"/>
                </a:solidFill>
                <a:latin typeface="Bookman"/>
              </a:rPr>
              <a:t> – O – P –O – CH</a:t>
            </a:r>
            <a:r>
              <a:rPr kumimoji="1" lang="en-US" baseline="-25000">
                <a:solidFill>
                  <a:schemeClr val="bg1"/>
                </a:solidFill>
                <a:latin typeface="Bookman"/>
              </a:rPr>
              <a:t>2</a:t>
            </a:r>
            <a:r>
              <a:rPr kumimoji="1" lang="en-US">
                <a:solidFill>
                  <a:schemeClr val="bg1"/>
                </a:solidFill>
                <a:latin typeface="Bookman"/>
              </a:rPr>
              <a:t> – CH</a:t>
            </a:r>
            <a:r>
              <a:rPr kumimoji="1" lang="en-US" baseline="-25000">
                <a:solidFill>
                  <a:schemeClr val="bg1"/>
                </a:solidFill>
                <a:latin typeface="Bookman"/>
              </a:rPr>
              <a:t>2</a:t>
            </a:r>
            <a:r>
              <a:rPr kumimoji="1" lang="en-US">
                <a:solidFill>
                  <a:schemeClr val="bg1"/>
                </a:solidFill>
                <a:latin typeface="Bookman"/>
              </a:rPr>
              <a:t> – N – (CH</a:t>
            </a:r>
            <a:r>
              <a:rPr kumimoji="1" lang="en-US" baseline="-25000">
                <a:solidFill>
                  <a:schemeClr val="bg1"/>
                </a:solidFill>
                <a:latin typeface="Bookman"/>
              </a:rPr>
              <a:t>3</a:t>
            </a:r>
            <a:r>
              <a:rPr kumimoji="1" lang="en-US">
                <a:solidFill>
                  <a:schemeClr val="bg1"/>
                </a:solidFill>
                <a:latin typeface="Bookman"/>
              </a:rPr>
              <a:t> )</a:t>
            </a:r>
            <a:r>
              <a:rPr kumimoji="1" lang="en-US" baseline="-25000">
                <a:solidFill>
                  <a:schemeClr val="bg1"/>
                </a:solidFill>
                <a:latin typeface="Bookman"/>
              </a:rPr>
              <a:t>3</a:t>
            </a:r>
            <a:endParaRPr kumimoji="1" lang="en-GB" baseline="-25000">
              <a:solidFill>
                <a:schemeClr val="bg1"/>
              </a:solidFill>
              <a:latin typeface="Bookman"/>
            </a:endParaRPr>
          </a:p>
        </p:txBody>
      </p:sp>
      <p:sp>
        <p:nvSpPr>
          <p:cNvPr id="77" name="Text Box 13"/>
          <p:cNvSpPr txBox="1">
            <a:spLocks noChangeArrowheads="1"/>
          </p:cNvSpPr>
          <p:nvPr/>
        </p:nvSpPr>
        <p:spPr bwMode="auto">
          <a:xfrm>
            <a:off x="714375" y="2350621"/>
            <a:ext cx="1744663" cy="646331"/>
          </a:xfrm>
          <a:prstGeom prst="rect">
            <a:avLst/>
          </a:prstGeom>
          <a:solidFill>
            <a:srgbClr val="7030A0"/>
          </a:solidFill>
          <a:ln w="12700" cap="sq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rtl="0"/>
            <a:endParaRPr kumimoji="1" lang="en-GB" dirty="0">
              <a:latin typeface="Bookman"/>
            </a:endParaRPr>
          </a:p>
          <a:p>
            <a:pPr rtl="0"/>
            <a:r>
              <a:rPr kumimoji="1" lang="en-US" dirty="0">
                <a:latin typeface="Bookman"/>
              </a:rPr>
              <a:t>R</a:t>
            </a:r>
            <a:r>
              <a:rPr kumimoji="1" lang="en-US" baseline="-25000" dirty="0">
                <a:latin typeface="Bookman"/>
              </a:rPr>
              <a:t>2</a:t>
            </a:r>
            <a:r>
              <a:rPr kumimoji="1" lang="en-US" dirty="0">
                <a:latin typeface="Bookman"/>
              </a:rPr>
              <a:t>C – O– CH </a:t>
            </a:r>
            <a:endParaRPr kumimoji="1" lang="en-GB" dirty="0">
              <a:latin typeface="Bookman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786063" y="2643188"/>
            <a:ext cx="914400" cy="164306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  <a:alpha val="0"/>
                </a:schemeClr>
              </a:gs>
              <a:gs pos="54000">
                <a:srgbClr val="D4DEFF">
                  <a:alpha val="52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ar-SA"/>
          </a:p>
        </p:txBody>
      </p:sp>
      <p:sp>
        <p:nvSpPr>
          <p:cNvPr id="79" name="Text Box 9"/>
          <p:cNvSpPr txBox="1">
            <a:spLocks noChangeArrowheads="1"/>
          </p:cNvSpPr>
          <p:nvPr/>
        </p:nvSpPr>
        <p:spPr bwMode="auto">
          <a:xfrm>
            <a:off x="2500313" y="333375"/>
            <a:ext cx="40005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0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rgbClr val="00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+mn-cs"/>
              </a:rPr>
              <a:t>PHOSPHOLIPID</a:t>
            </a:r>
            <a:endParaRPr lang="en-GB" sz="2800" b="1" dirty="0">
              <a:solidFill>
                <a:srgbClr val="00FF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5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1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0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5" dur="20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4" grpId="0"/>
      <p:bldP spid="75" grpId="0"/>
      <p:bldP spid="76" grpId="0"/>
      <p:bldP spid="77" grpId="0" animBg="1"/>
      <p:bldP spid="7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/>
              <a:t>Phosphatidate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4953000"/>
            <a:ext cx="8039100" cy="1600200"/>
          </a:xfrm>
        </p:spPr>
        <p:txBody>
          <a:bodyPr>
            <a:normAutofit lnSpcReduction="10000"/>
          </a:bodyPr>
          <a:lstStyle/>
          <a:p>
            <a:pPr>
              <a:lnSpc>
                <a:spcPct val="105000"/>
              </a:lnSpc>
              <a:buFontTx/>
              <a:buNone/>
            </a:pPr>
            <a:r>
              <a:rPr lang="en-US" sz="2800"/>
              <a:t>In </a:t>
            </a:r>
            <a:r>
              <a:rPr lang="en-US" sz="2800" b="1">
                <a:solidFill>
                  <a:srgbClr val="000099"/>
                </a:solidFill>
              </a:rPr>
              <a:t>phosphatidate</a:t>
            </a:r>
            <a:r>
              <a:rPr lang="en-US" sz="2800"/>
              <a:t>:</a:t>
            </a:r>
          </a:p>
          <a:p>
            <a:pPr>
              <a:lnSpc>
                <a:spcPct val="105000"/>
              </a:lnSpc>
              <a:buClr>
                <a:schemeClr val="hlink"/>
              </a:buClr>
              <a:buFont typeface="Wingdings" pitchFamily="2" charset="2"/>
              <a:buChar char="w"/>
            </a:pPr>
            <a:r>
              <a:rPr lang="en-US" sz="2800" b="1">
                <a:solidFill>
                  <a:srgbClr val="0000FF"/>
                </a:solidFill>
              </a:rPr>
              <a:t>fatty acids</a:t>
            </a:r>
            <a:r>
              <a:rPr lang="en-US" sz="2800"/>
              <a:t> are esterified to hydroxyls on </a:t>
            </a:r>
            <a:r>
              <a:rPr lang="en-US" sz="2800" b="1"/>
              <a:t>C1</a:t>
            </a:r>
            <a:r>
              <a:rPr lang="en-US" sz="2800"/>
              <a:t> &amp; </a:t>
            </a:r>
            <a:r>
              <a:rPr lang="en-US" sz="2800" b="1"/>
              <a:t>C2</a:t>
            </a:r>
            <a:endParaRPr lang="en-US" sz="2800"/>
          </a:p>
          <a:p>
            <a:pPr>
              <a:lnSpc>
                <a:spcPct val="105000"/>
              </a:lnSpc>
              <a:buClr>
                <a:schemeClr val="hlink"/>
              </a:buClr>
              <a:buFont typeface="Wingdings" pitchFamily="2" charset="2"/>
              <a:buChar char="w"/>
            </a:pPr>
            <a:r>
              <a:rPr lang="en-US" sz="2800"/>
              <a:t>the </a:t>
            </a:r>
            <a:r>
              <a:rPr lang="en-US" sz="2800" b="1"/>
              <a:t>C3</a:t>
            </a:r>
            <a:r>
              <a:rPr lang="en-US" sz="2800"/>
              <a:t> hydroxyl is esterified to </a:t>
            </a:r>
            <a:r>
              <a:rPr lang="en-US" sz="2800" b="1">
                <a:solidFill>
                  <a:schemeClr val="hlink"/>
                </a:solidFill>
              </a:rPr>
              <a:t>P</a:t>
            </a:r>
            <a:r>
              <a:rPr lang="en-US" sz="2800" b="1" baseline="-25000">
                <a:solidFill>
                  <a:schemeClr val="hlink"/>
                </a:solidFill>
              </a:rPr>
              <a:t>i</a:t>
            </a:r>
            <a:r>
              <a:rPr lang="en-US" sz="2800"/>
              <a:t>.</a:t>
            </a:r>
          </a:p>
        </p:txBody>
      </p:sp>
      <p:graphicFrame>
        <p:nvGraphicFramePr>
          <p:cNvPr id="43014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2232025" y="1430338"/>
          <a:ext cx="4679950" cy="3446462"/>
        </p:xfrm>
        <a:graphic>
          <a:graphicData uri="http://schemas.openxmlformats.org/presentationml/2006/ole">
            <p:oleObj spid="_x0000_s6146" name="Picture" r:id="rId3" imgW="2171880" imgH="1600200" progId="Word.Pictur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4019550"/>
            <a:ext cx="8534400" cy="2438400"/>
          </a:xfrm>
          <a:ln/>
        </p:spPr>
        <p:txBody>
          <a:bodyPr>
            <a:normAutofit lnSpcReduction="10000"/>
          </a:bodyPr>
          <a:lstStyle/>
          <a:p>
            <a:pPr marL="0" indent="0">
              <a:lnSpc>
                <a:spcPct val="105000"/>
              </a:lnSpc>
              <a:spcBef>
                <a:spcPct val="0"/>
              </a:spcBef>
              <a:spcAft>
                <a:spcPct val="40000"/>
              </a:spcAft>
              <a:buFontTx/>
              <a:buNone/>
            </a:pPr>
            <a:r>
              <a:rPr lang="en-US" sz="2800" dirty="0"/>
              <a:t>In most </a:t>
            </a:r>
            <a:r>
              <a:rPr lang="en-US" sz="2800" b="1" dirty="0" err="1">
                <a:solidFill>
                  <a:srgbClr val="000099"/>
                </a:solidFill>
              </a:rPr>
              <a:t>glycerophospholipids</a:t>
            </a:r>
            <a:r>
              <a:rPr lang="en-US" sz="2800" dirty="0"/>
              <a:t> (</a:t>
            </a:r>
            <a:r>
              <a:rPr lang="en-US" sz="2800" dirty="0" err="1"/>
              <a:t>phosphoglycerides</a:t>
            </a:r>
            <a:r>
              <a:rPr lang="en-US" sz="2800" dirty="0"/>
              <a:t>), </a:t>
            </a:r>
            <a:br>
              <a:rPr lang="en-US" sz="2800" dirty="0"/>
            </a:br>
            <a:r>
              <a:rPr lang="en-US" sz="2800" b="1" dirty="0">
                <a:solidFill>
                  <a:schemeClr val="hlink"/>
                </a:solidFill>
              </a:rPr>
              <a:t>P</a:t>
            </a:r>
            <a:r>
              <a:rPr lang="en-US" sz="2800" b="1" baseline="-25000" dirty="0">
                <a:solidFill>
                  <a:schemeClr val="hlink"/>
                </a:solidFill>
              </a:rPr>
              <a:t>i</a:t>
            </a:r>
            <a:r>
              <a:rPr lang="en-US" sz="2800" dirty="0"/>
              <a:t> is in turn </a:t>
            </a:r>
            <a:r>
              <a:rPr lang="en-US" sz="2800" dirty="0" err="1"/>
              <a:t>esterified</a:t>
            </a:r>
            <a:r>
              <a:rPr lang="en-US" sz="2800" dirty="0"/>
              <a:t> to </a:t>
            </a:r>
            <a:r>
              <a:rPr lang="en-US" sz="2800" b="1" dirty="0"/>
              <a:t>OH</a:t>
            </a:r>
            <a:r>
              <a:rPr lang="en-US" sz="2800" dirty="0"/>
              <a:t> of a </a:t>
            </a:r>
            <a:r>
              <a:rPr lang="en-US" sz="2800" b="1" dirty="0"/>
              <a:t>polar</a:t>
            </a:r>
            <a:r>
              <a:rPr lang="en-US" sz="2800" dirty="0"/>
              <a:t> </a:t>
            </a:r>
            <a:r>
              <a:rPr lang="en-US" sz="2800" b="1" dirty="0"/>
              <a:t>head group</a:t>
            </a:r>
            <a:r>
              <a:rPr lang="en-US" sz="2800" dirty="0"/>
              <a:t> (</a:t>
            </a:r>
            <a:r>
              <a:rPr lang="en-US" sz="2800" b="1" dirty="0">
                <a:solidFill>
                  <a:srgbClr val="00FF00"/>
                </a:solidFill>
                <a:latin typeface="Arial" charset="0"/>
              </a:rPr>
              <a:t>X</a:t>
            </a:r>
            <a:r>
              <a:rPr lang="en-US" sz="2800" dirty="0"/>
              <a:t>): e.g., </a:t>
            </a:r>
            <a:r>
              <a:rPr lang="en-US" sz="2800" b="1" dirty="0"/>
              <a:t>serine, </a:t>
            </a:r>
            <a:r>
              <a:rPr lang="en-US" sz="2800" b="1" dirty="0" err="1"/>
              <a:t>choline</a:t>
            </a:r>
            <a:r>
              <a:rPr lang="en-US" sz="2800" b="1" dirty="0"/>
              <a:t>, ethanolamine, </a:t>
            </a:r>
            <a:r>
              <a:rPr lang="en-US" sz="2800" b="1"/>
              <a:t>glycerol</a:t>
            </a:r>
            <a:r>
              <a:rPr lang="en-US" sz="2800" b="1" smtClean="0"/>
              <a:t>, </a:t>
            </a:r>
            <a:r>
              <a:rPr lang="en-US" sz="2800" b="1" dirty="0" err="1" smtClean="0"/>
              <a:t>inositol</a:t>
            </a:r>
            <a:r>
              <a:rPr lang="en-US" sz="2800" dirty="0"/>
              <a:t>.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</a:p>
          <a:p>
            <a:pPr marL="0" indent="0">
              <a:spcBef>
                <a:spcPct val="0"/>
              </a:spcBef>
              <a:spcAft>
                <a:spcPct val="10000"/>
              </a:spcAft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The 2 fatty acids tend to be non-identical. They may differ in length and/or the presence/absence of double bonds.</a:t>
            </a:r>
          </a:p>
        </p:txBody>
      </p:sp>
      <p:graphicFrame>
        <p:nvGraphicFramePr>
          <p:cNvPr id="44035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2058988" y="438150"/>
          <a:ext cx="5027612" cy="3351213"/>
        </p:xfrm>
        <a:graphic>
          <a:graphicData uri="http://schemas.openxmlformats.org/presentationml/2006/ole">
            <p:oleObj spid="_x0000_s7170" name="Picture" r:id="rId3" imgW="2400480" imgH="1600200" progId="Word.Picture.8">
              <p:embed/>
            </p:oleObj>
          </a:graphicData>
        </a:graphic>
      </p:graphicFrame>
      <p:sp>
        <p:nvSpPr>
          <p:cNvPr id="44041" name="Line 9"/>
          <p:cNvSpPr>
            <a:spLocks noChangeShapeType="1"/>
          </p:cNvSpPr>
          <p:nvPr/>
        </p:nvSpPr>
        <p:spPr bwMode="auto">
          <a:xfrm>
            <a:off x="5295900" y="4972050"/>
            <a:ext cx="2590800" cy="0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4042" name="Line 10"/>
          <p:cNvSpPr>
            <a:spLocks noChangeShapeType="1"/>
          </p:cNvSpPr>
          <p:nvPr/>
        </p:nvSpPr>
        <p:spPr bwMode="auto">
          <a:xfrm>
            <a:off x="1162050" y="5429250"/>
            <a:ext cx="7543800" cy="0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4043" name="Rectangle 11"/>
          <p:cNvSpPr>
            <a:spLocks noChangeArrowheads="1"/>
          </p:cNvSpPr>
          <p:nvPr/>
        </p:nvSpPr>
        <p:spPr bwMode="auto">
          <a:xfrm>
            <a:off x="800100" y="0"/>
            <a:ext cx="9048750" cy="765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LIPIDS</a:t>
            </a:r>
            <a:endParaRPr lang="en-IN" sz="36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2859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Diverse hydrophobic molecules which are insoluble in water (and other polar solvents) and soluble in non-polar molecules like ether and chloroform</a:t>
            </a:r>
          </a:p>
          <a:p>
            <a:r>
              <a:rPr lang="en-US" dirty="0" smtClean="0"/>
              <a:t>Made of C,H,O</a:t>
            </a:r>
          </a:p>
          <a:p>
            <a:r>
              <a:rPr lang="en-US" dirty="0" smtClean="0"/>
              <a:t>No general formula.</a:t>
            </a:r>
          </a:p>
          <a:p>
            <a:r>
              <a:rPr lang="en-US" dirty="0" smtClean="0"/>
              <a:t>C:O ratio is very high in C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Lipids are either compounds that yield fatty acids on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hydrolysis 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complex alcohols that can combine with fatty acids to form esters.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026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4648200"/>
            <a:ext cx="8229600" cy="1905000"/>
          </a:xfrm>
        </p:spPr>
        <p:txBody>
          <a:bodyPr/>
          <a:lstStyle/>
          <a:p>
            <a:pPr marL="0" indent="0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FontTx/>
              <a:buNone/>
            </a:pPr>
            <a:r>
              <a:rPr lang="en-US" sz="2800" b="1">
                <a:solidFill>
                  <a:srgbClr val="000099"/>
                </a:solidFill>
              </a:rPr>
              <a:t>Phosphatidylinositol</a:t>
            </a:r>
            <a:r>
              <a:rPr lang="en-US" sz="2800"/>
              <a:t>, with inositol as polar head group, is one glycerophospholipid. 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FontTx/>
              <a:buNone/>
            </a:pPr>
            <a:r>
              <a:rPr lang="en-US" sz="2800"/>
              <a:t>In addition to being a membrane lipid, phosphatidylinositol has roles in cell signaling.</a:t>
            </a:r>
          </a:p>
        </p:txBody>
      </p:sp>
      <p:sp>
        <p:nvSpPr>
          <p:cNvPr id="76803" name="Rectangle 1027"/>
          <p:cNvSpPr>
            <a:spLocks noChangeArrowheads="1"/>
          </p:cNvSpPr>
          <p:nvPr/>
        </p:nvSpPr>
        <p:spPr bwMode="auto">
          <a:xfrm>
            <a:off x="3257550" y="2400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76804" name="Rectangle 1028"/>
          <p:cNvSpPr>
            <a:spLocks noChangeArrowheads="1"/>
          </p:cNvSpPr>
          <p:nvPr/>
        </p:nvSpPr>
        <p:spPr bwMode="auto">
          <a:xfrm>
            <a:off x="3257550" y="2400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IN"/>
          </a:p>
        </p:txBody>
      </p:sp>
      <p:graphicFrame>
        <p:nvGraphicFramePr>
          <p:cNvPr id="76805" name="Object 1029"/>
          <p:cNvGraphicFramePr>
            <a:graphicFrameLocks noChangeAspect="1"/>
          </p:cNvGraphicFramePr>
          <p:nvPr/>
        </p:nvGraphicFramePr>
        <p:xfrm>
          <a:off x="1824038" y="152400"/>
          <a:ext cx="5567362" cy="4357688"/>
        </p:xfrm>
        <a:graphic>
          <a:graphicData uri="http://schemas.openxmlformats.org/presentationml/2006/ole">
            <p:oleObj spid="_x0000_s8194" r:id="rId3" imgW="2628900" imgH="2057400" progId="Word.Picture.8">
              <p:embed/>
            </p:oleObj>
          </a:graphicData>
        </a:graphic>
      </p:graphicFrame>
      <p:sp>
        <p:nvSpPr>
          <p:cNvPr id="76807" name="Line 1031"/>
          <p:cNvSpPr>
            <a:spLocks noChangeShapeType="1"/>
          </p:cNvSpPr>
          <p:nvPr/>
        </p:nvSpPr>
        <p:spPr bwMode="auto">
          <a:xfrm>
            <a:off x="4572000" y="5105400"/>
            <a:ext cx="1143000" cy="0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4953000"/>
            <a:ext cx="7467600" cy="1524000"/>
          </a:xfrm>
        </p:spPr>
        <p:txBody>
          <a:bodyPr/>
          <a:lstStyle/>
          <a:p>
            <a:pPr marL="0" indent="0">
              <a:lnSpc>
                <a:spcPct val="95000"/>
              </a:lnSpc>
              <a:spcAft>
                <a:spcPct val="30000"/>
              </a:spcAft>
              <a:buFontTx/>
              <a:buNone/>
            </a:pPr>
            <a:r>
              <a:rPr lang="en-US" sz="2800" b="1">
                <a:solidFill>
                  <a:srgbClr val="000099"/>
                </a:solidFill>
              </a:rPr>
              <a:t>Phosphatidylcholine</a:t>
            </a:r>
            <a:r>
              <a:rPr lang="en-US" sz="2800"/>
              <a:t>, with choline as polar head group, is another glycerophospholipid. </a:t>
            </a:r>
          </a:p>
          <a:p>
            <a:pPr marL="0" indent="0">
              <a:lnSpc>
                <a:spcPct val="95000"/>
              </a:lnSpc>
              <a:spcAft>
                <a:spcPct val="30000"/>
              </a:spcAft>
              <a:buFontTx/>
              <a:buNone/>
            </a:pPr>
            <a:r>
              <a:rPr lang="en-US" sz="2800"/>
              <a:t>It is a common membrane lipid. </a:t>
            </a:r>
          </a:p>
        </p:txBody>
      </p:sp>
      <p:sp>
        <p:nvSpPr>
          <p:cNvPr id="72712" name="Rectangle 1032"/>
          <p:cNvSpPr>
            <a:spLocks noChangeArrowheads="1"/>
          </p:cNvSpPr>
          <p:nvPr/>
        </p:nvSpPr>
        <p:spPr bwMode="auto">
          <a:xfrm>
            <a:off x="3257550" y="2400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72715" name="Rectangle 1035"/>
          <p:cNvSpPr>
            <a:spLocks noChangeArrowheads="1"/>
          </p:cNvSpPr>
          <p:nvPr/>
        </p:nvSpPr>
        <p:spPr bwMode="auto">
          <a:xfrm>
            <a:off x="3257550" y="2400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72717" name="Rectangle 1037"/>
          <p:cNvSpPr>
            <a:spLocks noChangeArrowheads="1"/>
          </p:cNvSpPr>
          <p:nvPr/>
        </p:nvSpPr>
        <p:spPr bwMode="auto">
          <a:xfrm>
            <a:off x="3057525" y="2686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IN"/>
          </a:p>
        </p:txBody>
      </p:sp>
      <p:graphicFrame>
        <p:nvGraphicFramePr>
          <p:cNvPr id="72716" name="Object 1036"/>
          <p:cNvGraphicFramePr>
            <a:graphicFrameLocks noChangeAspect="1"/>
          </p:cNvGraphicFramePr>
          <p:nvPr/>
        </p:nvGraphicFramePr>
        <p:xfrm>
          <a:off x="1370013" y="1447800"/>
          <a:ext cx="6554787" cy="3216275"/>
        </p:xfrm>
        <a:graphic>
          <a:graphicData uri="http://schemas.openxmlformats.org/presentationml/2006/ole">
            <p:oleObj spid="_x0000_s9218" r:id="rId3" imgW="3029712" imgH="1485900" progId="Word.Picture.8">
              <p:embed/>
            </p:oleObj>
          </a:graphicData>
        </a:graphic>
      </p:graphicFrame>
      <p:sp>
        <p:nvSpPr>
          <p:cNvPr id="72718" name="Line 1038"/>
          <p:cNvSpPr>
            <a:spLocks noChangeShapeType="1"/>
          </p:cNvSpPr>
          <p:nvPr/>
        </p:nvSpPr>
        <p:spPr bwMode="auto">
          <a:xfrm>
            <a:off x="5181600" y="5410200"/>
            <a:ext cx="990600" cy="0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7" name="Rectangle 11"/>
          <p:cNvSpPr>
            <a:spLocks noChangeArrowheads="1"/>
          </p:cNvSpPr>
          <p:nvPr/>
        </p:nvSpPr>
        <p:spPr bwMode="auto">
          <a:xfrm>
            <a:off x="819150" y="4572000"/>
            <a:ext cx="1524000" cy="381000"/>
          </a:xfrm>
          <a:prstGeom prst="rect">
            <a:avLst/>
          </a:prstGeom>
          <a:solidFill>
            <a:srgbClr val="FFFF99"/>
          </a:solidFill>
          <a:ln w="9525">
            <a:solidFill>
              <a:srgbClr val="FFFF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5066" name="Rectangle 10"/>
          <p:cNvSpPr>
            <a:spLocks noChangeArrowheads="1"/>
          </p:cNvSpPr>
          <p:nvPr/>
        </p:nvSpPr>
        <p:spPr bwMode="auto">
          <a:xfrm>
            <a:off x="1047750" y="2705100"/>
            <a:ext cx="838200" cy="381000"/>
          </a:xfrm>
          <a:prstGeom prst="rect">
            <a:avLst/>
          </a:prstGeom>
          <a:solidFill>
            <a:srgbClr val="FFFF99"/>
          </a:solidFill>
          <a:ln w="9525">
            <a:solidFill>
              <a:srgbClr val="FFFF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45061" name="Object 5"/>
          <p:cNvGraphicFramePr>
            <a:graphicFrameLocks noChangeAspect="1"/>
          </p:cNvGraphicFramePr>
          <p:nvPr>
            <p:ph sz="quarter" idx="3"/>
          </p:nvPr>
        </p:nvGraphicFramePr>
        <p:xfrm>
          <a:off x="5022850" y="4038600"/>
          <a:ext cx="4103688" cy="2257425"/>
        </p:xfrm>
        <a:graphic>
          <a:graphicData uri="http://schemas.openxmlformats.org/presentationml/2006/ole">
            <p:oleObj spid="_x0000_s10242" name="Picture" r:id="rId3" imgW="2286000" imgH="1257480" progId="Word.Picture.8">
              <p:embed/>
            </p:oleObj>
          </a:graphicData>
        </a:graphic>
      </p:graphicFrame>
      <p:graphicFrame>
        <p:nvGraphicFramePr>
          <p:cNvPr id="45062" name="Object 6"/>
          <p:cNvGraphicFramePr>
            <a:graphicFrameLocks noChangeAspect="1"/>
          </p:cNvGraphicFramePr>
          <p:nvPr>
            <p:ph sz="quarter" idx="2"/>
          </p:nvPr>
        </p:nvGraphicFramePr>
        <p:xfrm>
          <a:off x="4337050" y="781050"/>
          <a:ext cx="4762500" cy="3173413"/>
        </p:xfrm>
        <a:graphic>
          <a:graphicData uri="http://schemas.openxmlformats.org/presentationml/2006/ole">
            <p:oleObj spid="_x0000_s10243" name="Picture" r:id="rId4" imgW="2400480" imgH="1600200" progId="Word.Picture.8">
              <p:embed/>
            </p:oleObj>
          </a:graphicData>
        </a:graphic>
      </p:graphicFrame>
      <p:sp>
        <p:nvSpPr>
          <p:cNvPr id="450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5750" y="1638300"/>
            <a:ext cx="4629150" cy="5219700"/>
          </a:xfrm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sz="2800"/>
              <a:t>Each glycerophospholipid</a:t>
            </a:r>
          </a:p>
          <a:p>
            <a:pPr marL="0" indent="0">
              <a:spcBef>
                <a:spcPct val="0"/>
              </a:spcBef>
              <a:spcAft>
                <a:spcPct val="20000"/>
              </a:spcAft>
              <a:buFontTx/>
              <a:buNone/>
            </a:pPr>
            <a:r>
              <a:rPr lang="en-US" sz="2800"/>
              <a:t>includes</a:t>
            </a:r>
          </a:p>
          <a:p>
            <a:pPr marL="457200" lvl="1" indent="-342900">
              <a:spcBef>
                <a:spcPct val="0"/>
              </a:spcBef>
              <a:spcAft>
                <a:spcPct val="40000"/>
              </a:spcAft>
              <a:buClr>
                <a:schemeClr val="hlink"/>
              </a:buClr>
              <a:buFont typeface="Wingdings" pitchFamily="2" charset="2"/>
              <a:buChar char="w"/>
            </a:pPr>
            <a:r>
              <a:rPr lang="en-US"/>
              <a:t>a</a:t>
            </a:r>
            <a:r>
              <a:rPr lang="en-US" b="1"/>
              <a:t> polar</a:t>
            </a:r>
            <a:r>
              <a:rPr lang="en-US"/>
              <a:t> region: </a:t>
            </a:r>
            <a:br>
              <a:rPr lang="en-US"/>
            </a:br>
            <a:r>
              <a:rPr lang="en-US" b="1"/>
              <a:t>glycerol</a:t>
            </a:r>
            <a:r>
              <a:rPr lang="en-US"/>
              <a:t>, </a:t>
            </a:r>
            <a:r>
              <a:rPr lang="en-US" b="1">
                <a:solidFill>
                  <a:srgbClr val="0000FF"/>
                </a:solidFill>
              </a:rPr>
              <a:t>carbonyl</a:t>
            </a:r>
            <a:r>
              <a:rPr lang="en-US"/>
              <a:t> </a:t>
            </a:r>
            <a:r>
              <a:rPr lang="en-US" b="1">
                <a:solidFill>
                  <a:srgbClr val="0000FF"/>
                </a:solidFill>
              </a:rPr>
              <a:t>O</a:t>
            </a:r>
            <a:r>
              <a:rPr lang="en-US"/>
              <a:t>              of fatty acids, </a:t>
            </a:r>
            <a:r>
              <a:rPr lang="en-US" b="1">
                <a:solidFill>
                  <a:schemeClr val="hlink"/>
                </a:solidFill>
              </a:rPr>
              <a:t>P</a:t>
            </a:r>
            <a:r>
              <a:rPr lang="en-US" b="1" baseline="-25000">
                <a:solidFill>
                  <a:schemeClr val="hlink"/>
                </a:solidFill>
              </a:rPr>
              <a:t>i</a:t>
            </a:r>
            <a:r>
              <a:rPr lang="en-US"/>
              <a:t>, &amp; the    polar head group (</a:t>
            </a:r>
            <a:r>
              <a:rPr lang="en-US" b="1">
                <a:solidFill>
                  <a:srgbClr val="00FF00"/>
                </a:solidFill>
                <a:latin typeface="Arial" charset="0"/>
              </a:rPr>
              <a:t>X</a:t>
            </a:r>
            <a:r>
              <a:rPr lang="en-US"/>
              <a:t>)</a:t>
            </a:r>
          </a:p>
          <a:p>
            <a:pPr marL="457200" lvl="1" indent="-342900">
              <a:spcBef>
                <a:spcPct val="0"/>
              </a:spcBef>
              <a:spcAft>
                <a:spcPct val="70000"/>
              </a:spcAft>
              <a:buClr>
                <a:schemeClr val="hlink"/>
              </a:buClr>
              <a:buFont typeface="Wingdings" pitchFamily="2" charset="2"/>
              <a:buChar char="w"/>
            </a:pPr>
            <a:r>
              <a:rPr lang="en-US" b="1"/>
              <a:t>non-polar</a:t>
            </a:r>
            <a:r>
              <a:rPr lang="en-US"/>
              <a:t> hydrocarbon tails of fatty acids (</a:t>
            </a:r>
            <a:r>
              <a:rPr lang="en-US" b="1">
                <a:solidFill>
                  <a:srgbClr val="0000FF"/>
                </a:solidFill>
              </a:rPr>
              <a:t>R</a:t>
            </a:r>
            <a:r>
              <a:rPr lang="en-US" b="1" baseline="-25000">
                <a:solidFill>
                  <a:srgbClr val="0000FF"/>
                </a:solidFill>
              </a:rPr>
              <a:t>1</a:t>
            </a:r>
            <a:r>
              <a:rPr lang="en-US"/>
              <a:t>, </a:t>
            </a:r>
            <a:r>
              <a:rPr lang="en-US" b="1">
                <a:solidFill>
                  <a:srgbClr val="0000FF"/>
                </a:solidFill>
              </a:rPr>
              <a:t>R</a:t>
            </a:r>
            <a:r>
              <a:rPr lang="en-US" b="1" baseline="-25000">
                <a:solidFill>
                  <a:srgbClr val="0000FF"/>
                </a:solidFill>
              </a:rPr>
              <a:t>2</a:t>
            </a:r>
            <a:r>
              <a:rPr lang="en-US"/>
              <a:t>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type="body" sz="half" idx="3"/>
          </p:nvPr>
        </p:nvSpPr>
        <p:spPr>
          <a:xfrm>
            <a:off x="3257550" y="3962400"/>
            <a:ext cx="5638800" cy="2743200"/>
          </a:xfrm>
        </p:spPr>
        <p:txBody>
          <a:bodyPr/>
          <a:lstStyle/>
          <a:p>
            <a:pPr marL="0" indent="0">
              <a:lnSpc>
                <a:spcPct val="95000"/>
              </a:lnSpc>
              <a:spcBef>
                <a:spcPct val="0"/>
              </a:spcBef>
              <a:spcAft>
                <a:spcPct val="30000"/>
              </a:spcAft>
              <a:buFontTx/>
              <a:buNone/>
            </a:pPr>
            <a:r>
              <a:rPr lang="en-US" sz="2800"/>
              <a:t>Sphingosine may be reversibly phosphorylated to produce the </a:t>
            </a:r>
            <a:r>
              <a:rPr lang="en-US" sz="2800" b="1">
                <a:solidFill>
                  <a:srgbClr val="000099"/>
                </a:solidFill>
              </a:rPr>
              <a:t>signal</a:t>
            </a:r>
            <a:r>
              <a:rPr lang="en-US" sz="2800"/>
              <a:t> molecule </a:t>
            </a:r>
            <a:r>
              <a:rPr lang="en-US" sz="2800" b="1">
                <a:solidFill>
                  <a:srgbClr val="000099"/>
                </a:solidFill>
              </a:rPr>
              <a:t>sphingosine-1-phosphate</a:t>
            </a:r>
            <a:r>
              <a:rPr lang="en-US" sz="2800"/>
              <a:t>. 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spcAft>
                <a:spcPct val="30000"/>
              </a:spcAft>
              <a:buFontTx/>
              <a:buNone/>
            </a:pPr>
            <a:r>
              <a:rPr lang="en-US" sz="2800"/>
              <a:t>Other derivatives of sphingosine are commonly found as constituents of biological membranes.</a:t>
            </a:r>
          </a:p>
        </p:txBody>
      </p:sp>
      <p:graphicFrame>
        <p:nvGraphicFramePr>
          <p:cNvPr id="46084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6118225" y="152400"/>
          <a:ext cx="3025775" cy="3632200"/>
        </p:xfrm>
        <a:graphic>
          <a:graphicData uri="http://schemas.openxmlformats.org/presentationml/2006/ole">
            <p:oleObj spid="_x0000_s11266" name="Picture" r:id="rId4" imgW="1428840" imgH="1714680" progId="Word.Picture.8">
              <p:embed/>
            </p:oleObj>
          </a:graphicData>
        </a:graphic>
      </p:graphicFrame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533400" y="292100"/>
            <a:ext cx="5619750" cy="177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5000"/>
              </a:lnSpc>
              <a:spcAft>
                <a:spcPct val="30000"/>
              </a:spcAft>
            </a:pPr>
            <a:r>
              <a:rPr lang="en-US" sz="3200" b="1" dirty="0" err="1">
                <a:solidFill>
                  <a:srgbClr val="FF0000"/>
                </a:solidFill>
              </a:rPr>
              <a:t>Sphingolipids</a:t>
            </a:r>
            <a:r>
              <a:rPr lang="en-US" dirty="0"/>
              <a:t> </a:t>
            </a:r>
            <a:r>
              <a:rPr lang="en-US" sz="2800" dirty="0"/>
              <a:t>are derivatives of the lipid </a:t>
            </a:r>
            <a:r>
              <a:rPr lang="en-US" sz="2800" b="1" dirty="0" err="1">
                <a:solidFill>
                  <a:srgbClr val="000099"/>
                </a:solidFill>
              </a:rPr>
              <a:t>sphingosine</a:t>
            </a:r>
            <a:r>
              <a:rPr lang="en-US" sz="2800" dirty="0"/>
              <a:t>, which has a long hydrocarbon tail, and a polar domain that includes an amino group.  </a:t>
            </a:r>
          </a:p>
        </p:txBody>
      </p:sp>
      <p:sp>
        <p:nvSpPr>
          <p:cNvPr id="46092" name="Rectangle 12"/>
          <p:cNvSpPr>
            <a:spLocks noChangeArrowheads="1"/>
          </p:cNvSpPr>
          <p:nvPr/>
        </p:nvSpPr>
        <p:spPr bwMode="auto">
          <a:xfrm>
            <a:off x="0" y="2314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46091" name="Object 11"/>
          <p:cNvGraphicFramePr>
            <a:graphicFrameLocks noChangeAspect="1"/>
          </p:cNvGraphicFramePr>
          <p:nvPr/>
        </p:nvGraphicFramePr>
        <p:xfrm>
          <a:off x="0" y="2233613"/>
          <a:ext cx="3081338" cy="4624387"/>
        </p:xfrm>
        <a:graphic>
          <a:graphicData uri="http://schemas.openxmlformats.org/presentationml/2006/ole">
            <p:oleObj spid="_x0000_s11267" name="Picture" r:id="rId5" imgW="1486471" imgH="2225902" progId="Word.Pictur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body" sz="half" idx="3"/>
          </p:nvPr>
        </p:nvSpPr>
        <p:spPr>
          <a:xfrm>
            <a:off x="3581400" y="4819650"/>
            <a:ext cx="5448300" cy="1790700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95000"/>
              </a:lnSpc>
              <a:spcBef>
                <a:spcPct val="0"/>
              </a:spcBef>
              <a:spcAft>
                <a:spcPct val="30000"/>
              </a:spcAft>
              <a:buFontTx/>
              <a:buNone/>
            </a:pPr>
            <a:r>
              <a:rPr lang="en-US" sz="2800"/>
              <a:t>In the more complex sphingolipids, a </a:t>
            </a:r>
            <a:r>
              <a:rPr lang="en-US" sz="2800" b="1">
                <a:solidFill>
                  <a:srgbClr val="000099"/>
                </a:solidFill>
              </a:rPr>
              <a:t>polar “head group"</a:t>
            </a:r>
            <a:r>
              <a:rPr lang="en-US" sz="2800"/>
              <a:t> is esterified to the terminal hydroxyl of the sphingosine moiety of the ceramide. </a:t>
            </a:r>
          </a:p>
        </p:txBody>
      </p:sp>
      <p:graphicFrame>
        <p:nvGraphicFramePr>
          <p:cNvPr id="136195" name="Object 3"/>
          <p:cNvGraphicFramePr>
            <a:graphicFrameLocks noChangeAspect="1"/>
          </p:cNvGraphicFramePr>
          <p:nvPr>
            <p:ph sz="quarter" idx="2"/>
          </p:nvPr>
        </p:nvGraphicFramePr>
        <p:xfrm>
          <a:off x="6137275" y="0"/>
          <a:ext cx="3025775" cy="3632200"/>
        </p:xfrm>
        <a:graphic>
          <a:graphicData uri="http://schemas.openxmlformats.org/presentationml/2006/ole">
            <p:oleObj spid="_x0000_s12290" name="Picture" r:id="rId4" imgW="1428840" imgH="1714680" progId="Word.Picture.8">
              <p:embed/>
            </p:oleObj>
          </a:graphicData>
        </a:graphic>
      </p:graphicFrame>
      <p:graphicFrame>
        <p:nvGraphicFramePr>
          <p:cNvPr id="136196" name="Object 4"/>
          <p:cNvGraphicFramePr>
            <a:graphicFrameLocks noChangeAspect="1"/>
          </p:cNvGraphicFramePr>
          <p:nvPr>
            <p:ph sz="quarter" idx="1"/>
          </p:nvPr>
        </p:nvGraphicFramePr>
        <p:xfrm>
          <a:off x="361950" y="2806700"/>
          <a:ext cx="3025775" cy="3632200"/>
        </p:xfrm>
        <a:graphic>
          <a:graphicData uri="http://schemas.openxmlformats.org/presentationml/2006/ole">
            <p:oleObj spid="_x0000_s12291" name="Picture" r:id="rId5" imgW="1428840" imgH="1714680" progId="Word.Picture.8">
              <p:embed/>
            </p:oleObj>
          </a:graphicData>
        </a:graphic>
      </p:graphicFrame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342900" y="620688"/>
            <a:ext cx="5638800" cy="206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95000"/>
              </a:lnSpc>
              <a:spcAft>
                <a:spcPct val="30000"/>
              </a:spcAft>
            </a:pPr>
            <a:r>
              <a:rPr lang="en-US" sz="2800" dirty="0"/>
              <a:t>The amino group of </a:t>
            </a:r>
            <a:r>
              <a:rPr lang="en-US" sz="2800" dirty="0" err="1"/>
              <a:t>sphingosine</a:t>
            </a:r>
            <a:r>
              <a:rPr lang="en-US" sz="2800" dirty="0"/>
              <a:t> can form an amide bond with a </a:t>
            </a:r>
            <a:r>
              <a:rPr lang="en-US" sz="2800" b="1" dirty="0">
                <a:solidFill>
                  <a:srgbClr val="0000FF"/>
                </a:solidFill>
              </a:rPr>
              <a:t>fatty acid</a:t>
            </a:r>
            <a:r>
              <a:rPr lang="en-US" sz="2800" dirty="0"/>
              <a:t> carboxyl, to yield a </a:t>
            </a:r>
            <a:r>
              <a:rPr lang="en-US" sz="2800" b="1" dirty="0" err="1">
                <a:solidFill>
                  <a:schemeClr val="hlink"/>
                </a:solidFill>
              </a:rPr>
              <a:t>ceramide</a:t>
            </a:r>
            <a:r>
              <a:rPr lang="en-US" sz="2800" dirty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304800" y="5105400"/>
            <a:ext cx="85344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5000"/>
              </a:lnSpc>
              <a:spcAft>
                <a:spcPct val="10000"/>
              </a:spcAft>
            </a:pPr>
            <a:r>
              <a:rPr lang="en-US" sz="2800" dirty="0" err="1"/>
              <a:t>Sphingomyelin</a:t>
            </a:r>
            <a:r>
              <a:rPr lang="en-US" sz="2800" dirty="0"/>
              <a:t>, with a </a:t>
            </a:r>
            <a:r>
              <a:rPr lang="en-US" sz="2800" dirty="0" err="1"/>
              <a:t>phosphocholine</a:t>
            </a:r>
            <a:r>
              <a:rPr lang="en-US" sz="2800" dirty="0"/>
              <a:t> head group, is similar in size and shape to the </a:t>
            </a:r>
            <a:r>
              <a:rPr lang="en-US" sz="2800" dirty="0" err="1"/>
              <a:t>glycerophospholipid</a:t>
            </a:r>
            <a:r>
              <a:rPr lang="en-US" sz="2800" dirty="0"/>
              <a:t> </a:t>
            </a:r>
            <a:r>
              <a:rPr lang="en-US" sz="2800" dirty="0" err="1"/>
              <a:t>phosphatidyl</a:t>
            </a:r>
            <a:r>
              <a:rPr lang="en-US" sz="2800" dirty="0"/>
              <a:t> </a:t>
            </a:r>
            <a:r>
              <a:rPr lang="en-US" sz="2800" dirty="0" err="1"/>
              <a:t>choline</a:t>
            </a:r>
            <a:r>
              <a:rPr lang="en-US" sz="2800" dirty="0"/>
              <a:t>. </a:t>
            </a:r>
          </a:p>
        </p:txBody>
      </p:sp>
      <p:sp>
        <p:nvSpPr>
          <p:cNvPr id="49166" name="Rectangle 14"/>
          <p:cNvSpPr>
            <a:spLocks noChangeArrowheads="1"/>
          </p:cNvSpPr>
          <p:nvPr/>
        </p:nvSpPr>
        <p:spPr bwMode="auto">
          <a:xfrm>
            <a:off x="3314700" y="2314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49167" name="Text Box 15"/>
          <p:cNvSpPr txBox="1">
            <a:spLocks noChangeArrowheads="1"/>
          </p:cNvSpPr>
          <p:nvPr/>
        </p:nvSpPr>
        <p:spPr bwMode="auto">
          <a:xfrm>
            <a:off x="304800" y="1433513"/>
            <a:ext cx="3429000" cy="310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5000"/>
              </a:lnSpc>
              <a:spcAft>
                <a:spcPct val="40000"/>
              </a:spcAft>
            </a:pPr>
            <a:r>
              <a:rPr lang="en-US" sz="2800" b="1" dirty="0" err="1">
                <a:solidFill>
                  <a:srgbClr val="000099"/>
                </a:solidFill>
              </a:rPr>
              <a:t>Sphingomyelin</a:t>
            </a:r>
            <a:r>
              <a:rPr lang="en-US" sz="2800" dirty="0"/>
              <a:t> has       a </a:t>
            </a:r>
            <a:r>
              <a:rPr lang="en-US" sz="2800" dirty="0" err="1">
                <a:solidFill>
                  <a:schemeClr val="hlink"/>
                </a:solidFill>
              </a:rPr>
              <a:t>phosphocholine</a:t>
            </a:r>
            <a:r>
              <a:rPr lang="en-US" sz="2800" dirty="0"/>
              <a:t> or </a:t>
            </a:r>
            <a:r>
              <a:rPr lang="en-US" sz="2800" dirty="0" err="1">
                <a:solidFill>
                  <a:schemeClr val="hlink"/>
                </a:solidFill>
              </a:rPr>
              <a:t>phosphethanolamine</a:t>
            </a:r>
            <a:r>
              <a:rPr lang="en-US" sz="2800" dirty="0"/>
              <a:t> head group. </a:t>
            </a:r>
          </a:p>
          <a:p>
            <a:pPr>
              <a:lnSpc>
                <a:spcPct val="95000"/>
              </a:lnSpc>
              <a:spcAft>
                <a:spcPct val="40000"/>
              </a:spcAft>
            </a:pPr>
            <a:r>
              <a:rPr lang="en-US" sz="2800" dirty="0" err="1"/>
              <a:t>Sphingomyelins</a:t>
            </a:r>
            <a:r>
              <a:rPr lang="en-US" sz="2800" dirty="0"/>
              <a:t> are common constituent of plasma membranes</a:t>
            </a:r>
          </a:p>
        </p:txBody>
      </p:sp>
      <p:sp>
        <p:nvSpPr>
          <p:cNvPr id="49169" name="Rectangle 17"/>
          <p:cNvSpPr>
            <a:spLocks noChangeArrowheads="1"/>
          </p:cNvSpPr>
          <p:nvPr/>
        </p:nvSpPr>
        <p:spPr bwMode="auto">
          <a:xfrm>
            <a:off x="0" y="2314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49168" name="Object 16"/>
          <p:cNvGraphicFramePr>
            <a:graphicFrameLocks noChangeAspect="1"/>
          </p:cNvGraphicFramePr>
          <p:nvPr/>
        </p:nvGraphicFramePr>
        <p:xfrm>
          <a:off x="3841750" y="247650"/>
          <a:ext cx="5302250" cy="4700588"/>
        </p:xfrm>
        <a:graphic>
          <a:graphicData uri="http://schemas.openxmlformats.org/presentationml/2006/ole">
            <p:oleObj spid="_x0000_s13314" name="Picture" r:id="rId3" imgW="2516717" imgH="2227852" progId="Word.Pictur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400050" y="4029075"/>
            <a:ext cx="8324850" cy="261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5000"/>
              </a:lnSpc>
              <a:spcAft>
                <a:spcPct val="20000"/>
              </a:spcAft>
            </a:pPr>
            <a:r>
              <a:rPr lang="en-US" sz="2800" dirty="0"/>
              <a:t>head group that is a </a:t>
            </a:r>
            <a:r>
              <a:rPr lang="en-US" sz="2800" b="1" dirty="0">
                <a:solidFill>
                  <a:srgbClr val="000099"/>
                </a:solidFill>
              </a:rPr>
              <a:t>complex oligosaccharide</a:t>
            </a:r>
            <a:r>
              <a:rPr lang="en-US" sz="2800" dirty="0"/>
              <a:t>, including the acidic sugar derivative </a:t>
            </a:r>
            <a:r>
              <a:rPr lang="en-US" sz="2800" dirty="0" err="1"/>
              <a:t>sialic</a:t>
            </a:r>
            <a:r>
              <a:rPr lang="en-US" sz="2800" dirty="0"/>
              <a:t> acid.</a:t>
            </a:r>
          </a:p>
          <a:p>
            <a:pPr>
              <a:lnSpc>
                <a:spcPct val="95000"/>
              </a:lnSpc>
              <a:spcAft>
                <a:spcPct val="20000"/>
              </a:spcAft>
            </a:pPr>
            <a:r>
              <a:rPr lang="en-US" sz="2800" dirty="0" err="1"/>
              <a:t>Cerebrosides</a:t>
            </a:r>
            <a:r>
              <a:rPr lang="en-US" sz="2800" dirty="0"/>
              <a:t> and </a:t>
            </a:r>
            <a:r>
              <a:rPr lang="en-US" sz="2800" dirty="0" err="1"/>
              <a:t>gangliosides</a:t>
            </a:r>
            <a:r>
              <a:rPr lang="en-US" sz="2800" dirty="0"/>
              <a:t>, collectively called </a:t>
            </a:r>
            <a:r>
              <a:rPr lang="en-US" sz="2800" b="1" dirty="0" err="1">
                <a:solidFill>
                  <a:srgbClr val="000099"/>
                </a:solidFill>
              </a:rPr>
              <a:t>glycosphingolipids</a:t>
            </a:r>
            <a:r>
              <a:rPr lang="en-US" sz="2800" dirty="0"/>
              <a:t>, are commonly found in the outer leaflet of the plasma membrane </a:t>
            </a:r>
            <a:r>
              <a:rPr lang="en-US" sz="2800" dirty="0" err="1"/>
              <a:t>bilayer</a:t>
            </a:r>
            <a:r>
              <a:rPr lang="en-US" sz="2800" dirty="0"/>
              <a:t>, with their sugar chains extending out from the cell surface. </a:t>
            </a:r>
          </a:p>
        </p:txBody>
      </p:sp>
      <p:sp>
        <p:nvSpPr>
          <p:cNvPr id="79881" name="Rectangle 9"/>
          <p:cNvSpPr>
            <a:spLocks noChangeArrowheads="1"/>
          </p:cNvSpPr>
          <p:nvPr/>
        </p:nvSpPr>
        <p:spPr bwMode="auto">
          <a:xfrm>
            <a:off x="0" y="2486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79880" name="Object 8"/>
          <p:cNvGraphicFramePr>
            <a:graphicFrameLocks noChangeAspect="1"/>
          </p:cNvGraphicFramePr>
          <p:nvPr/>
        </p:nvGraphicFramePr>
        <p:xfrm>
          <a:off x="3705225" y="0"/>
          <a:ext cx="5438775" cy="3987800"/>
        </p:xfrm>
        <a:graphic>
          <a:graphicData uri="http://schemas.openxmlformats.org/presentationml/2006/ole">
            <p:oleObj spid="_x0000_s14338" name="Picture" r:id="rId3" imgW="2573754" imgH="1886809" progId="Word.Picture.8">
              <p:embed/>
            </p:oleObj>
          </a:graphicData>
        </a:graphic>
      </p:graphicFrame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400050" y="295275"/>
            <a:ext cx="3409950" cy="383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5000"/>
              </a:lnSpc>
              <a:spcAft>
                <a:spcPct val="20000"/>
              </a:spcAft>
            </a:pPr>
            <a:r>
              <a:rPr lang="en-US" sz="2800" dirty="0"/>
              <a:t>A </a:t>
            </a:r>
            <a:r>
              <a:rPr lang="en-US" sz="2800" b="1" dirty="0" err="1">
                <a:solidFill>
                  <a:srgbClr val="000099"/>
                </a:solidFill>
              </a:rPr>
              <a:t>cerebroside</a:t>
            </a:r>
            <a:r>
              <a:rPr lang="en-US" sz="2800" dirty="0"/>
              <a:t> is a </a:t>
            </a:r>
            <a:r>
              <a:rPr lang="en-US" sz="2800" dirty="0" err="1"/>
              <a:t>sphingolipid</a:t>
            </a:r>
            <a:r>
              <a:rPr lang="en-US" sz="2800" dirty="0"/>
              <a:t> (</a:t>
            </a:r>
            <a:r>
              <a:rPr lang="en-US" sz="2800" dirty="0" err="1"/>
              <a:t>ceramide</a:t>
            </a:r>
            <a:r>
              <a:rPr lang="en-US" sz="2800" dirty="0"/>
              <a:t>) with a </a:t>
            </a:r>
            <a:r>
              <a:rPr lang="en-US" sz="2800" b="1" dirty="0">
                <a:solidFill>
                  <a:srgbClr val="000099"/>
                </a:solidFill>
              </a:rPr>
              <a:t>monosaccharide</a:t>
            </a:r>
            <a:r>
              <a:rPr lang="en-US" sz="2800" dirty="0"/>
              <a:t>  such as glucose or </a:t>
            </a:r>
            <a:r>
              <a:rPr lang="en-US" sz="2800" dirty="0" err="1"/>
              <a:t>galactose</a:t>
            </a:r>
            <a:r>
              <a:rPr lang="en-US" sz="2800" dirty="0"/>
              <a:t> as polar head group.</a:t>
            </a:r>
          </a:p>
          <a:p>
            <a:pPr>
              <a:lnSpc>
                <a:spcPct val="95000"/>
              </a:lnSpc>
              <a:spcAft>
                <a:spcPct val="20000"/>
              </a:spcAft>
            </a:pPr>
            <a:r>
              <a:rPr lang="en-US" sz="2800" dirty="0"/>
              <a:t>A </a:t>
            </a:r>
            <a:r>
              <a:rPr lang="en-US" sz="2800" b="1" dirty="0" err="1">
                <a:solidFill>
                  <a:srgbClr val="000099"/>
                </a:solidFill>
              </a:rPr>
              <a:t>ganglioside</a:t>
            </a:r>
            <a:r>
              <a:rPr lang="en-US" sz="2800" dirty="0"/>
              <a:t> is a </a:t>
            </a:r>
            <a:r>
              <a:rPr lang="en-US" sz="2800" dirty="0" err="1"/>
              <a:t>ceramide</a:t>
            </a:r>
            <a:r>
              <a:rPr lang="en-US" sz="2800" dirty="0"/>
              <a:t> with a polar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400050" y="3155950"/>
            <a:ext cx="8420100" cy="3711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5000"/>
              </a:lnSpc>
              <a:spcAft>
                <a:spcPct val="40000"/>
              </a:spcAft>
            </a:pPr>
            <a:r>
              <a:rPr lang="en-US" sz="2800" dirty="0"/>
              <a:t>Depending on the lipid, possible molecular arrangements:</a:t>
            </a:r>
          </a:p>
          <a:p>
            <a:pPr lvl="1" indent="-342900">
              <a:lnSpc>
                <a:spcPct val="95000"/>
              </a:lnSpc>
              <a:spcAft>
                <a:spcPct val="40000"/>
              </a:spcAft>
              <a:buClr>
                <a:schemeClr val="hlink"/>
              </a:buClr>
              <a:buFont typeface="Wingdings" pitchFamily="2" charset="2"/>
              <a:buChar char="w"/>
            </a:pPr>
            <a:r>
              <a:rPr lang="en-US" sz="2800" dirty="0"/>
              <a:t>Various</a:t>
            </a:r>
            <a:r>
              <a:rPr lang="en-US" sz="2800" b="1" dirty="0">
                <a:solidFill>
                  <a:srgbClr val="000099"/>
                </a:solidFill>
              </a:rPr>
              <a:t> micelle</a:t>
            </a:r>
            <a:r>
              <a:rPr lang="en-US" sz="2800" dirty="0"/>
              <a:t> structures. E.g., a spherical micelle is a stable configuration for </a:t>
            </a:r>
            <a:r>
              <a:rPr lang="en-US" sz="2800" dirty="0" err="1"/>
              <a:t>amphipathic</a:t>
            </a:r>
            <a:r>
              <a:rPr lang="en-US" sz="2800" dirty="0"/>
              <a:t> lipids with a </a:t>
            </a:r>
            <a:r>
              <a:rPr lang="en-US" sz="2800" b="1" dirty="0">
                <a:solidFill>
                  <a:srgbClr val="000099"/>
                </a:solidFill>
              </a:rPr>
              <a:t>conical</a:t>
            </a:r>
            <a:r>
              <a:rPr lang="en-US" sz="2800" dirty="0"/>
              <a:t> shape, such as </a:t>
            </a:r>
            <a:r>
              <a:rPr lang="en-US" sz="2800" b="1" dirty="0">
                <a:solidFill>
                  <a:srgbClr val="000099"/>
                </a:solidFill>
              </a:rPr>
              <a:t>fatty acids.</a:t>
            </a:r>
            <a:r>
              <a:rPr lang="en-US" sz="2800" dirty="0"/>
              <a:t> </a:t>
            </a:r>
          </a:p>
          <a:p>
            <a:pPr lvl="1" indent="-342900">
              <a:lnSpc>
                <a:spcPct val="95000"/>
              </a:lnSpc>
              <a:spcAft>
                <a:spcPct val="40000"/>
              </a:spcAft>
              <a:buClr>
                <a:schemeClr val="hlink"/>
              </a:buClr>
              <a:buFont typeface="Wingdings" pitchFamily="2" charset="2"/>
              <a:buChar char="w"/>
            </a:pPr>
            <a:r>
              <a:rPr lang="en-US" sz="2800" dirty="0"/>
              <a:t>A </a:t>
            </a:r>
            <a:r>
              <a:rPr lang="en-US" sz="2800" b="1" dirty="0" err="1">
                <a:solidFill>
                  <a:srgbClr val="000099"/>
                </a:solidFill>
              </a:rPr>
              <a:t>bilayer</a:t>
            </a:r>
            <a:r>
              <a:rPr lang="en-US" sz="2800" dirty="0"/>
              <a:t>. This is the most stable configuration for </a:t>
            </a:r>
            <a:r>
              <a:rPr lang="en-US" sz="2800" dirty="0" err="1"/>
              <a:t>amphipathic</a:t>
            </a:r>
            <a:r>
              <a:rPr lang="en-US" sz="2800" dirty="0"/>
              <a:t> lipids with a </a:t>
            </a:r>
            <a:r>
              <a:rPr lang="en-US" sz="2800" b="1" dirty="0">
                <a:solidFill>
                  <a:srgbClr val="000099"/>
                </a:solidFill>
              </a:rPr>
              <a:t>cylindrical</a:t>
            </a:r>
            <a:r>
              <a:rPr lang="en-US" sz="2800" dirty="0"/>
              <a:t> shape, such as </a:t>
            </a:r>
            <a:r>
              <a:rPr lang="en-US" sz="2800" b="1" dirty="0">
                <a:solidFill>
                  <a:srgbClr val="000099"/>
                </a:solidFill>
              </a:rPr>
              <a:t>phospholipids</a:t>
            </a:r>
            <a:r>
              <a:rPr lang="en-US" sz="2800" dirty="0"/>
              <a:t>. </a:t>
            </a:r>
          </a:p>
        </p:txBody>
      </p:sp>
      <p:sp>
        <p:nvSpPr>
          <p:cNvPr id="52234" name="Rectangle 10"/>
          <p:cNvSpPr>
            <a:spLocks noChangeArrowheads="1"/>
          </p:cNvSpPr>
          <p:nvPr/>
        </p:nvSpPr>
        <p:spPr bwMode="auto">
          <a:xfrm>
            <a:off x="3519488" y="2771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IN"/>
          </a:p>
        </p:txBody>
      </p:sp>
      <p:graphicFrame>
        <p:nvGraphicFramePr>
          <p:cNvPr id="52233" name="Object 9"/>
          <p:cNvGraphicFramePr>
            <a:graphicFrameLocks noChangeAspect="1"/>
          </p:cNvGraphicFramePr>
          <p:nvPr/>
        </p:nvGraphicFramePr>
        <p:xfrm>
          <a:off x="4664075" y="209550"/>
          <a:ext cx="4268788" cy="2667000"/>
        </p:xfrm>
        <a:graphic>
          <a:graphicData uri="http://schemas.openxmlformats.org/presentationml/2006/ole">
            <p:oleObj spid="_x0000_s15362" r:id="rId3" imgW="2171700" imgH="1315212" progId="Word.Picture.8">
              <p:embed/>
            </p:oleObj>
          </a:graphicData>
        </a:graphic>
      </p:graphicFrame>
      <p:sp>
        <p:nvSpPr>
          <p:cNvPr id="52236" name="Text Box 12"/>
          <p:cNvSpPr txBox="1">
            <a:spLocks noChangeArrowheads="1"/>
          </p:cNvSpPr>
          <p:nvPr/>
        </p:nvSpPr>
        <p:spPr bwMode="auto">
          <a:xfrm>
            <a:off x="419100" y="495300"/>
            <a:ext cx="4457700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5000"/>
              </a:lnSpc>
              <a:spcAft>
                <a:spcPct val="10000"/>
              </a:spcAft>
            </a:pPr>
            <a:r>
              <a:rPr lang="en-US" sz="2800" b="1" dirty="0" err="1">
                <a:solidFill>
                  <a:srgbClr val="000099"/>
                </a:solidFill>
              </a:rPr>
              <a:t>Amphipathic</a:t>
            </a:r>
            <a:r>
              <a:rPr lang="en-US" sz="2800" b="1" dirty="0">
                <a:solidFill>
                  <a:srgbClr val="000099"/>
                </a:solidFill>
              </a:rPr>
              <a:t> lipids</a:t>
            </a:r>
            <a:r>
              <a:rPr lang="en-US" sz="2800" dirty="0"/>
              <a:t> in association with water form complexes in which polar regions are in contact with water and hydrophobic regions away from water.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2212" name="Picture 4" descr="05-12-PhospholipidSruct-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2400"/>
            <a:ext cx="9144000" cy="62452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260" name="Picture 4" descr="05-14x-Cholester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3352800"/>
            <a:ext cx="4648200" cy="3081338"/>
          </a:xfrm>
          <a:prstGeom prst="rect">
            <a:avLst/>
          </a:prstGeom>
          <a:noFill/>
        </p:spPr>
      </p:pic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solidFill>
                  <a:srgbClr val="FF0000"/>
                </a:solidFill>
              </a:rPr>
              <a:t>Steroids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 b="1"/>
              <a:t>Characterized by a backbone of four fused carbon rings.</a:t>
            </a:r>
          </a:p>
          <a:p>
            <a:r>
              <a:rPr lang="en-US" sz="3600" b="1"/>
              <a:t>Differ in the functional groups attached to the rings.</a:t>
            </a:r>
          </a:p>
          <a:p>
            <a:r>
              <a:rPr lang="en-US" sz="3600" b="1"/>
              <a:t>Examples:</a:t>
            </a:r>
          </a:p>
          <a:p>
            <a:pPr lvl="1"/>
            <a:r>
              <a:rPr lang="en-US" sz="3600" b="1"/>
              <a:t>cholesterol</a:t>
            </a:r>
          </a:p>
          <a:p>
            <a:pPr lvl="1"/>
            <a:r>
              <a:rPr lang="en-US" sz="3600" b="1"/>
              <a:t>sex hormones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CLASSIFICATION OF LIPIDS</a:t>
            </a:r>
            <a:endParaRPr lang="en-IN" sz="28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328592"/>
          </a:xfrm>
        </p:spPr>
        <p:txBody>
          <a:bodyPr>
            <a:normAutofit lnSpcReduction="10000"/>
          </a:bodyPr>
          <a:lstStyle/>
          <a:p>
            <a:pPr>
              <a:buNone/>
              <a:defRPr/>
            </a:pP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Glycerol Esters:</a:t>
            </a:r>
          </a:p>
          <a:p>
            <a:pPr>
              <a:buBlip>
                <a:blip r:embed="rId2"/>
              </a:buBlip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Triglycerides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diglycerides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monoglycerides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acyleglycerol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>
              <a:buBlip>
                <a:blip r:embed="rId2"/>
              </a:buBlip>
              <a:defRPr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Phosphglycerides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  <a:defRPr/>
            </a:pPr>
            <a:r>
              <a:rPr lang="en-US" sz="2000" b="1" i="1" dirty="0" err="1">
                <a:latin typeface="Times New Roman" pitchFamily="18" charset="0"/>
                <a:cs typeface="Times New Roman" pitchFamily="18" charset="0"/>
              </a:rPr>
              <a:t>Sphingosine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 Derivatives:</a:t>
            </a:r>
          </a:p>
          <a:p>
            <a:pPr>
              <a:buBlip>
                <a:blip r:embed="rId2"/>
              </a:buBlip>
              <a:defRPr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Sphingomyellin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Blip>
                <a:blip r:embed="rId2"/>
              </a:buBlip>
              <a:defRPr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Glycosphingolipids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  <a:defRPr/>
            </a:pPr>
            <a:r>
              <a:rPr lang="en-US" sz="2000" b="1" i="1" dirty="0" err="1">
                <a:latin typeface="Times New Roman" pitchFamily="18" charset="0"/>
                <a:cs typeface="Times New Roman" pitchFamily="18" charset="0"/>
              </a:rPr>
              <a:t>Terpenes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 (Isoprene Polymers):</a:t>
            </a:r>
          </a:p>
          <a:p>
            <a:pPr>
              <a:buBlip>
                <a:blip r:embed="rId2"/>
              </a:buBlip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Vitamin A.</a:t>
            </a:r>
          </a:p>
          <a:p>
            <a:pPr>
              <a:buBlip>
                <a:blip r:embed="rId2"/>
              </a:buBlip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Vitamin E.</a:t>
            </a:r>
          </a:p>
          <a:p>
            <a:pPr>
              <a:buBlip>
                <a:blip r:embed="rId2"/>
              </a:buBlip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Vitamin 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  <a:defRPr/>
            </a:pP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Sterol Derivatives:</a:t>
            </a:r>
          </a:p>
          <a:p>
            <a:pPr>
              <a:buBlip>
                <a:blip r:embed="rId2"/>
              </a:buBlip>
              <a:defRPr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Cholesterol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and  Cholesterol  esters.</a:t>
            </a:r>
          </a:p>
          <a:p>
            <a:pPr>
              <a:buBlip>
                <a:blip r:embed="rId2"/>
              </a:buBlip>
              <a:defRPr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Steroid hormones.</a:t>
            </a:r>
          </a:p>
          <a:p>
            <a:pPr>
              <a:buBlip>
                <a:blip r:embed="rId2"/>
              </a:buBlip>
              <a:defRPr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Bile acids</a:t>
            </a:r>
          </a:p>
          <a:p>
            <a:pPr>
              <a:buBlip>
                <a:blip r:embed="rId2"/>
              </a:buBlip>
              <a:defRPr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Vitamin D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2925" y="3771900"/>
            <a:ext cx="4095750" cy="2800350"/>
          </a:xfrm>
        </p:spPr>
        <p:txBody>
          <a:bodyPr/>
          <a:lstStyle/>
          <a:p>
            <a:pPr marL="0" indent="0">
              <a:lnSpc>
                <a:spcPct val="95000"/>
              </a:lnSpc>
              <a:spcBef>
                <a:spcPct val="0"/>
              </a:spcBef>
              <a:spcAft>
                <a:spcPct val="50000"/>
              </a:spcAft>
              <a:buFontTx/>
              <a:buNone/>
            </a:pPr>
            <a:r>
              <a:rPr lang="en-US" sz="2800" dirty="0"/>
              <a:t>Cholesterol is largely </a:t>
            </a:r>
            <a:r>
              <a:rPr lang="en-US" sz="2800" b="1" dirty="0">
                <a:solidFill>
                  <a:srgbClr val="000099"/>
                </a:solidFill>
              </a:rPr>
              <a:t>hydrophobic</a:t>
            </a:r>
            <a:r>
              <a:rPr lang="en-US" sz="2800" dirty="0"/>
              <a:t>.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spcAft>
                <a:spcPct val="50000"/>
              </a:spcAft>
              <a:buFontTx/>
              <a:buNone/>
            </a:pPr>
            <a:r>
              <a:rPr lang="en-US" sz="2800" dirty="0"/>
              <a:t>But it has one polar group, a </a:t>
            </a:r>
            <a:r>
              <a:rPr lang="en-US" sz="2800" b="1" dirty="0">
                <a:solidFill>
                  <a:srgbClr val="000099"/>
                </a:solidFill>
              </a:rPr>
              <a:t>hydroxyl</a:t>
            </a:r>
            <a:r>
              <a:rPr lang="en-US" sz="2800" dirty="0"/>
              <a:t>, making it </a:t>
            </a:r>
            <a:r>
              <a:rPr lang="en-US" sz="2800" b="1" dirty="0" err="1">
                <a:solidFill>
                  <a:srgbClr val="000099"/>
                </a:solidFill>
              </a:rPr>
              <a:t>amphipathic</a:t>
            </a:r>
            <a:r>
              <a:rPr lang="en-US" sz="2800" dirty="0"/>
              <a:t>. </a:t>
            </a:r>
          </a:p>
        </p:txBody>
      </p:sp>
      <p:graphicFrame>
        <p:nvGraphicFramePr>
          <p:cNvPr id="51204" name="Object 4"/>
          <p:cNvGraphicFramePr>
            <a:graphicFrameLocks noChangeAspect="1"/>
          </p:cNvGraphicFramePr>
          <p:nvPr>
            <p:ph type="clipArt" sz="half" idx="2"/>
          </p:nvPr>
        </p:nvGraphicFramePr>
        <p:xfrm>
          <a:off x="4137025" y="0"/>
          <a:ext cx="4935538" cy="3054350"/>
        </p:xfrm>
        <a:graphic>
          <a:graphicData uri="http://schemas.openxmlformats.org/presentationml/2006/ole">
            <p:oleObj spid="_x0000_s16386" name="Picture" r:id="rId3" imgW="2400480" imgH="1486080" progId="Word.Picture.8">
              <p:embed/>
            </p:oleObj>
          </a:graphicData>
        </a:graphic>
      </p:graphicFrame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561975" y="438150"/>
            <a:ext cx="32766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95000"/>
              </a:lnSpc>
              <a:spcAft>
                <a:spcPct val="20000"/>
              </a:spcAft>
            </a:pPr>
            <a:r>
              <a:rPr lang="en-US" sz="2800" b="1" dirty="0">
                <a:solidFill>
                  <a:srgbClr val="FF0000"/>
                </a:solidFill>
              </a:rPr>
              <a:t>Cholesterol</a:t>
            </a:r>
            <a:r>
              <a:rPr lang="en-US" sz="2800" dirty="0"/>
              <a:t>, an important constituent of cell membranes, has a </a:t>
            </a:r>
            <a:r>
              <a:rPr lang="en-US" sz="2800" b="1" dirty="0">
                <a:solidFill>
                  <a:srgbClr val="000099"/>
                </a:solidFill>
              </a:rPr>
              <a:t>rigid</a:t>
            </a:r>
            <a:r>
              <a:rPr lang="en-US" sz="2800" dirty="0"/>
              <a:t> ring system and a short branched hydrocarbon tail. </a:t>
            </a:r>
          </a:p>
        </p:txBody>
      </p:sp>
      <p:sp>
        <p:nvSpPr>
          <p:cNvPr id="51209" name="Rectangle 9"/>
          <p:cNvSpPr>
            <a:spLocks noChangeArrowheads="1"/>
          </p:cNvSpPr>
          <p:nvPr/>
        </p:nvSpPr>
        <p:spPr bwMode="auto">
          <a:xfrm>
            <a:off x="0" y="2428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51208" name="Object 8"/>
          <p:cNvGraphicFramePr>
            <a:graphicFrameLocks noChangeAspect="1"/>
          </p:cNvGraphicFramePr>
          <p:nvPr/>
        </p:nvGraphicFramePr>
        <p:xfrm>
          <a:off x="5145088" y="3036888"/>
          <a:ext cx="3903662" cy="3795712"/>
        </p:xfrm>
        <a:graphic>
          <a:graphicData uri="http://schemas.openxmlformats.org/presentationml/2006/ole">
            <p:oleObj spid="_x0000_s16387" name="Picture" r:id="rId4" imgW="2053476" imgH="1996809" progId="Word.Pictur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Role of Cholesterol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r>
              <a:rPr lang="en-US" dirty="0"/>
              <a:t>Keeps the lipids in membrane from </a:t>
            </a:r>
            <a:r>
              <a:rPr lang="en-US" dirty="0" err="1"/>
              <a:t>aggregrating</a:t>
            </a:r>
            <a:r>
              <a:rPr lang="en-US" dirty="0"/>
              <a:t>: Keeps the membrane intact as a </a:t>
            </a:r>
            <a:r>
              <a:rPr lang="en-US" dirty="0" err="1"/>
              <a:t>bilayer</a:t>
            </a:r>
            <a:r>
              <a:rPr lang="en-US" dirty="0"/>
              <a:t> </a:t>
            </a:r>
          </a:p>
          <a:p>
            <a:r>
              <a:rPr lang="en-US" dirty="0"/>
              <a:t>Precursor to Bile Acids</a:t>
            </a:r>
          </a:p>
          <a:p>
            <a:pPr lvl="1"/>
            <a:r>
              <a:rPr lang="en-US" dirty="0"/>
              <a:t>Act as </a:t>
            </a:r>
            <a:r>
              <a:rPr lang="en-US" dirty="0" smtClean="0"/>
              <a:t>detergents to </a:t>
            </a:r>
            <a:r>
              <a:rPr lang="en-US" dirty="0"/>
              <a:t>dissolve dietary fats</a:t>
            </a:r>
          </a:p>
          <a:p>
            <a:pPr lvl="1"/>
            <a:r>
              <a:rPr lang="en-US" dirty="0"/>
              <a:t>Fats can be broken better by enzymes</a:t>
            </a:r>
          </a:p>
          <a:p>
            <a:r>
              <a:rPr lang="en-US" dirty="0"/>
              <a:t>Precursor to steroid hormones that regulate gene expression</a:t>
            </a:r>
          </a:p>
          <a:p>
            <a:r>
              <a:rPr lang="en-US" dirty="0"/>
              <a:t>Precursor to Vitamin 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Lipoproteins</a:t>
            </a:r>
            <a:endParaRPr lang="ar-SA" sz="3200" b="1" dirty="0" smtClean="0">
              <a:solidFill>
                <a:srgbClr val="7030A0"/>
              </a:solidFill>
              <a:latin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28688"/>
            <a:ext cx="8568952" cy="5668664"/>
          </a:xfrm>
        </p:spPr>
        <p:txBody>
          <a:bodyPr>
            <a:normAutofit fontScale="92500"/>
          </a:bodyPr>
          <a:lstStyle/>
          <a:p>
            <a:pPr algn="l" rtl="0">
              <a:buFont typeface="Arial" pitchFamily="34" charset="0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Lipids must be transported to the various tissues to accomplish their metabolic functions. Because of their insolubility, they are transported in plasma in macromolecular complexes called 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Lipoproteins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 rtl="0">
              <a:buFont typeface="Arial" pitchFamily="34" charset="0"/>
              <a:buNone/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Chemistry:</a:t>
            </a:r>
          </a:p>
          <a:p>
            <a:pPr algn="l" rtl="0">
              <a:buFont typeface="Arial" pitchFamily="34" charset="0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Lipoproteins are spherical particles with non polar lipids (triglycerides and cholesterol esters) in their core and more polar lipids (phospholipids and free cholesterol) oriented near the surface. </a:t>
            </a:r>
          </a:p>
          <a:p>
            <a:pPr algn="l" rtl="0">
              <a:buFont typeface="Arial" pitchFamily="34" charset="0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They also contain one or more specific proteins called </a:t>
            </a:r>
            <a:r>
              <a:rPr lang="en-US" dirty="0" err="1" smtClean="0">
                <a:latin typeface="Monotype Corsiva" pitchFamily="66" charset="0"/>
                <a:cs typeface="Times New Roman" pitchFamily="18" charset="0"/>
              </a:rPr>
              <a:t>apolipoproteins</a:t>
            </a:r>
            <a:r>
              <a:rPr lang="en-US" dirty="0" smtClean="0">
                <a:latin typeface="Monotype Corsiva" pitchFamily="66" charset="0"/>
                <a:cs typeface="Times New Roman" pitchFamily="18" charset="0"/>
              </a:rPr>
              <a:t>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that are located on their surface.</a:t>
            </a:r>
            <a:endParaRPr lang="ar-SA" dirty="0" smtClean="0">
              <a:latin typeface="Monotype Corsiva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Lipoproteins</a:t>
            </a:r>
            <a:endParaRPr lang="ar-SA" sz="3200" b="1" dirty="0" smtClean="0">
              <a:solidFill>
                <a:srgbClr val="0070C0"/>
              </a:solidFill>
              <a:latin typeface="Times New Roman" pitchFamily="18" charset="0"/>
            </a:endParaRPr>
          </a:p>
        </p:txBody>
      </p:sp>
      <p:sp>
        <p:nvSpPr>
          <p:cNvPr id="20483" name="Content Placeholder 7"/>
          <p:cNvSpPr>
            <a:spLocks noGrp="1"/>
          </p:cNvSpPr>
          <p:nvPr>
            <p:ph sz="half" idx="2"/>
          </p:nvPr>
        </p:nvSpPr>
        <p:spPr>
          <a:xfrm>
            <a:off x="4648200" y="5661248"/>
            <a:ext cx="4038600" cy="464915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	Spherical Lipoprotein</a:t>
            </a:r>
            <a:endParaRPr lang="ar-SA" dirty="0" smtClean="0"/>
          </a:p>
        </p:txBody>
      </p:sp>
      <p:sp>
        <p:nvSpPr>
          <p:cNvPr id="5" name="Oval 4"/>
          <p:cNvSpPr/>
          <p:nvPr/>
        </p:nvSpPr>
        <p:spPr>
          <a:xfrm>
            <a:off x="6000750" y="1785938"/>
            <a:ext cx="2714625" cy="24288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ar-SA"/>
          </a:p>
        </p:txBody>
      </p:sp>
      <p:pic>
        <p:nvPicPr>
          <p:cNvPr id="2048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1484784"/>
            <a:ext cx="3999359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539553" y="2397125"/>
            <a:ext cx="3888432" cy="3696171"/>
          </a:xfrm>
        </p:spPr>
      </p:pic>
      <p:sp>
        <p:nvSpPr>
          <p:cNvPr id="10" name="Rectangle 9"/>
          <p:cNvSpPr/>
          <p:nvPr/>
        </p:nvSpPr>
        <p:spPr>
          <a:xfrm>
            <a:off x="285750" y="980728"/>
            <a:ext cx="4286250" cy="1305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Lipoprotein:  Glycerol part on outside; FA and cholesterol on inside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ar-SA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 rtlCol="1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Classification of Lipoproteins</a:t>
            </a:r>
            <a:endParaRPr lang="ar-SA" dirty="0">
              <a:latin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 rtlCol="1">
            <a:normAutofit lnSpcReduction="10000"/>
          </a:bodyPr>
          <a:lstStyle/>
          <a:p>
            <a:pPr algn="l" rtl="0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Lipoproteins are classified by their density which, in turn, reflects size. The greater the lipid/protein ratio in the complex, the larger it is and the lower its density.</a:t>
            </a:r>
            <a:endParaRPr lang="en-US" sz="2400" dirty="0" smtClean="0"/>
          </a:p>
          <a:p>
            <a:pPr algn="l" rtl="0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There are five main classes of lipoproteins.</a:t>
            </a:r>
          </a:p>
          <a:p>
            <a:pPr algn="l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i="1" dirty="0" smtClean="0"/>
              <a:t>	</a:t>
            </a:r>
            <a:r>
              <a:rPr lang="en-US" sz="2400" b="1" i="1" u="sng" dirty="0" smtClean="0">
                <a:latin typeface="Times New Roman" pitchFamily="18" charset="0"/>
                <a:cs typeface="Times New Roman" pitchFamily="18" charset="0"/>
              </a:rPr>
              <a:t>Triglyceride-rich</a:t>
            </a: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 particles include :</a:t>
            </a:r>
          </a:p>
          <a:p>
            <a:pPr lvl="1" algn="l" rtl="0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Chylomicrons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which transport exogenous lipid from the intestine to all the cells.</a:t>
            </a:r>
          </a:p>
          <a:p>
            <a:pPr lvl="1" algn="l" rtl="0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VLDL (very low density lipoproteins), which transport endogenous lipid from the liver to cells;.</a:t>
            </a:r>
          </a:p>
          <a:p>
            <a:pPr lvl="1" algn="l" rtl="0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IDL (intermediate density lipoproteins), which are usually undetectable in normal plasma. It is normally a transient intermediate lipoprotein formed during the conversion of VLDL to LDL.</a:t>
            </a:r>
          </a:p>
          <a:p>
            <a:pPr lvl="1" algn="l" rtl="0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It contains both cholesterol and endogenous triglycerides.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algn="l" rtl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ar-S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 rtlCol="1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Classification of Lipoproteins</a:t>
            </a:r>
            <a:endParaRPr lang="ar-SA" dirty="0">
              <a:latin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1">
            <a:normAutofit/>
          </a:bodyPr>
          <a:lstStyle/>
          <a:p>
            <a:pPr lvl="1" algn="l" rtl="0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LDL (low density lipoproteins):</a:t>
            </a:r>
          </a:p>
          <a:p>
            <a:pPr lvl="1" algn="l" rtl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  formed from VLDL, transport  cholesterol to cells.</a:t>
            </a:r>
          </a:p>
          <a:p>
            <a:pPr lvl="1" algn="l" rtl="0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HDL (high density lipoproteins):</a:t>
            </a:r>
          </a:p>
          <a:p>
            <a:pPr lvl="1" algn="l" rtl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    These are involved in the transport of cholesterol from the cells to the liver.</a:t>
            </a:r>
          </a:p>
          <a:p>
            <a:pPr lvl="1" algn="l" rtl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LDL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32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HDL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are two smaller lipoproteins contain mostly cholesterol.</a:t>
            </a:r>
          </a:p>
          <a:p>
            <a:pPr lvl="1" algn="l" rtl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algn="l" rtl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ar-S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800" decel="100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04664"/>
            <a:ext cx="7772400" cy="576064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Ratio of LDL to HDL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334000"/>
          </a:xfr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dirty="0"/>
              <a:t>LDL cholesterol of less than 100 mg/</a:t>
            </a:r>
            <a:r>
              <a:rPr lang="en-US" dirty="0" err="1"/>
              <a:t>dL</a:t>
            </a:r>
            <a:r>
              <a:rPr lang="en-US" dirty="0"/>
              <a:t> is the optimal level. Less than 130 mg/</a:t>
            </a:r>
            <a:r>
              <a:rPr lang="en-US" dirty="0" err="1"/>
              <a:t>dL</a:t>
            </a:r>
            <a:r>
              <a:rPr lang="en-US" dirty="0"/>
              <a:t> is near optimal for most people.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dirty="0"/>
              <a:t>A high LDL level (more than 160 mg/</a:t>
            </a:r>
            <a:r>
              <a:rPr lang="en-US" dirty="0" err="1"/>
              <a:t>dL</a:t>
            </a:r>
            <a:r>
              <a:rPr lang="en-US" dirty="0"/>
              <a:t> or 130 mg/</a:t>
            </a:r>
            <a:r>
              <a:rPr lang="en-US" dirty="0" err="1"/>
              <a:t>dL</a:t>
            </a:r>
            <a:r>
              <a:rPr lang="en-US" dirty="0"/>
              <a:t> or above if you have two or more risk factors for cardiovascular disease) reflects an increased risk of heart disease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dirty="0"/>
              <a:t>Low HDL cholesterol levels [less than 40 mg/</a:t>
            </a:r>
            <a:r>
              <a:rPr lang="en-US" dirty="0" err="1"/>
              <a:t>dL</a:t>
            </a:r>
            <a:r>
              <a:rPr lang="en-US" dirty="0"/>
              <a:t>] is thought to increase the risk for heart disease.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Steroid hormones</a:t>
            </a:r>
          </a:p>
        </p:txBody>
      </p:sp>
      <p:pic>
        <p:nvPicPr>
          <p:cNvPr id="87045" name="Picture 5" descr="wis2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484785"/>
            <a:ext cx="7200800" cy="48965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3" name="Picture 5" descr="558bilesal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0"/>
            <a:ext cx="8208912" cy="66008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5" name="Picture 5" descr="pict4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381000"/>
            <a:ext cx="5070475" cy="6477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Fatty Acids</a:t>
            </a:r>
            <a:endParaRPr lang="en-IN" sz="32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</p:spPr>
        <p:txBody>
          <a:bodyPr>
            <a:normAutofit fontScale="92500" lnSpcReduction="20000"/>
          </a:bodyPr>
          <a:lstStyle/>
          <a:p>
            <a:pPr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RCOOH is a general chemical formula for a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fatty acid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where R is alkyl chain.</a:t>
            </a:r>
          </a:p>
          <a:p>
            <a:pPr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Fatty acid chain lengths vary and commonly are classified according to the number of carbon atom present.</a:t>
            </a:r>
          </a:p>
          <a:p>
            <a:pPr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The defined groups of fatty acids are:-</a:t>
            </a:r>
          </a:p>
          <a:p>
            <a:pPr>
              <a:buBlip>
                <a:blip r:embed="rId2"/>
              </a:buBlip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Short </a:t>
            </a: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chain (2 to 4 carbon atoms).</a:t>
            </a:r>
          </a:p>
          <a:p>
            <a:pPr>
              <a:buBlip>
                <a:blip r:embed="rId2"/>
              </a:buBlip>
              <a:defRPr/>
            </a:pP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 Medium chain (6to 10 carbon atoms).</a:t>
            </a:r>
          </a:p>
          <a:p>
            <a:pPr>
              <a:buBlip>
                <a:blip r:embed="rId2"/>
              </a:buBlip>
              <a:defRPr/>
            </a:pP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 Long chain (12 to 26carbon atoms).</a:t>
            </a:r>
            <a:endParaRPr lang="ar-SA" sz="35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  <a:defRPr/>
            </a:pP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       Those of importance in human nutrition and metabolism are  of the long chain class containing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Eicosanoids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68760"/>
            <a:ext cx="7772400" cy="5184576"/>
          </a:xfrm>
        </p:spPr>
        <p:txBody>
          <a:bodyPr>
            <a:normAutofit/>
          </a:bodyPr>
          <a:lstStyle/>
          <a:p>
            <a:r>
              <a:rPr lang="en-US" dirty="0"/>
              <a:t>Prostaglandins: different types</a:t>
            </a:r>
          </a:p>
          <a:p>
            <a:pPr lvl="1"/>
            <a:r>
              <a:rPr lang="en-US" dirty="0"/>
              <a:t>Some stimulate contraction of smooth muscle during menstruation and labor</a:t>
            </a:r>
          </a:p>
          <a:p>
            <a:pPr lvl="1"/>
            <a:r>
              <a:rPr lang="en-US" dirty="0"/>
              <a:t>Others produce fever and inflammation and pain</a:t>
            </a:r>
          </a:p>
          <a:p>
            <a:r>
              <a:rPr lang="en-US" dirty="0" err="1"/>
              <a:t>Thromboxanes</a:t>
            </a:r>
            <a:r>
              <a:rPr lang="en-US" dirty="0"/>
              <a:t>: act in the formation of blood clot</a:t>
            </a:r>
          </a:p>
          <a:p>
            <a:r>
              <a:rPr lang="en-US" dirty="0" err="1"/>
              <a:t>Leukotrienes</a:t>
            </a:r>
            <a:r>
              <a:rPr lang="en-US" dirty="0"/>
              <a:t>: induces contraction of the muscle lining the lungs</a:t>
            </a:r>
          </a:p>
          <a:p>
            <a:pPr lvl="1"/>
            <a:r>
              <a:rPr lang="en-US" dirty="0"/>
              <a:t>overproduction leads to asthma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50"/>
                </a:solidFill>
              </a:rPr>
              <a:t>Eicosanoids</a:t>
            </a:r>
            <a:r>
              <a:rPr lang="en-US" dirty="0">
                <a:solidFill>
                  <a:srgbClr val="00B050"/>
                </a:solidFill>
              </a:rPr>
              <a:t>/</a:t>
            </a:r>
            <a:r>
              <a:rPr lang="en-US" dirty="0" err="1">
                <a:solidFill>
                  <a:srgbClr val="00B050"/>
                </a:solidFill>
              </a:rPr>
              <a:t>Leukotrienes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93189" name="Picture 5" descr="eicosanoid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268760"/>
            <a:ext cx="8280920" cy="53285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THE END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u="sng" dirty="0" smtClean="0">
                <a:solidFill>
                  <a:srgbClr val="00B050"/>
                </a:solidFill>
              </a:rPr>
              <a:t>NAMASKAR</a:t>
            </a:r>
            <a:endParaRPr lang="en-IN" sz="3600" b="1" u="sng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Fatty Acids</a:t>
            </a:r>
            <a:endParaRPr lang="en-IN" sz="32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</p:spPr>
        <p:txBody>
          <a:bodyPr>
            <a:normAutofit lnSpcReduction="10000"/>
          </a:bodyPr>
          <a:lstStyle/>
          <a:p>
            <a:pPr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Fatty acids are classified further  according to their degree  of saturation: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US" dirty="0"/>
              <a:t>  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Saturated Fatty acids have no double bonds between carbon atoms.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Monounsaturated Fatty acids contain one double bond .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Polyunsaturated Fatty acids contain more than one double bond . </a:t>
            </a:r>
          </a:p>
          <a:p>
            <a:pPr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The double bonds in polyunsaturated fatty acids of both animals and plant origin  are usually three carbon atoms apart.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Fatty Acids</a:t>
            </a:r>
            <a:endParaRPr lang="en-IN" sz="32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363272" cy="5472608"/>
          </a:xfrm>
        </p:spPr>
        <p:txBody>
          <a:bodyPr>
            <a:normAutofit fontScale="85000" lnSpcReduction="10000"/>
          </a:bodyPr>
          <a:lstStyle/>
          <a:p>
            <a:pPr algn="just"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labeling of the carbon atoms in Fatty acids can be either from the carboxyl terminal (∆- numbering system), or methyl terminal (</a:t>
            </a:r>
            <a:r>
              <a:rPr lang="el-GR" dirty="0">
                <a:latin typeface="Times New Roman" pitchFamily="18" charset="0"/>
                <a:cs typeface="Times New Roman" pitchFamily="18" charset="0"/>
              </a:rPr>
              <a:t>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- or ɯ-numbering system). And etc… </a:t>
            </a:r>
          </a:p>
          <a:p>
            <a:pPr algn="just"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example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Linoleic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acid which contain 18 carbons and two unsaturated bonds between carbons 9 and 10 and between carbons 12 and 13, can be written as (C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18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:2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-¹²).</a:t>
            </a:r>
          </a:p>
          <a:p>
            <a:pPr algn="just">
              <a:buNone/>
              <a:defRPr/>
            </a:pPr>
            <a:r>
              <a:rPr lang="en-US" spc="-15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pc="-150" dirty="0" smtClean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 algn="just">
              <a:buNone/>
              <a:defRPr/>
            </a:pPr>
            <a:r>
              <a:rPr lang="en-US" spc="-150" dirty="0" smtClean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spc="-150" dirty="0">
                <a:latin typeface="Times New Roman" pitchFamily="18" charset="0"/>
                <a:cs typeface="Times New Roman" pitchFamily="18" charset="0"/>
              </a:rPr>
              <a:t>use of 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l-GR" dirty="0">
                <a:latin typeface="Times New Roman" pitchFamily="18" charset="0"/>
                <a:cs typeface="Times New Roman" pitchFamily="18" charset="0"/>
              </a:rPr>
              <a:t>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- or ɯ-numbering system) the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linoleic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acid would be abbreviated to  (C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18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:2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n-6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in which only the first carbon forming the unsaturated pair is written. </a:t>
            </a:r>
            <a:endParaRPr lang="ar-SA" spc="-15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Fatty Acids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256584"/>
          </a:xfrm>
        </p:spPr>
        <p:txBody>
          <a:bodyPr>
            <a:normAutofit fontScale="85000" lnSpcReduction="20000"/>
          </a:bodyPr>
          <a:lstStyle/>
          <a:p>
            <a:pPr>
              <a:spcAft>
                <a:spcPct val="50000"/>
              </a:spcAft>
            </a:pPr>
            <a:r>
              <a:rPr lang="en-US" b="1" dirty="0" smtClean="0">
                <a:solidFill>
                  <a:srgbClr val="000099"/>
                </a:solidFill>
              </a:rPr>
              <a:t>Lipids are non-polar</a:t>
            </a:r>
            <a:r>
              <a:rPr lang="en-US" dirty="0" smtClean="0"/>
              <a:t> (hydrophobic) compounds, soluble in organic solvents. </a:t>
            </a:r>
          </a:p>
          <a:p>
            <a:pPr>
              <a:spcAft>
                <a:spcPct val="50000"/>
              </a:spcAft>
            </a:pPr>
            <a:r>
              <a:rPr lang="en-US" dirty="0" smtClean="0"/>
              <a:t>Most membrane lipids are </a:t>
            </a:r>
            <a:r>
              <a:rPr lang="en-US" b="1" dirty="0" err="1" smtClean="0">
                <a:solidFill>
                  <a:srgbClr val="000099"/>
                </a:solidFill>
              </a:rPr>
              <a:t>amphipathic</a:t>
            </a:r>
            <a:r>
              <a:rPr lang="en-US" dirty="0" smtClean="0"/>
              <a:t>, having a </a:t>
            </a:r>
            <a:r>
              <a:rPr lang="en-US" b="1" dirty="0" smtClean="0"/>
              <a:t>non-polar</a:t>
            </a:r>
            <a:r>
              <a:rPr lang="en-US" dirty="0" smtClean="0"/>
              <a:t> end and a </a:t>
            </a:r>
            <a:r>
              <a:rPr lang="en-US" b="1" dirty="0" smtClean="0"/>
              <a:t>polar</a:t>
            </a:r>
            <a:r>
              <a:rPr lang="en-US" dirty="0" smtClean="0"/>
              <a:t> end.</a:t>
            </a:r>
          </a:p>
          <a:p>
            <a:pPr>
              <a:spcAft>
                <a:spcPct val="50000"/>
              </a:spcAft>
            </a:pPr>
            <a:r>
              <a:rPr lang="en-US" b="1" dirty="0" smtClean="0">
                <a:solidFill>
                  <a:srgbClr val="000099"/>
                </a:solidFill>
              </a:rPr>
              <a:t>Fatty acids</a:t>
            </a:r>
            <a:r>
              <a:rPr lang="en-US" dirty="0" smtClean="0"/>
              <a:t> consist of a hydrocarbon chain with a carboxylic acid at one end. </a:t>
            </a:r>
          </a:p>
          <a:p>
            <a:pPr>
              <a:spcAft>
                <a:spcPct val="10000"/>
              </a:spcAft>
            </a:pPr>
            <a:r>
              <a:rPr lang="en-US" dirty="0" smtClean="0"/>
              <a:t>A 16-C fatty acid: 	</a:t>
            </a:r>
            <a:r>
              <a:rPr lang="en-US" b="1" dirty="0" smtClean="0"/>
              <a:t>CH</a:t>
            </a:r>
            <a:r>
              <a:rPr lang="en-US" b="1" baseline="-25000" dirty="0" smtClean="0"/>
              <a:t>3</a:t>
            </a:r>
            <a:r>
              <a:rPr lang="en-US" b="1" dirty="0" smtClean="0"/>
              <a:t>(CH</a:t>
            </a:r>
            <a:r>
              <a:rPr lang="en-US" b="1" baseline="-25000" dirty="0" smtClean="0"/>
              <a:t>2</a:t>
            </a:r>
            <a:r>
              <a:rPr lang="en-US" b="1" dirty="0" smtClean="0"/>
              <a:t>)</a:t>
            </a:r>
            <a:r>
              <a:rPr lang="en-US" b="1" baseline="-25000" dirty="0" smtClean="0"/>
              <a:t>14</a:t>
            </a:r>
            <a:r>
              <a:rPr lang="en-US" b="1" dirty="0" smtClean="0"/>
              <a:t>-COO</a:t>
            </a:r>
            <a:r>
              <a:rPr lang="en-US" b="1" baseline="30000" dirty="0" smtClean="0"/>
              <a:t>-</a:t>
            </a:r>
            <a:endParaRPr lang="en-US" b="1" dirty="0" smtClean="0"/>
          </a:p>
          <a:p>
            <a:pPr>
              <a:spcAft>
                <a:spcPct val="50000"/>
              </a:spcAft>
              <a:buNone/>
            </a:pPr>
            <a:r>
              <a:rPr lang="en-US" b="1" dirty="0" smtClean="0"/>
              <a:t>     		</a:t>
            </a:r>
            <a:r>
              <a:rPr lang="en-US" b="1" dirty="0"/>
              <a:t>	</a:t>
            </a:r>
            <a:r>
              <a:rPr lang="en-US" b="1" dirty="0" smtClean="0"/>
              <a:t>	</a:t>
            </a:r>
            <a:r>
              <a:rPr lang="en-US" b="1" dirty="0" smtClean="0">
                <a:solidFill>
                  <a:srgbClr val="00B050"/>
                </a:solidFill>
              </a:rPr>
              <a:t>Non-polar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smtClean="0"/>
              <a:t> 	</a:t>
            </a:r>
            <a:r>
              <a:rPr lang="en-US" b="1" dirty="0" smtClean="0">
                <a:solidFill>
                  <a:srgbClr val="FF0000"/>
                </a:solidFill>
              </a:rPr>
              <a:t>polar</a:t>
            </a:r>
          </a:p>
          <a:p>
            <a:pPr>
              <a:spcAft>
                <a:spcPct val="50000"/>
              </a:spcAft>
            </a:pPr>
            <a:r>
              <a:rPr lang="en-US" dirty="0" smtClean="0"/>
              <a:t>A 16-C fatty acid with one </a:t>
            </a:r>
            <a:r>
              <a:rPr lang="en-US" dirty="0" err="1" smtClean="0"/>
              <a:t>cis</a:t>
            </a:r>
            <a:r>
              <a:rPr lang="en-US" dirty="0" smtClean="0"/>
              <a:t> double bond between       C atoms 9-10 may be represented as </a:t>
            </a:r>
            <a:r>
              <a:rPr lang="en-US" b="1" dirty="0" smtClean="0">
                <a:solidFill>
                  <a:srgbClr val="000099"/>
                </a:solidFill>
              </a:rPr>
              <a:t>16:1 </a:t>
            </a:r>
            <a:r>
              <a:rPr lang="en-US" b="1" dirty="0" err="1" smtClean="0">
                <a:solidFill>
                  <a:srgbClr val="000099"/>
                </a:solidFill>
              </a:rPr>
              <a:t>cis</a:t>
            </a:r>
            <a:r>
              <a:rPr lang="en-US" b="1" dirty="0" smtClean="0">
                <a:solidFill>
                  <a:srgbClr val="000099"/>
                </a:solidFill>
              </a:rPr>
              <a:t> </a:t>
            </a:r>
            <a:r>
              <a:rPr lang="en-US" b="1" dirty="0" smtClean="0">
                <a:solidFill>
                  <a:srgbClr val="000099"/>
                </a:solidFill>
                <a:latin typeface="Symbol" pitchFamily="18" charset="2"/>
              </a:rPr>
              <a:t>D</a:t>
            </a:r>
            <a:r>
              <a:rPr lang="en-US" b="1" baseline="30000" dirty="0" smtClean="0">
                <a:solidFill>
                  <a:srgbClr val="000099"/>
                </a:solidFill>
              </a:rPr>
              <a:t>9</a:t>
            </a:r>
            <a:r>
              <a:rPr lang="en-US" dirty="0" smtClean="0"/>
              <a:t>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38150" y="3352800"/>
            <a:ext cx="8477250" cy="3200400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ct val="0"/>
              </a:spcBef>
              <a:spcAft>
                <a:spcPct val="10000"/>
              </a:spcAft>
              <a:buFontTx/>
              <a:buNone/>
            </a:pPr>
            <a:r>
              <a:rPr lang="en-US" sz="2800" dirty="0"/>
              <a:t>Some fatty acids and their common names:</a:t>
            </a:r>
          </a:p>
          <a:p>
            <a:pPr marL="0" indent="0">
              <a:spcBef>
                <a:spcPct val="0"/>
              </a:spcBef>
              <a:spcAft>
                <a:spcPct val="15000"/>
              </a:spcAft>
              <a:buFontTx/>
              <a:buNone/>
            </a:pPr>
            <a:r>
              <a:rPr lang="en-US" sz="2800" dirty="0"/>
              <a:t>14:0 </a:t>
            </a:r>
            <a:r>
              <a:rPr lang="en-US" sz="2800" dirty="0" err="1"/>
              <a:t>myristic</a:t>
            </a:r>
            <a:r>
              <a:rPr lang="en-US" sz="2800" dirty="0"/>
              <a:t> acid;  16:0 </a:t>
            </a:r>
            <a:r>
              <a:rPr lang="en-US" sz="2800" dirty="0" err="1"/>
              <a:t>palmitic</a:t>
            </a:r>
            <a:r>
              <a:rPr lang="en-US" sz="2800" dirty="0"/>
              <a:t> acid;  18:0 </a:t>
            </a:r>
            <a:r>
              <a:rPr lang="en-US" sz="2800" dirty="0" err="1"/>
              <a:t>stearic</a:t>
            </a:r>
            <a:r>
              <a:rPr lang="en-US" sz="2800" dirty="0"/>
              <a:t> acid;       18:1 cis</a:t>
            </a:r>
            <a:r>
              <a:rPr lang="en-US" sz="2800" dirty="0">
                <a:latin typeface="Symbol" pitchFamily="18" charset="2"/>
              </a:rPr>
              <a:t>D</a:t>
            </a:r>
            <a:r>
              <a:rPr lang="en-US" sz="2800" baseline="30000" dirty="0"/>
              <a:t>9</a:t>
            </a:r>
            <a:r>
              <a:rPr lang="en-US" sz="2800" dirty="0"/>
              <a:t>  oleic acid</a:t>
            </a:r>
          </a:p>
          <a:p>
            <a:pPr marL="0" indent="0">
              <a:spcBef>
                <a:spcPct val="0"/>
              </a:spcBef>
              <a:spcAft>
                <a:spcPct val="10000"/>
              </a:spcAft>
              <a:buFontTx/>
              <a:buNone/>
            </a:pPr>
            <a:r>
              <a:rPr lang="en-US" sz="2800" dirty="0"/>
              <a:t>18:2 cis</a:t>
            </a:r>
            <a:r>
              <a:rPr lang="en-US" sz="2800" dirty="0">
                <a:latin typeface="Symbol" pitchFamily="18" charset="2"/>
              </a:rPr>
              <a:t>D</a:t>
            </a:r>
            <a:r>
              <a:rPr lang="en-US" sz="2800" baseline="30000" dirty="0"/>
              <a:t>9,12</a:t>
            </a:r>
            <a:r>
              <a:rPr lang="en-US" sz="2800" dirty="0"/>
              <a:t>  </a:t>
            </a:r>
            <a:r>
              <a:rPr lang="en-US" sz="2800" dirty="0" err="1"/>
              <a:t>linoleic</a:t>
            </a:r>
            <a:r>
              <a:rPr lang="en-US" sz="2800" dirty="0"/>
              <a:t> acid</a:t>
            </a:r>
          </a:p>
          <a:p>
            <a:pPr marL="0" indent="0">
              <a:spcBef>
                <a:spcPct val="0"/>
              </a:spcBef>
              <a:spcAft>
                <a:spcPct val="10000"/>
              </a:spcAft>
              <a:buFontTx/>
              <a:buNone/>
            </a:pPr>
            <a:r>
              <a:rPr lang="en-US" sz="2800" dirty="0"/>
              <a:t>18:3 cis</a:t>
            </a:r>
            <a:r>
              <a:rPr lang="en-US" sz="2800" dirty="0">
                <a:latin typeface="Symbol" pitchFamily="18" charset="2"/>
              </a:rPr>
              <a:t>D</a:t>
            </a:r>
            <a:r>
              <a:rPr lang="en-US" sz="2800" baseline="30000" dirty="0"/>
              <a:t>9,12,15</a:t>
            </a:r>
            <a:r>
              <a:rPr lang="en-US" sz="2800" dirty="0"/>
              <a:t>  </a:t>
            </a:r>
            <a:r>
              <a:rPr lang="en-US" sz="2800" dirty="0" err="1" smtClean="0"/>
              <a:t>linonenic</a:t>
            </a:r>
            <a:r>
              <a:rPr lang="en-US" sz="2800" dirty="0" smtClean="0"/>
              <a:t> </a:t>
            </a:r>
            <a:r>
              <a:rPr lang="en-US" sz="2800" dirty="0"/>
              <a:t>acid </a:t>
            </a:r>
            <a:r>
              <a:rPr lang="en-US" sz="2800" dirty="0" smtClean="0"/>
              <a:t>(an omega-3)</a:t>
            </a:r>
            <a:endParaRPr lang="en-US" sz="2800" dirty="0"/>
          </a:p>
          <a:p>
            <a:pPr marL="0" indent="0">
              <a:spcBef>
                <a:spcPct val="0"/>
              </a:spcBef>
              <a:spcAft>
                <a:spcPct val="10000"/>
              </a:spcAft>
              <a:buFontTx/>
              <a:buNone/>
            </a:pPr>
            <a:r>
              <a:rPr lang="en-US" sz="2800" dirty="0"/>
              <a:t>20:4 cis</a:t>
            </a:r>
            <a:r>
              <a:rPr lang="en-US" sz="2800" dirty="0">
                <a:latin typeface="Symbol" pitchFamily="18" charset="2"/>
              </a:rPr>
              <a:t>D</a:t>
            </a:r>
            <a:r>
              <a:rPr lang="en-US" sz="2800" baseline="30000" dirty="0"/>
              <a:t>5,8,11,14</a:t>
            </a:r>
            <a:r>
              <a:rPr lang="en-US" sz="2800" dirty="0"/>
              <a:t>  </a:t>
            </a:r>
            <a:r>
              <a:rPr lang="en-US" sz="2800" dirty="0" err="1"/>
              <a:t>arachidonic</a:t>
            </a:r>
            <a:r>
              <a:rPr lang="en-US" sz="2800" dirty="0"/>
              <a:t> acid</a:t>
            </a:r>
          </a:p>
          <a:p>
            <a:pPr marL="0" indent="0">
              <a:spcBef>
                <a:spcPct val="0"/>
              </a:spcBef>
              <a:spcAft>
                <a:spcPct val="10000"/>
              </a:spcAft>
              <a:buFontTx/>
              <a:buNone/>
            </a:pPr>
            <a:r>
              <a:rPr lang="en-US" sz="2800" dirty="0"/>
              <a:t>20:5 cis</a:t>
            </a:r>
            <a:r>
              <a:rPr lang="en-US" sz="2800" dirty="0">
                <a:latin typeface="Symbol" pitchFamily="18" charset="2"/>
              </a:rPr>
              <a:t>D</a:t>
            </a:r>
            <a:r>
              <a:rPr lang="en-US" sz="2800" baseline="30000" dirty="0"/>
              <a:t>5,8,11,14,17</a:t>
            </a:r>
            <a:r>
              <a:rPr lang="en-US" sz="2800" dirty="0"/>
              <a:t>  </a:t>
            </a:r>
            <a:r>
              <a:rPr lang="en-US" sz="2800" dirty="0" err="1"/>
              <a:t>eicosapentaenoic</a:t>
            </a:r>
            <a:r>
              <a:rPr lang="en-US" sz="2800" dirty="0"/>
              <a:t> acid (an omega-3)</a:t>
            </a: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457200" y="307975"/>
            <a:ext cx="3429000" cy="304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5000"/>
              </a:lnSpc>
              <a:spcAft>
                <a:spcPct val="25000"/>
              </a:spcAft>
            </a:pPr>
            <a:r>
              <a:rPr lang="en-US" sz="2800" dirty="0"/>
              <a:t>Double bonds in fatty acids usually have the </a:t>
            </a:r>
            <a:r>
              <a:rPr lang="en-US" sz="2800" b="1" dirty="0" err="1">
                <a:solidFill>
                  <a:srgbClr val="000099"/>
                </a:solidFill>
              </a:rPr>
              <a:t>cis</a:t>
            </a:r>
            <a:r>
              <a:rPr lang="en-US" sz="2800" dirty="0"/>
              <a:t> configuration. </a:t>
            </a:r>
          </a:p>
          <a:p>
            <a:pPr>
              <a:lnSpc>
                <a:spcPct val="95000"/>
              </a:lnSpc>
              <a:spcAft>
                <a:spcPct val="25000"/>
              </a:spcAft>
            </a:pPr>
            <a:r>
              <a:rPr lang="en-US" sz="2800" dirty="0"/>
              <a:t>Most naturally occurring fatty acids have an </a:t>
            </a:r>
            <a:r>
              <a:rPr lang="en-US" sz="2800" b="1" dirty="0">
                <a:solidFill>
                  <a:srgbClr val="000099"/>
                </a:solidFill>
              </a:rPr>
              <a:t>even number</a:t>
            </a:r>
            <a:r>
              <a:rPr lang="en-US" sz="2800" dirty="0"/>
              <a:t> of carbon atoms.</a:t>
            </a:r>
          </a:p>
        </p:txBody>
      </p:sp>
      <p:sp>
        <p:nvSpPr>
          <p:cNvPr id="39946" name="Rectangle 10"/>
          <p:cNvSpPr>
            <a:spLocks noChangeArrowheads="1"/>
          </p:cNvSpPr>
          <p:nvPr/>
        </p:nvSpPr>
        <p:spPr bwMode="auto">
          <a:xfrm>
            <a:off x="3457575" y="2771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IN"/>
          </a:p>
        </p:txBody>
      </p:sp>
      <p:graphicFrame>
        <p:nvGraphicFramePr>
          <p:cNvPr id="39945" name="Object 9"/>
          <p:cNvGraphicFramePr>
            <a:graphicFrameLocks noChangeAspect="1"/>
          </p:cNvGraphicFramePr>
          <p:nvPr/>
        </p:nvGraphicFramePr>
        <p:xfrm>
          <a:off x="3924300" y="68263"/>
          <a:ext cx="5173663" cy="3052762"/>
        </p:xfrm>
        <a:graphic>
          <a:graphicData uri="http://schemas.openxmlformats.org/presentationml/2006/ole">
            <p:oleObj spid="_x0000_s2050" r:id="rId3" imgW="2229612" imgH="1315212" progId="Word.Pictur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395536" y="0"/>
          <a:ext cx="8568952" cy="6669360"/>
        </p:xfrm>
        <a:graphic>
          <a:graphicData uri="http://schemas.openxmlformats.org/presentationml/2006/ole">
            <p:oleObj spid="_x0000_s4098" name="Document" r:id="rId3" imgW="3563112" imgH="4578096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3035</TotalTime>
  <Words>1693</Words>
  <Application>Microsoft Office PowerPoint</Application>
  <PresentationFormat>On-screen Show (4:3)</PresentationFormat>
  <Paragraphs>202</Paragraphs>
  <Slides>42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Office Theme</vt:lpstr>
      <vt:lpstr>Microsoft Word Picture</vt:lpstr>
      <vt:lpstr>Document</vt:lpstr>
      <vt:lpstr>CS ChemDraw Drawing</vt:lpstr>
      <vt:lpstr>Picture</vt:lpstr>
      <vt:lpstr>LIPIDS</vt:lpstr>
      <vt:lpstr>LIPIDS</vt:lpstr>
      <vt:lpstr>CLASSIFICATION OF LIPIDS</vt:lpstr>
      <vt:lpstr>Fatty Acids</vt:lpstr>
      <vt:lpstr>Fatty Acids</vt:lpstr>
      <vt:lpstr>Fatty Acids</vt:lpstr>
      <vt:lpstr>Fatty Acids</vt:lpstr>
      <vt:lpstr>Slide 8</vt:lpstr>
      <vt:lpstr>Slide 9</vt:lpstr>
      <vt:lpstr>Slide 10</vt:lpstr>
      <vt:lpstr>Fatty Acids</vt:lpstr>
      <vt:lpstr>Clinical importance of fatty acids</vt:lpstr>
      <vt:lpstr>Glycerol esters (acylglycerols)</vt:lpstr>
      <vt:lpstr>Triglyceride</vt:lpstr>
      <vt:lpstr>Triglycerides</vt:lpstr>
      <vt:lpstr>Glycerophospholipids</vt:lpstr>
      <vt:lpstr>Slide 17</vt:lpstr>
      <vt:lpstr>Phosphatidate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Steroids</vt:lpstr>
      <vt:lpstr>Slide 30</vt:lpstr>
      <vt:lpstr>Role of Cholesterol</vt:lpstr>
      <vt:lpstr>Lipoproteins</vt:lpstr>
      <vt:lpstr>Lipoproteins</vt:lpstr>
      <vt:lpstr>Classification of Lipoproteins</vt:lpstr>
      <vt:lpstr>Classification of Lipoproteins</vt:lpstr>
      <vt:lpstr>Ratio of LDL to HDL</vt:lpstr>
      <vt:lpstr>Steroid hormones</vt:lpstr>
      <vt:lpstr>Slide 38</vt:lpstr>
      <vt:lpstr>Slide 39</vt:lpstr>
      <vt:lpstr> Eicosanoids</vt:lpstr>
      <vt:lpstr>Eicosanoids/Leukotrienes</vt:lpstr>
      <vt:lpstr>THE END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LIPIDS</dc:title>
  <dc:creator>PHARMSRSV</dc:creator>
  <cp:lastModifiedBy>PHARMSRSV</cp:lastModifiedBy>
  <cp:revision>54</cp:revision>
  <dcterms:created xsi:type="dcterms:W3CDTF">2013-09-24T08:43:48Z</dcterms:created>
  <dcterms:modified xsi:type="dcterms:W3CDTF">2017-12-04T07:08:10Z</dcterms:modified>
</cp:coreProperties>
</file>