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684735-A185-4991-AC23-C317714118D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muscle" TargetMode="External"/><Relationship Id="rId3" Type="http://schemas.openxmlformats.org/officeDocument/2006/relationships/hyperlink" Target="https://www.britannica.com/science/glucose" TargetMode="External"/><Relationship Id="rId7" Type="http://schemas.openxmlformats.org/officeDocument/2006/relationships/hyperlink" Target="https://www.britannica.com/science/glycogen" TargetMode="External"/><Relationship Id="rId2" Type="http://schemas.openxmlformats.org/officeDocument/2006/relationships/hyperlink" Target="https://www.britannica.com/science/adrenal-gl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science/liver" TargetMode="External"/><Relationship Id="rId11" Type="http://schemas.openxmlformats.org/officeDocument/2006/relationships/hyperlink" Target="https://www.britannica.com/science/glycogen-storage-disease" TargetMode="External"/><Relationship Id="rId5" Type="http://schemas.openxmlformats.org/officeDocument/2006/relationships/hyperlink" Target="https://www.britannica.com/science/protein" TargetMode="External"/><Relationship Id="rId10" Type="http://schemas.openxmlformats.org/officeDocument/2006/relationships/hyperlink" Target="https://www.merriam-webster.com/dictionary/degradation" TargetMode="External"/><Relationship Id="rId4" Type="http://schemas.openxmlformats.org/officeDocument/2006/relationships/hyperlink" Target="https://www.britannica.com/science/small-intestine" TargetMode="External"/><Relationship Id="rId9" Type="http://schemas.openxmlformats.org/officeDocument/2006/relationships/hyperlink" Target="https://www.britannica.com/topic/exercise-physical-fitne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METABOLIC DISORDERS-I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309320"/>
            <a:ext cx="1079792" cy="36004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R.M., SRSV</a:t>
            </a:r>
            <a:endParaRPr lang="en-IN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16488" y="3380936"/>
            <a:ext cx="3024008" cy="560504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CARBOHYDRATES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u="sng" dirty="0"/>
              <a:t>GSD </a:t>
            </a:r>
            <a:r>
              <a:rPr lang="en-IN" sz="2400" u="sng" dirty="0" smtClean="0"/>
              <a:t>II:</a:t>
            </a:r>
          </a:p>
          <a:p>
            <a:pPr algn="just"/>
            <a:r>
              <a:rPr lang="en-IN" sz="2400" b="1" dirty="0"/>
              <a:t>Enzyme </a:t>
            </a:r>
            <a:r>
              <a:rPr lang="en-IN" sz="2400" b="1" dirty="0" smtClean="0"/>
              <a:t>defect: </a:t>
            </a:r>
            <a:r>
              <a:rPr lang="en-IN" sz="2400" dirty="0" smtClean="0"/>
              <a:t>Lysosomal </a:t>
            </a:r>
            <a:r>
              <a:rPr lang="el-GR" sz="2400" dirty="0" smtClean="0"/>
              <a:t>α1,4-</a:t>
            </a:r>
            <a:r>
              <a:rPr lang="en-IN" sz="2400" dirty="0" smtClean="0"/>
              <a:t>glucosidase</a:t>
            </a:r>
          </a:p>
          <a:p>
            <a:pPr algn="just"/>
            <a:r>
              <a:rPr lang="en-IN" sz="2400" b="1" dirty="0"/>
              <a:t>Most affected Diagnostic tests </a:t>
            </a:r>
            <a:r>
              <a:rPr lang="en-IN" sz="2400" b="1" dirty="0" smtClean="0"/>
              <a:t>Sample tissue(s): </a:t>
            </a:r>
            <a:r>
              <a:rPr lang="en-IN" sz="2400" dirty="0"/>
              <a:t>Generalised; Enzyme </a:t>
            </a:r>
            <a:r>
              <a:rPr lang="en-IN" sz="2400" dirty="0" smtClean="0"/>
              <a:t>assay accumulation of glycogen </a:t>
            </a:r>
            <a:r>
              <a:rPr lang="en-IN" sz="2400" dirty="0"/>
              <a:t>in </a:t>
            </a:r>
            <a:r>
              <a:rPr lang="en-IN" sz="2400" dirty="0" smtClean="0"/>
              <a:t>lysosomes</a:t>
            </a:r>
          </a:p>
          <a:p>
            <a:pPr algn="just"/>
            <a:r>
              <a:rPr lang="en-IN" sz="2400" b="1" dirty="0"/>
              <a:t>Clinical </a:t>
            </a:r>
            <a:r>
              <a:rPr lang="en-IN" sz="2400" b="1" dirty="0" smtClean="0"/>
              <a:t>Features: </a:t>
            </a:r>
            <a:r>
              <a:rPr lang="en-IN" sz="2400" dirty="0"/>
              <a:t>Infantile </a:t>
            </a:r>
            <a:r>
              <a:rPr lang="en-IN" sz="2400" dirty="0" smtClean="0"/>
              <a:t>form: cardiomegaly, </a:t>
            </a:r>
            <a:r>
              <a:rPr lang="en-IN" sz="2400" dirty="0" err="1" smtClean="0"/>
              <a:t>hypotonia</a:t>
            </a:r>
            <a:r>
              <a:rPr lang="en-IN" sz="2400" dirty="0"/>
              <a:t>,</a:t>
            </a:r>
            <a:r>
              <a:rPr lang="en-IN" sz="2400" dirty="0" smtClean="0"/>
              <a:t> </a:t>
            </a:r>
            <a:r>
              <a:rPr lang="en-IN" sz="2400" dirty="0"/>
              <a:t>Juvenile </a:t>
            </a:r>
            <a:r>
              <a:rPr lang="en-IN" sz="2400" dirty="0" smtClean="0"/>
              <a:t>&amp; adult </a:t>
            </a:r>
            <a:r>
              <a:rPr lang="en-IN" sz="2400" dirty="0"/>
              <a:t>form: </a:t>
            </a:r>
            <a:r>
              <a:rPr lang="en-IN" sz="2400" dirty="0" smtClean="0"/>
              <a:t>skeletal myopathy</a:t>
            </a:r>
          </a:p>
          <a:p>
            <a:pPr algn="just"/>
            <a:r>
              <a:rPr lang="en-IN" sz="2400" u="sng" dirty="0"/>
              <a:t>GSD </a:t>
            </a:r>
            <a:r>
              <a:rPr lang="en-IN" sz="2400" u="sng" dirty="0" smtClean="0"/>
              <a:t>III:</a:t>
            </a:r>
          </a:p>
          <a:p>
            <a:pPr algn="just"/>
            <a:r>
              <a:rPr lang="en-IN" sz="2400" b="1" dirty="0" smtClean="0"/>
              <a:t>Enzyme </a:t>
            </a:r>
            <a:r>
              <a:rPr lang="en-IN" sz="2400" b="1" dirty="0"/>
              <a:t>defect</a:t>
            </a:r>
            <a:r>
              <a:rPr lang="en-IN" sz="2400" b="1" dirty="0" smtClean="0"/>
              <a:t>: </a:t>
            </a:r>
            <a:r>
              <a:rPr lang="en-IN" sz="2400" dirty="0" smtClean="0"/>
              <a:t>Debranching enzyme</a:t>
            </a:r>
            <a:endParaRPr lang="en-IN" sz="2400" b="1" dirty="0" smtClean="0"/>
          </a:p>
          <a:p>
            <a:pPr algn="just"/>
            <a:r>
              <a:rPr lang="en-IN" sz="2400" b="1" dirty="0"/>
              <a:t>Most affected Diagnostic tests Sample tissue(s</a:t>
            </a:r>
            <a:r>
              <a:rPr lang="en-IN" sz="2400" b="1" dirty="0" smtClean="0"/>
              <a:t>): </a:t>
            </a:r>
            <a:r>
              <a:rPr lang="en-IN" sz="2400" dirty="0"/>
              <a:t>Liver &amp; muscle (</a:t>
            </a:r>
            <a:r>
              <a:rPr lang="en-IN" sz="2400" dirty="0" err="1"/>
              <a:t>IIIa</a:t>
            </a:r>
            <a:r>
              <a:rPr lang="en-IN" sz="2400" dirty="0" smtClean="0"/>
              <a:t>), liver </a:t>
            </a:r>
            <a:r>
              <a:rPr lang="en-IN" sz="2400" dirty="0"/>
              <a:t>only (</a:t>
            </a:r>
            <a:r>
              <a:rPr lang="en-IN" sz="2400" dirty="0" err="1"/>
              <a:t>IIIb</a:t>
            </a:r>
            <a:r>
              <a:rPr lang="en-IN" sz="2400" dirty="0" smtClean="0"/>
              <a:t>); storage </a:t>
            </a:r>
            <a:r>
              <a:rPr lang="en-IN" sz="2400" dirty="0"/>
              <a:t>of </a:t>
            </a:r>
            <a:r>
              <a:rPr lang="en-IN" sz="2400" dirty="0" smtClean="0"/>
              <a:t>large amount of abnormal glycogen </a:t>
            </a:r>
            <a:r>
              <a:rPr lang="en-IN" sz="2400" dirty="0"/>
              <a:t>with </a:t>
            </a:r>
            <a:r>
              <a:rPr lang="en-IN" sz="2400" dirty="0" smtClean="0"/>
              <a:t>short outer </a:t>
            </a:r>
            <a:r>
              <a:rPr lang="en-IN" sz="2400" dirty="0"/>
              <a:t>branches</a:t>
            </a:r>
            <a:endParaRPr lang="en-IN" sz="2400" b="1" dirty="0" smtClean="0"/>
          </a:p>
          <a:p>
            <a:pPr algn="just"/>
            <a:r>
              <a:rPr lang="en-IN" sz="2400" b="1" dirty="0"/>
              <a:t>Clinical </a:t>
            </a:r>
            <a:r>
              <a:rPr lang="en-IN" sz="2400" b="1" dirty="0" smtClean="0"/>
              <a:t>Features: </a:t>
            </a:r>
            <a:r>
              <a:rPr lang="en-IN" sz="2400" dirty="0" smtClean="0"/>
              <a:t>Hepatomegaly, hypoglycaemia, hyperlipidaemia, growth retardation, muscle </a:t>
            </a:r>
            <a:r>
              <a:rPr lang="en-IN" sz="2400" dirty="0"/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30136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u="sng" dirty="0"/>
              <a:t>GSD </a:t>
            </a:r>
            <a:r>
              <a:rPr lang="en-IN" u="sng" dirty="0" smtClean="0"/>
              <a:t>IV:</a:t>
            </a:r>
          </a:p>
          <a:p>
            <a:pPr algn="just"/>
            <a:r>
              <a:rPr lang="en-IN" b="1" dirty="0"/>
              <a:t>Enzyme </a:t>
            </a:r>
            <a:r>
              <a:rPr lang="en-IN" b="1" dirty="0" smtClean="0"/>
              <a:t>defect: </a:t>
            </a:r>
            <a:r>
              <a:rPr lang="en-IN" dirty="0" smtClean="0"/>
              <a:t>Branching enzyme</a:t>
            </a:r>
            <a:endParaRPr lang="en-IN" b="1" dirty="0" smtClean="0"/>
          </a:p>
          <a:p>
            <a:pPr algn="just"/>
            <a:r>
              <a:rPr lang="en-IN" b="1" dirty="0" smtClean="0"/>
              <a:t>Most affected Diagnostic tests Sample tissue(s): </a:t>
            </a:r>
            <a:r>
              <a:rPr lang="en-IN" dirty="0" smtClean="0"/>
              <a:t>Liver; accumulation </a:t>
            </a:r>
            <a:r>
              <a:rPr lang="en-IN" dirty="0"/>
              <a:t>of </a:t>
            </a:r>
            <a:r>
              <a:rPr lang="en-IN" dirty="0" smtClean="0"/>
              <a:t>glycogen </a:t>
            </a:r>
            <a:r>
              <a:rPr lang="en-IN" dirty="0"/>
              <a:t>with </a:t>
            </a:r>
            <a:r>
              <a:rPr lang="en-IN" dirty="0" smtClean="0"/>
              <a:t>fewer branch </a:t>
            </a:r>
            <a:r>
              <a:rPr lang="en-IN" dirty="0"/>
              <a:t>points </a:t>
            </a:r>
            <a:r>
              <a:rPr lang="en-IN" dirty="0" smtClean="0"/>
              <a:t>and longer </a:t>
            </a:r>
            <a:r>
              <a:rPr lang="en-IN" dirty="0"/>
              <a:t>chains (</a:t>
            </a:r>
            <a:r>
              <a:rPr lang="en-IN" dirty="0" smtClean="0"/>
              <a:t>poor solubility</a:t>
            </a:r>
            <a:r>
              <a:rPr lang="en-IN" dirty="0"/>
              <a:t>)</a:t>
            </a:r>
            <a:endParaRPr lang="en-IN" b="1" dirty="0" smtClean="0"/>
          </a:p>
          <a:p>
            <a:pPr algn="just"/>
            <a:r>
              <a:rPr lang="en-IN" b="1" dirty="0" smtClean="0"/>
              <a:t>Clinical Features: </a:t>
            </a:r>
            <a:r>
              <a:rPr lang="en-IN" dirty="0" smtClean="0"/>
              <a:t>Hepatosplenomegaly, failure </a:t>
            </a:r>
            <a:r>
              <a:rPr lang="en-IN" dirty="0"/>
              <a:t>to thrive, </a:t>
            </a:r>
            <a:r>
              <a:rPr lang="en-IN" dirty="0" smtClean="0"/>
              <a:t>liver cirrhosis</a:t>
            </a:r>
            <a:endParaRPr lang="en-IN" b="1" dirty="0" smtClean="0"/>
          </a:p>
          <a:p>
            <a:pPr algn="just"/>
            <a:r>
              <a:rPr lang="en-IN" u="sng" dirty="0" smtClean="0"/>
              <a:t>GSD V:</a:t>
            </a:r>
          </a:p>
          <a:p>
            <a:pPr algn="just"/>
            <a:r>
              <a:rPr lang="en-IN" b="1" dirty="0" smtClean="0"/>
              <a:t>Enzyme </a:t>
            </a:r>
            <a:r>
              <a:rPr lang="en-IN" b="1" dirty="0"/>
              <a:t>defect</a:t>
            </a:r>
            <a:r>
              <a:rPr lang="en-IN" b="1" dirty="0" smtClean="0"/>
              <a:t>: </a:t>
            </a:r>
            <a:r>
              <a:rPr lang="en-IN" dirty="0" smtClean="0"/>
              <a:t>Muscle phosphorylase</a:t>
            </a:r>
            <a:endParaRPr lang="en-IN" b="1" dirty="0" smtClean="0"/>
          </a:p>
          <a:p>
            <a:pPr algn="just"/>
            <a:r>
              <a:rPr lang="en-IN" b="1" dirty="0" smtClean="0"/>
              <a:t>Most </a:t>
            </a:r>
            <a:r>
              <a:rPr lang="en-IN" b="1" dirty="0"/>
              <a:t>affected Diagnostic tests Sample tissue(s</a:t>
            </a:r>
            <a:r>
              <a:rPr lang="en-IN" b="1" dirty="0" smtClean="0"/>
              <a:t>): </a:t>
            </a:r>
            <a:r>
              <a:rPr lang="en-IN" dirty="0" smtClean="0"/>
              <a:t>Muscle; Increased</a:t>
            </a:r>
            <a:r>
              <a:rPr lang="en-IN" dirty="0"/>
              <a:t> </a:t>
            </a:r>
            <a:r>
              <a:rPr lang="en-IN" dirty="0" smtClean="0"/>
              <a:t>amount of glycogen </a:t>
            </a:r>
            <a:r>
              <a:rPr lang="en-IN" dirty="0"/>
              <a:t>(</a:t>
            </a:r>
            <a:r>
              <a:rPr lang="en-IN" dirty="0" smtClean="0"/>
              <a:t>normal structure</a:t>
            </a:r>
            <a:r>
              <a:rPr lang="en-IN" dirty="0"/>
              <a:t>)</a:t>
            </a:r>
            <a:endParaRPr lang="en-IN" b="1" dirty="0" smtClean="0"/>
          </a:p>
          <a:p>
            <a:pPr algn="just"/>
            <a:r>
              <a:rPr lang="en-IN" b="1" dirty="0" smtClean="0"/>
              <a:t>Clinical Features: </a:t>
            </a:r>
            <a:r>
              <a:rPr lang="en-IN" dirty="0" smtClean="0"/>
              <a:t>Exercise intolerance with muscle </a:t>
            </a:r>
            <a:r>
              <a:rPr lang="en-IN" dirty="0"/>
              <a:t>cramps</a:t>
            </a:r>
          </a:p>
        </p:txBody>
      </p:sp>
    </p:spTree>
    <p:extLst>
      <p:ext uri="{BB962C8B-B14F-4D97-AF65-F5344CB8AC3E}">
        <p14:creationId xmlns:p14="http://schemas.microsoft.com/office/powerpoint/2010/main" val="9568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u="sng" dirty="0"/>
              <a:t>GSD </a:t>
            </a:r>
            <a:r>
              <a:rPr lang="en-IN" u="sng" dirty="0" smtClean="0"/>
              <a:t>VI:</a:t>
            </a:r>
          </a:p>
          <a:p>
            <a:pPr algn="just"/>
            <a:r>
              <a:rPr lang="en-IN" b="1" dirty="0"/>
              <a:t>Enzyme </a:t>
            </a:r>
            <a:r>
              <a:rPr lang="en-IN" b="1" dirty="0" smtClean="0"/>
              <a:t>defect: </a:t>
            </a:r>
            <a:r>
              <a:rPr lang="en-IN" dirty="0" smtClean="0"/>
              <a:t>Liver phosphorylase</a:t>
            </a:r>
            <a:endParaRPr lang="en-IN" b="1" dirty="0" smtClean="0"/>
          </a:p>
          <a:p>
            <a:pPr algn="just"/>
            <a:r>
              <a:rPr lang="en-IN" b="1" dirty="0" smtClean="0"/>
              <a:t>Most affected Diagnostic tests Sample tissue(s): </a:t>
            </a:r>
            <a:r>
              <a:rPr lang="en-IN" dirty="0"/>
              <a:t>Liver; Increased </a:t>
            </a:r>
            <a:r>
              <a:rPr lang="en-IN" dirty="0" smtClean="0"/>
              <a:t>amount of glycogen </a:t>
            </a:r>
            <a:r>
              <a:rPr lang="en-IN" dirty="0"/>
              <a:t>(</a:t>
            </a:r>
            <a:r>
              <a:rPr lang="en-IN" dirty="0" smtClean="0"/>
              <a:t>normal structure</a:t>
            </a:r>
            <a:r>
              <a:rPr lang="en-IN" dirty="0"/>
              <a:t>)</a:t>
            </a:r>
            <a:endParaRPr lang="en-IN" b="1" dirty="0" smtClean="0"/>
          </a:p>
          <a:p>
            <a:pPr algn="just"/>
            <a:r>
              <a:rPr lang="en-IN" b="1" dirty="0" smtClean="0"/>
              <a:t>Clinical Features: </a:t>
            </a:r>
            <a:r>
              <a:rPr lang="en-IN" dirty="0"/>
              <a:t>Hepatomegaly, growth retardation, mild tendency to hypoglycaemia, mild hyperlipidaemia</a:t>
            </a:r>
            <a:endParaRPr lang="en-IN" b="1" dirty="0" smtClean="0"/>
          </a:p>
          <a:p>
            <a:pPr algn="just"/>
            <a:r>
              <a:rPr lang="en-IN" u="sng" dirty="0" smtClean="0"/>
              <a:t>GSD VII:</a:t>
            </a:r>
          </a:p>
          <a:p>
            <a:pPr algn="just"/>
            <a:r>
              <a:rPr lang="en-IN" b="1" dirty="0" smtClean="0"/>
              <a:t>Enzyme defect</a:t>
            </a:r>
            <a:r>
              <a:rPr lang="en-IN" dirty="0"/>
              <a:t> </a:t>
            </a:r>
            <a:r>
              <a:rPr lang="en-IN" b="1" dirty="0" smtClean="0"/>
              <a:t>: </a:t>
            </a:r>
            <a:r>
              <a:rPr lang="en-IN" dirty="0" err="1" smtClean="0"/>
              <a:t>Phosphofructo</a:t>
            </a:r>
            <a:r>
              <a:rPr lang="en-IN" dirty="0"/>
              <a:t> </a:t>
            </a:r>
            <a:r>
              <a:rPr lang="en-IN" dirty="0" smtClean="0"/>
              <a:t>kinase</a:t>
            </a:r>
            <a:endParaRPr lang="en-IN" b="1" dirty="0" smtClean="0"/>
          </a:p>
          <a:p>
            <a:pPr algn="just"/>
            <a:r>
              <a:rPr lang="en-IN" b="1" dirty="0" smtClean="0"/>
              <a:t>Most </a:t>
            </a:r>
            <a:r>
              <a:rPr lang="en-IN" b="1" dirty="0"/>
              <a:t>affected Diagnostic tests Sample tissue(s</a:t>
            </a:r>
            <a:r>
              <a:rPr lang="en-IN" b="1" dirty="0" smtClean="0"/>
              <a:t>): </a:t>
            </a:r>
            <a:r>
              <a:rPr lang="en-IN" dirty="0" smtClean="0"/>
              <a:t>Muscle, erythrocytes</a:t>
            </a:r>
            <a:r>
              <a:rPr lang="en-IN" dirty="0"/>
              <a:t> </a:t>
            </a:r>
            <a:r>
              <a:rPr lang="en-IN" dirty="0" smtClean="0"/>
              <a:t>(excess glucose leads to increased</a:t>
            </a:r>
            <a:r>
              <a:rPr lang="en-IN" dirty="0"/>
              <a:t> </a:t>
            </a:r>
            <a:r>
              <a:rPr lang="en-IN" dirty="0" smtClean="0"/>
              <a:t>formation of glycogen</a:t>
            </a:r>
            <a:r>
              <a:rPr lang="en-IN" dirty="0"/>
              <a:t>)</a:t>
            </a:r>
            <a:endParaRPr lang="en-IN" b="1" dirty="0" smtClean="0"/>
          </a:p>
          <a:p>
            <a:pPr algn="just"/>
            <a:r>
              <a:rPr lang="en-IN" b="1" dirty="0" smtClean="0"/>
              <a:t>Clinical Features: </a:t>
            </a:r>
            <a:r>
              <a:rPr lang="en-IN" dirty="0" smtClean="0"/>
              <a:t>Exercise</a:t>
            </a:r>
            <a:r>
              <a:rPr lang="en-IN" dirty="0"/>
              <a:t> </a:t>
            </a:r>
            <a:r>
              <a:rPr lang="en-IN" dirty="0" smtClean="0"/>
              <a:t>intolerance, haemolytic</a:t>
            </a:r>
            <a:r>
              <a:rPr lang="en-IN" dirty="0"/>
              <a:t> </a:t>
            </a:r>
            <a:r>
              <a:rPr lang="en-IN" dirty="0" smtClean="0"/>
              <a:t>anaemia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u="sng" dirty="0"/>
              <a:t>GSD </a:t>
            </a:r>
            <a:r>
              <a:rPr lang="en-IN" sz="2800" u="sng" dirty="0" smtClean="0"/>
              <a:t>IX:</a:t>
            </a:r>
          </a:p>
          <a:p>
            <a:pPr algn="just"/>
            <a:r>
              <a:rPr lang="en-IN" sz="2800" b="1" dirty="0"/>
              <a:t>Enzyme </a:t>
            </a:r>
            <a:r>
              <a:rPr lang="en-IN" sz="2800" b="1" dirty="0" smtClean="0"/>
              <a:t>defect: </a:t>
            </a:r>
            <a:r>
              <a:rPr lang="en-IN" sz="2800" dirty="0" smtClean="0"/>
              <a:t>Phosphorylase b kinase (defect </a:t>
            </a:r>
            <a:r>
              <a:rPr lang="en-IN" sz="2800" dirty="0"/>
              <a:t>in </a:t>
            </a:r>
            <a:r>
              <a:rPr lang="en-IN" sz="2800" dirty="0" smtClean="0"/>
              <a:t>one of </a:t>
            </a:r>
            <a:r>
              <a:rPr lang="en-IN" sz="2800" dirty="0"/>
              <a:t>4 subunits)</a:t>
            </a:r>
            <a:endParaRPr lang="en-IN" sz="2800" b="1" dirty="0" smtClean="0"/>
          </a:p>
          <a:p>
            <a:pPr algn="just"/>
            <a:r>
              <a:rPr lang="en-IN" sz="2800" b="1" dirty="0" smtClean="0"/>
              <a:t>Most affected Diagnostic tests Sample tissue(s): </a:t>
            </a:r>
            <a:r>
              <a:rPr lang="en-IN" sz="2800" dirty="0"/>
              <a:t>Liver </a:t>
            </a:r>
            <a:r>
              <a:rPr lang="en-IN" sz="2800" dirty="0" smtClean="0"/>
              <a:t>and/or muscle</a:t>
            </a:r>
            <a:endParaRPr lang="en-IN" sz="2800" b="1" dirty="0" smtClean="0"/>
          </a:p>
          <a:p>
            <a:pPr algn="just"/>
            <a:r>
              <a:rPr lang="en-IN" sz="2800" b="1" dirty="0" smtClean="0"/>
              <a:t>Clinical Features: </a:t>
            </a:r>
            <a:r>
              <a:rPr lang="en-IN" sz="2800" dirty="0"/>
              <a:t>As for GSD VI </a:t>
            </a:r>
            <a:r>
              <a:rPr lang="en-IN" sz="2800" dirty="0" smtClean="0"/>
              <a:t>(functional deficiency of phosphorylase</a:t>
            </a:r>
            <a:r>
              <a:rPr lang="en-IN" sz="2800" dirty="0"/>
              <a:t>)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227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</a:rPr>
              <a:t>Disorders of Gluconeogenesis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1296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1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</a:rPr>
              <a:t>Disorders of Gluconeogenesis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750" b="1" dirty="0">
                <a:solidFill>
                  <a:schemeClr val="accent5"/>
                </a:solidFill>
              </a:rPr>
              <a:t>Pyruvate </a:t>
            </a:r>
            <a:r>
              <a:rPr lang="en-IN" sz="2750" b="1" dirty="0" smtClean="0">
                <a:solidFill>
                  <a:schemeClr val="accent5"/>
                </a:solidFill>
              </a:rPr>
              <a:t>Carboxylase Deficiency:</a:t>
            </a:r>
          </a:p>
          <a:p>
            <a:pPr algn="just"/>
            <a:r>
              <a:rPr lang="en-IN" sz="2750" dirty="0"/>
              <a:t>This presents with lactic acidosis, neurological dysfunction (</a:t>
            </a:r>
            <a:r>
              <a:rPr lang="en-IN" sz="2750" dirty="0" smtClean="0"/>
              <a:t>seizures, </a:t>
            </a:r>
            <a:r>
              <a:rPr lang="en-IN" sz="2750" dirty="0" err="1" smtClean="0"/>
              <a:t>hypotonia</a:t>
            </a:r>
            <a:r>
              <a:rPr lang="en-IN" sz="2750" dirty="0"/>
              <a:t>, coma)</a:t>
            </a:r>
          </a:p>
          <a:p>
            <a:pPr algn="just"/>
            <a:r>
              <a:rPr lang="en-IN" sz="2750" dirty="0"/>
              <a:t>It is a defect in the first step of gluconeogenesis which is the </a:t>
            </a:r>
            <a:r>
              <a:rPr lang="en-IN" sz="2750" dirty="0" smtClean="0"/>
              <a:t>production of </a:t>
            </a:r>
            <a:r>
              <a:rPr lang="en-IN" sz="2750" dirty="0"/>
              <a:t>oxaloacetate from pyruvate. In addition to the effect </a:t>
            </a:r>
            <a:r>
              <a:rPr lang="en-IN" sz="2750" dirty="0" smtClean="0"/>
              <a:t>on gluconeogenesis</a:t>
            </a:r>
            <a:r>
              <a:rPr lang="en-IN" sz="2750" dirty="0"/>
              <a:t>, lack of oxaloacetate affects the function of the </a:t>
            </a:r>
            <a:r>
              <a:rPr lang="en-IN" sz="2750" dirty="0" smtClean="0"/>
              <a:t>Krebs cycle </a:t>
            </a:r>
            <a:r>
              <a:rPr lang="en-IN" sz="2750" dirty="0"/>
              <a:t>and the synthesis of aspartate (required for urea cycle function).</a:t>
            </a:r>
          </a:p>
          <a:p>
            <a:pPr algn="just"/>
            <a:r>
              <a:rPr lang="en-IN" sz="2750" dirty="0"/>
              <a:t>In the acute neonatal form the lactic acidosis is severe, there </a:t>
            </a:r>
            <a:r>
              <a:rPr lang="en-IN" sz="2750" dirty="0" smtClean="0"/>
              <a:t>is moderately </a:t>
            </a:r>
            <a:r>
              <a:rPr lang="en-IN" sz="2750" dirty="0"/>
              <a:t>raised plasma ammonia, </a:t>
            </a:r>
            <a:r>
              <a:rPr lang="en-IN" sz="2750" dirty="0" err="1"/>
              <a:t>citrulline</a:t>
            </a:r>
            <a:r>
              <a:rPr lang="en-IN" sz="2750" dirty="0"/>
              <a:t> (&amp; alanine, lysine, proline) </a:t>
            </a:r>
            <a:r>
              <a:rPr lang="en-IN" sz="2750" dirty="0" smtClean="0"/>
              <a:t>and ketones</a:t>
            </a:r>
            <a:r>
              <a:rPr lang="en-IN" sz="2750" dirty="0"/>
              <a:t>. Fasting results in hypoglycaemia with a worsening lactic acidosis</a:t>
            </a:r>
            <a:r>
              <a:rPr lang="en-IN" sz="2750" dirty="0" smtClean="0"/>
              <a:t>.</a:t>
            </a:r>
            <a:endParaRPr lang="en-IN" sz="2750" dirty="0"/>
          </a:p>
        </p:txBody>
      </p:sp>
    </p:spTree>
    <p:extLst>
      <p:ext uri="{BB962C8B-B14F-4D97-AF65-F5344CB8AC3E}">
        <p14:creationId xmlns:p14="http://schemas.microsoft.com/office/powerpoint/2010/main" val="15025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</a:rPr>
              <a:t>Disorders of Gluconeogenesis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 smtClean="0">
                <a:solidFill>
                  <a:schemeClr val="accent4"/>
                </a:solidFill>
              </a:rPr>
              <a:t>Fructose-1,6-Bisphosphatase </a:t>
            </a:r>
            <a:r>
              <a:rPr lang="en-IN" sz="2800" b="1" dirty="0">
                <a:solidFill>
                  <a:schemeClr val="accent4"/>
                </a:solidFill>
              </a:rPr>
              <a:t>Deficiency</a:t>
            </a:r>
            <a:r>
              <a:rPr lang="en-IN" sz="2750" b="1" dirty="0" smtClean="0">
                <a:solidFill>
                  <a:schemeClr val="accent4"/>
                </a:solidFill>
              </a:rPr>
              <a:t>:</a:t>
            </a:r>
          </a:p>
          <a:p>
            <a:pPr algn="just"/>
            <a:r>
              <a:rPr lang="en-IN" sz="2800" dirty="0"/>
              <a:t>This presents with</a:t>
            </a:r>
            <a:r>
              <a:rPr lang="en-IN" sz="2800" dirty="0" smtClean="0"/>
              <a:t> </a:t>
            </a:r>
            <a:r>
              <a:rPr lang="en-IN" sz="2800" dirty="0"/>
              <a:t>moderate hepatomegaly, metabolic </a:t>
            </a:r>
            <a:r>
              <a:rPr lang="en-IN" sz="2800" dirty="0" smtClean="0"/>
              <a:t>acidosis (lactate </a:t>
            </a:r>
            <a:r>
              <a:rPr lang="en-IN" sz="2800" dirty="0"/>
              <a:t>&amp; usually ketones) and hypoglycaemia.</a:t>
            </a:r>
          </a:p>
          <a:p>
            <a:pPr algn="just"/>
            <a:r>
              <a:rPr lang="en-IN" sz="2800" dirty="0"/>
              <a:t>The defect leads to impaired gluconeogenesis and accumulation </a:t>
            </a:r>
            <a:r>
              <a:rPr lang="en-IN" sz="2800" dirty="0" smtClean="0"/>
              <a:t>of precursors </a:t>
            </a:r>
            <a:r>
              <a:rPr lang="en-IN" sz="2800" dirty="0"/>
              <a:t>of gluconeogenesis: lactate, pyruvate, alanine, ketones. </a:t>
            </a:r>
            <a:r>
              <a:rPr lang="en-IN" sz="2800" dirty="0" smtClean="0"/>
              <a:t>The only </a:t>
            </a:r>
            <a:r>
              <a:rPr lang="en-IN" sz="2800" dirty="0"/>
              <a:t>glucose source is dietary or via </a:t>
            </a:r>
            <a:r>
              <a:rPr lang="en-IN" sz="2800" dirty="0" err="1"/>
              <a:t>glycogenolysis</a:t>
            </a:r>
            <a:r>
              <a:rPr lang="en-IN" sz="2800" dirty="0"/>
              <a:t>. The latter may be </a:t>
            </a:r>
            <a:r>
              <a:rPr lang="en-IN" sz="2800" dirty="0" smtClean="0"/>
              <a:t>a problem </a:t>
            </a:r>
            <a:r>
              <a:rPr lang="en-IN" sz="2800" dirty="0"/>
              <a:t>in neonates as they usually have low glycogen stores.</a:t>
            </a:r>
          </a:p>
          <a:p>
            <a:pPr algn="just"/>
            <a:r>
              <a:rPr lang="en-IN" sz="2800" dirty="0"/>
              <a:t>Acute episodes may be precipitated by fasting or </a:t>
            </a:r>
            <a:r>
              <a:rPr lang="en-IN" sz="2800" dirty="0" smtClean="0"/>
              <a:t>infection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04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Hereditary Fructose </a:t>
            </a:r>
            <a:r>
              <a:rPr lang="en-IN" sz="2800" b="1" dirty="0" smtClean="0">
                <a:solidFill>
                  <a:srgbClr val="0070C0"/>
                </a:solidFill>
              </a:rPr>
              <a:t>Intolerance-(HFI)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00" dirty="0" smtClean="0"/>
              <a:t>A </a:t>
            </a:r>
            <a:r>
              <a:rPr lang="en-IN" sz="2500" dirty="0"/>
              <a:t>defect in fructose metabolism (deficiency of aldolase B), </a:t>
            </a:r>
            <a:r>
              <a:rPr lang="en-IN" sz="2500" dirty="0" smtClean="0"/>
              <a:t>only presents </a:t>
            </a:r>
            <a:r>
              <a:rPr lang="en-IN" sz="2500" dirty="0"/>
              <a:t>after ingestion of foods containing fructose, sucrose or sorbitol. When an infant with HFI </a:t>
            </a:r>
            <a:r>
              <a:rPr lang="en-IN" sz="2500" dirty="0" smtClean="0"/>
              <a:t>is weaned</a:t>
            </a:r>
            <a:r>
              <a:rPr lang="en-IN" sz="2500" dirty="0"/>
              <a:t>, they suffer from nausea, vomiting, gastrointestinal discomfort and lethargy. They are at risk </a:t>
            </a:r>
            <a:r>
              <a:rPr lang="en-IN" sz="2500" dirty="0" smtClean="0"/>
              <a:t>of liver </a:t>
            </a:r>
            <a:r>
              <a:rPr lang="en-IN" sz="2500" dirty="0"/>
              <a:t>and kidney failure and death, if fructose is not withdrawn.</a:t>
            </a:r>
          </a:p>
          <a:p>
            <a:pPr algn="just"/>
            <a:r>
              <a:rPr lang="en-IN" sz="2500" dirty="0"/>
              <a:t>Affected individuals may reach adulthood undiagnosed due to development of an aversion to </a:t>
            </a:r>
            <a:r>
              <a:rPr lang="en-IN" sz="2500" dirty="0" smtClean="0"/>
              <a:t>fructose containing</a:t>
            </a:r>
            <a:r>
              <a:rPr lang="en-IN" sz="2500" dirty="0"/>
              <a:t> </a:t>
            </a:r>
            <a:r>
              <a:rPr lang="en-IN" sz="2500" dirty="0" smtClean="0"/>
              <a:t>foods</a:t>
            </a:r>
            <a:r>
              <a:rPr lang="en-IN" sz="2500" dirty="0"/>
              <a:t>. Around 50% of adults with HFI have no dental caries, so occasionally the diagnosis </a:t>
            </a:r>
            <a:r>
              <a:rPr lang="en-IN" sz="2500" dirty="0" smtClean="0"/>
              <a:t>has been </a:t>
            </a:r>
            <a:r>
              <a:rPr lang="en-IN" sz="2500" dirty="0"/>
              <a:t>made by dentists.</a:t>
            </a:r>
          </a:p>
          <a:p>
            <a:pPr algn="just"/>
            <a:r>
              <a:rPr lang="en-IN" sz="2500" dirty="0"/>
              <a:t>Biochemical features include hypoglycaemia (accumulated fructose-1-phosphate inhibits </a:t>
            </a:r>
            <a:r>
              <a:rPr lang="en-IN" sz="2500" dirty="0" smtClean="0"/>
              <a:t>glucose production</a:t>
            </a:r>
            <a:r>
              <a:rPr lang="en-IN" sz="2500" dirty="0"/>
              <a:t>), </a:t>
            </a:r>
            <a:r>
              <a:rPr lang="en-IN" sz="2500" dirty="0" smtClean="0"/>
              <a:t>hypo-</a:t>
            </a:r>
            <a:r>
              <a:rPr lang="en-IN" sz="2500" dirty="0" err="1" smtClean="0"/>
              <a:t>phosphataemia</a:t>
            </a:r>
            <a:r>
              <a:rPr lang="en-IN" sz="2500" dirty="0"/>
              <a:t>, elevated plasma lactate, positive urine reducing </a:t>
            </a:r>
            <a:r>
              <a:rPr lang="en-IN" sz="2500" dirty="0" smtClean="0"/>
              <a:t>substances, hyper-</a:t>
            </a:r>
            <a:r>
              <a:rPr lang="en-IN" sz="2500" dirty="0" err="1" smtClean="0"/>
              <a:t>uricaemia</a:t>
            </a:r>
            <a:r>
              <a:rPr lang="en-IN" sz="2500" dirty="0" smtClean="0"/>
              <a:t> </a:t>
            </a:r>
            <a:r>
              <a:rPr lang="en-IN" sz="2500" dirty="0"/>
              <a:t>and a generalised aminoaciduria.</a:t>
            </a:r>
            <a:endParaRPr lang="en-IN" sz="2500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FF7C80"/>
                </a:solidFill>
              </a:rPr>
              <a:t>Glucose-6-phosphate dehydrogenase deficiency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00" dirty="0"/>
              <a:t>This is an X-linked defect in the first, irreversible step of the pentose </a:t>
            </a:r>
            <a:r>
              <a:rPr lang="en-IN" sz="2500" dirty="0" smtClean="0"/>
              <a:t>phosphate pathway.</a:t>
            </a:r>
          </a:p>
          <a:p>
            <a:endParaRPr lang="en-IN" sz="2400" b="1" dirty="0">
              <a:solidFill>
                <a:schemeClr val="accent4"/>
              </a:solidFill>
            </a:endParaRPr>
          </a:p>
          <a:p>
            <a:endParaRPr lang="en-IN" sz="24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4"/>
              </a:solidFill>
            </a:endParaRPr>
          </a:p>
          <a:p>
            <a:pPr algn="just"/>
            <a:r>
              <a:rPr lang="en-IN" sz="2500" dirty="0"/>
              <a:t>A decrease in NADPH production makes red bloods cell membranes vulnerable to oxidative </a:t>
            </a:r>
            <a:r>
              <a:rPr lang="en-IN" sz="2500" dirty="0" smtClean="0"/>
              <a:t>stress, leading </a:t>
            </a:r>
            <a:r>
              <a:rPr lang="en-IN" sz="2500" dirty="0"/>
              <a:t>to haemolysis</a:t>
            </a:r>
            <a:r>
              <a:rPr lang="en-IN" sz="2500" dirty="0" smtClean="0"/>
              <a:t>.</a:t>
            </a:r>
          </a:p>
          <a:p>
            <a:pPr algn="just"/>
            <a:r>
              <a:rPr lang="en-IN" sz="2500" dirty="0"/>
              <a:t>The most common manifestations are early neonatal unconjugated jaundice and acute </a:t>
            </a:r>
            <a:r>
              <a:rPr lang="en-IN" sz="2500" dirty="0" smtClean="0"/>
              <a:t>haemolytic anaemia</a:t>
            </a:r>
            <a:r>
              <a:rPr lang="en-IN" sz="2500" dirty="0"/>
              <a:t>. However most individuals with the deficiency are clinically asymptomatic. The </a:t>
            </a:r>
            <a:r>
              <a:rPr lang="en-IN" sz="2500" dirty="0" smtClean="0"/>
              <a:t>haemolytic crises </a:t>
            </a:r>
            <a:r>
              <a:rPr lang="en-IN" sz="2500" dirty="0"/>
              <a:t>are usually in response to an exogenous trigger such as certain drugs (e.g. </a:t>
            </a:r>
            <a:r>
              <a:rPr lang="en-IN" sz="2500" dirty="0" err="1"/>
              <a:t>antimalarials</a:t>
            </a:r>
            <a:r>
              <a:rPr lang="en-IN" sz="2500" dirty="0"/>
              <a:t>), </a:t>
            </a:r>
            <a:r>
              <a:rPr lang="en-IN" sz="2500" dirty="0" smtClean="0"/>
              <a:t>food (broad </a:t>
            </a:r>
            <a:r>
              <a:rPr lang="en-IN" sz="2500" dirty="0"/>
              <a:t>beans) or an </a:t>
            </a:r>
            <a:r>
              <a:rPr lang="en-IN" sz="2500" dirty="0" smtClean="0"/>
              <a:t>infection.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129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9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Diabetes mellitus</a:t>
            </a:r>
            <a:endParaRPr lang="en-IN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b="1" dirty="0"/>
              <a:t>Diabetes mellitus</a:t>
            </a:r>
            <a:r>
              <a:rPr lang="en-IN" sz="2800" dirty="0"/>
              <a:t> is associated with several metabolic alterations. Most important among them are </a:t>
            </a:r>
            <a:r>
              <a:rPr lang="en-IN" sz="2800" dirty="0" smtClean="0"/>
              <a:t>Hyperglycaemia, Ketoacidosis, Hypertriglyceridemia. Atherosclerosis, Retinopathy, Nephropathy , Neuropathy.</a:t>
            </a:r>
          </a:p>
          <a:p>
            <a:pPr lvl="0" algn="just"/>
            <a:r>
              <a:rPr lang="en-IN" sz="2800" b="1" dirty="0"/>
              <a:t>Dietary </a:t>
            </a:r>
            <a:r>
              <a:rPr lang="en-IN" sz="2800" b="1" dirty="0" smtClean="0"/>
              <a:t>management:</a:t>
            </a:r>
            <a:r>
              <a:rPr lang="en-IN" sz="2800" dirty="0" smtClean="0"/>
              <a:t> </a:t>
            </a:r>
            <a:r>
              <a:rPr lang="en-IN" sz="2800" dirty="0"/>
              <a:t>Low calorie , High protein and </a:t>
            </a:r>
            <a:r>
              <a:rPr lang="en-IN" sz="2800" dirty="0" err="1"/>
              <a:t>fiber</a:t>
            </a:r>
            <a:r>
              <a:rPr lang="en-IN" sz="2800" dirty="0"/>
              <a:t> rich diet, reduce fat </a:t>
            </a:r>
            <a:r>
              <a:rPr lang="en-IN" sz="2800" dirty="0" err="1" smtClean="0"/>
              <a:t>intake,exercise</a:t>
            </a:r>
            <a:r>
              <a:rPr lang="en-IN" sz="2800" dirty="0" smtClean="0"/>
              <a:t>.</a:t>
            </a:r>
          </a:p>
          <a:p>
            <a:pPr lvl="0" algn="just"/>
            <a:r>
              <a:rPr lang="en-IN" sz="2800" b="1" dirty="0" err="1" smtClean="0"/>
              <a:t>Hypoglycemic</a:t>
            </a:r>
            <a:r>
              <a:rPr lang="en-IN" sz="2800" b="1" dirty="0" smtClean="0"/>
              <a:t> drugs:</a:t>
            </a:r>
            <a:r>
              <a:rPr lang="en-IN" sz="2800" dirty="0" smtClean="0"/>
              <a:t> </a:t>
            </a:r>
            <a:r>
              <a:rPr lang="en-IN" sz="2800" dirty="0"/>
              <a:t>Sulfonylureas </a:t>
            </a:r>
            <a:r>
              <a:rPr lang="en-IN" sz="2800" dirty="0" smtClean="0"/>
              <a:t>and </a:t>
            </a:r>
            <a:r>
              <a:rPr lang="en-IN" sz="2800" dirty="0" err="1" smtClean="0"/>
              <a:t>Biguanides</a:t>
            </a:r>
            <a:r>
              <a:rPr lang="en-IN" sz="2800" dirty="0" smtClean="0"/>
              <a:t>, Insulin: </a:t>
            </a:r>
            <a:r>
              <a:rPr lang="en-IN" sz="2800" dirty="0"/>
              <a:t>Short acting ( for 6 hours) </a:t>
            </a:r>
            <a:r>
              <a:rPr lang="en-IN" sz="2800" dirty="0" smtClean="0"/>
              <a:t>and </a:t>
            </a:r>
            <a:r>
              <a:rPr lang="en-IN" sz="2800" dirty="0"/>
              <a:t>Long acting </a:t>
            </a:r>
            <a:r>
              <a:rPr lang="en-IN" sz="2800" dirty="0" smtClean="0"/>
              <a:t>(for </a:t>
            </a:r>
            <a:r>
              <a:rPr lang="en-IN" sz="2800" dirty="0"/>
              <a:t>several </a:t>
            </a:r>
            <a:r>
              <a:rPr lang="en-IN" sz="2800" dirty="0" smtClean="0"/>
              <a:t>hours).</a:t>
            </a:r>
          </a:p>
          <a:p>
            <a:pPr lvl="0" algn="just"/>
            <a:r>
              <a:rPr lang="en-IN" sz="2800" b="1" dirty="0" smtClean="0"/>
              <a:t>Types:</a:t>
            </a:r>
            <a:r>
              <a:rPr lang="en-IN" sz="2800" dirty="0" smtClean="0"/>
              <a:t> IDDM and NIDDM</a:t>
            </a:r>
          </a:p>
          <a:p>
            <a:pPr lvl="0" algn="just"/>
            <a:r>
              <a:rPr lang="en-IN" sz="2800" dirty="0"/>
              <a:t>Type 1 Diabetes – </a:t>
            </a:r>
            <a:r>
              <a:rPr lang="en-IN" sz="2800" dirty="0">
                <a:solidFill>
                  <a:srgbClr val="FF0000"/>
                </a:solidFill>
              </a:rPr>
              <a:t>Juvenile onset </a:t>
            </a:r>
            <a:r>
              <a:rPr lang="en-IN" sz="2800" dirty="0" smtClean="0">
                <a:solidFill>
                  <a:srgbClr val="FF0000"/>
                </a:solidFill>
              </a:rPr>
              <a:t>diabetes</a:t>
            </a:r>
          </a:p>
          <a:p>
            <a:pPr lvl="0" algn="just"/>
            <a:r>
              <a:rPr lang="en-IN" sz="2800" dirty="0"/>
              <a:t>Type 2 diabetes- </a:t>
            </a:r>
            <a:r>
              <a:rPr lang="en-IN" sz="2800" dirty="0">
                <a:solidFill>
                  <a:srgbClr val="0070C0"/>
                </a:solidFill>
              </a:rPr>
              <a:t>Adult onset diabetes</a:t>
            </a:r>
          </a:p>
        </p:txBody>
      </p:sp>
    </p:spTree>
    <p:extLst>
      <p:ext uri="{BB962C8B-B14F-4D97-AF65-F5344CB8AC3E}">
        <p14:creationId xmlns:p14="http://schemas.microsoft.com/office/powerpoint/2010/main" val="4923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</a:rPr>
              <a:t>INTRODUCTION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dirty="0"/>
              <a:t>Carbohydrates </a:t>
            </a:r>
            <a:r>
              <a:rPr lang="en-IN" sz="2400" dirty="0" smtClean="0"/>
              <a:t>are major fuels of the tissues, important </a:t>
            </a:r>
            <a:r>
              <a:rPr lang="en-IN" sz="2400" dirty="0"/>
              <a:t>energy </a:t>
            </a:r>
            <a:r>
              <a:rPr lang="en-IN" sz="2400" dirty="0" smtClean="0"/>
              <a:t>stores and metabolic intermediates. If </a:t>
            </a:r>
            <a:r>
              <a:rPr lang="en-IN" sz="2400" dirty="0"/>
              <a:t>there is any defect in carbohydrate metabolism, there will be clinical consequences and may </a:t>
            </a:r>
            <a:r>
              <a:rPr lang="en-IN" sz="2400" dirty="0" smtClean="0"/>
              <a:t>even </a:t>
            </a:r>
            <a:r>
              <a:rPr lang="en-IN" sz="2400" dirty="0"/>
              <a:t>lead to </a:t>
            </a:r>
            <a:r>
              <a:rPr lang="en-IN" sz="2400" dirty="0" smtClean="0"/>
              <a:t>death.</a:t>
            </a:r>
          </a:p>
          <a:p>
            <a:pPr algn="just"/>
            <a:r>
              <a:rPr lang="en-IN" sz="2400" dirty="0"/>
              <a:t>Inborn error may occur in metabolism of all </a:t>
            </a:r>
            <a:r>
              <a:rPr lang="en-IN" sz="2400" dirty="0" smtClean="0"/>
              <a:t>biomolecules. Errors </a:t>
            </a:r>
            <a:r>
              <a:rPr lang="en-IN" sz="2400" dirty="0"/>
              <a:t>occur due to </a:t>
            </a:r>
            <a:r>
              <a:rPr lang="en-IN" sz="2400" dirty="0" smtClean="0"/>
              <a:t>metabolic enzymes </a:t>
            </a:r>
            <a:r>
              <a:rPr lang="en-IN" sz="2400" dirty="0"/>
              <a:t>may be absent or </a:t>
            </a:r>
            <a:r>
              <a:rPr lang="en-IN" sz="2400" dirty="0" smtClean="0"/>
              <a:t>deficient.</a:t>
            </a:r>
          </a:p>
          <a:p>
            <a:pPr algn="just"/>
            <a:r>
              <a:rPr lang="en-IN" sz="2400" dirty="0" smtClean="0"/>
              <a:t>The defective enzyme occurs </a:t>
            </a:r>
            <a:r>
              <a:rPr lang="en-IN" sz="2400" dirty="0"/>
              <a:t>due to mutation in coding </a:t>
            </a:r>
            <a:r>
              <a:rPr lang="en-IN" sz="2400" dirty="0" smtClean="0"/>
              <a:t>of gene. </a:t>
            </a:r>
          </a:p>
          <a:p>
            <a:pPr algn="just"/>
            <a:r>
              <a:rPr lang="en-IN" sz="2400" u="sng" dirty="0" smtClean="0"/>
              <a:t>Absent enzyme</a:t>
            </a:r>
            <a:r>
              <a:rPr lang="en-IN" sz="2400" u="sng" dirty="0"/>
              <a:t>:</a:t>
            </a:r>
            <a:r>
              <a:rPr lang="en-IN" sz="2400" dirty="0" smtClean="0"/>
              <a:t> If </a:t>
            </a:r>
            <a:r>
              <a:rPr lang="en-IN" sz="2400" dirty="0"/>
              <a:t>the enzyme </a:t>
            </a:r>
            <a:r>
              <a:rPr lang="en-IN" sz="2400" dirty="0" smtClean="0"/>
              <a:t>is </a:t>
            </a:r>
            <a:r>
              <a:rPr lang="en-IN" sz="2400" dirty="0"/>
              <a:t>totally </a:t>
            </a:r>
            <a:r>
              <a:rPr lang="en-IN" sz="2400" dirty="0" smtClean="0"/>
              <a:t>inactive or absent, the </a:t>
            </a:r>
            <a:r>
              <a:rPr lang="en-IN" sz="2400" dirty="0"/>
              <a:t>reaction will not </a:t>
            </a:r>
            <a:r>
              <a:rPr lang="en-IN" sz="2400" dirty="0" smtClean="0"/>
              <a:t>occur.</a:t>
            </a:r>
          </a:p>
          <a:p>
            <a:pPr algn="just"/>
            <a:r>
              <a:rPr lang="en-IN" sz="2400" u="sng" dirty="0"/>
              <a:t>D</a:t>
            </a:r>
            <a:r>
              <a:rPr lang="en-IN" sz="2400" u="sng" dirty="0" smtClean="0"/>
              <a:t>eficient enzyme:</a:t>
            </a:r>
            <a:r>
              <a:rPr lang="en-IN" sz="2400" dirty="0" smtClean="0"/>
              <a:t> </a:t>
            </a:r>
            <a:r>
              <a:rPr lang="en-IN" sz="2400" dirty="0"/>
              <a:t>If the enzyme </a:t>
            </a:r>
            <a:r>
              <a:rPr lang="en-IN" sz="2400" dirty="0" smtClean="0"/>
              <a:t>activity is decreased or altered, </a:t>
            </a:r>
            <a:r>
              <a:rPr lang="en-IN" sz="2400" dirty="0"/>
              <a:t>the reaction velocity will </a:t>
            </a:r>
            <a:r>
              <a:rPr lang="en-IN" sz="2400" dirty="0" smtClean="0"/>
              <a:t>decrease.</a:t>
            </a:r>
          </a:p>
          <a:p>
            <a:pPr algn="just"/>
            <a:r>
              <a:rPr lang="en-IN" sz="2400" dirty="0" smtClean="0"/>
              <a:t>When </a:t>
            </a:r>
            <a:r>
              <a:rPr lang="en-IN" sz="2400" dirty="0"/>
              <a:t>an enzyme of a </a:t>
            </a:r>
            <a:r>
              <a:rPr lang="en-IN" sz="2400" dirty="0" smtClean="0"/>
              <a:t>carbohydrate metabolic </a:t>
            </a:r>
            <a:r>
              <a:rPr lang="en-IN" sz="2400" dirty="0"/>
              <a:t>pathway is absent or deficient, the entire pathway become abnormal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34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Diabetes mellitus</a:t>
            </a:r>
            <a:endParaRPr lang="en-IN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b="1" dirty="0"/>
              <a:t>Type 1 </a:t>
            </a:r>
            <a:r>
              <a:rPr lang="en-IN" sz="2800" b="1" dirty="0" smtClean="0"/>
              <a:t>Diabetes(IDDM):</a:t>
            </a:r>
            <a:r>
              <a:rPr lang="en-IN" sz="2800" dirty="0" smtClean="0"/>
              <a:t> </a:t>
            </a:r>
            <a:r>
              <a:rPr lang="en-IN" sz="2800" dirty="0"/>
              <a:t>– 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FF0000"/>
                </a:solidFill>
              </a:rPr>
              <a:t>Juvenile </a:t>
            </a:r>
            <a:r>
              <a:rPr lang="en-IN" sz="2800" dirty="0">
                <a:solidFill>
                  <a:srgbClr val="FF0000"/>
                </a:solidFill>
              </a:rPr>
              <a:t>onset </a:t>
            </a:r>
            <a:r>
              <a:rPr lang="en-IN" sz="2800" dirty="0" smtClean="0">
                <a:solidFill>
                  <a:srgbClr val="FF0000"/>
                </a:solidFill>
              </a:rPr>
              <a:t>diabetes</a:t>
            </a:r>
            <a:r>
              <a:rPr lang="en-IN" sz="2800" dirty="0" smtClean="0"/>
              <a:t>) Occurs </a:t>
            </a:r>
            <a:r>
              <a:rPr lang="en-IN" sz="2800" dirty="0"/>
              <a:t>in </a:t>
            </a:r>
            <a:r>
              <a:rPr lang="en-IN" sz="2800" dirty="0" smtClean="0"/>
              <a:t>childhood, 10-20</a:t>
            </a:r>
            <a:r>
              <a:rPr lang="en-IN" sz="2800" dirty="0"/>
              <a:t>% of diabetic </a:t>
            </a:r>
            <a:r>
              <a:rPr lang="en-IN" sz="2800" dirty="0" smtClean="0"/>
              <a:t>population,  characterized </a:t>
            </a:r>
            <a:r>
              <a:rPr lang="en-IN" sz="2800" dirty="0"/>
              <a:t>by almost total deficiency of </a:t>
            </a:r>
            <a:r>
              <a:rPr lang="en-IN" sz="2800" dirty="0" smtClean="0"/>
              <a:t>insulin, due </a:t>
            </a:r>
            <a:r>
              <a:rPr lang="en-IN" sz="2800" dirty="0"/>
              <a:t>to destruction of Beta cells of </a:t>
            </a:r>
            <a:r>
              <a:rPr lang="en-IN" sz="2800" dirty="0" smtClean="0"/>
              <a:t>Pancreas. Symptoms </a:t>
            </a:r>
            <a:r>
              <a:rPr lang="en-IN" sz="2800" dirty="0"/>
              <a:t>appear after 80-90% of Beta cells have been destroyed. </a:t>
            </a:r>
            <a:r>
              <a:rPr lang="en-IN" sz="2800" dirty="0" smtClean="0"/>
              <a:t>Pancreas </a:t>
            </a:r>
            <a:r>
              <a:rPr lang="en-IN" sz="2800" dirty="0"/>
              <a:t>fails to secrete insulin in response to </a:t>
            </a:r>
            <a:r>
              <a:rPr lang="en-IN" sz="2800" dirty="0" smtClean="0"/>
              <a:t>food ingestion. Therefore</a:t>
            </a:r>
            <a:r>
              <a:rPr lang="en-IN" sz="2800" dirty="0"/>
              <a:t>, patient require insulin </a:t>
            </a:r>
            <a:r>
              <a:rPr lang="en-IN" sz="2800" dirty="0" smtClean="0"/>
              <a:t>therapy.</a:t>
            </a:r>
            <a:endParaRPr lang="en-IN" sz="2800" dirty="0"/>
          </a:p>
          <a:p>
            <a:pPr algn="just"/>
            <a:r>
              <a:rPr lang="en-IN" sz="2800" b="1" dirty="0" smtClean="0"/>
              <a:t>Type </a:t>
            </a:r>
            <a:r>
              <a:rPr lang="en-IN" sz="2800" b="1" dirty="0"/>
              <a:t>2 </a:t>
            </a:r>
            <a:r>
              <a:rPr lang="en-IN" sz="2800" b="1" dirty="0" smtClean="0"/>
              <a:t>diabetes(NIDDM):</a:t>
            </a:r>
            <a:r>
              <a:rPr lang="en-IN" sz="2800" dirty="0" smtClean="0"/>
              <a:t>- (</a:t>
            </a:r>
            <a:r>
              <a:rPr lang="en-IN" sz="2800" dirty="0" smtClean="0">
                <a:solidFill>
                  <a:srgbClr val="00B050"/>
                </a:solidFill>
              </a:rPr>
              <a:t>Adult </a:t>
            </a:r>
            <a:r>
              <a:rPr lang="en-IN" sz="2800" dirty="0">
                <a:solidFill>
                  <a:srgbClr val="00B050"/>
                </a:solidFill>
              </a:rPr>
              <a:t>onset </a:t>
            </a:r>
            <a:r>
              <a:rPr lang="en-IN" sz="2800" dirty="0" smtClean="0">
                <a:solidFill>
                  <a:srgbClr val="00B050"/>
                </a:solidFill>
              </a:rPr>
              <a:t>diabetes</a:t>
            </a:r>
            <a:r>
              <a:rPr lang="en-IN" sz="2800" dirty="0" smtClean="0"/>
              <a:t>) Most </a:t>
            </a:r>
            <a:r>
              <a:rPr lang="en-IN" sz="2800" dirty="0"/>
              <a:t>common, 80-90% of diabetic </a:t>
            </a:r>
            <a:r>
              <a:rPr lang="en-IN" sz="2800" dirty="0" smtClean="0"/>
              <a:t>population, Occurs </a:t>
            </a:r>
            <a:r>
              <a:rPr lang="en-IN" sz="2800" dirty="0"/>
              <a:t>in </a:t>
            </a:r>
            <a:r>
              <a:rPr lang="en-IN" sz="2800" dirty="0" smtClean="0"/>
              <a:t>adults. Commonly </a:t>
            </a:r>
            <a:r>
              <a:rPr lang="en-IN" sz="2800" dirty="0"/>
              <a:t>occurs in obese </a:t>
            </a:r>
            <a:r>
              <a:rPr lang="en-IN" sz="2800" dirty="0" smtClean="0"/>
              <a:t>individuals. Decreasing </a:t>
            </a:r>
            <a:r>
              <a:rPr lang="en-IN" sz="2800" dirty="0"/>
              <a:t>insulin receptors on insulin responsive cells</a:t>
            </a:r>
            <a:r>
              <a:rPr lang="en-IN" sz="2800" dirty="0" smtClean="0"/>
              <a:t>.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8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Diabetes </a:t>
            </a:r>
            <a:r>
              <a:rPr lang="en-IN" sz="2800" b="1" dirty="0" smtClean="0">
                <a:solidFill>
                  <a:srgbClr val="0070C0"/>
                </a:solidFill>
              </a:rPr>
              <a:t>mellitus-OGTT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400" b="1" dirty="0" smtClean="0"/>
              <a:t>Oral </a:t>
            </a:r>
            <a:r>
              <a:rPr lang="en-IN" sz="2400" b="1" dirty="0"/>
              <a:t>glucose </a:t>
            </a:r>
            <a:r>
              <a:rPr lang="en-IN" sz="2400" b="1" dirty="0" smtClean="0"/>
              <a:t>tolerance test </a:t>
            </a:r>
            <a:r>
              <a:rPr lang="en-IN" sz="2400" b="1" dirty="0"/>
              <a:t>(OGTT</a:t>
            </a:r>
            <a:r>
              <a:rPr lang="en-IN" sz="2400" b="1" dirty="0" smtClean="0"/>
              <a:t>):</a:t>
            </a:r>
            <a:endParaRPr lang="en-IN" sz="2400" b="1" dirty="0"/>
          </a:p>
          <a:p>
            <a:pPr lvl="0" algn="just"/>
            <a:r>
              <a:rPr lang="en-IN" sz="2400" dirty="0" smtClean="0"/>
              <a:t>Take </a:t>
            </a:r>
            <a:r>
              <a:rPr lang="en-IN" sz="2400" dirty="0"/>
              <a:t>carbohydrate for at least 3 days prior to </a:t>
            </a:r>
            <a:r>
              <a:rPr lang="en-IN" sz="2400" dirty="0" smtClean="0"/>
              <a:t>test. All </a:t>
            </a:r>
            <a:r>
              <a:rPr lang="en-IN" sz="2400" dirty="0"/>
              <a:t>drugs influencing carbohydrate metabolism should be </a:t>
            </a:r>
            <a:r>
              <a:rPr lang="en-IN" sz="2400" dirty="0" smtClean="0"/>
              <a:t>discontinued. Avoid </a:t>
            </a:r>
            <a:r>
              <a:rPr lang="en-IN" sz="2400" dirty="0"/>
              <a:t>strenuous exercise on days previous to test. </a:t>
            </a:r>
            <a:r>
              <a:rPr lang="en-IN" sz="2400" dirty="0" smtClean="0"/>
              <a:t>Be </a:t>
            </a:r>
            <a:r>
              <a:rPr lang="en-IN" sz="2400" dirty="0"/>
              <a:t>in overnight fasting state.</a:t>
            </a:r>
          </a:p>
          <a:p>
            <a:pPr lvl="0" algn="just"/>
            <a:r>
              <a:rPr lang="en-IN" sz="2400" dirty="0" smtClean="0"/>
              <a:t>Conducted </a:t>
            </a:r>
            <a:r>
              <a:rPr lang="en-IN" sz="2400" dirty="0"/>
              <a:t>preferably in morning (9-11 </a:t>
            </a:r>
            <a:r>
              <a:rPr lang="en-IN" sz="2400" dirty="0" smtClean="0"/>
              <a:t>am), Fasting </a:t>
            </a:r>
            <a:r>
              <a:rPr lang="en-IN" sz="2400" dirty="0"/>
              <a:t>blood sample is drawn and urine </a:t>
            </a:r>
            <a:r>
              <a:rPr lang="en-IN" sz="2400" dirty="0" smtClean="0"/>
              <a:t>collected. Subject </a:t>
            </a:r>
            <a:r>
              <a:rPr lang="en-IN" sz="2400" dirty="0"/>
              <a:t>given 75g glucose orally, dissolved in 300mL of water, to be drunk in 5 min. </a:t>
            </a:r>
            <a:r>
              <a:rPr lang="en-IN" sz="2400" dirty="0" smtClean="0"/>
              <a:t>Blood </a:t>
            </a:r>
            <a:r>
              <a:rPr lang="en-IN" sz="2400" dirty="0"/>
              <a:t>and urine samples collected at 30 minute intervals for at least 2 </a:t>
            </a:r>
            <a:r>
              <a:rPr lang="en-IN" sz="2400" dirty="0" smtClean="0"/>
              <a:t>hours. Glucose </a:t>
            </a:r>
            <a:r>
              <a:rPr lang="en-IN" sz="2400" dirty="0"/>
              <a:t>estimation of all blood samples. </a:t>
            </a:r>
            <a:r>
              <a:rPr lang="en-IN" sz="2400" dirty="0" smtClean="0"/>
              <a:t>Urine </a:t>
            </a:r>
            <a:r>
              <a:rPr lang="en-IN" sz="2400" dirty="0"/>
              <a:t>sample qualitatively tested for </a:t>
            </a:r>
            <a:r>
              <a:rPr lang="en-IN" sz="2400" dirty="0" smtClean="0"/>
              <a:t>glucose.</a:t>
            </a:r>
            <a:endParaRPr lang="en-IN" sz="2400" dirty="0"/>
          </a:p>
          <a:p>
            <a:pPr lvl="0" algn="just"/>
            <a:r>
              <a:rPr lang="en-IN" sz="2400" dirty="0" smtClean="0"/>
              <a:t>Fasting </a:t>
            </a:r>
            <a:r>
              <a:rPr lang="en-IN" sz="2400" dirty="0"/>
              <a:t>plasma glucose level = 75-110mg/</a:t>
            </a:r>
            <a:r>
              <a:rPr lang="en-IN" sz="2400" dirty="0" err="1"/>
              <a:t>dL</a:t>
            </a:r>
            <a:r>
              <a:rPr lang="en-IN" sz="2400" dirty="0"/>
              <a:t> in normal </a:t>
            </a:r>
            <a:r>
              <a:rPr lang="en-IN" sz="2400" dirty="0" smtClean="0"/>
              <a:t>person. Persons-</a:t>
            </a:r>
            <a:r>
              <a:rPr lang="en-IN" sz="2400" dirty="0"/>
              <a:t>&gt; </a:t>
            </a:r>
            <a:r>
              <a:rPr lang="en-IN" sz="2400" b="1" dirty="0"/>
              <a:t>impaired glucose tolerance</a:t>
            </a:r>
            <a:r>
              <a:rPr lang="en-IN" sz="2400" dirty="0"/>
              <a:t> -&gt; fasting (110-126mg/</a:t>
            </a:r>
            <a:r>
              <a:rPr lang="en-IN" sz="2400" dirty="0" err="1"/>
              <a:t>dL</a:t>
            </a:r>
            <a:r>
              <a:rPr lang="en-IN" sz="2400" dirty="0"/>
              <a:t>) and 2 hour (140-200mg/</a:t>
            </a:r>
            <a:r>
              <a:rPr lang="en-IN" sz="2400" dirty="0" err="1"/>
              <a:t>dL</a:t>
            </a:r>
            <a:r>
              <a:rPr lang="en-IN" sz="2400" dirty="0"/>
              <a:t>) plasma glucose levels are </a:t>
            </a:r>
            <a:r>
              <a:rPr lang="en-IN" sz="2400" dirty="0" smtClean="0"/>
              <a:t>elevated.</a:t>
            </a:r>
            <a:endParaRPr lang="en-IN" sz="2400" dirty="0"/>
          </a:p>
          <a:p>
            <a:pPr lvl="0" algn="just"/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400" b="1" dirty="0" smtClean="0">
                <a:solidFill>
                  <a:srgbClr val="FF7C80"/>
                </a:solidFill>
                <a:latin typeface="Algerian" panose="04020705040A02060702" pitchFamily="82" charset="0"/>
              </a:rPr>
              <a:t>…CONTINUOUS LEARNING…</a:t>
            </a:r>
          </a:p>
          <a:p>
            <a:pPr marL="0" indent="0" algn="ctr">
              <a:buNone/>
            </a:pPr>
            <a:r>
              <a:rPr lang="en-IN" sz="4400" b="1" dirty="0" smtClean="0">
                <a:solidFill>
                  <a:srgbClr val="FF7C80"/>
                </a:solidFill>
                <a:latin typeface="Algerian" panose="04020705040A02060702" pitchFamily="82" charset="0"/>
              </a:rPr>
              <a:t>THANKS</a:t>
            </a:r>
            <a:endParaRPr lang="en-IN" sz="4400" b="1" dirty="0">
              <a:solidFill>
                <a:srgbClr val="FF7C8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</a:rPr>
              <a:t>INTRODUCTION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IN" sz="2800" b="1" dirty="0" smtClean="0"/>
              <a:t>Inborn </a:t>
            </a:r>
            <a:r>
              <a:rPr lang="en-IN" sz="2800" b="1" dirty="0"/>
              <a:t>Errors of Carbohydrate </a:t>
            </a:r>
            <a:r>
              <a:rPr lang="en-IN" sz="2800" b="1" dirty="0" smtClean="0"/>
              <a:t>Metabolisms are:</a:t>
            </a:r>
            <a:endParaRPr lang="en-IN" sz="2800" b="1" dirty="0"/>
          </a:p>
          <a:p>
            <a:r>
              <a:rPr lang="en-IN" sz="3200" dirty="0"/>
              <a:t>Galactosaemia</a:t>
            </a:r>
          </a:p>
          <a:p>
            <a:r>
              <a:rPr lang="en-IN" sz="3200" dirty="0"/>
              <a:t>Glycogen storage </a:t>
            </a:r>
            <a:r>
              <a:rPr lang="en-IN" sz="3200" dirty="0" smtClean="0"/>
              <a:t>diseases</a:t>
            </a:r>
          </a:p>
          <a:p>
            <a:r>
              <a:rPr lang="en-IN" sz="3200" dirty="0" smtClean="0"/>
              <a:t>Gluconeogenesis disorders</a:t>
            </a:r>
            <a:endParaRPr lang="en-IN" sz="3200" dirty="0"/>
          </a:p>
          <a:p>
            <a:pPr lvl="1"/>
            <a:r>
              <a:rPr lang="en-IN" sz="3000" dirty="0"/>
              <a:t>Pyruvate carboxylase deficiency</a:t>
            </a:r>
          </a:p>
          <a:p>
            <a:pPr lvl="1"/>
            <a:r>
              <a:rPr lang="en-IN" sz="3000" dirty="0"/>
              <a:t>Fructose-1,6-bisphophatase deficiency</a:t>
            </a:r>
          </a:p>
          <a:p>
            <a:r>
              <a:rPr lang="en-IN" sz="3200" dirty="0"/>
              <a:t>Hereditary fructose intolerance</a:t>
            </a:r>
          </a:p>
          <a:p>
            <a:r>
              <a:rPr lang="en-IN" sz="3200" dirty="0"/>
              <a:t>Glucose-6-phosphate </a:t>
            </a:r>
            <a:r>
              <a:rPr lang="en-IN" sz="3200" dirty="0" smtClean="0"/>
              <a:t>dehydrogenase deficiency</a:t>
            </a:r>
          </a:p>
          <a:p>
            <a:r>
              <a:rPr lang="en-IN" sz="2800" b="1" dirty="0"/>
              <a:t>Diabetes </a:t>
            </a:r>
            <a:r>
              <a:rPr lang="en-IN" sz="2800" b="1" dirty="0" smtClean="0"/>
              <a:t>mellitus</a:t>
            </a:r>
          </a:p>
          <a:p>
            <a:pPr lvl="1"/>
            <a:r>
              <a:rPr lang="en-IN" dirty="0" smtClean="0"/>
              <a:t>OGTT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505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Galactosaemia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20" dirty="0"/>
              <a:t>Lactose from milk is hydrolysed by intestinal lactase to produce glucose and galactose</a:t>
            </a:r>
            <a:r>
              <a:rPr lang="en-IN" sz="2520" dirty="0" smtClean="0"/>
              <a:t>.</a:t>
            </a:r>
          </a:p>
          <a:p>
            <a:pPr algn="just"/>
            <a:r>
              <a:rPr lang="en-IN" sz="2520" b="1" dirty="0" smtClean="0">
                <a:solidFill>
                  <a:srgbClr val="0070C0"/>
                </a:solidFill>
              </a:rPr>
              <a:t>Classical Galactosaemia:</a:t>
            </a:r>
          </a:p>
          <a:p>
            <a:pPr algn="just"/>
            <a:r>
              <a:rPr lang="en-IN" sz="2520" dirty="0" err="1" smtClean="0"/>
              <a:t>i</a:t>
            </a:r>
            <a:r>
              <a:rPr lang="en-IN" sz="2520" dirty="0" smtClean="0"/>
              <a:t>) </a:t>
            </a:r>
            <a:r>
              <a:rPr lang="en-IN" sz="2520" u="sng" dirty="0" smtClean="0"/>
              <a:t>Galactose-1-phosphate </a:t>
            </a:r>
            <a:r>
              <a:rPr lang="en-IN" sz="2520" u="sng" dirty="0" err="1"/>
              <a:t>uridyltransferase</a:t>
            </a:r>
            <a:r>
              <a:rPr lang="en-IN" sz="2520" u="sng" dirty="0"/>
              <a:t> </a:t>
            </a:r>
            <a:r>
              <a:rPr lang="en-IN" sz="2520" u="sng" dirty="0" smtClean="0"/>
              <a:t>deficiency:</a:t>
            </a:r>
            <a:r>
              <a:rPr lang="en-IN" sz="2520" dirty="0" smtClean="0"/>
              <a:t> There </a:t>
            </a:r>
            <a:r>
              <a:rPr lang="en-IN" sz="2520" dirty="0"/>
              <a:t>is accumulation of galactose-1-phosphate and galactose and secondary </a:t>
            </a:r>
            <a:r>
              <a:rPr lang="en-IN" sz="2520" dirty="0" smtClean="0"/>
              <a:t>formation of galactitol. It </a:t>
            </a:r>
            <a:r>
              <a:rPr lang="en-IN" sz="2520" dirty="0"/>
              <a:t>typically presents by the end of the first week of life with poor feeding, </a:t>
            </a:r>
            <a:r>
              <a:rPr lang="en-IN" sz="2520" dirty="0" smtClean="0"/>
              <a:t>vomiting, lethargy</a:t>
            </a:r>
            <a:r>
              <a:rPr lang="en-IN" sz="2520" dirty="0"/>
              <a:t>, jaundice, hepatomegaly, neonatal cataracts and renal tubular disease and </a:t>
            </a:r>
            <a:r>
              <a:rPr lang="en-IN" sz="2520" dirty="0" smtClean="0"/>
              <a:t>is often </a:t>
            </a:r>
            <a:r>
              <a:rPr lang="en-IN" sz="2520" dirty="0"/>
              <a:t>associated with E. coli septicaemia.</a:t>
            </a:r>
          </a:p>
          <a:p>
            <a:pPr algn="just"/>
            <a:r>
              <a:rPr lang="en-IN" sz="2520" dirty="0"/>
              <a:t>Biochemically there </a:t>
            </a:r>
            <a:r>
              <a:rPr lang="en-IN" sz="2520" dirty="0" smtClean="0"/>
              <a:t>may be hyper-bilirubinaemia</a:t>
            </a:r>
            <a:r>
              <a:rPr lang="en-IN" sz="2520" dirty="0"/>
              <a:t>, raised alanine aminotransferase (ALT</a:t>
            </a:r>
            <a:r>
              <a:rPr lang="en-IN" sz="2520" dirty="0" smtClean="0"/>
              <a:t>), generally </a:t>
            </a:r>
            <a:r>
              <a:rPr lang="en-IN" sz="2520" dirty="0"/>
              <a:t>elevated plasma and urine amino acids, albuminuria, glycosuria </a:t>
            </a:r>
            <a:r>
              <a:rPr lang="en-IN" sz="2520" dirty="0" smtClean="0"/>
              <a:t>and galactosuria.</a:t>
            </a:r>
            <a:endParaRPr lang="en-IN" sz="2520" dirty="0"/>
          </a:p>
        </p:txBody>
      </p:sp>
    </p:spTree>
    <p:extLst>
      <p:ext uri="{BB962C8B-B14F-4D97-AF65-F5344CB8AC3E}">
        <p14:creationId xmlns:p14="http://schemas.microsoft.com/office/powerpoint/2010/main" val="1505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Galactosaemia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1296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Galactosaemia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dirty="0"/>
              <a:t>ii) </a:t>
            </a:r>
            <a:r>
              <a:rPr lang="en-IN" sz="2800" u="sng" dirty="0" err="1"/>
              <a:t>Galactokinase</a:t>
            </a:r>
            <a:r>
              <a:rPr lang="en-IN" sz="2800" u="sng" dirty="0"/>
              <a:t> Deficiency:</a:t>
            </a:r>
            <a:r>
              <a:rPr lang="en-IN" sz="2800" dirty="0"/>
              <a:t> This is a rare disorder where there is an inability to phosphorylate galactose and galactose and galactitol are excreted in urine Neonatal (but not congenital) cataracts occur-often bilateral due to the accumulation of galactitol in the lens.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iii) </a:t>
            </a:r>
            <a:r>
              <a:rPr lang="en-IN" sz="2800" u="sng" dirty="0" smtClean="0"/>
              <a:t>UDP-galactose 4-epimerase deficiency:</a:t>
            </a:r>
            <a:endParaRPr lang="en-IN" sz="2800" u="sng" dirty="0"/>
          </a:p>
          <a:p>
            <a:pPr algn="just"/>
            <a:r>
              <a:rPr lang="en-IN" sz="2800" dirty="0"/>
              <a:t>Mild </a:t>
            </a:r>
            <a:r>
              <a:rPr lang="en-IN" sz="2800" dirty="0" smtClean="0"/>
              <a:t>form, A </a:t>
            </a:r>
            <a:r>
              <a:rPr lang="en-IN" sz="2800" dirty="0"/>
              <a:t>partial enzyme deficiency </a:t>
            </a:r>
            <a:r>
              <a:rPr lang="en-IN" sz="2800" dirty="0" smtClean="0"/>
              <a:t>due to reduced protein </a:t>
            </a:r>
            <a:r>
              <a:rPr lang="en-IN" sz="2800" dirty="0"/>
              <a:t>stability </a:t>
            </a:r>
            <a:r>
              <a:rPr lang="en-IN" sz="2800" dirty="0" smtClean="0"/>
              <a:t>and more </a:t>
            </a:r>
            <a:r>
              <a:rPr lang="en-IN" sz="2800" dirty="0"/>
              <a:t>pronounced in cells </a:t>
            </a:r>
            <a:r>
              <a:rPr lang="en-IN" sz="2800" dirty="0" smtClean="0"/>
              <a:t>with long</a:t>
            </a:r>
            <a:r>
              <a:rPr lang="en-IN" sz="2800" dirty="0"/>
              <a:t> </a:t>
            </a:r>
            <a:r>
              <a:rPr lang="en-IN" sz="2800" dirty="0" smtClean="0"/>
              <a:t>lifespan </a:t>
            </a:r>
            <a:r>
              <a:rPr lang="en-IN" sz="2800" dirty="0"/>
              <a:t>e.g. </a:t>
            </a:r>
            <a:r>
              <a:rPr lang="en-IN" sz="2800" dirty="0" smtClean="0"/>
              <a:t>erythrocytes.</a:t>
            </a:r>
          </a:p>
          <a:p>
            <a:pPr algn="just"/>
            <a:r>
              <a:rPr lang="en-IN" sz="2800" dirty="0" smtClean="0"/>
              <a:t>Normal </a:t>
            </a:r>
            <a:r>
              <a:rPr lang="en-IN" sz="2800" dirty="0"/>
              <a:t>growth and </a:t>
            </a:r>
            <a:r>
              <a:rPr lang="en-IN" sz="2800" dirty="0" smtClean="0"/>
              <a:t>development. No </a:t>
            </a:r>
            <a:r>
              <a:rPr lang="en-IN" sz="2800" dirty="0"/>
              <a:t>treatment appears </a:t>
            </a:r>
            <a:r>
              <a:rPr lang="en-IN" sz="2800" dirty="0" smtClean="0"/>
              <a:t>necessary.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0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dirty="0"/>
              <a:t>The brain, red blood cells, and inner portion of the </a:t>
            </a:r>
            <a:r>
              <a:rPr lang="en-IN" sz="2400" u="sng" dirty="0">
                <a:hlinkClick r:id="rId2"/>
              </a:rPr>
              <a:t>adrenal gland</a:t>
            </a:r>
            <a:r>
              <a:rPr lang="en-IN" sz="2400" dirty="0"/>
              <a:t> (adrenal medulla) depend on a constant supply of </a:t>
            </a:r>
            <a:r>
              <a:rPr lang="en-IN" sz="2400" u="sng" dirty="0">
                <a:hlinkClick r:id="rId3"/>
              </a:rPr>
              <a:t>glucose</a:t>
            </a:r>
            <a:r>
              <a:rPr lang="en-IN" sz="2400" dirty="0"/>
              <a:t> for their metabolic functions. This supply begins in the </a:t>
            </a:r>
            <a:r>
              <a:rPr lang="en-IN" sz="2400" u="sng" dirty="0">
                <a:hlinkClick r:id="rId4"/>
              </a:rPr>
              <a:t>small intestine</a:t>
            </a:r>
            <a:r>
              <a:rPr lang="en-IN" sz="2400" dirty="0"/>
              <a:t>, where transport </a:t>
            </a:r>
            <a:r>
              <a:rPr lang="en-IN" sz="2400" u="sng" dirty="0">
                <a:hlinkClick r:id="rId5"/>
              </a:rPr>
              <a:t>proteins</a:t>
            </a:r>
            <a:r>
              <a:rPr lang="en-IN" sz="2400" dirty="0"/>
              <a:t> mediate the uptake of glucose into cells lining the gut. Glucose subsequently passes into the bloodstream and then the </a:t>
            </a:r>
            <a:r>
              <a:rPr lang="en-IN" sz="2400" u="sng" dirty="0">
                <a:hlinkClick r:id="rId6"/>
              </a:rPr>
              <a:t>liver</a:t>
            </a:r>
            <a:r>
              <a:rPr lang="en-IN" sz="2400" dirty="0"/>
              <a:t>, where it is stored as </a:t>
            </a:r>
            <a:r>
              <a:rPr lang="en-IN" sz="2400" u="sng" dirty="0">
                <a:hlinkClick r:id="rId7"/>
              </a:rPr>
              <a:t>glycogen</a:t>
            </a:r>
            <a:r>
              <a:rPr lang="en-IN" sz="2400" dirty="0"/>
              <a:t>. In times of starvation or fasting or when the body requires a sudden energy supply, glycogen is broken down into glucose, which is then released into the blood. </a:t>
            </a:r>
            <a:r>
              <a:rPr lang="en-IN" sz="2400" u="sng" dirty="0">
                <a:hlinkClick r:id="rId8"/>
              </a:rPr>
              <a:t>Muscle</a:t>
            </a:r>
            <a:r>
              <a:rPr lang="en-IN" sz="2400" dirty="0"/>
              <a:t> tissue also has its own glycogen stores, which may be degraded during </a:t>
            </a:r>
            <a:r>
              <a:rPr lang="en-IN" sz="2400" u="sng" dirty="0">
                <a:hlinkClick r:id="rId9"/>
              </a:rPr>
              <a:t>exercise</a:t>
            </a:r>
            <a:r>
              <a:rPr lang="en-IN" sz="2400" dirty="0"/>
              <a:t>. If enzymes responsible for glycogen </a:t>
            </a:r>
            <a:r>
              <a:rPr lang="en-IN" sz="2400" u="sng" dirty="0">
                <a:hlinkClick r:id="rId10"/>
              </a:rPr>
              <a:t>degradation</a:t>
            </a:r>
            <a:r>
              <a:rPr lang="en-IN" sz="2400" dirty="0"/>
              <a:t> are blocked so that glycogen remains in the liver or muscle, a number of conditions known as </a:t>
            </a:r>
            <a:r>
              <a:rPr lang="en-IN" sz="2400" u="sng" dirty="0">
                <a:hlinkClick r:id="rId11"/>
              </a:rPr>
              <a:t>glycogen storage disorders</a:t>
            </a:r>
            <a:r>
              <a:rPr lang="en-IN" sz="2400" dirty="0"/>
              <a:t> (GSD</a:t>
            </a:r>
            <a:r>
              <a:rPr lang="en-IN" sz="2400" dirty="0" smtClean="0"/>
              <a:t>). </a:t>
            </a:r>
            <a:r>
              <a:rPr lang="en-IN" sz="2400" dirty="0"/>
              <a:t>Depending upon which enzyme is affected, these conditions may affect the </a:t>
            </a:r>
            <a:r>
              <a:rPr lang="en-IN" sz="2400" u="sng" dirty="0">
                <a:hlinkClick r:id="rId6"/>
              </a:rPr>
              <a:t>liver</a:t>
            </a:r>
            <a:r>
              <a:rPr lang="en-IN" sz="2400" dirty="0"/>
              <a:t>, muscles, or both.</a:t>
            </a:r>
          </a:p>
        </p:txBody>
      </p:sp>
    </p:spTree>
    <p:extLst>
      <p:ext uri="{BB962C8B-B14F-4D97-AF65-F5344CB8AC3E}">
        <p14:creationId xmlns:p14="http://schemas.microsoft.com/office/powerpoint/2010/main" val="18125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:\Users\USER\AppData\Local\Microsoft\Windows\INetCache\Content.Word\glycogen storage dise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712968" cy="590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7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Glycogen Storage Diseases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dirty="0"/>
              <a:t>GSD I accounts for approximately 25% of GSD cases</a:t>
            </a:r>
          </a:p>
          <a:p>
            <a:pPr algn="just"/>
            <a:r>
              <a:rPr lang="en-IN" b="1" u="sng" dirty="0"/>
              <a:t>Glucose-6-phosphatase deficiency (GSD </a:t>
            </a:r>
            <a:r>
              <a:rPr lang="en-IN" b="1" u="sng" dirty="0" err="1"/>
              <a:t>Ia</a:t>
            </a:r>
            <a:r>
              <a:rPr lang="en-IN" b="1" u="sng" dirty="0" smtClean="0"/>
              <a:t>):</a:t>
            </a:r>
            <a:r>
              <a:rPr lang="en-IN" dirty="0" smtClean="0"/>
              <a:t> </a:t>
            </a:r>
            <a:r>
              <a:rPr lang="en-IN" dirty="0"/>
              <a:t>is a defect in the release </a:t>
            </a:r>
            <a:r>
              <a:rPr lang="en-IN" dirty="0" smtClean="0"/>
              <a:t>of glucose </a:t>
            </a:r>
            <a:r>
              <a:rPr lang="en-IN" dirty="0"/>
              <a:t>from glucose-6-phosphate and affects both </a:t>
            </a:r>
            <a:r>
              <a:rPr lang="en-IN" dirty="0" err="1"/>
              <a:t>glycogenolysis</a:t>
            </a:r>
            <a:r>
              <a:rPr lang="en-IN" dirty="0"/>
              <a:t> </a:t>
            </a:r>
            <a:r>
              <a:rPr lang="en-IN" dirty="0" smtClean="0"/>
              <a:t>and gluconeogenesis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presents with hepatomegaly, short stature and truncal </a:t>
            </a:r>
            <a:r>
              <a:rPr lang="en-IN" dirty="0" smtClean="0"/>
              <a:t>obesity.</a:t>
            </a:r>
            <a:endParaRPr lang="en-IN" dirty="0"/>
          </a:p>
          <a:p>
            <a:pPr algn="just"/>
            <a:r>
              <a:rPr lang="en-IN" dirty="0"/>
              <a:t>Biochemically there is hypoglycaemia, lactic </a:t>
            </a:r>
            <a:r>
              <a:rPr lang="en-IN" dirty="0" err="1"/>
              <a:t>acidaemia</a:t>
            </a:r>
            <a:r>
              <a:rPr lang="en-IN" dirty="0"/>
              <a:t>, </a:t>
            </a:r>
            <a:r>
              <a:rPr lang="en-IN" dirty="0" smtClean="0"/>
              <a:t>hyper-</a:t>
            </a:r>
            <a:r>
              <a:rPr lang="en-IN" dirty="0" err="1" smtClean="0"/>
              <a:t>uricaemia</a:t>
            </a:r>
            <a:r>
              <a:rPr lang="en-IN" dirty="0" smtClean="0"/>
              <a:t> and hyperlipidaemia.</a:t>
            </a:r>
            <a:endParaRPr lang="en-IN" dirty="0"/>
          </a:p>
          <a:p>
            <a:pPr algn="just"/>
            <a:r>
              <a:rPr lang="en-IN" dirty="0"/>
              <a:t>Histological analysis shows excess of fat and glycogen in </a:t>
            </a:r>
            <a:r>
              <a:rPr lang="en-IN" dirty="0" smtClean="0"/>
              <a:t>hepatocytes.</a:t>
            </a:r>
            <a:endParaRPr lang="en-IN" dirty="0"/>
          </a:p>
          <a:p>
            <a:pPr algn="just"/>
            <a:r>
              <a:rPr lang="en-IN" b="1" u="sng" dirty="0"/>
              <a:t>GSD </a:t>
            </a:r>
            <a:r>
              <a:rPr lang="en-IN" b="1" u="sng" dirty="0" err="1"/>
              <a:t>Ib</a:t>
            </a:r>
            <a:r>
              <a:rPr lang="en-IN" b="1" u="sng" dirty="0"/>
              <a:t> is a defect in a transporter </a:t>
            </a:r>
            <a:r>
              <a:rPr lang="en-IN" b="1" u="sng" dirty="0" smtClean="0"/>
              <a:t>protein:</a:t>
            </a:r>
            <a:r>
              <a:rPr lang="en-IN" dirty="0" smtClean="0"/>
              <a:t> has </a:t>
            </a:r>
            <a:r>
              <a:rPr lang="en-IN" dirty="0"/>
              <a:t>the </a:t>
            </a:r>
            <a:r>
              <a:rPr lang="en-IN" dirty="0" smtClean="0"/>
              <a:t>same features GSD </a:t>
            </a:r>
            <a:r>
              <a:rPr lang="en-IN" dirty="0" err="1" smtClean="0"/>
              <a:t>Ia</a:t>
            </a:r>
            <a:r>
              <a:rPr lang="en-IN" dirty="0"/>
              <a:t> </a:t>
            </a:r>
            <a:r>
              <a:rPr lang="en-IN" dirty="0" smtClean="0"/>
              <a:t>plus neutropenia, </a:t>
            </a:r>
            <a:r>
              <a:rPr lang="en-IN" dirty="0"/>
              <a:t>recurrent bacterial infections and inflammatory </a:t>
            </a:r>
            <a:r>
              <a:rPr lang="en-IN" dirty="0" smtClean="0"/>
              <a:t>bowel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520</TotalTime>
  <Words>1520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METABOLIC DISORDERS-I</vt:lpstr>
      <vt:lpstr>INTRODUCTION</vt:lpstr>
      <vt:lpstr>INTRODUCTION</vt:lpstr>
      <vt:lpstr>Galactosaemia</vt:lpstr>
      <vt:lpstr>Galactosaemia</vt:lpstr>
      <vt:lpstr>Galactosaemia</vt:lpstr>
      <vt:lpstr>Glycogen Storage Diseases</vt:lpstr>
      <vt:lpstr>Glycogen Storage Diseases</vt:lpstr>
      <vt:lpstr>Glycogen Storage Diseases</vt:lpstr>
      <vt:lpstr>Glycogen Storage Diseases</vt:lpstr>
      <vt:lpstr>Glycogen Storage Diseases</vt:lpstr>
      <vt:lpstr>Glycogen Storage Diseases</vt:lpstr>
      <vt:lpstr>Glycogen Storage Diseases</vt:lpstr>
      <vt:lpstr>Disorders of Gluconeogenesis</vt:lpstr>
      <vt:lpstr>Disorders of Gluconeogenesis</vt:lpstr>
      <vt:lpstr>Disorders of Gluconeogenesis</vt:lpstr>
      <vt:lpstr>Hereditary Fructose Intolerance-(HFI)</vt:lpstr>
      <vt:lpstr>Glucose-6-phosphate dehydrogenase deficiency</vt:lpstr>
      <vt:lpstr>Diabetes mellitus</vt:lpstr>
      <vt:lpstr>Diabetes mellitus</vt:lpstr>
      <vt:lpstr>Diabetes mellitus-OGTT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DISORDERS-I</dc:title>
  <dc:creator>USER</dc:creator>
  <cp:lastModifiedBy>USER</cp:lastModifiedBy>
  <cp:revision>37</cp:revision>
  <dcterms:created xsi:type="dcterms:W3CDTF">2020-04-21T04:11:23Z</dcterms:created>
  <dcterms:modified xsi:type="dcterms:W3CDTF">2020-04-21T12:51:43Z</dcterms:modified>
</cp:coreProperties>
</file>