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4" r:id="rId8"/>
    <p:sldId id="265" r:id="rId9"/>
    <p:sldId id="266" r:id="rId10"/>
    <p:sldId id="267" r:id="rId11"/>
    <p:sldId id="268" r:id="rId12"/>
    <p:sldId id="270" r:id="rId13"/>
    <p:sldId id="271" r:id="rId14"/>
    <p:sldId id="272" r:id="rId15"/>
    <p:sldId id="273" r:id="rId16"/>
    <p:sldId id="274"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2684735-A185-4991-AC23-C317714118D5}" type="datetimeFigureOut">
              <a:rPr lang="en-IN" smtClean="0"/>
              <a:t>26-06-2024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DE85601-6B5E-4D20-92B5-8894DF23795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684735-A185-4991-AC23-C317714118D5}"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684735-A185-4991-AC23-C317714118D5}"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684735-A185-4991-AC23-C317714118D5}"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2684735-A185-4991-AC23-C317714118D5}"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85601-6B5E-4D20-92B5-8894DF23795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684735-A185-4991-AC23-C317714118D5}"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684735-A185-4991-AC23-C317714118D5}" type="datetimeFigureOut">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2684735-A185-4991-AC23-C317714118D5}" type="datetimeFigureOut">
              <a:rPr lang="en-IN" smtClean="0"/>
              <a:t>26-06-2024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84735-A185-4991-AC23-C317714118D5}" type="datetimeFigureOut">
              <a:rPr lang="en-IN" smtClean="0"/>
              <a:t>26-06-2024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684735-A185-4991-AC23-C317714118D5}"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85601-6B5E-4D20-92B5-8894DF23795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2684735-A185-4991-AC23-C317714118D5}"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DE85601-6B5E-4D20-92B5-8894DF237954}"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684735-A185-4991-AC23-C317714118D5}" type="datetimeFigureOut">
              <a:rPr lang="en-IN" smtClean="0"/>
              <a:t>26-06-2024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E85601-6B5E-4D20-92B5-8894DF237954}"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METABOLIC DISORDERS-II</a:t>
            </a:r>
          </a:p>
        </p:txBody>
      </p:sp>
      <p:sp>
        <p:nvSpPr>
          <p:cNvPr id="3" name="Subtitle 2"/>
          <p:cNvSpPr>
            <a:spLocks noGrp="1"/>
          </p:cNvSpPr>
          <p:nvPr>
            <p:ph type="subTitle" idx="1"/>
          </p:nvPr>
        </p:nvSpPr>
        <p:spPr>
          <a:xfrm>
            <a:off x="179512" y="6309320"/>
            <a:ext cx="1079792" cy="360040"/>
          </a:xfrm>
        </p:spPr>
        <p:txBody>
          <a:bodyPr>
            <a:normAutofit/>
          </a:bodyPr>
          <a:lstStyle/>
          <a:p>
            <a:r>
              <a:rPr lang="en-IN" sz="1400" dirty="0"/>
              <a:t>R.M., SRSV</a:t>
            </a:r>
          </a:p>
        </p:txBody>
      </p:sp>
      <p:sp>
        <p:nvSpPr>
          <p:cNvPr id="4" name="Subtitle 2"/>
          <p:cNvSpPr txBox="1">
            <a:spLocks/>
          </p:cNvSpPr>
          <p:nvPr/>
        </p:nvSpPr>
        <p:spPr>
          <a:xfrm>
            <a:off x="5516488" y="3380936"/>
            <a:ext cx="3024008" cy="560504"/>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IN" dirty="0"/>
              <a:t>LIPIDS</a:t>
            </a:r>
          </a:p>
        </p:txBody>
      </p:sp>
    </p:spTree>
    <p:extLst>
      <p:ext uri="{BB962C8B-B14F-4D97-AF65-F5344CB8AC3E}">
        <p14:creationId xmlns:p14="http://schemas.microsoft.com/office/powerpoint/2010/main" val="137403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7030A0"/>
                </a:solidFill>
              </a:rPr>
              <a:t>Lipid storage diseases</a:t>
            </a:r>
            <a:endParaRPr lang="en-IN" sz="2800" b="1" dirty="0">
              <a:solidFill>
                <a:srgbClr val="C00000"/>
              </a:solidFill>
            </a:endParaRP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2800" b="1" dirty="0">
                <a:solidFill>
                  <a:srgbClr val="00B050"/>
                </a:solidFill>
              </a:rPr>
              <a:t>1) </a:t>
            </a:r>
            <a:r>
              <a:rPr lang="en-IN" sz="2800" b="1" dirty="0" err="1">
                <a:solidFill>
                  <a:srgbClr val="00B050"/>
                </a:solidFill>
              </a:rPr>
              <a:t>Niemann</a:t>
            </a:r>
            <a:r>
              <a:rPr lang="en-IN" sz="2800" b="1" dirty="0">
                <a:solidFill>
                  <a:srgbClr val="00B050"/>
                </a:solidFill>
              </a:rPr>
              <a:t>-Pick disease:- </a:t>
            </a:r>
            <a:r>
              <a:rPr lang="en-IN" sz="2800" dirty="0"/>
              <a:t>Sphingomyelin, Ceramide accumulation caused by deficiency of sphingomyelinase. Principal storage substance: sphingomyelin which accumulates in reticuloendothelial cells. Liver and spleen enlargement, mental retardation.</a:t>
            </a:r>
          </a:p>
          <a:p>
            <a:pPr lvl="0" algn="just"/>
            <a:r>
              <a:rPr lang="en-IN" sz="2800" b="1" dirty="0">
                <a:solidFill>
                  <a:srgbClr val="00B050"/>
                </a:solidFill>
              </a:rPr>
              <a:t>2) </a:t>
            </a:r>
            <a:r>
              <a:rPr lang="en-IN" sz="2800" b="1" dirty="0" err="1">
                <a:solidFill>
                  <a:srgbClr val="00B050"/>
                </a:solidFill>
              </a:rPr>
              <a:t>Fabry’s</a:t>
            </a:r>
            <a:r>
              <a:rPr lang="en-IN" sz="2800" b="1" dirty="0">
                <a:solidFill>
                  <a:srgbClr val="00B050"/>
                </a:solidFill>
              </a:rPr>
              <a:t> disease:- </a:t>
            </a:r>
            <a:r>
              <a:rPr lang="en-IN" sz="2800" dirty="0"/>
              <a:t>Caused by deficient in lysosomal α-galactosidase. Accumulation of ceramide </a:t>
            </a:r>
            <a:r>
              <a:rPr lang="en-IN" sz="2800" dirty="0" err="1"/>
              <a:t>trihexoside</a:t>
            </a:r>
            <a:r>
              <a:rPr lang="en-IN" sz="2800" dirty="0"/>
              <a:t> in kidneys of these patients. Sometimes referred to as ceramide </a:t>
            </a:r>
            <a:r>
              <a:rPr lang="en-IN" sz="2800" dirty="0" err="1"/>
              <a:t>trihexosidase</a:t>
            </a:r>
            <a:r>
              <a:rPr lang="en-IN" sz="2800" dirty="0"/>
              <a:t>. Skin rash, kidney failure, pains in the lower extremities-Painful &amp; deformed joints. Now treated with enzyme replacement therapy: </a:t>
            </a:r>
            <a:r>
              <a:rPr lang="en-IN" sz="2800" dirty="0" err="1"/>
              <a:t>agalsidase</a:t>
            </a:r>
            <a:r>
              <a:rPr lang="en-IN" sz="2800" dirty="0"/>
              <a:t> beta.</a:t>
            </a:r>
          </a:p>
          <a:p>
            <a:pPr algn="just"/>
            <a:endParaRPr lang="en-IN" dirty="0"/>
          </a:p>
        </p:txBody>
      </p:sp>
    </p:spTree>
    <p:extLst>
      <p:ext uri="{BB962C8B-B14F-4D97-AF65-F5344CB8AC3E}">
        <p14:creationId xmlns:p14="http://schemas.microsoft.com/office/powerpoint/2010/main" val="21395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7030A0"/>
                </a:solidFill>
              </a:rPr>
              <a:t>Lipid storage diseases</a:t>
            </a:r>
            <a:endParaRPr lang="en-IN" sz="2800" b="1" dirty="0">
              <a:solidFill>
                <a:srgbClr val="C00000"/>
              </a:solidFill>
            </a:endParaRP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3000" b="1" dirty="0">
                <a:solidFill>
                  <a:srgbClr val="00B050"/>
                </a:solidFill>
              </a:rPr>
              <a:t>3) </a:t>
            </a:r>
            <a:r>
              <a:rPr lang="en-IN" sz="3000" b="1" dirty="0" err="1">
                <a:solidFill>
                  <a:srgbClr val="00B050"/>
                </a:solidFill>
              </a:rPr>
              <a:t>Gaucher’s</a:t>
            </a:r>
            <a:r>
              <a:rPr lang="en-IN" sz="3000" b="1" dirty="0">
                <a:solidFill>
                  <a:srgbClr val="00B050"/>
                </a:solidFill>
              </a:rPr>
              <a:t> disease:- </a:t>
            </a:r>
            <a:r>
              <a:rPr lang="en-IN" sz="3000" dirty="0" err="1"/>
              <a:t>Glucocerebroside</a:t>
            </a:r>
            <a:r>
              <a:rPr lang="en-IN" sz="3000" dirty="0"/>
              <a:t>, Ceramide </a:t>
            </a:r>
            <a:r>
              <a:rPr lang="en-IN" sz="3000" dirty="0">
                <a:sym typeface="Symbol"/>
              </a:rPr>
              <a:t>accumulation </a:t>
            </a:r>
            <a:r>
              <a:rPr lang="en-IN" sz="3000" dirty="0"/>
              <a:t>caused by a deficiency of lysosomal </a:t>
            </a:r>
            <a:r>
              <a:rPr lang="en-IN" sz="3000" dirty="0" err="1"/>
              <a:t>glucocerebrosidase</a:t>
            </a:r>
            <a:r>
              <a:rPr lang="en-IN" sz="3000" dirty="0"/>
              <a:t>. Increase content of </a:t>
            </a:r>
            <a:r>
              <a:rPr lang="en-IN" sz="3000" dirty="0" err="1"/>
              <a:t>glucocerebroside</a:t>
            </a:r>
            <a:r>
              <a:rPr lang="en-IN" sz="3000" dirty="0"/>
              <a:t> in the spleen and liver. Erosion of long bones and pelvis. Enzyme replacement therapy is available for the Type I disease (</a:t>
            </a:r>
            <a:r>
              <a:rPr lang="en-IN" sz="3000" dirty="0" err="1"/>
              <a:t>Imiglucerase</a:t>
            </a:r>
            <a:r>
              <a:rPr lang="en-IN" sz="3000" dirty="0"/>
              <a:t>),  Also </a:t>
            </a:r>
            <a:r>
              <a:rPr lang="en-IN" sz="3000" dirty="0" err="1"/>
              <a:t>miglustat</a:t>
            </a:r>
            <a:r>
              <a:rPr lang="en-IN" sz="3000" dirty="0"/>
              <a:t>– an oral drug which inhibits the enzyme glucosylceramide synthase, an essential enzyme for the synthesis of most glycosphingolipids.</a:t>
            </a:r>
          </a:p>
          <a:p>
            <a:pPr algn="just"/>
            <a:r>
              <a:rPr lang="en-IN" sz="3000" dirty="0"/>
              <a:t>Hepatomegaly, Splenomegaly, Osteoporosis &amp; mental retardation.</a:t>
            </a:r>
            <a:endParaRPr lang="en-IN" sz="3000" b="1" dirty="0"/>
          </a:p>
        </p:txBody>
      </p:sp>
    </p:spTree>
    <p:extLst>
      <p:ext uri="{BB962C8B-B14F-4D97-AF65-F5344CB8AC3E}">
        <p14:creationId xmlns:p14="http://schemas.microsoft.com/office/powerpoint/2010/main" val="182277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7030A0"/>
                </a:solidFill>
              </a:rPr>
              <a:t>Lipid storage diseases</a:t>
            </a:r>
            <a:endParaRPr lang="en-IN" sz="2800" b="1" dirty="0">
              <a:solidFill>
                <a:srgbClr val="C00000"/>
              </a:solidFill>
            </a:endParaRP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b="1" dirty="0">
                <a:solidFill>
                  <a:srgbClr val="00B050"/>
                </a:solidFill>
              </a:rPr>
              <a:t>4) </a:t>
            </a:r>
            <a:r>
              <a:rPr lang="en-IN" b="1" dirty="0" err="1">
                <a:solidFill>
                  <a:srgbClr val="00B050"/>
                </a:solidFill>
              </a:rPr>
              <a:t>Krabbe’s</a:t>
            </a:r>
            <a:r>
              <a:rPr lang="en-IN" b="1" dirty="0">
                <a:solidFill>
                  <a:srgbClr val="00B050"/>
                </a:solidFill>
              </a:rPr>
              <a:t> disease:- </a:t>
            </a:r>
            <a:r>
              <a:rPr lang="en-IN" dirty="0" err="1"/>
              <a:t>Galactocerebroside</a:t>
            </a:r>
            <a:r>
              <a:rPr lang="en-IN" dirty="0"/>
              <a:t> Ceramide accumulation, Also known as globoid </a:t>
            </a:r>
            <a:r>
              <a:rPr lang="en-IN" dirty="0" err="1"/>
              <a:t>leukodystrophy</a:t>
            </a:r>
            <a:r>
              <a:rPr lang="en-IN" dirty="0"/>
              <a:t>. Caused by a deficiency in the lysosomal enzyme </a:t>
            </a:r>
            <a:r>
              <a:rPr lang="en-IN" dirty="0" err="1"/>
              <a:t>galactocerebrosidase</a:t>
            </a:r>
            <a:r>
              <a:rPr lang="en-IN" dirty="0"/>
              <a:t>, Increased amount of </a:t>
            </a:r>
            <a:r>
              <a:rPr lang="en-IN" dirty="0" err="1"/>
              <a:t>galactocerebroside</a:t>
            </a:r>
            <a:r>
              <a:rPr lang="en-IN" dirty="0"/>
              <a:t> in the white matter of the brain. Absence of Myelin formation, Hepatomegaly, Splenomegaly &amp; mental retardation.</a:t>
            </a:r>
          </a:p>
          <a:p>
            <a:pPr algn="just"/>
            <a:r>
              <a:rPr lang="en-IN" b="1" dirty="0">
                <a:solidFill>
                  <a:srgbClr val="00B050"/>
                </a:solidFill>
              </a:rPr>
              <a:t>5)</a:t>
            </a:r>
            <a:r>
              <a:rPr lang="en-IN" b="1" dirty="0" err="1">
                <a:solidFill>
                  <a:srgbClr val="00B050"/>
                </a:solidFill>
              </a:rPr>
              <a:t>Tay</a:t>
            </a:r>
            <a:r>
              <a:rPr lang="en-IN" b="1" dirty="0">
                <a:solidFill>
                  <a:srgbClr val="00B050"/>
                </a:solidFill>
              </a:rPr>
              <a:t>-Sachs disease:- </a:t>
            </a:r>
            <a:r>
              <a:rPr lang="en-IN" dirty="0"/>
              <a:t>A fatal disease which is due to the deficiency of </a:t>
            </a:r>
            <a:r>
              <a:rPr lang="en-IN" dirty="0" err="1"/>
              <a:t>hexosaminidase</a:t>
            </a:r>
            <a:r>
              <a:rPr lang="en-IN" dirty="0"/>
              <a:t>-A activity. Accumulation of ganglioside GM2 in the brain of infants. Mental retardation, blindness, inability to swallow. A “cherry red “ spot develops on the macula (back of the eyes). </a:t>
            </a:r>
            <a:r>
              <a:rPr lang="en-IN" dirty="0" err="1"/>
              <a:t>Tay</a:t>
            </a:r>
            <a:r>
              <a:rPr lang="en-IN" dirty="0"/>
              <a:t>-Sachs children usually die by age 5 and often sooner. Blindness, mental retardation, death within 2-3yrs.</a:t>
            </a:r>
          </a:p>
        </p:txBody>
      </p:sp>
    </p:spTree>
    <p:extLst>
      <p:ext uri="{BB962C8B-B14F-4D97-AF65-F5344CB8AC3E}">
        <p14:creationId xmlns:p14="http://schemas.microsoft.com/office/powerpoint/2010/main" val="150250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70C0"/>
                </a:solidFill>
              </a:rPr>
              <a:t>Disorders associated with Lipoprotein Metabolism</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2400" b="1" dirty="0">
                <a:solidFill>
                  <a:schemeClr val="accent1">
                    <a:lumMod val="75000"/>
                  </a:schemeClr>
                </a:solidFill>
              </a:rPr>
              <a:t>A. Hyper-</a:t>
            </a:r>
            <a:r>
              <a:rPr lang="en-IN" sz="2400" b="1" dirty="0" err="1">
                <a:solidFill>
                  <a:schemeClr val="accent1">
                    <a:lumMod val="75000"/>
                  </a:schemeClr>
                </a:solidFill>
              </a:rPr>
              <a:t>lipoproteinaemia</a:t>
            </a:r>
            <a:r>
              <a:rPr lang="en-IN" sz="2400" b="1" dirty="0">
                <a:solidFill>
                  <a:schemeClr val="accent1">
                    <a:lumMod val="75000"/>
                  </a:schemeClr>
                </a:solidFill>
              </a:rPr>
              <a:t>:- </a:t>
            </a:r>
          </a:p>
          <a:p>
            <a:pPr lvl="0" algn="just"/>
            <a:r>
              <a:rPr lang="en-IN" sz="2400" b="1" dirty="0">
                <a:solidFill>
                  <a:schemeClr val="accent3"/>
                </a:solidFill>
              </a:rPr>
              <a:t>Type-I:</a:t>
            </a:r>
            <a:r>
              <a:rPr lang="en-IN" sz="2400" dirty="0"/>
              <a:t> </a:t>
            </a:r>
            <a:r>
              <a:rPr lang="en-IN" sz="2400" dirty="0">
                <a:solidFill>
                  <a:schemeClr val="accent3"/>
                </a:solidFill>
              </a:rPr>
              <a:t>familial lipoprotein lipase deficiency:-</a:t>
            </a:r>
          </a:p>
          <a:p>
            <a:pPr lvl="0" algn="just"/>
            <a:r>
              <a:rPr lang="en-IN" sz="2400" dirty="0"/>
              <a:t>Rare disorder characterized by hyper-triglyceridaemia &amp; hyperchylomicronaemia. VLDL(Pre-beta Lipoproteins) also increased. Alpha Lipoprotein(HDL) &amp; Beta-Lipoproteins(LDL) is decreased. Inheritance:- Autosomal recessive. Enzyme deficiency:- “Lipoprotein lipase”</a:t>
            </a:r>
          </a:p>
          <a:p>
            <a:pPr lvl="0" algn="just"/>
            <a:r>
              <a:rPr lang="en-IN" sz="2400" dirty="0"/>
              <a:t>Clinical features:- Recurrent abdominal pain. Eruptive xanthomas. Hepatomegaly.</a:t>
            </a:r>
          </a:p>
          <a:p>
            <a:pPr lvl="0" algn="just"/>
            <a:r>
              <a:rPr lang="en-IN" sz="2400" b="1" dirty="0">
                <a:solidFill>
                  <a:schemeClr val="accent3"/>
                </a:solidFill>
              </a:rPr>
              <a:t>2) Type-II: </a:t>
            </a:r>
            <a:r>
              <a:rPr lang="en-IN" sz="2400" dirty="0">
                <a:solidFill>
                  <a:schemeClr val="accent3"/>
                </a:solidFill>
              </a:rPr>
              <a:t>familial hyper-cholesterolaemia (FHC):- </a:t>
            </a:r>
            <a:endParaRPr lang="en-IN" sz="2400" dirty="0">
              <a:sym typeface="Symbol"/>
            </a:endParaRPr>
          </a:p>
          <a:p>
            <a:pPr lvl="0" algn="just"/>
            <a:r>
              <a:rPr lang="en-IN" sz="2400" dirty="0"/>
              <a:t>Common disorder. Characterized by:- Increased Total Cholesterol &amp; HDL. May be high TG &amp; VLDL. Inheritance:- Autosomal dominant Frequency:- 1:500(0.2%) Metabolic defect:- No enzyme deficiency but defect of LDL receptors.</a:t>
            </a:r>
          </a:p>
          <a:p>
            <a:pPr lvl="0" algn="just"/>
            <a:r>
              <a:rPr lang="en-IN" sz="2400" dirty="0"/>
              <a:t>Clinical features:- Atherosclerosis.</a:t>
            </a:r>
          </a:p>
        </p:txBody>
      </p:sp>
    </p:spTree>
    <p:extLst>
      <p:ext uri="{BB962C8B-B14F-4D97-AF65-F5344CB8AC3E}">
        <p14:creationId xmlns:p14="http://schemas.microsoft.com/office/powerpoint/2010/main" val="146043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70C0"/>
                </a:solidFill>
              </a:rPr>
              <a:t>Disorders associated with Lipoprotein Metabolism</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2800" b="1" dirty="0">
                <a:solidFill>
                  <a:schemeClr val="accent3"/>
                </a:solidFill>
              </a:rPr>
              <a:t>3)</a:t>
            </a:r>
            <a:r>
              <a:rPr lang="en-IN" sz="2800" dirty="0"/>
              <a:t> </a:t>
            </a:r>
            <a:r>
              <a:rPr lang="en-IN" sz="2800" b="1" dirty="0">
                <a:solidFill>
                  <a:schemeClr val="accent3"/>
                </a:solidFill>
              </a:rPr>
              <a:t>Type-III:</a:t>
            </a:r>
            <a:r>
              <a:rPr lang="en-IN" sz="2800" dirty="0">
                <a:solidFill>
                  <a:schemeClr val="accent3"/>
                </a:solidFill>
              </a:rPr>
              <a:t> familial </a:t>
            </a:r>
            <a:r>
              <a:rPr lang="en-IN" sz="2800" dirty="0" err="1">
                <a:solidFill>
                  <a:schemeClr val="accent3"/>
                </a:solidFill>
              </a:rPr>
              <a:t>dys</a:t>
            </a:r>
            <a:r>
              <a:rPr lang="en-IN" sz="2800" dirty="0">
                <a:solidFill>
                  <a:schemeClr val="accent3"/>
                </a:solidFill>
              </a:rPr>
              <a:t>-beta Lipoproteinemia:-</a:t>
            </a:r>
            <a:r>
              <a:rPr lang="en-IN" sz="2800" dirty="0"/>
              <a:t> </a:t>
            </a:r>
          </a:p>
          <a:p>
            <a:pPr lvl="0" algn="just"/>
            <a:r>
              <a:rPr lang="en-IN" sz="2800" dirty="0"/>
              <a:t>Synonyms:- Broad beta disease &amp; Remnant removal disease. Characterised by:- Increased LDL &amp; VLDL. Rise in IDL, Hypercholesterolemia &amp; hypertriglyceridemia, Inheritance:- Autosomal dominant, Frequency:- 1:5000(0.02%), Metabolic defect:- Increased apo-E &amp; apo-B Conversion of normal VLDL to IDL &amp; its degradation without conversion of LDL. Defect is in “Remnant” metabolism.</a:t>
            </a:r>
          </a:p>
          <a:p>
            <a:pPr lvl="0" algn="just"/>
            <a:r>
              <a:rPr lang="en-IN" sz="2800" dirty="0"/>
              <a:t>Clinical Features:- Palmar xanthoma. High incidence of vascular disease.</a:t>
            </a:r>
            <a:endParaRPr lang="en-IN" sz="2800" b="1" dirty="0">
              <a:solidFill>
                <a:schemeClr val="accent4"/>
              </a:solidFill>
            </a:endParaRPr>
          </a:p>
        </p:txBody>
      </p:sp>
    </p:spTree>
    <p:extLst>
      <p:ext uri="{BB962C8B-B14F-4D97-AF65-F5344CB8AC3E}">
        <p14:creationId xmlns:p14="http://schemas.microsoft.com/office/powerpoint/2010/main" val="66928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70C0"/>
                </a:solidFill>
              </a:rPr>
              <a:t>Disorders associated with Lipoprotein Metabolism</a:t>
            </a:r>
            <a:endParaRPr lang="en-IN" sz="2800" b="1" dirty="0">
              <a:solidFill>
                <a:srgbClr val="FF7C80"/>
              </a:solidFill>
            </a:endParaRP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2700" b="1" dirty="0">
                <a:solidFill>
                  <a:schemeClr val="accent3"/>
                </a:solidFill>
              </a:rPr>
              <a:t>4) Type-IV:</a:t>
            </a:r>
            <a:r>
              <a:rPr lang="en-IN" sz="2700" dirty="0">
                <a:solidFill>
                  <a:schemeClr val="accent3"/>
                </a:solidFill>
              </a:rPr>
              <a:t> familial hypertriglyceridemia:- </a:t>
            </a:r>
          </a:p>
          <a:p>
            <a:pPr lvl="0" algn="just"/>
            <a:r>
              <a:rPr lang="en-IN" sz="2700" dirty="0"/>
              <a:t>Characterised by:- Increased TG &amp; VLDL. Cholesterol may be normal or increased. Decreased HDL &amp; LDL. Inheritance:- Autosomal dominant Metabolic defects:-over production of VLDL &amp; Apo-CII. Clinical features:- Associated with diabetes mellitus, IHD &amp; Obesity. </a:t>
            </a:r>
          </a:p>
          <a:p>
            <a:pPr lvl="0" algn="just"/>
            <a:r>
              <a:rPr lang="en-IN" sz="2700" b="1" dirty="0">
                <a:solidFill>
                  <a:schemeClr val="accent3"/>
                </a:solidFill>
              </a:rPr>
              <a:t>5) Type-V: </a:t>
            </a:r>
            <a:r>
              <a:rPr lang="en-IN" sz="2700" dirty="0">
                <a:solidFill>
                  <a:schemeClr val="accent3"/>
                </a:solidFill>
              </a:rPr>
              <a:t>Combined hyperlipidaemias:-</a:t>
            </a:r>
            <a:endParaRPr lang="en-IN" sz="2700" dirty="0"/>
          </a:p>
          <a:p>
            <a:pPr lvl="0" algn="just"/>
            <a:r>
              <a:rPr lang="en-IN" sz="2700" dirty="0"/>
              <a:t>Hypercholesterolemia &amp; hypertriglyceridemia. Decreased HDL &amp; LDL. Inheritance:- Autosomal dominant. Metabolic defects:-Secondary to other causes. Clinical features: Manifested only in adulthood. Xanthomas, Abnormal glucose tolerance. Frequency Associated with diabetes mellitus &amp; Obesity. </a:t>
            </a:r>
          </a:p>
        </p:txBody>
      </p:sp>
    </p:spTree>
    <p:extLst>
      <p:ext uri="{BB962C8B-B14F-4D97-AF65-F5344CB8AC3E}">
        <p14:creationId xmlns:p14="http://schemas.microsoft.com/office/powerpoint/2010/main" val="248190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70C0"/>
                </a:solidFill>
              </a:rPr>
              <a:t>Disorders associated with Lipoprotein Metabolism</a:t>
            </a:r>
            <a:endParaRPr lang="en-IN" sz="2800" b="1" dirty="0">
              <a:solidFill>
                <a:schemeClr val="accent4">
                  <a:lumMod val="75000"/>
                </a:schemeClr>
              </a:solidFill>
            </a:endParaRP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2400" b="1" dirty="0">
                <a:solidFill>
                  <a:schemeClr val="bg2">
                    <a:lumMod val="50000"/>
                  </a:schemeClr>
                </a:solidFill>
              </a:rPr>
              <a:t>B)Hypolipoproteinaemia:- </a:t>
            </a:r>
          </a:p>
          <a:p>
            <a:pPr lvl="0" algn="just"/>
            <a:r>
              <a:rPr lang="en-IN" sz="2400" b="1" dirty="0">
                <a:solidFill>
                  <a:srgbClr val="FFC000"/>
                </a:solidFill>
              </a:rPr>
              <a:t>1) A-Beta </a:t>
            </a:r>
            <a:r>
              <a:rPr lang="en-IN" sz="2400" b="1" dirty="0" err="1">
                <a:solidFill>
                  <a:srgbClr val="FFC000"/>
                </a:solidFill>
              </a:rPr>
              <a:t>Lipoproteinaemia</a:t>
            </a:r>
            <a:r>
              <a:rPr lang="en-IN" sz="2400" b="1" dirty="0">
                <a:solidFill>
                  <a:srgbClr val="FFC000"/>
                </a:solidFill>
              </a:rPr>
              <a:t>:-</a:t>
            </a:r>
            <a:r>
              <a:rPr lang="en-IN" sz="2400" dirty="0"/>
              <a:t> Rare inherited disorder. Characterized by:- Decreased plasma cholesterol due to absence of LDL. Low TG. No Chylomicrons &amp; VLDL formed. Clinical features:- Malabsorption. Mental &amp; physical retardation. </a:t>
            </a:r>
            <a:r>
              <a:rPr lang="en-IN" sz="2400" dirty="0" err="1"/>
              <a:t>Acanthocytosis</a:t>
            </a:r>
            <a:r>
              <a:rPr lang="en-IN" sz="2400" dirty="0"/>
              <a:t>. Metabolic defect:- Defect in “Synthesis of </a:t>
            </a:r>
            <a:r>
              <a:rPr lang="en-IN" sz="2400" dirty="0" err="1"/>
              <a:t>apo</a:t>
            </a:r>
            <a:r>
              <a:rPr lang="en-IN" sz="2400" dirty="0"/>
              <a:t>-B” leading to gross deficiency of </a:t>
            </a:r>
            <a:r>
              <a:rPr lang="en-IN" sz="2400" dirty="0" err="1"/>
              <a:t>apo</a:t>
            </a:r>
            <a:r>
              <a:rPr lang="en-IN" sz="2400" dirty="0"/>
              <a:t>-B resulting to deficiency of lipoproteins containing </a:t>
            </a:r>
            <a:r>
              <a:rPr lang="en-IN" sz="2400" dirty="0" err="1"/>
              <a:t>apo</a:t>
            </a:r>
            <a:r>
              <a:rPr lang="en-IN" sz="2400" dirty="0"/>
              <a:t>-B </a:t>
            </a:r>
            <a:r>
              <a:rPr lang="en-IN" sz="2400" dirty="0" err="1"/>
              <a:t>i.e</a:t>
            </a:r>
            <a:r>
              <a:rPr lang="en-IN" sz="2400" dirty="0"/>
              <a:t> mainly Chylomicrons, VLDL &amp; LDL.</a:t>
            </a:r>
          </a:p>
          <a:p>
            <a:pPr algn="just"/>
            <a:r>
              <a:rPr lang="en-IN" sz="2400" b="1" dirty="0">
                <a:solidFill>
                  <a:srgbClr val="FFC000"/>
                </a:solidFill>
              </a:rPr>
              <a:t>2) Familial Alpha-Lipoprotein deficiency:-</a:t>
            </a:r>
            <a:r>
              <a:rPr lang="en-IN" sz="2400" dirty="0">
                <a:solidFill>
                  <a:srgbClr val="FFC000"/>
                </a:solidFill>
              </a:rPr>
              <a:t> </a:t>
            </a:r>
            <a:r>
              <a:rPr lang="en-IN" sz="2400" dirty="0"/>
              <a:t>Also called Tangier’s disease Characterized by:- Deficiency of HDL. In homozygous patients plasma HDL may be nearly completed absent. Inheritance:- Autosomal recessive, Metabolic defect:- Reduction in </a:t>
            </a:r>
            <a:r>
              <a:rPr lang="en-IN" sz="2400" dirty="0" err="1"/>
              <a:t>apo</a:t>
            </a:r>
            <a:r>
              <a:rPr lang="en-IN" sz="2400" dirty="0"/>
              <a:t>-AI &amp; </a:t>
            </a:r>
            <a:r>
              <a:rPr lang="en-IN" sz="2400" dirty="0" err="1"/>
              <a:t>apo</a:t>
            </a:r>
            <a:r>
              <a:rPr lang="en-IN" sz="2400" dirty="0"/>
              <a:t>-AII, Leading to accumulation of cholesteryl esters in diff. tissues. Clinical features- </a:t>
            </a:r>
            <a:r>
              <a:rPr lang="en-IN" sz="2400" dirty="0">
                <a:sym typeface="Symbol"/>
              </a:rPr>
              <a:t></a:t>
            </a:r>
            <a:r>
              <a:rPr lang="en-IN" sz="2400" dirty="0"/>
              <a:t> Increased risk of CAD. Adenoids.</a:t>
            </a:r>
            <a:endParaRPr lang="en-IN" sz="2400" dirty="0">
              <a:solidFill>
                <a:srgbClr val="0070C0"/>
              </a:solidFill>
            </a:endParaRPr>
          </a:p>
        </p:txBody>
      </p:sp>
    </p:spTree>
    <p:extLst>
      <p:ext uri="{BB962C8B-B14F-4D97-AF65-F5344CB8AC3E}">
        <p14:creationId xmlns:p14="http://schemas.microsoft.com/office/powerpoint/2010/main" val="49239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IN" dirty="0"/>
          </a:p>
          <a:p>
            <a:pPr marL="0" indent="0" algn="ctr">
              <a:buNone/>
            </a:pPr>
            <a:r>
              <a:rPr lang="en-IN" sz="4400" b="1" dirty="0">
                <a:solidFill>
                  <a:srgbClr val="FF7C80"/>
                </a:solidFill>
                <a:latin typeface="Algerian" panose="04020705040A02060702" pitchFamily="82" charset="0"/>
              </a:rPr>
              <a:t>…LEARNING…</a:t>
            </a:r>
          </a:p>
          <a:p>
            <a:pPr marL="0" indent="0" algn="ctr">
              <a:buNone/>
            </a:pPr>
            <a:r>
              <a:rPr lang="en-IN" sz="4400" b="1" dirty="0">
                <a:solidFill>
                  <a:srgbClr val="FFC000"/>
                </a:solidFill>
                <a:latin typeface="Algerian" panose="04020705040A02060702" pitchFamily="82" charset="0"/>
              </a:rPr>
              <a:t>IS</a:t>
            </a:r>
          </a:p>
          <a:p>
            <a:pPr marL="0" indent="0" algn="ctr">
              <a:buNone/>
            </a:pPr>
            <a:r>
              <a:rPr lang="en-IN" sz="4400" b="1" dirty="0">
                <a:solidFill>
                  <a:srgbClr val="92D050"/>
                </a:solidFill>
                <a:latin typeface="Algerian" panose="04020705040A02060702" pitchFamily="82" charset="0"/>
              </a:rPr>
              <a:t>GREAT</a:t>
            </a:r>
          </a:p>
          <a:p>
            <a:pPr marL="0" indent="0" algn="ctr">
              <a:buNone/>
            </a:pPr>
            <a:r>
              <a:rPr lang="en-IN" sz="4400" b="1" dirty="0">
                <a:solidFill>
                  <a:srgbClr val="00B0F0"/>
                </a:solidFill>
                <a:latin typeface="Algerian" panose="04020705040A02060702" pitchFamily="82" charset="0"/>
              </a:rPr>
              <a:t>THANKS</a:t>
            </a:r>
          </a:p>
        </p:txBody>
      </p:sp>
    </p:spTree>
    <p:extLst>
      <p:ext uri="{BB962C8B-B14F-4D97-AF65-F5344CB8AC3E}">
        <p14:creationId xmlns:p14="http://schemas.microsoft.com/office/powerpoint/2010/main" val="421449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B050"/>
                </a:solidFill>
              </a:rPr>
              <a:t>INTRODUCTION</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algn="just"/>
            <a:r>
              <a:rPr lang="en-IN" sz="3000" dirty="0"/>
              <a:t>Lipids are fats or fat-like substances. They include oils, fatty acids, waxes, and cholesterol. If one have Lipid metabolism disorders, the person may not have enough enzymes to break down lipids. Or the enzymes may not work properly and body can't convert the fats into energy.</a:t>
            </a:r>
          </a:p>
          <a:p>
            <a:pPr algn="just"/>
            <a:r>
              <a:rPr lang="en-IN" sz="3000" dirty="0"/>
              <a:t>They cause a harmful amount of lipids to build up in the body. Over time, that can damage body cells and tissues, especially in the brain, peripheral nervous system, liver, spleen, and bone marrow.</a:t>
            </a:r>
          </a:p>
          <a:p>
            <a:pPr algn="just"/>
            <a:r>
              <a:rPr lang="en-IN" sz="3000" dirty="0"/>
              <a:t>Many of these disorders can be very serious, or sometimes even fatal.</a:t>
            </a:r>
          </a:p>
        </p:txBody>
      </p:sp>
    </p:spTree>
    <p:extLst>
      <p:ext uri="{BB962C8B-B14F-4D97-AF65-F5344CB8AC3E}">
        <p14:creationId xmlns:p14="http://schemas.microsoft.com/office/powerpoint/2010/main" val="226343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70C0"/>
                </a:solidFill>
              </a:rPr>
              <a:t>Classifications</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3200" b="1" dirty="0">
                <a:solidFill>
                  <a:schemeClr val="bg2">
                    <a:lumMod val="50000"/>
                  </a:schemeClr>
                </a:solidFill>
              </a:rPr>
              <a:t>1. Disorders of F.A-oxidation:</a:t>
            </a:r>
            <a:r>
              <a:rPr lang="en-IN" sz="3200" dirty="0">
                <a:solidFill>
                  <a:schemeClr val="bg2">
                    <a:lumMod val="50000"/>
                  </a:schemeClr>
                </a:solidFill>
              </a:rPr>
              <a:t>- </a:t>
            </a:r>
          </a:p>
          <a:p>
            <a:pPr lvl="1" algn="just"/>
            <a:r>
              <a:rPr lang="en-IN" sz="3200" dirty="0"/>
              <a:t>A. </a:t>
            </a:r>
            <a:r>
              <a:rPr lang="en-IN" sz="3200" b="1" dirty="0">
                <a:solidFill>
                  <a:schemeClr val="accent6"/>
                </a:solidFill>
              </a:rPr>
              <a:t>Defects in Beta-oxidation:</a:t>
            </a:r>
            <a:r>
              <a:rPr lang="en-IN" sz="3200" dirty="0"/>
              <a:t>- </a:t>
            </a:r>
          </a:p>
          <a:p>
            <a:pPr lvl="2" algn="just"/>
            <a:r>
              <a:rPr lang="en-IN" sz="3200" dirty="0"/>
              <a:t>a) Sudden infant death syndrome(SIDS) </a:t>
            </a:r>
          </a:p>
          <a:p>
            <a:pPr lvl="2" algn="just"/>
            <a:r>
              <a:rPr lang="en-IN" sz="3200" dirty="0"/>
              <a:t>b) Zellweger’s Syndrome</a:t>
            </a:r>
          </a:p>
          <a:p>
            <a:pPr lvl="2" algn="just"/>
            <a:r>
              <a:rPr lang="en-IN" sz="3200" dirty="0"/>
              <a:t>c) Carnitine deficiency</a:t>
            </a:r>
          </a:p>
          <a:p>
            <a:pPr lvl="2" algn="just"/>
            <a:r>
              <a:rPr lang="en-IN" sz="3200" dirty="0"/>
              <a:t>d) Carnitine palmitoyl transferase deficiency. </a:t>
            </a:r>
          </a:p>
          <a:p>
            <a:pPr lvl="1" algn="just"/>
            <a:r>
              <a:rPr lang="en-IN" sz="3200" dirty="0"/>
              <a:t>B. </a:t>
            </a:r>
            <a:r>
              <a:rPr lang="en-IN" sz="3200" b="1" dirty="0">
                <a:solidFill>
                  <a:schemeClr val="accent6"/>
                </a:solidFill>
              </a:rPr>
              <a:t>Defect in Alpha-oxidation:</a:t>
            </a:r>
            <a:r>
              <a:rPr lang="en-IN" sz="3200" dirty="0"/>
              <a:t>- </a:t>
            </a:r>
          </a:p>
          <a:p>
            <a:pPr lvl="2" algn="just"/>
            <a:r>
              <a:rPr lang="en-IN" sz="3200" dirty="0"/>
              <a:t>Refsum’s disease.</a:t>
            </a:r>
          </a:p>
        </p:txBody>
      </p:sp>
    </p:spTree>
    <p:extLst>
      <p:ext uri="{BB962C8B-B14F-4D97-AF65-F5344CB8AC3E}">
        <p14:creationId xmlns:p14="http://schemas.microsoft.com/office/powerpoint/2010/main" val="150564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70C0"/>
                </a:solidFill>
              </a:rPr>
              <a:t>Classifications</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r>
              <a:rPr lang="en-IN" sz="3600" b="1" dirty="0">
                <a:solidFill>
                  <a:schemeClr val="bg2">
                    <a:lumMod val="50000"/>
                  </a:schemeClr>
                </a:solidFill>
              </a:rPr>
              <a:t>2) Lipid Storage diseases:</a:t>
            </a:r>
            <a:r>
              <a:rPr lang="en-IN" sz="3600" dirty="0">
                <a:solidFill>
                  <a:schemeClr val="bg2">
                    <a:lumMod val="50000"/>
                  </a:schemeClr>
                </a:solidFill>
              </a:rPr>
              <a:t>- </a:t>
            </a:r>
          </a:p>
          <a:p>
            <a:pPr lvl="1"/>
            <a:r>
              <a:rPr lang="en-IN" sz="3600" dirty="0"/>
              <a:t>A. Niemann-pick disease </a:t>
            </a:r>
          </a:p>
          <a:p>
            <a:pPr lvl="1"/>
            <a:r>
              <a:rPr lang="en-IN" sz="3600" dirty="0"/>
              <a:t>B. Farber’s disease </a:t>
            </a:r>
          </a:p>
          <a:p>
            <a:pPr lvl="1"/>
            <a:r>
              <a:rPr lang="en-IN" sz="3600" dirty="0"/>
              <a:t>C. Gaucher’s disease </a:t>
            </a:r>
          </a:p>
          <a:p>
            <a:pPr lvl="1"/>
            <a:r>
              <a:rPr lang="en-IN" sz="3600" dirty="0"/>
              <a:t>D. </a:t>
            </a:r>
            <a:r>
              <a:rPr lang="en-IN" sz="3600" dirty="0" err="1"/>
              <a:t>Krabbe’s</a:t>
            </a:r>
            <a:r>
              <a:rPr lang="en-IN" sz="3600" dirty="0"/>
              <a:t> disease </a:t>
            </a:r>
          </a:p>
          <a:p>
            <a:pPr lvl="1"/>
            <a:r>
              <a:rPr lang="en-IN" sz="3600" dirty="0"/>
              <a:t>E. </a:t>
            </a:r>
            <a:r>
              <a:rPr lang="en-IN" sz="3600" dirty="0" err="1"/>
              <a:t>Tay</a:t>
            </a:r>
            <a:r>
              <a:rPr lang="en-IN" sz="3600" dirty="0"/>
              <a:t>- </a:t>
            </a:r>
            <a:r>
              <a:rPr lang="en-IN" sz="3600" dirty="0" err="1"/>
              <a:t>sachs</a:t>
            </a:r>
            <a:r>
              <a:rPr lang="en-IN" sz="3600" dirty="0"/>
              <a:t> disease </a:t>
            </a:r>
          </a:p>
          <a:p>
            <a:pPr lvl="1"/>
            <a:r>
              <a:rPr lang="en-IN" sz="3600" dirty="0"/>
              <a:t>F. </a:t>
            </a:r>
            <a:r>
              <a:rPr lang="en-IN" sz="3600" dirty="0" err="1"/>
              <a:t>Fabry’s</a:t>
            </a:r>
            <a:r>
              <a:rPr lang="en-IN" sz="3600" dirty="0"/>
              <a:t> disease</a:t>
            </a:r>
          </a:p>
          <a:p>
            <a:pPr algn="just"/>
            <a:endParaRPr lang="en-IN" sz="2520" dirty="0"/>
          </a:p>
        </p:txBody>
      </p:sp>
    </p:spTree>
    <p:extLst>
      <p:ext uri="{BB962C8B-B14F-4D97-AF65-F5344CB8AC3E}">
        <p14:creationId xmlns:p14="http://schemas.microsoft.com/office/powerpoint/2010/main" val="150564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0070C0"/>
                </a:solidFill>
              </a:rPr>
              <a:t>Classifications</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algn="just"/>
            <a:r>
              <a:rPr lang="en-IN" sz="2800" b="1" dirty="0">
                <a:solidFill>
                  <a:schemeClr val="bg2">
                    <a:lumMod val="50000"/>
                  </a:schemeClr>
                </a:solidFill>
              </a:rPr>
              <a:t>3) Disorders associated with Lipoprotein Metabolism:-</a:t>
            </a:r>
          </a:p>
          <a:p>
            <a:pPr lvl="1" algn="just"/>
            <a:r>
              <a:rPr lang="en-IN" sz="2800" dirty="0"/>
              <a:t>A. </a:t>
            </a:r>
            <a:r>
              <a:rPr lang="en-IN" sz="2800" b="1" dirty="0">
                <a:solidFill>
                  <a:schemeClr val="accent6"/>
                </a:solidFill>
              </a:rPr>
              <a:t>Hyper-</a:t>
            </a:r>
            <a:r>
              <a:rPr lang="en-IN" sz="2800" b="1" dirty="0" err="1">
                <a:solidFill>
                  <a:schemeClr val="accent6"/>
                </a:solidFill>
              </a:rPr>
              <a:t>Lipoproteinaemias</a:t>
            </a:r>
            <a:r>
              <a:rPr lang="en-IN" sz="2800" b="1" dirty="0">
                <a:solidFill>
                  <a:schemeClr val="accent6"/>
                </a:solidFill>
              </a:rPr>
              <a:t> :</a:t>
            </a:r>
            <a:r>
              <a:rPr lang="en-IN" sz="2800" dirty="0"/>
              <a:t>- </a:t>
            </a:r>
          </a:p>
          <a:p>
            <a:pPr lvl="2" algn="just"/>
            <a:r>
              <a:rPr lang="en-IN" sz="2800" dirty="0"/>
              <a:t>a) Type-I: familial lipoprotein lipase deficiency. </a:t>
            </a:r>
          </a:p>
          <a:p>
            <a:pPr lvl="2" algn="just"/>
            <a:r>
              <a:rPr lang="en-IN" sz="2800" dirty="0"/>
              <a:t>b) Type-II: familial hypercholesterolaemia. </a:t>
            </a:r>
          </a:p>
          <a:p>
            <a:pPr lvl="2" algn="just"/>
            <a:r>
              <a:rPr lang="en-IN" sz="2800" dirty="0"/>
              <a:t>c) Type-III: familial </a:t>
            </a:r>
            <a:r>
              <a:rPr lang="en-IN" sz="2800" dirty="0" err="1"/>
              <a:t>dys</a:t>
            </a:r>
            <a:r>
              <a:rPr lang="en-IN" sz="2800" dirty="0"/>
              <a:t>-beta </a:t>
            </a:r>
            <a:r>
              <a:rPr lang="en-IN" sz="2800" dirty="0" err="1"/>
              <a:t>Lipoproteinaemia</a:t>
            </a:r>
            <a:r>
              <a:rPr lang="en-IN" sz="2800" dirty="0"/>
              <a:t>. </a:t>
            </a:r>
          </a:p>
          <a:p>
            <a:pPr lvl="2" algn="just"/>
            <a:r>
              <a:rPr lang="en-IN" sz="2800" dirty="0"/>
              <a:t>d) Type-IV: familial hypertriglyceridemia. </a:t>
            </a:r>
          </a:p>
          <a:p>
            <a:pPr lvl="2" algn="just"/>
            <a:r>
              <a:rPr lang="en-IN" sz="2800" dirty="0"/>
              <a:t>e) Type-V: Combined hyperlipidaemias. </a:t>
            </a:r>
          </a:p>
          <a:p>
            <a:pPr lvl="1" algn="just"/>
            <a:r>
              <a:rPr lang="en-IN" sz="2800" dirty="0"/>
              <a:t>B. </a:t>
            </a:r>
            <a:r>
              <a:rPr lang="en-IN" sz="2800" b="1" dirty="0">
                <a:solidFill>
                  <a:schemeClr val="accent6"/>
                </a:solidFill>
              </a:rPr>
              <a:t>Hypolipoproteinaemia:</a:t>
            </a:r>
            <a:r>
              <a:rPr lang="en-IN" sz="2800" dirty="0"/>
              <a:t>- </a:t>
            </a:r>
          </a:p>
          <a:p>
            <a:pPr lvl="2" algn="just"/>
            <a:r>
              <a:rPr lang="en-IN" sz="2800" dirty="0"/>
              <a:t>a) A-beta- </a:t>
            </a:r>
            <a:r>
              <a:rPr lang="en-IN" sz="2800" dirty="0" err="1"/>
              <a:t>Lipoproteinaemia</a:t>
            </a:r>
            <a:r>
              <a:rPr lang="en-IN" sz="2800" dirty="0"/>
              <a:t>. </a:t>
            </a:r>
          </a:p>
          <a:p>
            <a:pPr lvl="2" algn="just"/>
            <a:r>
              <a:rPr lang="en-IN" sz="2800" dirty="0"/>
              <a:t>b) Familial alpha-Lipoprotein deficiency (Tangier’s disease).</a:t>
            </a:r>
          </a:p>
        </p:txBody>
      </p:sp>
    </p:spTree>
    <p:extLst>
      <p:ext uri="{BB962C8B-B14F-4D97-AF65-F5344CB8AC3E}">
        <p14:creationId xmlns:p14="http://schemas.microsoft.com/office/powerpoint/2010/main" val="170021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C00000"/>
                </a:solidFill>
              </a:rPr>
              <a:t>Defects in Beta-oxidation</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2500" b="1" dirty="0">
                <a:solidFill>
                  <a:schemeClr val="accent6"/>
                </a:solidFill>
              </a:rPr>
              <a:t>1) Sudden infant death Syndrome (SIDS):-</a:t>
            </a:r>
          </a:p>
          <a:p>
            <a:pPr lvl="0" algn="just"/>
            <a:r>
              <a:rPr lang="en-IN" sz="2500" dirty="0"/>
              <a:t>Disorder due to blockage in beta-oxidation. Unexpected death of healthy infants, usually overnight. Real cause of SIDS is not known.</a:t>
            </a:r>
          </a:p>
          <a:p>
            <a:pPr algn="just"/>
            <a:r>
              <a:rPr lang="en-IN" sz="2500" dirty="0"/>
              <a:t>Now estimated that at least 10% of SIDS is due to deficiency of medium chain acyl-CoA dehydrogenase. Frequency- 1 in 10,000 births. More prevalence than phenylketonuria. Occurrence:- hypoglycaemia.</a:t>
            </a:r>
          </a:p>
          <a:p>
            <a:pPr algn="just"/>
            <a:r>
              <a:rPr lang="en-IN" sz="2500" b="1" dirty="0">
                <a:solidFill>
                  <a:schemeClr val="accent6"/>
                </a:solidFill>
              </a:rPr>
              <a:t>2) Zellweger’s Syndrome:-</a:t>
            </a:r>
          </a:p>
          <a:p>
            <a:pPr algn="just"/>
            <a:r>
              <a:rPr lang="en-IN" sz="2500" dirty="0"/>
              <a:t>Also called </a:t>
            </a:r>
            <a:r>
              <a:rPr lang="en-IN" sz="2500" dirty="0" err="1"/>
              <a:t>Hepato</a:t>
            </a:r>
            <a:r>
              <a:rPr lang="en-IN" sz="2500" dirty="0"/>
              <a:t> renal syndrome. Rare inherited disorder. Due to the absence of peroxisomes and its enzymes in all tissues, fail to oxidize long chain FA in peroxisomes. </a:t>
            </a:r>
            <a:r>
              <a:rPr lang="en-IN" sz="2500" dirty="0">
                <a:sym typeface="Symbol"/>
              </a:rPr>
              <a:t> </a:t>
            </a:r>
            <a:r>
              <a:rPr lang="en-IN" sz="2500" dirty="0"/>
              <a:t>As a result there is accumulation of FA C26 – C38 chain length in brain tissues and other tissues like Liver and Kidney.</a:t>
            </a:r>
          </a:p>
        </p:txBody>
      </p:sp>
    </p:spTree>
    <p:extLst>
      <p:ext uri="{BB962C8B-B14F-4D97-AF65-F5344CB8AC3E}">
        <p14:creationId xmlns:p14="http://schemas.microsoft.com/office/powerpoint/2010/main" val="181253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C00000"/>
                </a:solidFill>
              </a:rPr>
              <a:t>Defects in Beta-oxidation</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sz="2700" b="1" dirty="0">
                <a:solidFill>
                  <a:schemeClr val="accent6"/>
                </a:solidFill>
              </a:rPr>
              <a:t>3) Carnitine Deficiency:- </a:t>
            </a:r>
          </a:p>
          <a:p>
            <a:pPr lvl="0" algn="just"/>
            <a:r>
              <a:rPr lang="en-IN" sz="2700" dirty="0"/>
              <a:t>It occurs in a)In </a:t>
            </a:r>
            <a:r>
              <a:rPr lang="en-IN" sz="2700" dirty="0" err="1"/>
              <a:t>newborns</a:t>
            </a:r>
            <a:r>
              <a:rPr lang="en-IN" sz="2700" dirty="0"/>
              <a:t>:- Specially premature infants, owing to inadequate synthesis or renal leakage. b) In adults:- Can occur in </a:t>
            </a:r>
            <a:r>
              <a:rPr lang="en-IN" sz="2700" dirty="0" err="1"/>
              <a:t>hemodialysis</a:t>
            </a:r>
            <a:r>
              <a:rPr lang="en-IN" sz="2700" dirty="0"/>
              <a:t>. Patients with organic acidurias, carnitine is lost in urine being conjugated with organic acid. Clinical features:- </a:t>
            </a:r>
            <a:r>
              <a:rPr lang="en-IN" sz="2700" dirty="0" err="1"/>
              <a:t>Hypoglycemia</a:t>
            </a:r>
            <a:r>
              <a:rPr lang="en-IN" sz="2700" dirty="0"/>
              <a:t>. Treatment:- oral therapy with Carnitine.</a:t>
            </a:r>
          </a:p>
          <a:p>
            <a:pPr lvl="0" algn="just"/>
            <a:r>
              <a:rPr lang="en-IN" sz="2700" b="1" dirty="0">
                <a:solidFill>
                  <a:schemeClr val="accent6"/>
                </a:solidFill>
              </a:rPr>
              <a:t>4) Carnitine- </a:t>
            </a:r>
            <a:r>
              <a:rPr lang="en-IN" sz="2700" b="1" dirty="0" err="1">
                <a:solidFill>
                  <a:schemeClr val="accent6"/>
                </a:solidFill>
              </a:rPr>
              <a:t>palmitoyl</a:t>
            </a:r>
            <a:r>
              <a:rPr lang="en-IN" sz="2700" b="1" dirty="0">
                <a:solidFill>
                  <a:schemeClr val="accent6"/>
                </a:solidFill>
              </a:rPr>
              <a:t> transferase deficiency:- </a:t>
            </a:r>
          </a:p>
          <a:p>
            <a:pPr lvl="0" algn="just"/>
            <a:r>
              <a:rPr lang="en-IN" sz="2700" dirty="0"/>
              <a:t>Features: a) Hepatic deficiency of the enzyme results in hypoglycaemia and low plasma ketone bodies. b) Muscular deficiency of these enzyme produces impaired FA-oxidation which results in recurrent muscle weakness and </a:t>
            </a:r>
            <a:r>
              <a:rPr lang="en-IN" sz="2700" dirty="0" err="1"/>
              <a:t>myoglobinuria</a:t>
            </a:r>
            <a:r>
              <a:rPr lang="en-IN" sz="2700" dirty="0"/>
              <a:t>.</a:t>
            </a:r>
          </a:p>
        </p:txBody>
      </p:sp>
    </p:spTree>
    <p:extLst>
      <p:ext uri="{BB962C8B-B14F-4D97-AF65-F5344CB8AC3E}">
        <p14:creationId xmlns:p14="http://schemas.microsoft.com/office/powerpoint/2010/main" val="74577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chemeClr val="accent1">
                    <a:lumMod val="75000"/>
                  </a:schemeClr>
                </a:solidFill>
              </a:rPr>
              <a:t>Defects in Alpha-oxidation</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lgn="just"/>
            <a:r>
              <a:rPr lang="en-IN" b="1" dirty="0">
                <a:solidFill>
                  <a:schemeClr val="accent3"/>
                </a:solidFill>
              </a:rPr>
              <a:t>1) Refsum’s disease:- </a:t>
            </a:r>
          </a:p>
          <a:p>
            <a:pPr lvl="0" algn="just"/>
            <a:r>
              <a:rPr lang="en-IN" dirty="0"/>
              <a:t>Enzyme deficiency:- “Phytanate alpha-oxidase’’. </a:t>
            </a:r>
          </a:p>
          <a:p>
            <a:pPr lvl="0" algn="just"/>
            <a:r>
              <a:rPr lang="en-IN" dirty="0"/>
              <a:t>Inheritance:- autosomal recessive. </a:t>
            </a:r>
          </a:p>
          <a:p>
            <a:pPr lvl="0" algn="just"/>
            <a:r>
              <a:rPr lang="en-IN" dirty="0"/>
              <a:t>Age:- from childhood to adult life. </a:t>
            </a:r>
          </a:p>
          <a:p>
            <a:pPr lvl="0" algn="just"/>
            <a:r>
              <a:rPr lang="en-IN" dirty="0"/>
              <a:t>Biochemical Defect:- </a:t>
            </a:r>
            <a:r>
              <a:rPr lang="en-IN" dirty="0" err="1"/>
              <a:t>Phytanic</a:t>
            </a:r>
            <a:r>
              <a:rPr lang="en-IN" dirty="0"/>
              <a:t> acid. </a:t>
            </a:r>
          </a:p>
          <a:p>
            <a:pPr lvl="0" algn="just"/>
            <a:r>
              <a:rPr lang="en-IN" dirty="0" err="1"/>
              <a:t>Pristanic</a:t>
            </a:r>
            <a:r>
              <a:rPr lang="en-IN" dirty="0"/>
              <a:t> acid Accumulates in tissues &amp; blood. Blood shows increase up to 20% of the total FA.</a:t>
            </a:r>
          </a:p>
          <a:p>
            <a:pPr lvl="0" algn="just"/>
            <a:r>
              <a:rPr lang="en-IN" dirty="0"/>
              <a:t>Clinical manifestations:- Neurological signs &amp; symptoms, Sensory disturbances, Eye manifestations, Mental development:- Usually normal, CS-Fluid:- Increased protein &amp; cell count normal. Diagnosis:- Increased </a:t>
            </a:r>
            <a:r>
              <a:rPr lang="en-IN" dirty="0" err="1"/>
              <a:t>phytanic</a:t>
            </a:r>
            <a:r>
              <a:rPr lang="en-IN" dirty="0"/>
              <a:t> acid in plasma. Treatment:- Omit intake of dietary </a:t>
            </a:r>
            <a:r>
              <a:rPr lang="en-IN" dirty="0" err="1"/>
              <a:t>phytols</a:t>
            </a:r>
            <a:r>
              <a:rPr lang="en-IN" dirty="0"/>
              <a:t> which is the precursor of </a:t>
            </a:r>
            <a:r>
              <a:rPr lang="en-IN" dirty="0" err="1"/>
              <a:t>phytanic</a:t>
            </a:r>
            <a:r>
              <a:rPr lang="en-IN" dirty="0"/>
              <a:t> acid.</a:t>
            </a:r>
          </a:p>
          <a:p>
            <a:pPr algn="just"/>
            <a:endParaRPr lang="en-IN" sz="2400" dirty="0"/>
          </a:p>
        </p:txBody>
      </p:sp>
    </p:spTree>
    <p:extLst>
      <p:ext uri="{BB962C8B-B14F-4D97-AF65-F5344CB8AC3E}">
        <p14:creationId xmlns:p14="http://schemas.microsoft.com/office/powerpoint/2010/main" val="301362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12968" cy="576064"/>
          </a:xfrm>
          <a:ln>
            <a:solidFill>
              <a:srgbClr val="00B050"/>
            </a:solidFill>
          </a:ln>
        </p:spPr>
        <p:txBody>
          <a:bodyPr anchor="ctr">
            <a:normAutofit/>
          </a:bodyPr>
          <a:lstStyle/>
          <a:p>
            <a:pPr algn="ctr"/>
            <a:r>
              <a:rPr lang="en-IN" sz="2800" b="1" dirty="0">
                <a:solidFill>
                  <a:srgbClr val="7030A0"/>
                </a:solidFill>
              </a:rPr>
              <a:t>Lipid storage diseases</a:t>
            </a:r>
          </a:p>
        </p:txBody>
      </p:sp>
      <p:sp>
        <p:nvSpPr>
          <p:cNvPr id="3" name="Content Placeholder 2"/>
          <p:cNvSpPr>
            <a:spLocks noGrp="1"/>
          </p:cNvSpPr>
          <p:nvPr>
            <p:ph idx="1"/>
          </p:nvPr>
        </p:nvSpPr>
        <p:spPr>
          <a:xfrm>
            <a:off x="251520" y="692696"/>
            <a:ext cx="8712968" cy="5976664"/>
          </a:xfrm>
          <a:ln>
            <a:solidFill>
              <a:srgbClr val="0070C0"/>
            </a:solidFill>
          </a:ln>
        </p:spPr>
        <p:txBody>
          <a:bodyPr>
            <a:noAutofit/>
          </a:bodyPr>
          <a:lstStyle/>
          <a:p>
            <a:pPr lvl="0"/>
            <a:r>
              <a:rPr lang="en-IN" dirty="0"/>
              <a:t>Also known as </a:t>
            </a:r>
            <a:r>
              <a:rPr lang="en-IN" dirty="0" err="1"/>
              <a:t>sphingolipidoses</a:t>
            </a:r>
            <a:r>
              <a:rPr lang="en-IN" dirty="0"/>
              <a:t>. Genetically acquired. Group of inherited diseases that are caused by a genetic defect in the catabolism of lipids containing sphingosine. They are part of a larger group of lysosomal disorders.</a:t>
            </a:r>
          </a:p>
          <a:p>
            <a:pPr lvl="0"/>
            <a:r>
              <a:rPr lang="en-IN" b="1" u="sng" dirty="0"/>
              <a:t>Characteristics are:</a:t>
            </a:r>
          </a:p>
          <a:p>
            <a:pPr lvl="0"/>
            <a:r>
              <a:rPr lang="en-IN" dirty="0"/>
              <a:t>a) Complex lipids containing ceramide accumulate in cells, particularly neurons, causing neurodegeneration and shortening the life span. </a:t>
            </a:r>
          </a:p>
          <a:p>
            <a:pPr lvl="0"/>
            <a:r>
              <a:rPr lang="en-IN" dirty="0"/>
              <a:t>b) The rate of synthesis of the stored lipid is normal. </a:t>
            </a:r>
          </a:p>
          <a:p>
            <a:pPr lvl="0"/>
            <a:r>
              <a:rPr lang="en-IN" dirty="0"/>
              <a:t>c) The enzymatic defect is in the lysosomal degradation pathway of sphingolipids.</a:t>
            </a:r>
          </a:p>
          <a:p>
            <a:pPr lvl="0"/>
            <a:r>
              <a:rPr lang="en-IN" dirty="0"/>
              <a:t>d) The extent to which the activity of the affected enzyme is decreased is similar in all tissues.</a:t>
            </a:r>
          </a:p>
          <a:p>
            <a:pPr algn="just"/>
            <a:endParaRPr lang="en-IN" dirty="0"/>
          </a:p>
        </p:txBody>
      </p:sp>
    </p:spTree>
    <p:extLst>
      <p:ext uri="{BB962C8B-B14F-4D97-AF65-F5344CB8AC3E}">
        <p14:creationId xmlns:p14="http://schemas.microsoft.com/office/powerpoint/2010/main" val="956861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814</TotalTime>
  <Words>1498</Words>
  <Application>Microsoft Office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Calibri</vt:lpstr>
      <vt:lpstr>Constantia</vt:lpstr>
      <vt:lpstr>Symbol</vt:lpstr>
      <vt:lpstr>Wingdings 2</vt:lpstr>
      <vt:lpstr>Flow</vt:lpstr>
      <vt:lpstr>METABOLIC DISORDERS-II</vt:lpstr>
      <vt:lpstr>INTRODUCTION</vt:lpstr>
      <vt:lpstr>Classifications</vt:lpstr>
      <vt:lpstr>Classifications</vt:lpstr>
      <vt:lpstr>Classifications</vt:lpstr>
      <vt:lpstr>Defects in Beta-oxidation</vt:lpstr>
      <vt:lpstr>Defects in Beta-oxidation</vt:lpstr>
      <vt:lpstr>Defects in Alpha-oxidation</vt:lpstr>
      <vt:lpstr>Lipid storage diseases</vt:lpstr>
      <vt:lpstr>Lipid storage diseases</vt:lpstr>
      <vt:lpstr>Lipid storage diseases</vt:lpstr>
      <vt:lpstr>Lipid storage diseases</vt:lpstr>
      <vt:lpstr>Disorders associated with Lipoprotein Metabolism</vt:lpstr>
      <vt:lpstr>Disorders associated with Lipoprotein Metabolism</vt:lpstr>
      <vt:lpstr>Disorders associated with Lipoprotein Metabolism</vt:lpstr>
      <vt:lpstr>Disorders associated with Lipoprotein Metabolism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METABOLIC DISORDERS-I</dc:title>
  <dc:creator>USER</dc:creator>
  <cp:lastModifiedBy>Ujjal Debnath</cp:lastModifiedBy>
  <cp:revision>62</cp:revision>
  <dcterms:created xsi:type="dcterms:W3CDTF">2020-04-21T04:11:23Z</dcterms:created>
  <dcterms:modified xsi:type="dcterms:W3CDTF">2024-06-25T20:14:14Z</dcterms:modified>
</cp:coreProperties>
</file>