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59" r:id="rId4"/>
    <p:sldId id="284" r:id="rId5"/>
    <p:sldId id="258" r:id="rId6"/>
    <p:sldId id="278" r:id="rId7"/>
    <p:sldId id="280" r:id="rId8"/>
    <p:sldId id="287" r:id="rId9"/>
    <p:sldId id="285" r:id="rId10"/>
    <p:sldId id="279" r:id="rId11"/>
    <p:sldId id="286" r:id="rId12"/>
    <p:sldId id="288" r:id="rId13"/>
    <p:sldId id="281" r:id="rId14"/>
    <p:sldId id="283" r:id="rId15"/>
    <p:sldId id="261" r:id="rId16"/>
    <p:sldId id="289" r:id="rId17"/>
    <p:sldId id="293" r:id="rId18"/>
    <p:sldId id="294" r:id="rId19"/>
    <p:sldId id="290" r:id="rId20"/>
    <p:sldId id="291" r:id="rId21"/>
    <p:sldId id="295" r:id="rId22"/>
    <p:sldId id="292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3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684735-A185-4991-AC23-C317714118D5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E85601-6B5E-4D20-92B5-8894DF23795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04864"/>
            <a:ext cx="8007096" cy="995536"/>
          </a:xfrm>
        </p:spPr>
        <p:txBody>
          <a:bodyPr/>
          <a:lstStyle/>
          <a:p>
            <a:r>
              <a:rPr lang="en-IN" dirty="0" smtClean="0"/>
              <a:t>METABOLIC DISORDERS-III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309320"/>
            <a:ext cx="1079792" cy="360040"/>
          </a:xfrm>
        </p:spPr>
        <p:txBody>
          <a:bodyPr>
            <a:normAutofit/>
          </a:bodyPr>
          <a:lstStyle/>
          <a:p>
            <a:r>
              <a:rPr lang="en-IN" sz="1400" dirty="0" smtClean="0"/>
              <a:t>R.M., SRSV</a:t>
            </a:r>
            <a:endParaRPr lang="en-IN" sz="1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16488" y="3380936"/>
            <a:ext cx="2943944" cy="560504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PROTEIN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0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3200" b="1" dirty="0" err="1" smtClean="0">
                <a:solidFill>
                  <a:srgbClr val="92D050"/>
                </a:solidFill>
              </a:rPr>
              <a:t>Cystinuria</a:t>
            </a:r>
            <a:r>
              <a:rPr lang="en-IN" sz="3200" b="1" dirty="0" smtClean="0">
                <a:solidFill>
                  <a:srgbClr val="92D050"/>
                </a:solidFill>
              </a:rPr>
              <a:t>:</a:t>
            </a:r>
            <a:r>
              <a:rPr lang="en-IN" sz="3200" dirty="0" smtClean="0"/>
              <a:t>- </a:t>
            </a:r>
            <a:r>
              <a:rPr lang="en-IN" sz="3200" dirty="0"/>
              <a:t>Characterized by increased excretion of </a:t>
            </a:r>
            <a:r>
              <a:rPr lang="en-IN" sz="3200" dirty="0" err="1"/>
              <a:t>Cystine</a:t>
            </a:r>
            <a:r>
              <a:rPr lang="en-IN" sz="3200" dirty="0"/>
              <a:t> due to defective carrier system which is normally present for re-absorption of amino acids leading to excretion of amino acids in </a:t>
            </a:r>
            <a:r>
              <a:rPr lang="en-IN" sz="3200" dirty="0" smtClean="0"/>
              <a:t>urine. (</a:t>
            </a:r>
            <a:r>
              <a:rPr lang="en-IN" sz="3200" dirty="0" err="1" smtClean="0"/>
              <a:t>Cystine</a:t>
            </a:r>
            <a:r>
              <a:rPr lang="en-IN" sz="3200" dirty="0" smtClean="0"/>
              <a:t> </a:t>
            </a:r>
            <a:r>
              <a:rPr lang="en-IN" sz="3200" dirty="0"/>
              <a:t>Reabsorption carrier system in kidney </a:t>
            </a:r>
            <a:r>
              <a:rPr lang="en-IN" sz="3200" dirty="0" err="1" smtClean="0"/>
              <a:t>Cystinuria</a:t>
            </a:r>
            <a:r>
              <a:rPr lang="en-IN" sz="3200" dirty="0" smtClean="0"/>
              <a:t>.)</a:t>
            </a:r>
            <a:endParaRPr lang="en-IN" sz="3200" dirty="0"/>
          </a:p>
          <a:p>
            <a:pPr algn="just"/>
            <a:r>
              <a:rPr lang="en-IN" sz="3200" b="1" dirty="0" smtClean="0"/>
              <a:t>Clinical features:</a:t>
            </a:r>
            <a:r>
              <a:rPr lang="en-IN" sz="3200" dirty="0" smtClean="0"/>
              <a:t> </a:t>
            </a:r>
            <a:r>
              <a:rPr lang="en-IN" sz="3200" dirty="0" err="1" smtClean="0"/>
              <a:t>Cystine</a:t>
            </a:r>
            <a:r>
              <a:rPr lang="en-IN" sz="3200" dirty="0" smtClean="0"/>
              <a:t> </a:t>
            </a:r>
            <a:r>
              <a:rPr lang="en-IN" sz="3200" dirty="0"/>
              <a:t>stones in kidneys (due to its </a:t>
            </a:r>
            <a:r>
              <a:rPr lang="en-IN" sz="3200" dirty="0" smtClean="0"/>
              <a:t>insolubility).</a:t>
            </a:r>
          </a:p>
          <a:p>
            <a:pPr algn="just"/>
            <a:r>
              <a:rPr lang="en-IN" sz="3200" b="1" dirty="0" smtClean="0"/>
              <a:t>Treatment:</a:t>
            </a:r>
            <a:r>
              <a:rPr lang="en-IN" sz="3200" dirty="0" smtClean="0"/>
              <a:t> Aim </a:t>
            </a:r>
            <a:r>
              <a:rPr lang="en-IN" sz="3200" dirty="0"/>
              <a:t>of treatment is to increase its solubility and thus reduce stone formation in kidneys</a:t>
            </a:r>
            <a:r>
              <a:rPr lang="en-IN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8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900" b="1" dirty="0" err="1" smtClean="0">
                <a:solidFill>
                  <a:srgbClr val="92D050"/>
                </a:solidFill>
              </a:rPr>
              <a:t>Homocystinuria</a:t>
            </a:r>
            <a:r>
              <a:rPr lang="en-IN" sz="2900" b="1" dirty="0" smtClean="0">
                <a:solidFill>
                  <a:srgbClr val="92D050"/>
                </a:solidFill>
              </a:rPr>
              <a:t>:</a:t>
            </a:r>
            <a:r>
              <a:rPr lang="en-IN" sz="2900" dirty="0" smtClean="0"/>
              <a:t>- A </a:t>
            </a:r>
            <a:r>
              <a:rPr lang="en-IN" sz="2900" dirty="0"/>
              <a:t>disorder of methionine metabolism, leading to an abnormal accumulation of homocysteine and its metabolites in blood and urine</a:t>
            </a:r>
            <a:r>
              <a:rPr lang="en-IN" sz="2900" dirty="0" smtClean="0"/>
              <a:t>. </a:t>
            </a:r>
            <a:r>
              <a:rPr lang="en-IN" sz="2900" dirty="0" err="1"/>
              <a:t>Homocystinuria</a:t>
            </a:r>
            <a:r>
              <a:rPr lang="en-IN" sz="2900" dirty="0"/>
              <a:t> is an autosomal recessively inherited defect in the </a:t>
            </a:r>
            <a:r>
              <a:rPr lang="en-IN" sz="2900" dirty="0" smtClean="0"/>
              <a:t>trans-</a:t>
            </a:r>
            <a:r>
              <a:rPr lang="en-IN" sz="2900" dirty="0" err="1" smtClean="0"/>
              <a:t>sulfuration</a:t>
            </a:r>
            <a:r>
              <a:rPr lang="en-IN" sz="2900" dirty="0" smtClean="0"/>
              <a:t> </a:t>
            </a:r>
            <a:r>
              <a:rPr lang="en-IN" sz="2900" dirty="0"/>
              <a:t>pathway (</a:t>
            </a:r>
            <a:r>
              <a:rPr lang="en-IN" sz="2900" dirty="0" err="1" smtClean="0"/>
              <a:t>homocystinuria</a:t>
            </a:r>
            <a:r>
              <a:rPr lang="en-IN" sz="2900" dirty="0" smtClean="0"/>
              <a:t>-I</a:t>
            </a:r>
            <a:r>
              <a:rPr lang="en-IN" sz="2900" dirty="0"/>
              <a:t>) or methylation pathway (</a:t>
            </a:r>
            <a:r>
              <a:rPr lang="en-IN" sz="2900" dirty="0" err="1" smtClean="0"/>
              <a:t>homocystinuria</a:t>
            </a:r>
            <a:r>
              <a:rPr lang="en-IN" sz="2900" dirty="0" smtClean="0"/>
              <a:t>-II </a:t>
            </a:r>
            <a:r>
              <a:rPr lang="en-IN" sz="2900" dirty="0"/>
              <a:t>and III</a:t>
            </a:r>
            <a:r>
              <a:rPr lang="en-IN" sz="2900" dirty="0" smtClean="0"/>
              <a:t>).</a:t>
            </a:r>
          </a:p>
          <a:p>
            <a:pPr algn="just"/>
            <a:r>
              <a:rPr lang="en-IN" sz="2900" b="1" dirty="0" smtClean="0"/>
              <a:t>Clinical features:</a:t>
            </a:r>
            <a:r>
              <a:rPr lang="en-IN" sz="2900" dirty="0" smtClean="0"/>
              <a:t> Thrombosis</a:t>
            </a:r>
            <a:r>
              <a:rPr lang="en-IN" sz="2900" dirty="0"/>
              <a:t>, </a:t>
            </a:r>
            <a:r>
              <a:rPr lang="en-IN" sz="2900" dirty="0" smtClean="0"/>
              <a:t>Osteoporosis, </a:t>
            </a:r>
            <a:r>
              <a:rPr lang="en-IN" sz="2900" dirty="0"/>
              <a:t>MI, Stroke, etc</a:t>
            </a:r>
            <a:r>
              <a:rPr lang="en-IN" sz="2900" dirty="0" smtClean="0"/>
              <a:t>.</a:t>
            </a:r>
          </a:p>
          <a:p>
            <a:pPr lvl="0" algn="just"/>
            <a:r>
              <a:rPr lang="en-IN" sz="2900" b="1" dirty="0" smtClean="0"/>
              <a:t>Treatment:</a:t>
            </a:r>
            <a:r>
              <a:rPr lang="en-IN" sz="2900" dirty="0" smtClean="0"/>
              <a:t> Correct </a:t>
            </a:r>
            <a:r>
              <a:rPr lang="en-IN" sz="2900" dirty="0"/>
              <a:t>primary imbalance in metabolic </a:t>
            </a:r>
            <a:r>
              <a:rPr lang="en-IN" sz="2900" dirty="0" smtClean="0"/>
              <a:t>relationship. Supply </a:t>
            </a:r>
            <a:r>
              <a:rPr lang="en-IN" sz="2900" dirty="0"/>
              <a:t>product of blocked primary </a:t>
            </a:r>
            <a:r>
              <a:rPr lang="en-IN" sz="2900" dirty="0" smtClean="0"/>
              <a:t>pathway.</a:t>
            </a:r>
          </a:p>
        </p:txBody>
      </p:sp>
    </p:spTree>
    <p:extLst>
      <p:ext uri="{BB962C8B-B14F-4D97-AF65-F5344CB8AC3E}">
        <p14:creationId xmlns:p14="http://schemas.microsoft.com/office/powerpoint/2010/main" val="29708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540" b="1" dirty="0" err="1" smtClean="0">
                <a:solidFill>
                  <a:srgbClr val="92D050"/>
                </a:solidFill>
              </a:rPr>
              <a:t>Histidinemia</a:t>
            </a:r>
            <a:r>
              <a:rPr lang="en-IN" sz="2540" b="1" dirty="0" smtClean="0">
                <a:solidFill>
                  <a:srgbClr val="92D050"/>
                </a:solidFill>
              </a:rPr>
              <a:t>:</a:t>
            </a:r>
            <a:r>
              <a:rPr lang="en-IN" sz="2540" dirty="0" smtClean="0"/>
              <a:t>- It </a:t>
            </a:r>
            <a:r>
              <a:rPr lang="en-IN" sz="2540" dirty="0"/>
              <a:t>is an inherited disorder of histidine me­tabolism in which the amounts of histi­dine in the blood and urine are increased. There is also increased excretion of imi­dazole pyruvic </a:t>
            </a:r>
            <a:r>
              <a:rPr lang="en-IN" sz="2540" dirty="0" smtClean="0"/>
              <a:t>acid. The </a:t>
            </a:r>
            <a:r>
              <a:rPr lang="en-IN" sz="2540" dirty="0"/>
              <a:t>metabolic block of histidine is due to the insufficient activity of </a:t>
            </a:r>
            <a:r>
              <a:rPr lang="en-IN" sz="2540" dirty="0" smtClean="0"/>
              <a:t>hepatic enzyme, </a:t>
            </a:r>
            <a:r>
              <a:rPr lang="en-IN" sz="2540" dirty="0" err="1" smtClean="0"/>
              <a:t>histidase</a:t>
            </a:r>
            <a:r>
              <a:rPr lang="en-IN" sz="2540" dirty="0" smtClean="0"/>
              <a:t> </a:t>
            </a:r>
            <a:r>
              <a:rPr lang="en-IN" sz="2540" dirty="0"/>
              <a:t>which impairs the conversion of histidine to </a:t>
            </a:r>
            <a:r>
              <a:rPr lang="en-IN" sz="2540" dirty="0" err="1"/>
              <a:t>urocanic</a:t>
            </a:r>
            <a:r>
              <a:rPr lang="en-IN" sz="2540" dirty="0"/>
              <a:t> acid.</a:t>
            </a:r>
          </a:p>
          <a:p>
            <a:pPr algn="just"/>
            <a:r>
              <a:rPr lang="en-IN" sz="2540" b="1" dirty="0"/>
              <a:t>Symptoms:</a:t>
            </a:r>
            <a:r>
              <a:rPr lang="en-IN" sz="2540" dirty="0"/>
              <a:t> </a:t>
            </a:r>
            <a:r>
              <a:rPr lang="en-IN" sz="2540" dirty="0" smtClean="0"/>
              <a:t>Development </a:t>
            </a:r>
            <a:r>
              <a:rPr lang="en-IN" sz="2540" dirty="0"/>
              <a:t>of speech in this condition is retarded. Mental development is also retarded.</a:t>
            </a:r>
          </a:p>
          <a:p>
            <a:pPr algn="just"/>
            <a:r>
              <a:rPr lang="en-IN" sz="2540" dirty="0" smtClean="0"/>
              <a:t>Histidine </a:t>
            </a:r>
            <a:r>
              <a:rPr lang="en-IN" sz="2540" dirty="0"/>
              <a:t>excretion is also increased dur­ing normal pregnancy but not in the tox­aemia of pregnancy. This increase is not due to metabolic defect.</a:t>
            </a:r>
          </a:p>
          <a:p>
            <a:pPr algn="just"/>
            <a:r>
              <a:rPr lang="en-IN" sz="2540" b="1" dirty="0"/>
              <a:t>Treatment: </a:t>
            </a:r>
            <a:r>
              <a:rPr lang="en-IN" sz="2540" dirty="0" smtClean="0"/>
              <a:t>These </a:t>
            </a:r>
            <a:r>
              <a:rPr lang="en-IN" sz="2540" dirty="0" err="1"/>
              <a:t>histidinemic</a:t>
            </a:r>
            <a:r>
              <a:rPr lang="en-IN" sz="2540" dirty="0"/>
              <a:t> patients are treated well with a diet containing protein hydro- lysate free from histidine instead of intact protein</a:t>
            </a:r>
            <a:r>
              <a:rPr lang="en-IN" sz="2540" dirty="0" smtClean="0"/>
              <a:t>.</a:t>
            </a:r>
            <a:endParaRPr lang="en-IN" sz="2540" dirty="0"/>
          </a:p>
        </p:txBody>
      </p:sp>
    </p:spTree>
    <p:extLst>
      <p:ext uri="{BB962C8B-B14F-4D97-AF65-F5344CB8AC3E}">
        <p14:creationId xmlns:p14="http://schemas.microsoft.com/office/powerpoint/2010/main" val="18922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800" b="1" dirty="0" err="1">
                <a:solidFill>
                  <a:srgbClr val="92D050"/>
                </a:solidFill>
              </a:rPr>
              <a:t>Isovaleric</a:t>
            </a:r>
            <a:r>
              <a:rPr lang="en-IN" sz="2800" b="1" dirty="0">
                <a:solidFill>
                  <a:srgbClr val="92D050"/>
                </a:solidFill>
              </a:rPr>
              <a:t> </a:t>
            </a:r>
            <a:r>
              <a:rPr lang="en-IN" sz="2800" b="1" dirty="0" err="1" smtClean="0">
                <a:solidFill>
                  <a:srgbClr val="92D050"/>
                </a:solidFill>
              </a:rPr>
              <a:t>acidemia</a:t>
            </a:r>
            <a:r>
              <a:rPr lang="en-IN" sz="2800" b="1" dirty="0" smtClean="0">
                <a:solidFill>
                  <a:srgbClr val="92D050"/>
                </a:solidFill>
              </a:rPr>
              <a:t>:</a:t>
            </a:r>
            <a:r>
              <a:rPr lang="en-IN" sz="2800" dirty="0" smtClean="0"/>
              <a:t>- </a:t>
            </a:r>
            <a:r>
              <a:rPr lang="en-IN" sz="2800" dirty="0"/>
              <a:t>People with </a:t>
            </a:r>
            <a:r>
              <a:rPr lang="en-IN" sz="2800" dirty="0" err="1"/>
              <a:t>isovaleric</a:t>
            </a:r>
            <a:r>
              <a:rPr lang="en-IN" sz="2800" dirty="0"/>
              <a:t> </a:t>
            </a:r>
            <a:r>
              <a:rPr lang="en-IN" sz="2800" dirty="0" err="1"/>
              <a:t>acidemia</a:t>
            </a:r>
            <a:r>
              <a:rPr lang="en-IN" sz="2800" dirty="0"/>
              <a:t> </a:t>
            </a:r>
            <a:r>
              <a:rPr lang="en-IN" sz="2800" dirty="0" smtClean="0"/>
              <a:t>have Inborn </a:t>
            </a:r>
            <a:r>
              <a:rPr lang="en-IN" sz="2800" dirty="0"/>
              <a:t>error of leucine metabolism with defect in enzyme </a:t>
            </a:r>
            <a:r>
              <a:rPr lang="en-IN" sz="2800" dirty="0" err="1"/>
              <a:t>Isovaleric</a:t>
            </a:r>
            <a:r>
              <a:rPr lang="en-IN" sz="2800" dirty="0"/>
              <a:t> Co-A </a:t>
            </a:r>
            <a:r>
              <a:rPr lang="en-IN" sz="2800" dirty="0" err="1" smtClean="0"/>
              <a:t>dehyrogenase</a:t>
            </a:r>
            <a:r>
              <a:rPr lang="en-IN" sz="2800" dirty="0" smtClean="0"/>
              <a:t>.</a:t>
            </a:r>
            <a:r>
              <a:rPr lang="en-IN" sz="2800" dirty="0"/>
              <a:t> Health problems range from very mild to </a:t>
            </a:r>
            <a:r>
              <a:rPr lang="en-IN" sz="2800" dirty="0" smtClean="0"/>
              <a:t>life-threatening. In </a:t>
            </a:r>
            <a:r>
              <a:rPr lang="en-IN" sz="2800" dirty="0"/>
              <a:t>severe cases, the features of </a:t>
            </a:r>
            <a:r>
              <a:rPr lang="en-IN" sz="2800" dirty="0" err="1"/>
              <a:t>isovaleric</a:t>
            </a:r>
            <a:r>
              <a:rPr lang="en-IN" sz="2800" dirty="0"/>
              <a:t> </a:t>
            </a:r>
            <a:r>
              <a:rPr lang="en-IN" sz="2800" dirty="0" err="1"/>
              <a:t>acidemia</a:t>
            </a:r>
            <a:r>
              <a:rPr lang="en-IN" sz="2800" dirty="0"/>
              <a:t> become apparent within a few days after birth.</a:t>
            </a:r>
            <a:endParaRPr lang="en-IN" sz="2800" dirty="0" smtClean="0"/>
          </a:p>
          <a:p>
            <a:pPr lvl="0" algn="just"/>
            <a:r>
              <a:rPr lang="en-IN" sz="2800" b="1" dirty="0" smtClean="0"/>
              <a:t>Oral manifestation:</a:t>
            </a:r>
            <a:r>
              <a:rPr lang="en-IN" sz="2800" dirty="0" smtClean="0"/>
              <a:t> </a:t>
            </a:r>
            <a:r>
              <a:rPr lang="en-IN" sz="2800" dirty="0"/>
              <a:t>Cheesy odour in </a:t>
            </a:r>
            <a:r>
              <a:rPr lang="en-IN" sz="2800" dirty="0" smtClean="0"/>
              <a:t>breath.</a:t>
            </a:r>
          </a:p>
          <a:p>
            <a:pPr lvl="0" algn="just"/>
            <a:r>
              <a:rPr lang="en-IN" sz="2800" b="1" dirty="0" smtClean="0"/>
              <a:t>Treatment:</a:t>
            </a:r>
            <a:r>
              <a:rPr lang="en-IN" sz="2800" dirty="0" smtClean="0"/>
              <a:t> </a:t>
            </a:r>
            <a:r>
              <a:rPr lang="en-IN" sz="2800" dirty="0"/>
              <a:t>Limit intake of leucine in </a:t>
            </a:r>
            <a:r>
              <a:rPr lang="en-IN" sz="2800" dirty="0" smtClean="0"/>
              <a:t>diet.</a:t>
            </a:r>
          </a:p>
          <a:p>
            <a:pPr lvl="0" algn="just"/>
            <a:r>
              <a:rPr lang="en-IN" sz="2800" b="1" dirty="0" err="1" smtClean="0">
                <a:solidFill>
                  <a:srgbClr val="92D050"/>
                </a:solidFill>
              </a:rPr>
              <a:t>Cystinosis</a:t>
            </a:r>
            <a:r>
              <a:rPr lang="en-IN" sz="2800" b="1" dirty="0" smtClean="0">
                <a:solidFill>
                  <a:srgbClr val="92D050"/>
                </a:solidFill>
              </a:rPr>
              <a:t>:</a:t>
            </a:r>
            <a:r>
              <a:rPr lang="en-IN" sz="2800" dirty="0" smtClean="0"/>
              <a:t>- </a:t>
            </a:r>
            <a:r>
              <a:rPr lang="en-IN" sz="2800" dirty="0" err="1"/>
              <a:t>Cystine</a:t>
            </a:r>
            <a:r>
              <a:rPr lang="en-IN" sz="2800" dirty="0"/>
              <a:t> storage disease where </a:t>
            </a:r>
            <a:r>
              <a:rPr lang="en-IN" sz="2800" dirty="0" err="1"/>
              <a:t>cystine</a:t>
            </a:r>
            <a:r>
              <a:rPr lang="en-IN" sz="2800" dirty="0"/>
              <a:t> crystals are deposited in many tissues </a:t>
            </a:r>
            <a:r>
              <a:rPr lang="en-IN" sz="2800" dirty="0" smtClean="0"/>
              <a:t>and </a:t>
            </a:r>
            <a:r>
              <a:rPr lang="en-IN" sz="2800" dirty="0"/>
              <a:t>organs of RES </a:t>
            </a:r>
            <a:r>
              <a:rPr lang="en-IN" sz="2800" dirty="0" smtClean="0"/>
              <a:t>.</a:t>
            </a:r>
          </a:p>
          <a:p>
            <a:pPr lvl="0" algn="just"/>
            <a:r>
              <a:rPr lang="en-IN" sz="2800" b="1" dirty="0" smtClean="0"/>
              <a:t>Cause:</a:t>
            </a:r>
            <a:r>
              <a:rPr lang="en-IN" sz="2800" dirty="0" smtClean="0"/>
              <a:t> </a:t>
            </a:r>
            <a:r>
              <a:rPr lang="en-IN" sz="2800" dirty="0"/>
              <a:t>Lysosomal </a:t>
            </a:r>
            <a:r>
              <a:rPr lang="en-IN" sz="2800" dirty="0" smtClean="0"/>
              <a:t>dysfunction.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882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3000" b="1" dirty="0" err="1">
                <a:solidFill>
                  <a:srgbClr val="92D050"/>
                </a:solidFill>
              </a:rPr>
              <a:t>Glycinuria</a:t>
            </a:r>
            <a:r>
              <a:rPr lang="en-IN" sz="3000" b="1" dirty="0">
                <a:solidFill>
                  <a:srgbClr val="92D050"/>
                </a:solidFill>
              </a:rPr>
              <a:t>:</a:t>
            </a:r>
            <a:r>
              <a:rPr lang="en-IN" sz="3000" dirty="0"/>
              <a:t>- Glycine is a non-essential optically inactive and glycogenic amino </a:t>
            </a:r>
            <a:r>
              <a:rPr lang="en-IN" sz="3000" dirty="0" smtClean="0"/>
              <a:t>acid. </a:t>
            </a:r>
            <a:r>
              <a:rPr lang="en-IN" sz="3000" dirty="0"/>
              <a:t>Glycine is actively involved in the synthesis of many specialized products in the body(</a:t>
            </a:r>
            <a:r>
              <a:rPr lang="en-IN" sz="3000" dirty="0" err="1"/>
              <a:t>Heme</a:t>
            </a:r>
            <a:r>
              <a:rPr lang="en-IN" sz="3000" dirty="0"/>
              <a:t>, </a:t>
            </a:r>
            <a:r>
              <a:rPr lang="en-IN" sz="3000" dirty="0" err="1"/>
              <a:t>purins</a:t>
            </a:r>
            <a:r>
              <a:rPr lang="en-IN" sz="3000" dirty="0"/>
              <a:t>, creatinine).</a:t>
            </a:r>
          </a:p>
          <a:p>
            <a:pPr lvl="0" algn="just"/>
            <a:r>
              <a:rPr lang="en-IN" sz="3000" dirty="0"/>
              <a:t>This is rare disorder, due to defect in the glycine cleavage </a:t>
            </a:r>
            <a:r>
              <a:rPr lang="en-IN" sz="3000" dirty="0" smtClean="0"/>
              <a:t>system. Glycine </a:t>
            </a:r>
            <a:r>
              <a:rPr lang="en-IN" sz="3000" dirty="0"/>
              <a:t>level is increased in blood and CSF. </a:t>
            </a:r>
            <a:r>
              <a:rPr lang="en-IN" sz="3000" dirty="0" smtClean="0"/>
              <a:t>Very </a:t>
            </a:r>
            <a:r>
              <a:rPr lang="en-IN" sz="3000" dirty="0"/>
              <a:t>high amount of glycine </a:t>
            </a:r>
            <a:r>
              <a:rPr lang="en-IN" sz="3000" dirty="0" smtClean="0"/>
              <a:t>excreted </a:t>
            </a:r>
            <a:r>
              <a:rPr lang="en-IN" sz="3000" dirty="0"/>
              <a:t>in </a:t>
            </a:r>
            <a:r>
              <a:rPr lang="en-IN" sz="3000" dirty="0" smtClean="0"/>
              <a:t>urine, due </a:t>
            </a:r>
            <a:r>
              <a:rPr lang="en-IN" sz="3000" dirty="0"/>
              <a:t>to defective renal reabsorption.</a:t>
            </a:r>
          </a:p>
          <a:p>
            <a:pPr lvl="0" algn="just"/>
            <a:r>
              <a:rPr lang="en-IN" sz="3000" b="1" dirty="0"/>
              <a:t>Symptoms:</a:t>
            </a:r>
            <a:r>
              <a:rPr lang="en-IN" sz="3000" dirty="0"/>
              <a:t> </a:t>
            </a:r>
            <a:r>
              <a:rPr lang="en-IN" sz="3000" dirty="0" err="1"/>
              <a:t>Glycinuria</a:t>
            </a:r>
            <a:r>
              <a:rPr lang="en-IN" sz="3000" dirty="0"/>
              <a:t> characterized by </a:t>
            </a:r>
            <a:r>
              <a:rPr lang="en-IN" sz="3000" dirty="0" smtClean="0"/>
              <a:t>increased </a:t>
            </a:r>
            <a:r>
              <a:rPr lang="en-IN" sz="3000" dirty="0"/>
              <a:t>tendency for formation of oxalate crystal stones</a:t>
            </a:r>
            <a:r>
              <a:rPr lang="en-IN" sz="3000" dirty="0" smtClean="0"/>
              <a:t>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22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</a:rPr>
              <a:t>Non-inherited Metabolic Disturbances Of Proteins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800" b="1" dirty="0">
                <a:solidFill>
                  <a:srgbClr val="FF7C80"/>
                </a:solidFill>
              </a:rPr>
              <a:t>Protein Energy Malnutrition (PEM</a:t>
            </a:r>
            <a:r>
              <a:rPr lang="en-IN" sz="2800" b="1" dirty="0" smtClean="0">
                <a:solidFill>
                  <a:srgbClr val="FF7C80"/>
                </a:solidFill>
              </a:rPr>
              <a:t>):</a:t>
            </a:r>
            <a:r>
              <a:rPr lang="en-IN" sz="2800" dirty="0" smtClean="0"/>
              <a:t>- </a:t>
            </a:r>
            <a:r>
              <a:rPr lang="en-IN" sz="2800" dirty="0"/>
              <a:t>PEM is a spectrum of diseases whose essential feature is a deficiency of protein at one end as in </a:t>
            </a:r>
            <a:r>
              <a:rPr lang="en-IN" sz="2800" dirty="0" smtClean="0"/>
              <a:t>Kwashiorkor, and </a:t>
            </a:r>
            <a:r>
              <a:rPr lang="en-IN" sz="2800" dirty="0"/>
              <a:t>total inanition(starvation of infant due to severe and prolonged restriction of all </a:t>
            </a:r>
            <a:r>
              <a:rPr lang="en-IN" sz="2800" dirty="0" smtClean="0"/>
              <a:t>food) </a:t>
            </a:r>
            <a:r>
              <a:rPr lang="en-IN" sz="2800" dirty="0"/>
              <a:t>at other end as in Marasmus. In the middle of spectrum</a:t>
            </a:r>
            <a:r>
              <a:rPr lang="en-IN" sz="2800" dirty="0" smtClean="0"/>
              <a:t>, there </a:t>
            </a:r>
            <a:r>
              <a:rPr lang="en-IN" sz="2800" dirty="0"/>
              <a:t>is </a:t>
            </a:r>
            <a:r>
              <a:rPr lang="en-IN" sz="2800" dirty="0" err="1"/>
              <a:t>Marasmic</a:t>
            </a:r>
            <a:r>
              <a:rPr lang="en-IN" sz="2800" dirty="0"/>
              <a:t> Kwashiorkor in which there are clinical features of both disorders.</a:t>
            </a:r>
          </a:p>
          <a:p>
            <a:pPr lvl="0" algn="just"/>
            <a:r>
              <a:rPr lang="en-IN" sz="2800" dirty="0" smtClean="0"/>
              <a:t>Causes </a:t>
            </a:r>
            <a:r>
              <a:rPr lang="en-IN" sz="2800" dirty="0"/>
              <a:t>of PEM :- </a:t>
            </a:r>
            <a:r>
              <a:rPr lang="en-IN" sz="2800" dirty="0" smtClean="0"/>
              <a:t>Dietary deficiency, Serious illness, Infections </a:t>
            </a:r>
            <a:r>
              <a:rPr lang="en-IN" sz="2800" dirty="0"/>
              <a:t>in </a:t>
            </a:r>
            <a:r>
              <a:rPr lang="en-IN" sz="2800" dirty="0" smtClean="0"/>
              <a:t>babies, Low </a:t>
            </a:r>
            <a:r>
              <a:rPr lang="en-IN" sz="2800" dirty="0"/>
              <a:t>socio-economic </a:t>
            </a:r>
            <a:r>
              <a:rPr lang="en-IN" sz="2800" dirty="0" smtClean="0"/>
              <a:t>status, Problems </a:t>
            </a:r>
            <a:r>
              <a:rPr lang="en-IN" sz="2800" dirty="0"/>
              <a:t>in mother leading to inadequate production of </a:t>
            </a:r>
            <a:r>
              <a:rPr lang="en-IN" sz="2800" dirty="0" smtClean="0"/>
              <a:t>milk, Dietary </a:t>
            </a:r>
            <a:r>
              <a:rPr lang="en-IN" sz="2800" dirty="0"/>
              <a:t>factors like inadequate breast feeding, ignorance of </a:t>
            </a:r>
            <a:r>
              <a:rPr lang="en-IN" sz="2800" dirty="0" smtClean="0"/>
              <a:t>weaning.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002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FF7C80"/>
                </a:solidFill>
              </a:rPr>
              <a:t>KWASHIORKOR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590" b="1" dirty="0" smtClean="0"/>
              <a:t>Introduction:</a:t>
            </a:r>
            <a:r>
              <a:rPr lang="en-IN" sz="2590" dirty="0" smtClean="0"/>
              <a:t> It’s </a:t>
            </a:r>
            <a:r>
              <a:rPr lang="en-IN" sz="2590" dirty="0"/>
              <a:t>a maladaptive response to starvation due to lack of physiological adaptation to unbalanced deficiency where body utilizes proteins and conserves </a:t>
            </a:r>
            <a:r>
              <a:rPr lang="en-IN" sz="2590" dirty="0" smtClean="0"/>
              <a:t>fat.</a:t>
            </a:r>
          </a:p>
          <a:p>
            <a:pPr lvl="0" algn="just"/>
            <a:r>
              <a:rPr lang="en-IN" sz="2590" b="1" dirty="0" smtClean="0"/>
              <a:t>Occurrence:</a:t>
            </a:r>
            <a:r>
              <a:rPr lang="en-IN" sz="2590" dirty="0" smtClean="0"/>
              <a:t> Seen </a:t>
            </a:r>
            <a:r>
              <a:rPr lang="en-IN" sz="2590" dirty="0"/>
              <a:t>predominantly between 1-5 years of </a:t>
            </a:r>
            <a:r>
              <a:rPr lang="en-IN" sz="2590" dirty="0" smtClean="0"/>
              <a:t>age</a:t>
            </a:r>
          </a:p>
          <a:p>
            <a:pPr lvl="0" algn="just"/>
            <a:r>
              <a:rPr lang="en-IN" sz="2590" b="1" dirty="0" smtClean="0"/>
              <a:t>Causes:</a:t>
            </a:r>
            <a:r>
              <a:rPr lang="en-IN" sz="2590" dirty="0" smtClean="0"/>
              <a:t> </a:t>
            </a:r>
            <a:r>
              <a:rPr lang="en-IN" sz="2590" dirty="0"/>
              <a:t>Due to insufficient intake of proteins, as the diet of weaning child mainly consists </a:t>
            </a:r>
            <a:r>
              <a:rPr lang="en-IN" sz="2590"/>
              <a:t>of </a:t>
            </a:r>
            <a:r>
              <a:rPr lang="en-IN" sz="2590" smtClean="0"/>
              <a:t>carbohydrates.</a:t>
            </a:r>
            <a:endParaRPr lang="en-IN" sz="2590" dirty="0"/>
          </a:p>
          <a:p>
            <a:pPr lvl="0" algn="just"/>
            <a:r>
              <a:rPr lang="en-IN" sz="2590" b="1" dirty="0" smtClean="0"/>
              <a:t>Biological manifestations:</a:t>
            </a:r>
            <a:r>
              <a:rPr lang="en-IN" sz="2590" dirty="0" smtClean="0"/>
              <a:t> Decreased </a:t>
            </a:r>
            <a:r>
              <a:rPr lang="en-IN" sz="2590" dirty="0"/>
              <a:t>plasma albumin </a:t>
            </a:r>
            <a:r>
              <a:rPr lang="en-IN" sz="2590" dirty="0" smtClean="0"/>
              <a:t>levels, Visceral </a:t>
            </a:r>
            <a:r>
              <a:rPr lang="en-IN" sz="2590" dirty="0"/>
              <a:t>compartment is severely </a:t>
            </a:r>
            <a:r>
              <a:rPr lang="en-IN" sz="2590" dirty="0" smtClean="0"/>
              <a:t>affected, </a:t>
            </a:r>
            <a:r>
              <a:rPr lang="en-IN" sz="2590" dirty="0" err="1" smtClean="0"/>
              <a:t>Hypoproteinemia</a:t>
            </a:r>
            <a:r>
              <a:rPr lang="en-IN" sz="2590" dirty="0" smtClean="0"/>
              <a:t> </a:t>
            </a:r>
            <a:r>
              <a:rPr lang="en-IN" sz="2590" dirty="0"/>
              <a:t>and </a:t>
            </a:r>
            <a:r>
              <a:rPr lang="en-IN" sz="2590" dirty="0" err="1" smtClean="0"/>
              <a:t>hypoglycemia</a:t>
            </a:r>
            <a:r>
              <a:rPr lang="en-IN" sz="2590" dirty="0" smtClean="0"/>
              <a:t>, Decreased </a:t>
            </a:r>
            <a:r>
              <a:rPr lang="en-IN" sz="2590" dirty="0"/>
              <a:t>level of </a:t>
            </a:r>
            <a:r>
              <a:rPr lang="en-IN" sz="2590" dirty="0" smtClean="0"/>
              <a:t>electrolytes, Low </a:t>
            </a:r>
            <a:r>
              <a:rPr lang="en-IN" sz="2590" dirty="0"/>
              <a:t>enzyme </a:t>
            </a:r>
            <a:r>
              <a:rPr lang="en-IN" sz="2590" dirty="0" smtClean="0"/>
              <a:t>levels, Percentage </a:t>
            </a:r>
            <a:r>
              <a:rPr lang="en-IN" sz="2590" dirty="0"/>
              <a:t>of body water is </a:t>
            </a:r>
            <a:r>
              <a:rPr lang="en-IN" sz="2590" dirty="0" smtClean="0"/>
              <a:t>increased, Iron </a:t>
            </a:r>
            <a:r>
              <a:rPr lang="en-IN" sz="2590" dirty="0"/>
              <a:t>deficiency </a:t>
            </a:r>
            <a:r>
              <a:rPr lang="en-IN" sz="2590" dirty="0" smtClean="0"/>
              <a:t>anaemia, Fatty </a:t>
            </a:r>
            <a:r>
              <a:rPr lang="en-IN" sz="2590" dirty="0"/>
              <a:t>liver (due to decreased synthesis of carrier proteins of </a:t>
            </a:r>
            <a:r>
              <a:rPr lang="en-IN" sz="2590" dirty="0" smtClean="0"/>
              <a:t>lipoproteins), </a:t>
            </a:r>
            <a:r>
              <a:rPr lang="en-IN" sz="2590" dirty="0" err="1" smtClean="0"/>
              <a:t>Hypoplastic</a:t>
            </a:r>
            <a:r>
              <a:rPr lang="en-IN" sz="2590" dirty="0" smtClean="0"/>
              <a:t> </a:t>
            </a:r>
            <a:r>
              <a:rPr lang="en-IN" sz="2590" dirty="0"/>
              <a:t>bone </a:t>
            </a:r>
            <a:r>
              <a:rPr lang="en-IN" sz="2590" dirty="0" smtClean="0"/>
              <a:t>marrow, Decreased immunity, Multi-vitamin deficiency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32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FF7C80"/>
                </a:solidFill>
              </a:rPr>
              <a:t>KWASHIORKOR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500" b="1" dirty="0" smtClean="0"/>
              <a:t>Clinical symptoms:</a:t>
            </a:r>
            <a:r>
              <a:rPr lang="en-IN" sz="2500" dirty="0" smtClean="0"/>
              <a:t> Weight </a:t>
            </a:r>
            <a:r>
              <a:rPr lang="en-IN" sz="2500" dirty="0"/>
              <a:t>is about 60-80 % of normal as loss of true weight is masked by increased fluid </a:t>
            </a:r>
            <a:r>
              <a:rPr lang="en-IN" sz="2500" dirty="0" smtClean="0"/>
              <a:t>retention, Generalized oedema </a:t>
            </a:r>
            <a:r>
              <a:rPr lang="en-IN" sz="2500" dirty="0"/>
              <a:t>(due to decreased colloidal osmotic pressure) of pitting </a:t>
            </a:r>
            <a:r>
              <a:rPr lang="en-IN" sz="2500" dirty="0" smtClean="0"/>
              <a:t>variety, Sparing </a:t>
            </a:r>
            <a:r>
              <a:rPr lang="en-IN" sz="2500" dirty="0"/>
              <a:t>of subcutaneous fat and muscle mass as body utilizes its proteins to compensate the deficient </a:t>
            </a:r>
            <a:r>
              <a:rPr lang="en-IN" sz="2500" dirty="0" smtClean="0"/>
              <a:t>state, Swollen abdomen, Moon face, Characteristic </a:t>
            </a:r>
            <a:r>
              <a:rPr lang="en-IN" sz="2500" dirty="0"/>
              <a:t>skin lesions with alternating layers of hyperpigmentation, </a:t>
            </a:r>
            <a:r>
              <a:rPr lang="en-IN" sz="2500" dirty="0" smtClean="0"/>
              <a:t>desquamation, hypopigmentation</a:t>
            </a:r>
            <a:r>
              <a:rPr lang="en-IN" sz="2500" dirty="0"/>
              <a:t>; giving a flaky paint </a:t>
            </a:r>
            <a:r>
              <a:rPr lang="en-IN" sz="2500" dirty="0" smtClean="0"/>
              <a:t>appearance. Hair </a:t>
            </a:r>
            <a:r>
              <a:rPr lang="en-IN" sz="2500" dirty="0"/>
              <a:t>changes like loss of colour or alternate bands of pale and darker colour, straightening and loss of firm attachment to </a:t>
            </a:r>
            <a:r>
              <a:rPr lang="en-IN" sz="2500" dirty="0" smtClean="0"/>
              <a:t>scalp. Diarrhoea </a:t>
            </a:r>
            <a:r>
              <a:rPr lang="en-IN" sz="2500" dirty="0"/>
              <a:t>(due to impaired synthesis of digestive enzymes and loss of electrolytes in </a:t>
            </a:r>
            <a:r>
              <a:rPr lang="en-IN" sz="2500" dirty="0" smtClean="0"/>
              <a:t>stools). Eyelashes </a:t>
            </a:r>
            <a:r>
              <a:rPr lang="en-IN" sz="2500" dirty="0"/>
              <a:t>give a ‘Broomstick’ </a:t>
            </a:r>
            <a:r>
              <a:rPr lang="en-IN" sz="2500" dirty="0" smtClean="0"/>
              <a:t>appearance. Dehydration </a:t>
            </a:r>
            <a:r>
              <a:rPr lang="en-IN" sz="2500" dirty="0"/>
              <a:t>(due to diarrhoea and </a:t>
            </a:r>
            <a:r>
              <a:rPr lang="en-IN" sz="2500" dirty="0" smtClean="0"/>
              <a:t>vomiting), Prone </a:t>
            </a:r>
            <a:r>
              <a:rPr lang="en-IN" sz="2500" dirty="0"/>
              <a:t>to </a:t>
            </a:r>
            <a:r>
              <a:rPr lang="en-IN" sz="2500" dirty="0" smtClean="0"/>
              <a:t>infections, Psychomotor </a:t>
            </a:r>
            <a:r>
              <a:rPr lang="en-IN" sz="2500" dirty="0"/>
              <a:t>changes (due to cerebral atrophy</a:t>
            </a:r>
            <a:r>
              <a:rPr lang="en-IN" sz="2500" dirty="0" smtClean="0"/>
              <a:t>).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5798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FF7C80"/>
                </a:solidFill>
              </a:rPr>
              <a:t>KWASHIORKOR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480" b="1" dirty="0"/>
              <a:t>Oral manifestations of </a:t>
            </a:r>
            <a:r>
              <a:rPr lang="en-IN" sz="2480" b="1" dirty="0" smtClean="0"/>
              <a:t>Kwashiorkor:</a:t>
            </a:r>
            <a:r>
              <a:rPr lang="en-IN" sz="2480" dirty="0"/>
              <a:t> </a:t>
            </a:r>
            <a:r>
              <a:rPr lang="en-IN" sz="2480" dirty="0" smtClean="0"/>
              <a:t>Bright </a:t>
            </a:r>
            <a:r>
              <a:rPr lang="en-IN" sz="2480" dirty="0"/>
              <a:t>reddening of tongue with loss of </a:t>
            </a:r>
            <a:r>
              <a:rPr lang="en-IN" sz="2480" dirty="0" smtClean="0"/>
              <a:t>papillae, Bilateral </a:t>
            </a:r>
            <a:r>
              <a:rPr lang="en-IN" sz="2480" dirty="0"/>
              <a:t>angular </a:t>
            </a:r>
            <a:r>
              <a:rPr lang="en-IN" sz="2480" dirty="0" err="1" smtClean="0"/>
              <a:t>cheilosis</a:t>
            </a:r>
            <a:r>
              <a:rPr lang="en-IN" sz="2480" dirty="0"/>
              <a:t> </a:t>
            </a:r>
            <a:r>
              <a:rPr lang="en-IN" sz="2480" dirty="0" smtClean="0"/>
              <a:t>(inflammation), Fissuring </a:t>
            </a:r>
            <a:r>
              <a:rPr lang="en-IN" sz="2480" dirty="0"/>
              <a:t>of </a:t>
            </a:r>
            <a:r>
              <a:rPr lang="en-IN" sz="2480" dirty="0" smtClean="0"/>
              <a:t>lips, Loss </a:t>
            </a:r>
            <a:r>
              <a:rPr lang="en-IN" sz="2480" dirty="0"/>
              <a:t>of </a:t>
            </a:r>
            <a:r>
              <a:rPr lang="en-IN" sz="2480" dirty="0" err="1"/>
              <a:t>circumoral</a:t>
            </a:r>
            <a:r>
              <a:rPr lang="en-IN" sz="2480" dirty="0"/>
              <a:t> </a:t>
            </a:r>
            <a:r>
              <a:rPr lang="en-IN" sz="2480" dirty="0" smtClean="0"/>
              <a:t>pigmentation. Crowded </a:t>
            </a:r>
            <a:r>
              <a:rPr lang="en-IN" sz="2480" dirty="0"/>
              <a:t>and rotated teeth giving an appearance of mouth full of jumbled </a:t>
            </a:r>
            <a:r>
              <a:rPr lang="en-IN" sz="2480" dirty="0" smtClean="0"/>
              <a:t>teeth, Delayed </a:t>
            </a:r>
            <a:r>
              <a:rPr lang="en-IN" sz="2480" dirty="0"/>
              <a:t>eruption and hypoplasia of deciduous </a:t>
            </a:r>
            <a:r>
              <a:rPr lang="en-IN" sz="2480" dirty="0" smtClean="0"/>
              <a:t>teeth. Mouths </a:t>
            </a:r>
            <a:r>
              <a:rPr lang="en-IN" sz="2480" dirty="0"/>
              <a:t>of Kwashiorkor patients have been described </a:t>
            </a:r>
            <a:r>
              <a:rPr lang="en-IN" sz="2480" dirty="0" smtClean="0"/>
              <a:t>to </a:t>
            </a:r>
            <a:r>
              <a:rPr lang="en-IN" sz="2480" dirty="0"/>
              <a:t>be dry, dirty, caries free, easily traumatized with epithelium readily become detached from the underlying tissue, leaving a raw, </a:t>
            </a:r>
            <a:r>
              <a:rPr lang="en-IN" sz="2480" dirty="0" smtClean="0"/>
              <a:t>bleeding surface. </a:t>
            </a:r>
            <a:r>
              <a:rPr lang="en-IN" sz="2480" dirty="0"/>
              <a:t>Incisor and molar growth is </a:t>
            </a:r>
            <a:r>
              <a:rPr lang="en-IN" sz="2480" dirty="0" smtClean="0"/>
              <a:t>retarded. Increased </a:t>
            </a:r>
            <a:r>
              <a:rPr lang="en-IN" sz="2480" dirty="0"/>
              <a:t>acid solubility of enamel of </a:t>
            </a:r>
            <a:r>
              <a:rPr lang="en-IN" sz="2480" dirty="0" smtClean="0"/>
              <a:t>incisors. Decreased </a:t>
            </a:r>
            <a:r>
              <a:rPr lang="en-IN" sz="2480" dirty="0"/>
              <a:t>salivary </a:t>
            </a:r>
            <a:r>
              <a:rPr lang="en-IN" sz="2480" dirty="0" smtClean="0"/>
              <a:t>volume.</a:t>
            </a:r>
          </a:p>
          <a:p>
            <a:pPr algn="just"/>
            <a:r>
              <a:rPr lang="en-IN" sz="2480" b="1" dirty="0"/>
              <a:t>Treatment:</a:t>
            </a:r>
            <a:r>
              <a:rPr lang="en-IN" sz="2480" dirty="0"/>
              <a:t> Provide adequate nutrition by dietary supplements. Restore normal body composition. Dietary support in the form of 3-4 gm protein and 200 </a:t>
            </a:r>
            <a:r>
              <a:rPr lang="en-IN" sz="2480" dirty="0" err="1"/>
              <a:t>cal</a:t>
            </a:r>
            <a:r>
              <a:rPr lang="en-IN" sz="2480" dirty="0"/>
              <a:t>/kg body weight. Cure the conditions that cause the deficiency</a:t>
            </a:r>
            <a:r>
              <a:rPr lang="en-IN" sz="2480" dirty="0" smtClean="0"/>
              <a:t>.</a:t>
            </a:r>
            <a:endParaRPr lang="en-IN" sz="2480" dirty="0"/>
          </a:p>
        </p:txBody>
      </p:sp>
    </p:spTree>
    <p:extLst>
      <p:ext uri="{BB962C8B-B14F-4D97-AF65-F5344CB8AC3E}">
        <p14:creationId xmlns:p14="http://schemas.microsoft.com/office/powerpoint/2010/main" val="31429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MARASMUS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000" b="1" dirty="0" smtClean="0"/>
              <a:t>Introduction:</a:t>
            </a:r>
            <a:r>
              <a:rPr lang="en-IN" sz="2000" dirty="0" smtClean="0"/>
              <a:t> </a:t>
            </a:r>
            <a:r>
              <a:rPr lang="en-IN" sz="2000" dirty="0"/>
              <a:t>– Its an adaptive response to starvation </a:t>
            </a:r>
            <a:r>
              <a:rPr lang="en-IN" sz="2000" dirty="0">
                <a:sym typeface="Symbol"/>
              </a:rPr>
              <a:t></a:t>
            </a:r>
            <a:r>
              <a:rPr lang="en-IN" sz="2000" dirty="0"/>
              <a:t> Occurrence – Seen mostly in the first year of </a:t>
            </a:r>
            <a:r>
              <a:rPr lang="en-IN" sz="2000" dirty="0" smtClean="0"/>
              <a:t>life.</a:t>
            </a:r>
          </a:p>
          <a:p>
            <a:pPr lvl="0" algn="just"/>
            <a:r>
              <a:rPr lang="en-IN" sz="2000" b="1" dirty="0" smtClean="0"/>
              <a:t>Causes:</a:t>
            </a:r>
            <a:r>
              <a:rPr lang="en-IN" sz="2000" dirty="0" smtClean="0"/>
              <a:t> </a:t>
            </a:r>
            <a:r>
              <a:rPr lang="en-IN" sz="2000" dirty="0"/>
              <a:t>– Due to deficiency of </a:t>
            </a:r>
            <a:r>
              <a:rPr lang="en-IN" sz="2000" dirty="0" smtClean="0"/>
              <a:t>calories.</a:t>
            </a:r>
          </a:p>
          <a:p>
            <a:pPr lvl="0" algn="just"/>
            <a:r>
              <a:rPr lang="en-IN" sz="2000" b="1" dirty="0" smtClean="0"/>
              <a:t>Biological manifestations:</a:t>
            </a:r>
            <a:r>
              <a:rPr lang="en-IN" sz="2000" dirty="0" smtClean="0"/>
              <a:t> Serum </a:t>
            </a:r>
            <a:r>
              <a:rPr lang="en-IN" sz="2000" dirty="0"/>
              <a:t>albumin level normal or slightly </a:t>
            </a:r>
            <a:r>
              <a:rPr lang="en-IN" sz="2000" dirty="0" smtClean="0"/>
              <a:t>decreased. Somatic </a:t>
            </a:r>
            <a:r>
              <a:rPr lang="en-IN" sz="2000" dirty="0"/>
              <a:t>compartment of proteins is </a:t>
            </a:r>
            <a:r>
              <a:rPr lang="en-IN" sz="2000" dirty="0" smtClean="0"/>
              <a:t>lost, </a:t>
            </a:r>
            <a:r>
              <a:rPr lang="en-IN" sz="2000" dirty="0" err="1" smtClean="0"/>
              <a:t>anemia</a:t>
            </a:r>
            <a:r>
              <a:rPr lang="en-IN" sz="2000" dirty="0" smtClean="0"/>
              <a:t>, Multi </a:t>
            </a:r>
            <a:r>
              <a:rPr lang="en-IN" sz="2000" dirty="0"/>
              <a:t>vitamin </a:t>
            </a:r>
            <a:r>
              <a:rPr lang="en-IN" sz="2000" dirty="0" smtClean="0"/>
              <a:t>deficiency, Immune deficiency, </a:t>
            </a:r>
            <a:r>
              <a:rPr lang="en-IN" sz="2000" dirty="0" err="1" smtClean="0"/>
              <a:t>Hypoplastic</a:t>
            </a:r>
            <a:r>
              <a:rPr lang="en-IN" sz="2000" dirty="0" smtClean="0"/>
              <a:t> </a:t>
            </a:r>
            <a:r>
              <a:rPr lang="en-IN" sz="2000" dirty="0"/>
              <a:t>bone marrow with increased red cell </a:t>
            </a:r>
            <a:r>
              <a:rPr lang="en-IN" sz="2000" dirty="0" smtClean="0"/>
              <a:t>precursors.</a:t>
            </a:r>
            <a:endParaRPr lang="en-IN" sz="2000" dirty="0"/>
          </a:p>
          <a:p>
            <a:pPr lvl="0" algn="just"/>
            <a:r>
              <a:rPr lang="en-IN" sz="2000" b="1" dirty="0" smtClean="0"/>
              <a:t>Clinical symptoms:</a:t>
            </a:r>
            <a:r>
              <a:rPr lang="en-IN" sz="2000" dirty="0" smtClean="0"/>
              <a:t> Growth </a:t>
            </a:r>
            <a:r>
              <a:rPr lang="en-IN" sz="2000" dirty="0"/>
              <a:t>retardation due to low calorie </a:t>
            </a:r>
            <a:r>
              <a:rPr lang="en-IN" sz="2000" dirty="0" smtClean="0"/>
              <a:t>intake. Loss </a:t>
            </a:r>
            <a:r>
              <a:rPr lang="en-IN" sz="2000" dirty="0"/>
              <a:t>of muscle mass as muscle proteins are mobilised as use for fuel to provide body with </a:t>
            </a:r>
            <a:r>
              <a:rPr lang="en-IN" sz="2000" dirty="0" smtClean="0"/>
              <a:t>amino acids </a:t>
            </a:r>
            <a:r>
              <a:rPr lang="en-IN" sz="2000" dirty="0"/>
              <a:t>as a source of energy to compensate malnutrition. Due to muscle wasting rib cage is </a:t>
            </a:r>
            <a:r>
              <a:rPr lang="en-IN" sz="2000" dirty="0" smtClean="0"/>
              <a:t>prominent. Subcutaneous </a:t>
            </a:r>
            <a:r>
              <a:rPr lang="en-IN" sz="2000" dirty="0"/>
              <a:t>fat is lost due to </a:t>
            </a:r>
            <a:r>
              <a:rPr lang="en-IN" sz="2000" dirty="0" smtClean="0"/>
              <a:t>lipolysis, Lean </a:t>
            </a:r>
            <a:r>
              <a:rPr lang="en-IN" sz="2000" dirty="0"/>
              <a:t>body, so head appears too </a:t>
            </a:r>
            <a:r>
              <a:rPr lang="en-IN" sz="2000" dirty="0" smtClean="0"/>
              <a:t>large. Body </a:t>
            </a:r>
            <a:r>
              <a:rPr lang="en-IN" sz="2000" dirty="0"/>
              <a:t>weight falls to 60 % of </a:t>
            </a:r>
            <a:r>
              <a:rPr lang="en-IN" sz="2000" dirty="0" smtClean="0"/>
              <a:t>normal, Child </a:t>
            </a:r>
            <a:r>
              <a:rPr lang="en-IN" sz="2000" dirty="0"/>
              <a:t>looks older than his </a:t>
            </a:r>
            <a:r>
              <a:rPr lang="en-IN" sz="2000" dirty="0" smtClean="0"/>
              <a:t>age, Weakened </a:t>
            </a:r>
            <a:r>
              <a:rPr lang="en-IN" sz="2000" dirty="0"/>
              <a:t>body is under </a:t>
            </a:r>
            <a:r>
              <a:rPr lang="en-IN" sz="2000" dirty="0" smtClean="0"/>
              <a:t>stress. More </a:t>
            </a:r>
            <a:r>
              <a:rPr lang="en-IN" sz="2000" dirty="0"/>
              <a:t>chances of </a:t>
            </a:r>
            <a:r>
              <a:rPr lang="en-IN" sz="2000" dirty="0" smtClean="0"/>
              <a:t>infections. Dry </a:t>
            </a:r>
            <a:r>
              <a:rPr lang="en-IN" sz="2000" dirty="0"/>
              <a:t>and baggy </a:t>
            </a:r>
            <a:r>
              <a:rPr lang="en-IN" sz="2000" dirty="0" smtClean="0"/>
              <a:t>skin, Sparse </a:t>
            </a:r>
            <a:r>
              <a:rPr lang="en-IN" sz="2000" dirty="0"/>
              <a:t>hair and wrinkled appearance (Old man </a:t>
            </a:r>
            <a:r>
              <a:rPr lang="en-IN" sz="2000" dirty="0" smtClean="0"/>
              <a:t>face), No oedema. Bones </a:t>
            </a:r>
            <a:r>
              <a:rPr lang="en-IN" sz="2000" dirty="0"/>
              <a:t>are prominent due to absence of fat around </a:t>
            </a:r>
            <a:r>
              <a:rPr lang="en-IN" sz="2000" dirty="0" smtClean="0"/>
              <a:t>them, </a:t>
            </a:r>
            <a:r>
              <a:rPr lang="en-IN" sz="2000" dirty="0"/>
              <a:t>Hypotension and slow </a:t>
            </a:r>
            <a:r>
              <a:rPr lang="en-IN" sz="2000" dirty="0" smtClean="0"/>
              <a:t>pulse.</a:t>
            </a:r>
            <a:endParaRPr lang="en-IN" sz="2000" dirty="0"/>
          </a:p>
          <a:p>
            <a:pPr lvl="0" algn="just"/>
            <a:r>
              <a:rPr lang="en-IN" sz="2000" b="1" dirty="0" smtClean="0"/>
              <a:t>Treatment:</a:t>
            </a:r>
            <a:r>
              <a:rPr lang="en-IN" sz="2000" dirty="0" smtClean="0"/>
              <a:t> Dietary </a:t>
            </a:r>
            <a:r>
              <a:rPr lang="en-IN" sz="2000" dirty="0"/>
              <a:t>support by giving food as proteins and </a:t>
            </a:r>
            <a:r>
              <a:rPr lang="en-IN" sz="2000" dirty="0" smtClean="0"/>
              <a:t>supplements. Bring </a:t>
            </a:r>
            <a:r>
              <a:rPr lang="en-IN" sz="2000" dirty="0"/>
              <a:t>the child out of </a:t>
            </a:r>
            <a:r>
              <a:rPr lang="en-IN" sz="2000" dirty="0" smtClean="0"/>
              <a:t>starvation.</a:t>
            </a:r>
            <a:endParaRPr lang="en-IN" sz="2000" dirty="0"/>
          </a:p>
          <a:p>
            <a:pPr lvl="0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501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</a:rPr>
              <a:t>INTRODUCTION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400" dirty="0"/>
              <a:t>The </a:t>
            </a:r>
            <a:r>
              <a:rPr lang="en-IN" sz="2400" dirty="0" smtClean="0"/>
              <a:t>change </a:t>
            </a:r>
            <a:r>
              <a:rPr lang="en-IN" sz="2400" dirty="0"/>
              <a:t>in the ability of the cell to complete a particular reaction resulting in a metabolic block. </a:t>
            </a:r>
            <a:r>
              <a:rPr lang="en-IN" sz="2400" dirty="0" smtClean="0"/>
              <a:t>If </a:t>
            </a:r>
            <a:r>
              <a:rPr lang="en-IN" sz="2400" dirty="0"/>
              <a:t>the error occurs in critical areas of energy production, the cell will </a:t>
            </a:r>
            <a:r>
              <a:rPr lang="en-IN" sz="2400" dirty="0" smtClean="0"/>
              <a:t>die, or </a:t>
            </a:r>
            <a:r>
              <a:rPr lang="en-IN" sz="2400" dirty="0"/>
              <a:t>if the block in metabolism is in a less sensitive area the cell survives with the defect. </a:t>
            </a:r>
          </a:p>
          <a:p>
            <a:pPr algn="just"/>
            <a:r>
              <a:rPr lang="en-IN" sz="2400" dirty="0" smtClean="0"/>
              <a:t>Inborn </a:t>
            </a:r>
            <a:r>
              <a:rPr lang="en-IN" sz="2400" dirty="0"/>
              <a:t>Errors of Metabolism can occur in </a:t>
            </a:r>
            <a:r>
              <a:rPr lang="en-IN" sz="2400" dirty="0" smtClean="0"/>
              <a:t>Protein Metabolism. Protein </a:t>
            </a:r>
            <a:r>
              <a:rPr lang="en-IN" sz="2400" dirty="0"/>
              <a:t>Metabolism Errors result in an amino acid that cannot be broken down. They accumulate in the body and cause toxic effects in brain development and physical growth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There are different </a:t>
            </a:r>
            <a:r>
              <a:rPr lang="en-IN" sz="2400" dirty="0"/>
              <a:t>diseases caused due to errors in protein metabolism. The diseases are: 1. </a:t>
            </a:r>
            <a:r>
              <a:rPr lang="en-IN" sz="2400" dirty="0" smtClean="0"/>
              <a:t>Albinism,</a:t>
            </a:r>
            <a:r>
              <a:rPr lang="en-IN" sz="2400" dirty="0"/>
              <a:t> 2. </a:t>
            </a:r>
            <a:r>
              <a:rPr lang="en-IN" sz="2400" dirty="0" err="1" smtClean="0"/>
              <a:t>Tyrosinosis</a:t>
            </a:r>
            <a:r>
              <a:rPr lang="en-IN" sz="2400" dirty="0" smtClean="0"/>
              <a:t>,</a:t>
            </a:r>
            <a:r>
              <a:rPr lang="en-IN" sz="2400" dirty="0"/>
              <a:t> 3. </a:t>
            </a:r>
            <a:r>
              <a:rPr lang="en-IN" sz="2400" dirty="0" err="1" smtClean="0"/>
              <a:t>Tyrosinemia</a:t>
            </a:r>
            <a:r>
              <a:rPr lang="en-IN" sz="2400" dirty="0" smtClean="0"/>
              <a:t>,</a:t>
            </a:r>
            <a:r>
              <a:rPr lang="en-IN" sz="2400" dirty="0"/>
              <a:t> 4. </a:t>
            </a:r>
            <a:r>
              <a:rPr lang="en-IN" sz="2400" dirty="0" smtClean="0"/>
              <a:t>Phenylketonuria,</a:t>
            </a:r>
            <a:r>
              <a:rPr lang="en-IN" sz="2400" dirty="0"/>
              <a:t> 5. </a:t>
            </a:r>
            <a:r>
              <a:rPr lang="en-IN" sz="2400" dirty="0" err="1" smtClean="0"/>
              <a:t>Alkaptonuria</a:t>
            </a:r>
            <a:r>
              <a:rPr lang="en-IN" sz="2400" dirty="0" smtClean="0"/>
              <a:t>,</a:t>
            </a:r>
            <a:r>
              <a:rPr lang="en-IN" sz="2400" dirty="0"/>
              <a:t> 6. Maple Syrup Urine </a:t>
            </a:r>
            <a:r>
              <a:rPr lang="en-IN" sz="2400" dirty="0" smtClean="0"/>
              <a:t>Disease,</a:t>
            </a:r>
            <a:r>
              <a:rPr lang="en-IN" sz="2400" dirty="0"/>
              <a:t> 7. </a:t>
            </a:r>
            <a:r>
              <a:rPr lang="en-IN" sz="2400" dirty="0" err="1"/>
              <a:t>Hartnup’s</a:t>
            </a:r>
            <a:r>
              <a:rPr lang="en-IN" sz="2400" dirty="0"/>
              <a:t> </a:t>
            </a:r>
            <a:r>
              <a:rPr lang="en-IN" sz="2400" dirty="0" smtClean="0"/>
              <a:t>Disease,</a:t>
            </a:r>
            <a:r>
              <a:rPr lang="en-IN" sz="2400" dirty="0"/>
              <a:t> 8. </a:t>
            </a:r>
            <a:r>
              <a:rPr lang="en-IN" sz="2400" dirty="0" err="1" smtClean="0"/>
              <a:t>Glycinuria</a:t>
            </a:r>
            <a:r>
              <a:rPr lang="en-IN" sz="2400" dirty="0" smtClean="0"/>
              <a:t>,</a:t>
            </a:r>
            <a:r>
              <a:rPr lang="en-IN" sz="2400" dirty="0"/>
              <a:t> 9. Primary </a:t>
            </a:r>
            <a:r>
              <a:rPr lang="en-IN" sz="2400" dirty="0" err="1" smtClean="0"/>
              <a:t>Hyperoxaluria</a:t>
            </a:r>
            <a:r>
              <a:rPr lang="en-IN" sz="2400" dirty="0" smtClean="0"/>
              <a:t>,</a:t>
            </a:r>
            <a:r>
              <a:rPr lang="en-IN" sz="2400" dirty="0"/>
              <a:t> 10. </a:t>
            </a:r>
            <a:r>
              <a:rPr lang="en-IN" sz="2400" dirty="0" err="1" smtClean="0"/>
              <a:t>Cystinuria</a:t>
            </a:r>
            <a:r>
              <a:rPr lang="en-IN" sz="2400" dirty="0" smtClean="0"/>
              <a:t>,</a:t>
            </a:r>
            <a:r>
              <a:rPr lang="en-IN" sz="2400" dirty="0"/>
              <a:t> 11. </a:t>
            </a:r>
            <a:r>
              <a:rPr lang="en-IN" sz="2400" dirty="0" err="1" smtClean="0"/>
              <a:t>Cystinosis</a:t>
            </a:r>
            <a:r>
              <a:rPr lang="en-IN" sz="2400" dirty="0" smtClean="0"/>
              <a:t>,</a:t>
            </a:r>
            <a:r>
              <a:rPr lang="en-IN" sz="2400" dirty="0"/>
              <a:t>  12. </a:t>
            </a:r>
            <a:r>
              <a:rPr lang="en-IN" sz="2400" dirty="0" err="1" smtClean="0"/>
              <a:t>Homocystinuria</a:t>
            </a:r>
            <a:r>
              <a:rPr lang="en-IN" sz="2400" dirty="0" smtClean="0"/>
              <a:t>,</a:t>
            </a:r>
            <a:r>
              <a:rPr lang="en-IN" sz="2400" dirty="0"/>
              <a:t> 13. </a:t>
            </a:r>
            <a:r>
              <a:rPr lang="en-IN" sz="2400" dirty="0" err="1" smtClean="0"/>
              <a:t>Histidinemia</a:t>
            </a:r>
            <a:r>
              <a:rPr lang="en-IN" sz="2400" dirty="0" smtClean="0"/>
              <a:t>, </a:t>
            </a:r>
            <a:r>
              <a:rPr lang="en-IN" sz="2400" dirty="0"/>
              <a:t> 14. </a:t>
            </a:r>
            <a:r>
              <a:rPr lang="en-IN" sz="2400" dirty="0" err="1" smtClean="0"/>
              <a:t>Isovaleric</a:t>
            </a:r>
            <a:r>
              <a:rPr lang="en-IN" sz="2400" dirty="0" smtClean="0"/>
              <a:t> </a:t>
            </a:r>
            <a:r>
              <a:rPr lang="en-IN" sz="2400" dirty="0" err="1"/>
              <a:t>acidemia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</a:rPr>
              <a:t>KWASHIORKOR-MARASMUS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/>
            <a:r>
              <a:rPr lang="en-IN" sz="2000" b="1" dirty="0">
                <a:solidFill>
                  <a:srgbClr val="00B050"/>
                </a:solidFill>
              </a:rPr>
              <a:t>POINTS OF DIFFERENTIATION BETWEEN KWASHIORKOR AND </a:t>
            </a:r>
            <a:r>
              <a:rPr lang="en-IN" sz="2000" b="1" dirty="0" smtClean="0">
                <a:solidFill>
                  <a:srgbClr val="00B050"/>
                </a:solidFill>
              </a:rPr>
              <a:t>MARASMUS:</a:t>
            </a:r>
          </a:p>
          <a:p>
            <a:pPr lvl="0"/>
            <a:r>
              <a:rPr lang="en-IN" b="1" dirty="0" smtClean="0">
                <a:solidFill>
                  <a:srgbClr val="FFC000"/>
                </a:solidFill>
              </a:rPr>
              <a:t>KWASHIORKOR:</a:t>
            </a:r>
          </a:p>
          <a:p>
            <a:pPr lvl="0"/>
            <a:r>
              <a:rPr lang="en-IN" dirty="0" smtClean="0"/>
              <a:t>1</a:t>
            </a:r>
            <a:r>
              <a:rPr lang="en-IN" dirty="0"/>
              <a:t>. Malnutrition that occurs due to insufficient intake of </a:t>
            </a:r>
            <a:r>
              <a:rPr lang="en-IN" dirty="0" smtClean="0"/>
              <a:t>proteins</a:t>
            </a:r>
          </a:p>
          <a:p>
            <a:pPr lvl="0"/>
            <a:r>
              <a:rPr lang="en-IN" dirty="0" smtClean="0"/>
              <a:t>2</a:t>
            </a:r>
            <a:r>
              <a:rPr lang="en-IN" dirty="0"/>
              <a:t>. Large belly, diarrhoea, pigmented skin, hair </a:t>
            </a:r>
            <a:r>
              <a:rPr lang="en-IN" dirty="0" smtClean="0"/>
              <a:t>changes</a:t>
            </a:r>
          </a:p>
          <a:p>
            <a:pPr lvl="0"/>
            <a:r>
              <a:rPr lang="en-IN" dirty="0" smtClean="0"/>
              <a:t>3</a:t>
            </a:r>
            <a:r>
              <a:rPr lang="en-IN" dirty="0"/>
              <a:t>. Children of 1-5 </a:t>
            </a:r>
            <a:r>
              <a:rPr lang="en-IN" dirty="0" err="1"/>
              <a:t>yrs</a:t>
            </a:r>
            <a:r>
              <a:rPr lang="en-IN" dirty="0"/>
              <a:t> </a:t>
            </a:r>
            <a:r>
              <a:rPr lang="en-IN" dirty="0" smtClean="0"/>
              <a:t>age</a:t>
            </a:r>
          </a:p>
          <a:p>
            <a:pPr lvl="0"/>
            <a:r>
              <a:rPr lang="en-IN" dirty="0" smtClean="0"/>
              <a:t>4</a:t>
            </a:r>
            <a:r>
              <a:rPr lang="en-IN" dirty="0"/>
              <a:t>. Weaned from mother’s milk to a diet low in </a:t>
            </a:r>
            <a:r>
              <a:rPr lang="en-IN" dirty="0" smtClean="0"/>
              <a:t>protein</a:t>
            </a:r>
          </a:p>
          <a:p>
            <a:pPr lvl="0"/>
            <a:r>
              <a:rPr lang="en-IN" dirty="0" smtClean="0"/>
              <a:t>5</a:t>
            </a:r>
            <a:r>
              <a:rPr lang="en-IN" dirty="0"/>
              <a:t>. </a:t>
            </a:r>
            <a:r>
              <a:rPr lang="en-IN" dirty="0" err="1"/>
              <a:t>Edema</a:t>
            </a:r>
            <a:r>
              <a:rPr lang="en-IN" dirty="0"/>
              <a:t>-Present (pitting </a:t>
            </a:r>
            <a:r>
              <a:rPr lang="en-IN" dirty="0" smtClean="0"/>
              <a:t>type)</a:t>
            </a:r>
          </a:p>
          <a:p>
            <a:pPr lvl="0"/>
            <a:r>
              <a:rPr lang="en-IN" dirty="0" smtClean="0"/>
              <a:t>6</a:t>
            </a:r>
            <a:r>
              <a:rPr lang="en-IN" dirty="0"/>
              <a:t>. 60-80 % of normal body </a:t>
            </a:r>
            <a:r>
              <a:rPr lang="en-IN" dirty="0" smtClean="0"/>
              <a:t>wt.</a:t>
            </a:r>
          </a:p>
          <a:p>
            <a:pPr lvl="0"/>
            <a:r>
              <a:rPr lang="en-IN" dirty="0" smtClean="0"/>
              <a:t>7</a:t>
            </a:r>
            <a:r>
              <a:rPr lang="en-IN" dirty="0"/>
              <a:t>. Decreased plasma </a:t>
            </a:r>
            <a:r>
              <a:rPr lang="en-IN" dirty="0" smtClean="0"/>
              <a:t>albumin</a:t>
            </a:r>
          </a:p>
          <a:p>
            <a:pPr lvl="0"/>
            <a:r>
              <a:rPr lang="en-IN" dirty="0" smtClean="0"/>
              <a:t>8</a:t>
            </a:r>
            <a:r>
              <a:rPr lang="en-IN" dirty="0"/>
              <a:t>. Treated by High protein </a:t>
            </a:r>
            <a:r>
              <a:rPr lang="en-IN" dirty="0" smtClean="0"/>
              <a:t>foods</a:t>
            </a:r>
          </a:p>
        </p:txBody>
      </p:sp>
    </p:spTree>
    <p:extLst>
      <p:ext uri="{BB962C8B-B14F-4D97-AF65-F5344CB8AC3E}">
        <p14:creationId xmlns:p14="http://schemas.microsoft.com/office/powerpoint/2010/main" val="2312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</a:rPr>
              <a:t>KWASHIORKOR-MARASMUS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/>
            <a:r>
              <a:rPr lang="en-IN" sz="2800" b="1" dirty="0" smtClean="0">
                <a:solidFill>
                  <a:srgbClr val="FFC000"/>
                </a:solidFill>
              </a:rPr>
              <a:t>MARASMUS</a:t>
            </a:r>
            <a:r>
              <a:rPr lang="en-IN" sz="2800" b="1" dirty="0">
                <a:solidFill>
                  <a:srgbClr val="FFC000"/>
                </a:solidFill>
              </a:rPr>
              <a:t>:</a:t>
            </a:r>
            <a:endParaRPr lang="en-IN" sz="2800" dirty="0" smtClean="0">
              <a:solidFill>
                <a:srgbClr val="FFC000"/>
              </a:solidFill>
            </a:endParaRPr>
          </a:p>
          <a:p>
            <a:pPr lvl="0"/>
            <a:r>
              <a:rPr lang="en-IN" sz="2800" dirty="0" smtClean="0"/>
              <a:t>1</a:t>
            </a:r>
            <a:r>
              <a:rPr lang="en-IN" sz="2800" dirty="0"/>
              <a:t>. Malnutrition that occurs due to starvation (</a:t>
            </a:r>
            <a:r>
              <a:rPr lang="en-IN" sz="2800" dirty="0" err="1"/>
              <a:t>i.e</a:t>
            </a:r>
            <a:r>
              <a:rPr lang="en-IN" sz="2800" dirty="0"/>
              <a:t> deficiency of proteins, carbs. and fats in </a:t>
            </a:r>
            <a:r>
              <a:rPr lang="en-IN" sz="2800" dirty="0" smtClean="0"/>
              <a:t>diet</a:t>
            </a:r>
          </a:p>
          <a:p>
            <a:pPr lvl="0"/>
            <a:r>
              <a:rPr lang="en-IN" sz="2800" dirty="0" smtClean="0"/>
              <a:t>2</a:t>
            </a:r>
            <a:r>
              <a:rPr lang="en-IN" sz="2800" dirty="0"/>
              <a:t>. Muscle wasting, skin </a:t>
            </a:r>
            <a:r>
              <a:rPr lang="en-IN" sz="2800" dirty="0" err="1"/>
              <a:t>foldings</a:t>
            </a:r>
            <a:r>
              <a:rPr lang="en-IN" sz="2800" dirty="0"/>
              <a:t>, prominent rib cage , shrunken </a:t>
            </a:r>
            <a:r>
              <a:rPr lang="en-IN" sz="2800" dirty="0" smtClean="0"/>
              <a:t>abdomen</a:t>
            </a:r>
          </a:p>
          <a:p>
            <a:pPr lvl="0"/>
            <a:r>
              <a:rPr lang="en-IN" sz="2800" dirty="0" smtClean="0"/>
              <a:t>3</a:t>
            </a:r>
            <a:r>
              <a:rPr lang="en-IN" sz="2800" dirty="0"/>
              <a:t>. Children under 1 </a:t>
            </a:r>
            <a:r>
              <a:rPr lang="en-IN" sz="2800" dirty="0" err="1" smtClean="0"/>
              <a:t>yr</a:t>
            </a:r>
            <a:endParaRPr lang="en-IN" sz="2800" dirty="0"/>
          </a:p>
          <a:p>
            <a:pPr lvl="0"/>
            <a:r>
              <a:rPr lang="en-IN" sz="2800" dirty="0" smtClean="0"/>
              <a:t>4</a:t>
            </a:r>
            <a:r>
              <a:rPr lang="en-IN" sz="2800" dirty="0"/>
              <a:t>. Failed breastfeeding (inadequate calorie </a:t>
            </a:r>
            <a:r>
              <a:rPr lang="en-IN" sz="2800" dirty="0" smtClean="0"/>
              <a:t>intake)</a:t>
            </a:r>
          </a:p>
          <a:p>
            <a:pPr lvl="0"/>
            <a:r>
              <a:rPr lang="en-IN" sz="2800" dirty="0" smtClean="0"/>
              <a:t>5</a:t>
            </a:r>
            <a:r>
              <a:rPr lang="en-IN" sz="2800" dirty="0"/>
              <a:t>. Absent, rather </a:t>
            </a:r>
            <a:r>
              <a:rPr lang="en-IN" sz="2800" dirty="0" smtClean="0"/>
              <a:t>wasting</a:t>
            </a:r>
          </a:p>
          <a:p>
            <a:pPr lvl="0"/>
            <a:r>
              <a:rPr lang="en-IN" sz="2800" dirty="0" smtClean="0"/>
              <a:t>6</a:t>
            </a:r>
            <a:r>
              <a:rPr lang="en-IN" sz="2800" dirty="0"/>
              <a:t>. Less than 60 % of </a:t>
            </a:r>
            <a:r>
              <a:rPr lang="en-IN" sz="2800" dirty="0" smtClean="0"/>
              <a:t>normal</a:t>
            </a:r>
          </a:p>
          <a:p>
            <a:pPr lvl="0"/>
            <a:r>
              <a:rPr lang="en-IN" sz="2800" dirty="0" smtClean="0"/>
              <a:t>7</a:t>
            </a:r>
            <a:r>
              <a:rPr lang="en-IN" sz="2800" dirty="0"/>
              <a:t>. Normal / slightly decreased plasma </a:t>
            </a:r>
            <a:r>
              <a:rPr lang="en-IN" sz="2800" dirty="0" smtClean="0"/>
              <a:t>albumin</a:t>
            </a:r>
          </a:p>
          <a:p>
            <a:pPr lvl="0"/>
            <a:r>
              <a:rPr lang="en-IN" sz="2800" dirty="0" smtClean="0"/>
              <a:t>8</a:t>
            </a:r>
            <a:r>
              <a:rPr lang="en-IN" sz="2800" dirty="0"/>
              <a:t>. Treated by a Well </a:t>
            </a:r>
            <a:r>
              <a:rPr lang="en-IN" sz="2800" dirty="0" err="1"/>
              <a:t>banced</a:t>
            </a:r>
            <a:r>
              <a:rPr lang="en-IN" sz="2800" dirty="0"/>
              <a:t> diet</a:t>
            </a:r>
          </a:p>
        </p:txBody>
      </p:sp>
    </p:spTree>
    <p:extLst>
      <p:ext uri="{BB962C8B-B14F-4D97-AF65-F5344CB8AC3E}">
        <p14:creationId xmlns:p14="http://schemas.microsoft.com/office/powerpoint/2010/main" val="23343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GOUT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340" b="1" dirty="0" smtClean="0"/>
              <a:t>Introduction:</a:t>
            </a:r>
            <a:r>
              <a:rPr lang="en-IN" sz="2340" dirty="0" smtClean="0"/>
              <a:t> Gout </a:t>
            </a:r>
            <a:r>
              <a:rPr lang="en-IN" sz="2340" dirty="0"/>
              <a:t>is an inflammatory disease caused by deposition of monosodium urate monohydrate crystals in and around synovial </a:t>
            </a:r>
            <a:r>
              <a:rPr lang="en-IN" sz="2340" dirty="0" smtClean="0"/>
              <a:t>joints.</a:t>
            </a:r>
          </a:p>
          <a:p>
            <a:pPr lvl="0" algn="just"/>
            <a:r>
              <a:rPr lang="en-IN" sz="2340" b="1" dirty="0" smtClean="0"/>
              <a:t>Epidemiology:</a:t>
            </a:r>
            <a:r>
              <a:rPr lang="en-IN" sz="2340" dirty="0" smtClean="0"/>
              <a:t> Levels </a:t>
            </a:r>
            <a:r>
              <a:rPr lang="en-IN" sz="2340" dirty="0"/>
              <a:t>are higher are in men, increase with age and are associated with body </a:t>
            </a:r>
            <a:r>
              <a:rPr lang="en-IN" sz="2340" dirty="0" smtClean="0"/>
              <a:t>weight.</a:t>
            </a:r>
          </a:p>
          <a:p>
            <a:pPr lvl="0" algn="just"/>
            <a:r>
              <a:rPr lang="en-IN" sz="2340" b="1" dirty="0" smtClean="0"/>
              <a:t>Pathophysiology:</a:t>
            </a:r>
            <a:r>
              <a:rPr lang="en-IN" sz="2340" dirty="0" smtClean="0"/>
              <a:t> It </a:t>
            </a:r>
            <a:r>
              <a:rPr lang="en-IN" sz="2340" dirty="0"/>
              <a:t>can be due to diminished renal </a:t>
            </a:r>
            <a:r>
              <a:rPr lang="en-IN" sz="2340" dirty="0" smtClean="0"/>
              <a:t>excretion or </a:t>
            </a:r>
            <a:r>
              <a:rPr lang="en-IN" sz="2340" dirty="0"/>
              <a:t>increased intake of red meat </a:t>
            </a:r>
            <a:r>
              <a:rPr lang="en-IN" sz="2340" dirty="0" smtClean="0"/>
              <a:t>or </a:t>
            </a:r>
            <a:r>
              <a:rPr lang="en-IN" sz="2340" dirty="0"/>
              <a:t>over production of uric </a:t>
            </a:r>
            <a:r>
              <a:rPr lang="en-IN" sz="2340" dirty="0" smtClean="0"/>
              <a:t>acid.</a:t>
            </a:r>
            <a:endParaRPr lang="en-IN" sz="2340" dirty="0"/>
          </a:p>
          <a:p>
            <a:pPr lvl="0" algn="just"/>
            <a:r>
              <a:rPr lang="en-IN" sz="2340" b="1" dirty="0" smtClean="0"/>
              <a:t>Clinical features:</a:t>
            </a:r>
            <a:r>
              <a:rPr lang="en-IN" sz="2340" dirty="0"/>
              <a:t> </a:t>
            </a:r>
            <a:r>
              <a:rPr lang="en-IN" sz="2340" dirty="0" smtClean="0"/>
              <a:t>Severe pain, Extreme tenderness, Marked </a:t>
            </a:r>
            <a:r>
              <a:rPr lang="en-IN" sz="2340" dirty="0"/>
              <a:t>swelling with overlying red shiny </a:t>
            </a:r>
            <a:r>
              <a:rPr lang="en-IN" sz="2340" dirty="0" smtClean="0"/>
              <a:t>skin, Crystals </a:t>
            </a:r>
            <a:r>
              <a:rPr lang="en-IN" sz="2340" dirty="0"/>
              <a:t>may deposit in joints and soft tissues to produce irregular firm nodules called </a:t>
            </a:r>
            <a:r>
              <a:rPr lang="en-IN" sz="2340" dirty="0" smtClean="0"/>
              <a:t>TOPHI.</a:t>
            </a:r>
          </a:p>
          <a:p>
            <a:pPr lvl="0" algn="just"/>
            <a:r>
              <a:rPr lang="en-IN" sz="2340" b="1" dirty="0"/>
              <a:t>Treatment:</a:t>
            </a:r>
            <a:r>
              <a:rPr lang="en-IN" sz="2340" dirty="0">
                <a:sym typeface="Symbol"/>
              </a:rPr>
              <a:t> </a:t>
            </a:r>
            <a:r>
              <a:rPr lang="en-IN" sz="2340" dirty="0"/>
              <a:t>Oral NSAIDs for pain relief, Local icepacks, Oral colchicine, Joint aspiration with intra articular steroid injection, Oral </a:t>
            </a:r>
            <a:r>
              <a:rPr lang="en-IN" sz="2340" dirty="0" smtClean="0"/>
              <a:t>corticosteroids. Urate </a:t>
            </a:r>
            <a:r>
              <a:rPr lang="en-IN" sz="2340" dirty="0"/>
              <a:t>lowering therapy: Allopurinol drug which reduces conversion of hypoxanthine and xanthine to uric acid</a:t>
            </a:r>
            <a:r>
              <a:rPr lang="en-IN" sz="2340" dirty="0" smtClean="0"/>
              <a:t>.</a:t>
            </a:r>
            <a:endParaRPr lang="en-IN" sz="2340" dirty="0"/>
          </a:p>
        </p:txBody>
      </p:sp>
    </p:spTree>
    <p:extLst>
      <p:ext uri="{BB962C8B-B14F-4D97-AF65-F5344CB8AC3E}">
        <p14:creationId xmlns:p14="http://schemas.microsoft.com/office/powerpoint/2010/main" val="33340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400" b="1" dirty="0" smtClean="0">
                <a:solidFill>
                  <a:schemeClr val="accent3"/>
                </a:solidFill>
                <a:latin typeface="Algerian" panose="04020705040A02060702" pitchFamily="82" charset="0"/>
              </a:rPr>
              <a:t>pleasant LEARNING</a:t>
            </a:r>
          </a:p>
          <a:p>
            <a:pPr marL="0" indent="0" algn="ctr">
              <a:buNone/>
            </a:pPr>
            <a:r>
              <a:rPr lang="en-IN" sz="4400" b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THANKS</a:t>
            </a:r>
            <a:endParaRPr lang="en-IN" sz="44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350" b="1" dirty="0" smtClean="0">
                <a:solidFill>
                  <a:srgbClr val="92D050"/>
                </a:solidFill>
              </a:rPr>
              <a:t>Albinism:</a:t>
            </a:r>
            <a:r>
              <a:rPr lang="en-IN" sz="2350" dirty="0" smtClean="0"/>
              <a:t>- This disease is due to </a:t>
            </a:r>
            <a:r>
              <a:rPr lang="en-IN" sz="2350" dirty="0"/>
              <a:t>lack of synthesis of pigment </a:t>
            </a:r>
            <a:r>
              <a:rPr lang="en-IN" sz="2350" dirty="0" smtClean="0"/>
              <a:t>Melanin, </a:t>
            </a:r>
            <a:r>
              <a:rPr lang="en-IN" sz="2350" dirty="0"/>
              <a:t>which is due to defect in </a:t>
            </a:r>
            <a:r>
              <a:rPr lang="en-IN" sz="2350" dirty="0" err="1"/>
              <a:t>tyrosinase</a:t>
            </a:r>
            <a:r>
              <a:rPr lang="en-IN" sz="2350" dirty="0"/>
              <a:t> enzyme, the most responsible enzyme for Melanin </a:t>
            </a:r>
            <a:r>
              <a:rPr lang="en-IN" sz="2350" dirty="0" smtClean="0"/>
              <a:t>bio-synthesis</a:t>
            </a:r>
            <a:r>
              <a:rPr lang="en-IN" sz="2350" dirty="0"/>
              <a:t>. It is an autosomal recessive disease with an incidence of 1 in 20,000 births. </a:t>
            </a:r>
            <a:endParaRPr lang="en-IN" sz="2350" dirty="0" smtClean="0"/>
          </a:p>
          <a:p>
            <a:pPr lvl="0" algn="just"/>
            <a:r>
              <a:rPr lang="en-IN" sz="2350" b="1" dirty="0" smtClean="0"/>
              <a:t>Clinical features:</a:t>
            </a:r>
            <a:r>
              <a:rPr lang="en-IN" sz="2350" dirty="0" smtClean="0"/>
              <a:t> </a:t>
            </a:r>
            <a:r>
              <a:rPr lang="en-IN" sz="2350" dirty="0"/>
              <a:t>The ocular fundus is hypo-pigmented and iris may be grey or red. They will be associated photophobia and decreased visual </a:t>
            </a:r>
            <a:r>
              <a:rPr lang="en-IN" sz="2350" dirty="0" smtClean="0"/>
              <a:t>acuity. The </a:t>
            </a:r>
            <a:r>
              <a:rPr lang="en-IN" sz="2350" dirty="0"/>
              <a:t>skin has low pigmentation and so skin is sensitive to UV rays. </a:t>
            </a:r>
            <a:r>
              <a:rPr lang="en-IN" sz="2350" dirty="0" smtClean="0"/>
              <a:t>The </a:t>
            </a:r>
            <a:r>
              <a:rPr lang="en-IN" sz="2350" dirty="0"/>
              <a:t>hair is also </a:t>
            </a:r>
            <a:r>
              <a:rPr lang="en-IN" sz="2350" dirty="0" smtClean="0"/>
              <a:t>white, Susceptibility </a:t>
            </a:r>
            <a:r>
              <a:rPr lang="en-IN" sz="2350" dirty="0"/>
              <a:t>to Parkinson’s disease (as no DOPA </a:t>
            </a:r>
            <a:r>
              <a:rPr lang="en-IN" sz="2350" dirty="0" smtClean="0"/>
              <a:t>formed), Hypopigmentation </a:t>
            </a:r>
            <a:r>
              <a:rPr lang="en-IN" sz="2350" dirty="0" smtClean="0"/>
              <a:t>is in </a:t>
            </a:r>
            <a:r>
              <a:rPr lang="en-IN" sz="2350" dirty="0"/>
              <a:t>the form of </a:t>
            </a:r>
            <a:r>
              <a:rPr lang="en-IN" sz="2350" dirty="0" smtClean="0"/>
              <a:t>:</a:t>
            </a:r>
          </a:p>
          <a:p>
            <a:pPr lvl="0" algn="just"/>
            <a:r>
              <a:rPr lang="en-IN" sz="2350" b="1" dirty="0" err="1" smtClean="0"/>
              <a:t>i</a:t>
            </a:r>
            <a:r>
              <a:rPr lang="en-IN" sz="2350" b="1" dirty="0"/>
              <a:t>. Vitiligo </a:t>
            </a:r>
            <a:r>
              <a:rPr lang="en-IN" sz="2350" dirty="0"/>
              <a:t>– loss of pigmentation around mouth, nose, eyes, </a:t>
            </a:r>
            <a:r>
              <a:rPr lang="en-IN" sz="2350" dirty="0" smtClean="0"/>
              <a:t>nipples.</a:t>
            </a:r>
          </a:p>
          <a:p>
            <a:pPr lvl="0" algn="just"/>
            <a:r>
              <a:rPr lang="en-IN" sz="2350" b="1" dirty="0" smtClean="0"/>
              <a:t>ii</a:t>
            </a:r>
            <a:r>
              <a:rPr lang="en-IN" sz="2350" b="1" dirty="0"/>
              <a:t>. Leukoderma</a:t>
            </a:r>
            <a:r>
              <a:rPr lang="en-IN" sz="2350" dirty="0"/>
              <a:t> – loss of pigmentation begins with </a:t>
            </a:r>
            <a:r>
              <a:rPr lang="en-IN" sz="2350" dirty="0" smtClean="0"/>
              <a:t>hands.</a:t>
            </a:r>
          </a:p>
          <a:p>
            <a:pPr lvl="0" algn="just"/>
            <a:r>
              <a:rPr lang="en-IN" sz="2350" b="1" dirty="0"/>
              <a:t>Treatment:</a:t>
            </a:r>
            <a:r>
              <a:rPr lang="en-IN" sz="2350" dirty="0" smtClean="0"/>
              <a:t> </a:t>
            </a:r>
            <a:r>
              <a:rPr lang="en-IN" sz="2350" dirty="0"/>
              <a:t>advice is for the preven­tion of exposure of sunlight and protec­tion of the eyes by wearing dark glasses.</a:t>
            </a:r>
            <a:endParaRPr lang="en-IN" sz="2350" dirty="0" smtClean="0"/>
          </a:p>
        </p:txBody>
      </p:sp>
    </p:spTree>
    <p:extLst>
      <p:ext uri="{BB962C8B-B14F-4D97-AF65-F5344CB8AC3E}">
        <p14:creationId xmlns:p14="http://schemas.microsoft.com/office/powerpoint/2010/main" val="15056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400" b="1" dirty="0" err="1" smtClean="0">
                <a:solidFill>
                  <a:srgbClr val="92D050"/>
                </a:solidFill>
              </a:rPr>
              <a:t>Tyrosinosis</a:t>
            </a:r>
            <a:r>
              <a:rPr lang="en-IN" sz="2400" b="1" dirty="0" smtClean="0">
                <a:solidFill>
                  <a:srgbClr val="92D050"/>
                </a:solidFill>
              </a:rPr>
              <a:t>: </a:t>
            </a:r>
            <a:r>
              <a:rPr lang="en-IN" sz="2400" dirty="0" smtClean="0"/>
              <a:t>This </a:t>
            </a:r>
            <a:r>
              <a:rPr lang="en-IN" sz="2400" dirty="0"/>
              <a:t>syndrome is due to the absence ei­ther of hepatic </a:t>
            </a:r>
            <a:r>
              <a:rPr lang="en-IN" sz="2400" dirty="0" smtClean="0"/>
              <a:t>p-</a:t>
            </a:r>
            <a:r>
              <a:rPr lang="en-IN" sz="2400" dirty="0" err="1" smtClean="0"/>
              <a:t>hydroxy</a:t>
            </a:r>
            <a:r>
              <a:rPr lang="en-IN" sz="2400" dirty="0" smtClean="0"/>
              <a:t> </a:t>
            </a:r>
            <a:r>
              <a:rPr lang="en-IN" sz="2400" dirty="0" err="1" smtClean="0"/>
              <a:t>phenylpyruvate</a:t>
            </a:r>
            <a:r>
              <a:rPr lang="en-IN" sz="2400" dirty="0" smtClean="0"/>
              <a:t> </a:t>
            </a:r>
            <a:r>
              <a:rPr lang="en-IN" sz="2400" dirty="0"/>
              <a:t>hydroxylase or of tyrosine transaminase activities.</a:t>
            </a:r>
          </a:p>
          <a:p>
            <a:pPr algn="just"/>
            <a:r>
              <a:rPr lang="en-IN" sz="2400" b="1" dirty="0"/>
              <a:t>Clinical features: </a:t>
            </a:r>
            <a:r>
              <a:rPr lang="en-IN" sz="2400" dirty="0" smtClean="0"/>
              <a:t>The </a:t>
            </a:r>
            <a:r>
              <a:rPr lang="en-IN" sz="2400" dirty="0"/>
              <a:t>patient excretes large quantities of ty­rosine in the </a:t>
            </a:r>
            <a:r>
              <a:rPr lang="en-IN" sz="2400" dirty="0" smtClean="0"/>
              <a:t>urine. Diet </a:t>
            </a:r>
            <a:r>
              <a:rPr lang="en-IN" sz="2400" dirty="0"/>
              <a:t>rich in tyrosine causes the excretion of other </a:t>
            </a:r>
            <a:r>
              <a:rPr lang="en-IN" sz="2400" dirty="0" smtClean="0"/>
              <a:t>p-</a:t>
            </a:r>
            <a:r>
              <a:rPr lang="en-IN" sz="2400" dirty="0" err="1" smtClean="0"/>
              <a:t>hydroxy</a:t>
            </a:r>
            <a:r>
              <a:rPr lang="en-IN" sz="2400" dirty="0" smtClean="0"/>
              <a:t> phenyl </a:t>
            </a:r>
            <a:r>
              <a:rPr lang="en-IN" sz="2400" dirty="0"/>
              <a:t>acids includ­ing 3, </a:t>
            </a:r>
            <a:r>
              <a:rPr lang="en-IN" sz="2400" dirty="0" smtClean="0"/>
              <a:t>4 </a:t>
            </a:r>
            <a:r>
              <a:rPr lang="en-IN" sz="2400" dirty="0" err="1" smtClean="0"/>
              <a:t>dihydroxy</a:t>
            </a:r>
            <a:r>
              <a:rPr lang="en-IN" sz="2400" dirty="0" smtClean="0"/>
              <a:t> phenylalanine </a:t>
            </a:r>
            <a:r>
              <a:rPr lang="en-IN" sz="2400" dirty="0"/>
              <a:t>(</a:t>
            </a:r>
            <a:r>
              <a:rPr lang="en-IN" sz="2400" dirty="0" err="1"/>
              <a:t>dopa</a:t>
            </a:r>
            <a:r>
              <a:rPr lang="en-IN" sz="2400" dirty="0"/>
              <a:t>) and </a:t>
            </a:r>
            <a:r>
              <a:rPr lang="en-IN" sz="2400" dirty="0" smtClean="0"/>
              <a:t>p-</a:t>
            </a:r>
            <a:r>
              <a:rPr lang="en-IN" sz="2400" dirty="0" err="1" smtClean="0"/>
              <a:t>hydroxy</a:t>
            </a:r>
            <a:r>
              <a:rPr lang="en-IN" sz="2400" dirty="0" smtClean="0"/>
              <a:t> phenyl </a:t>
            </a:r>
            <a:r>
              <a:rPr lang="en-IN" sz="2400" dirty="0"/>
              <a:t>lactic acid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b="1" dirty="0"/>
              <a:t>Treatment:</a:t>
            </a:r>
            <a:r>
              <a:rPr lang="en-IN" sz="2400" dirty="0"/>
              <a:t> </a:t>
            </a:r>
            <a:r>
              <a:rPr lang="en-IN" sz="2400" dirty="0" smtClean="0"/>
              <a:t>Diet </a:t>
            </a:r>
            <a:r>
              <a:rPr lang="en-IN" sz="2400" dirty="0"/>
              <a:t>low in Tyrosine, Phenylalanine are recommended.</a:t>
            </a:r>
            <a:endParaRPr lang="en-IN" sz="2400" b="1" dirty="0" smtClean="0">
              <a:solidFill>
                <a:srgbClr val="92D050"/>
              </a:solidFill>
            </a:endParaRPr>
          </a:p>
          <a:p>
            <a:pPr lvl="0" algn="just"/>
            <a:r>
              <a:rPr lang="en-IN" sz="2400" b="1" dirty="0" err="1" smtClean="0">
                <a:solidFill>
                  <a:srgbClr val="92D050"/>
                </a:solidFill>
              </a:rPr>
              <a:t>Tryosinemia</a:t>
            </a:r>
            <a:r>
              <a:rPr lang="en-IN" sz="2400" b="1" dirty="0">
                <a:solidFill>
                  <a:srgbClr val="92D050"/>
                </a:solidFill>
              </a:rPr>
              <a:t>:</a:t>
            </a:r>
            <a:r>
              <a:rPr lang="en-IN" sz="2400" dirty="0"/>
              <a:t>- It results due to loss of Tyrosine transaminase which is required for the degradation of Tyrosine.</a:t>
            </a:r>
          </a:p>
          <a:p>
            <a:pPr lvl="0" algn="just"/>
            <a:r>
              <a:rPr lang="en-IN" sz="2400" b="1" dirty="0"/>
              <a:t>Clinical features:</a:t>
            </a:r>
            <a:r>
              <a:rPr lang="en-IN" sz="2400" dirty="0"/>
              <a:t> Hepatic dysfunction, cirrhosis, Liver </a:t>
            </a:r>
            <a:r>
              <a:rPr lang="en-IN" sz="2400" dirty="0" smtClean="0"/>
              <a:t>failure, </a:t>
            </a:r>
            <a:r>
              <a:rPr lang="en-IN" sz="2400" dirty="0"/>
              <a:t>Hyperkeratosis.</a:t>
            </a:r>
          </a:p>
          <a:p>
            <a:pPr lvl="0" algn="just"/>
            <a:r>
              <a:rPr lang="en-IN" sz="2400" b="1" dirty="0"/>
              <a:t>Treatment:</a:t>
            </a:r>
            <a:r>
              <a:rPr lang="en-IN" sz="2400" dirty="0"/>
              <a:t> </a:t>
            </a:r>
            <a:r>
              <a:rPr lang="en-IN" sz="2400" dirty="0" smtClean="0"/>
              <a:t>Diet </a:t>
            </a:r>
            <a:r>
              <a:rPr lang="en-IN" sz="2400" dirty="0"/>
              <a:t>low </a:t>
            </a:r>
            <a:r>
              <a:rPr lang="en-IN" sz="2400" dirty="0" smtClean="0"/>
              <a:t>in </a:t>
            </a:r>
            <a:r>
              <a:rPr lang="en-IN" sz="2400" dirty="0"/>
              <a:t>Tyrosine, Phenylalanine are recommended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02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038" b="1" dirty="0" smtClean="0">
                <a:solidFill>
                  <a:srgbClr val="92D050"/>
                </a:solidFill>
              </a:rPr>
              <a:t>Phenylketonuria:</a:t>
            </a:r>
            <a:r>
              <a:rPr lang="en-IN" sz="2038" dirty="0" smtClean="0"/>
              <a:t>- </a:t>
            </a:r>
            <a:r>
              <a:rPr lang="en-IN" sz="2038" dirty="0"/>
              <a:t>Enzyme defect in Phenylalanine/tyrosine degradation leading to metabolic disorder. Here, the deficiency of hepatic enzyme Phenylalanine Hydroxylase, results in accumulation of Phenylalanine. It is an autosomal recessive condition with an incidence of 1 in 10,000 births.</a:t>
            </a:r>
          </a:p>
          <a:p>
            <a:pPr algn="just"/>
            <a:r>
              <a:rPr lang="en-IN" sz="2038" b="1" dirty="0" smtClean="0"/>
              <a:t>Biochemical abnormalities:</a:t>
            </a:r>
            <a:r>
              <a:rPr lang="en-IN" sz="2038" dirty="0" smtClean="0"/>
              <a:t>- Phenyl alanine could not be converted to tyrosine. So phenylalanine accumulates in blood, alternate minor pathways are opened, phenyl ketone, phenyl lactate, phenyl acetate are excreted in urine.</a:t>
            </a:r>
          </a:p>
          <a:p>
            <a:pPr algn="just"/>
            <a:r>
              <a:rPr lang="en-IN" sz="2038" b="1" dirty="0" smtClean="0"/>
              <a:t>Oral manifestations:</a:t>
            </a:r>
            <a:r>
              <a:rPr lang="en-IN" sz="2038" dirty="0" smtClean="0"/>
              <a:t> Prominent cheek and jaw bones, Widely spaced teeth, Poor development of tooth enamel. Patients are susceptible to tooth wear(erosion). </a:t>
            </a:r>
            <a:r>
              <a:rPr lang="en-IN" sz="2038" dirty="0" err="1" smtClean="0"/>
              <a:t>Phenyllactic</a:t>
            </a:r>
            <a:r>
              <a:rPr lang="en-IN" sz="2038" dirty="0" smtClean="0"/>
              <a:t> acid in sweet may lead to mousy body odour.</a:t>
            </a:r>
          </a:p>
          <a:p>
            <a:pPr algn="just"/>
            <a:r>
              <a:rPr lang="en-IN" sz="2038" b="1" dirty="0" smtClean="0"/>
              <a:t>Clinical manifestations:</a:t>
            </a:r>
            <a:r>
              <a:rPr lang="en-IN" sz="2038" dirty="0" smtClean="0"/>
              <a:t> Mental retardation due to its accumulation (this maybe because, phenylalanine interferes with neurotransmitter synthesis). Hypopigmentation of hair and skin (explained by the inhibition of </a:t>
            </a:r>
            <a:r>
              <a:rPr lang="en-IN" sz="2038" dirty="0" err="1" smtClean="0"/>
              <a:t>tyrosinase</a:t>
            </a:r>
            <a:r>
              <a:rPr lang="en-IN" sz="2038" dirty="0" smtClean="0"/>
              <a:t>), Failure to walk/talk, growth failure.</a:t>
            </a:r>
          </a:p>
          <a:p>
            <a:pPr lvl="0" algn="just"/>
            <a:r>
              <a:rPr lang="en-IN" sz="2038" b="1" dirty="0" smtClean="0"/>
              <a:t>Treatment:</a:t>
            </a:r>
            <a:r>
              <a:rPr lang="en-IN" sz="2038" dirty="0" smtClean="0"/>
              <a:t> Diet low in </a:t>
            </a:r>
            <a:r>
              <a:rPr lang="en-IN" sz="2038" dirty="0" smtClean="0"/>
              <a:t>phenylalanine, diet </a:t>
            </a:r>
            <a:r>
              <a:rPr lang="en-IN" sz="2038" dirty="0" smtClean="0"/>
              <a:t>with sufficient amount of tyrosine (to compensate for its absence</a:t>
            </a:r>
            <a:r>
              <a:rPr lang="en-IN" sz="2038" dirty="0" smtClean="0"/>
              <a:t>) is recommended.</a:t>
            </a:r>
            <a:endParaRPr lang="en-IN" sz="2038" dirty="0" smtClean="0"/>
          </a:p>
        </p:txBody>
      </p:sp>
    </p:spTree>
    <p:extLst>
      <p:ext uri="{BB962C8B-B14F-4D97-AF65-F5344CB8AC3E}">
        <p14:creationId xmlns:p14="http://schemas.microsoft.com/office/powerpoint/2010/main" val="15056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400" b="1" dirty="0" err="1" smtClean="0">
                <a:solidFill>
                  <a:srgbClr val="92D050"/>
                </a:solidFill>
              </a:rPr>
              <a:t>Alkaptonuria</a:t>
            </a:r>
            <a:r>
              <a:rPr lang="en-IN" sz="2400" b="1" dirty="0" smtClean="0">
                <a:solidFill>
                  <a:srgbClr val="92D050"/>
                </a:solidFill>
              </a:rPr>
              <a:t>:</a:t>
            </a:r>
            <a:r>
              <a:rPr lang="en-IN" sz="2400" dirty="0" smtClean="0"/>
              <a:t>- </a:t>
            </a:r>
            <a:r>
              <a:rPr lang="en-IN" sz="2400" dirty="0" err="1"/>
              <a:t>Alkapton</a:t>
            </a:r>
            <a:r>
              <a:rPr lang="en-IN" sz="2400" dirty="0"/>
              <a:t> (Black </a:t>
            </a:r>
            <a:r>
              <a:rPr lang="en-IN" sz="2400" dirty="0" err="1"/>
              <a:t>colur</a:t>
            </a:r>
            <a:r>
              <a:rPr lang="en-IN" sz="2400" dirty="0" smtClean="0"/>
              <a:t>), It is </a:t>
            </a:r>
            <a:r>
              <a:rPr lang="en-IN" sz="2400" dirty="0"/>
              <a:t>due to absence of </a:t>
            </a:r>
            <a:r>
              <a:rPr lang="en-IN" sz="2400" dirty="0" err="1"/>
              <a:t>Homogentisate</a:t>
            </a:r>
            <a:r>
              <a:rPr lang="en-IN" sz="2400" dirty="0"/>
              <a:t> oxidase activity which is necessary for breakdown of </a:t>
            </a:r>
            <a:r>
              <a:rPr lang="en-IN" sz="2400" dirty="0" err="1" smtClean="0"/>
              <a:t>Homogentisic</a:t>
            </a:r>
            <a:r>
              <a:rPr lang="en-IN" sz="2400" dirty="0" smtClean="0"/>
              <a:t> </a:t>
            </a:r>
            <a:r>
              <a:rPr lang="en-IN" sz="2400" dirty="0"/>
              <a:t>acid. </a:t>
            </a:r>
            <a:r>
              <a:rPr lang="en-IN" sz="2400" dirty="0" err="1" smtClean="0"/>
              <a:t>Homogentisate</a:t>
            </a:r>
            <a:r>
              <a:rPr lang="en-IN" sz="2400" dirty="0" smtClean="0"/>
              <a:t> </a:t>
            </a:r>
            <a:r>
              <a:rPr lang="en-IN" sz="2400" dirty="0"/>
              <a:t>accumulates in </a:t>
            </a:r>
            <a:r>
              <a:rPr lang="en-IN" sz="2400" dirty="0" smtClean="0"/>
              <a:t>tissues </a:t>
            </a:r>
            <a:r>
              <a:rPr lang="en-IN" sz="2400" dirty="0"/>
              <a:t>and </a:t>
            </a:r>
            <a:r>
              <a:rPr lang="en-IN" sz="2400" dirty="0" smtClean="0"/>
              <a:t>excreted in </a:t>
            </a:r>
            <a:r>
              <a:rPr lang="en-IN" sz="2400" dirty="0"/>
              <a:t>urine. </a:t>
            </a:r>
            <a:r>
              <a:rPr lang="en-IN" sz="2400" dirty="0" smtClean="0"/>
              <a:t>It is </a:t>
            </a:r>
            <a:r>
              <a:rPr lang="en-IN" sz="2400" dirty="0"/>
              <a:t>an autosomal recessive condition with an </a:t>
            </a:r>
            <a:r>
              <a:rPr lang="en-IN" sz="2400" dirty="0" err="1"/>
              <a:t>incidece</a:t>
            </a:r>
            <a:r>
              <a:rPr lang="en-IN" sz="2400" dirty="0"/>
              <a:t> of 1 in 2,50,000 births.</a:t>
            </a:r>
          </a:p>
          <a:p>
            <a:pPr algn="just"/>
            <a:r>
              <a:rPr lang="en-IN" sz="2400" b="1" dirty="0" smtClean="0"/>
              <a:t>Clinical features:</a:t>
            </a:r>
            <a:r>
              <a:rPr lang="en-IN" sz="2400" dirty="0" smtClean="0"/>
              <a:t> Dark urine, also </a:t>
            </a:r>
            <a:r>
              <a:rPr lang="en-IN" sz="2400" dirty="0"/>
              <a:t>known as Black Urine </a:t>
            </a:r>
            <a:r>
              <a:rPr lang="en-IN" sz="2400" dirty="0" smtClean="0"/>
              <a:t>disease. </a:t>
            </a:r>
            <a:r>
              <a:rPr lang="en-IN" sz="2400" dirty="0" err="1" smtClean="0"/>
              <a:t>Homogentistic</a:t>
            </a:r>
            <a:r>
              <a:rPr lang="en-IN" sz="2400" dirty="0" smtClean="0"/>
              <a:t> </a:t>
            </a:r>
            <a:r>
              <a:rPr lang="en-IN" sz="2400" dirty="0"/>
              <a:t>acid </a:t>
            </a:r>
            <a:r>
              <a:rPr lang="en-IN" sz="2400" dirty="0" smtClean="0"/>
              <a:t>urination results in </a:t>
            </a:r>
            <a:r>
              <a:rPr lang="en-IN" sz="2400" dirty="0"/>
              <a:t>blackening of urine on </a:t>
            </a:r>
            <a:r>
              <a:rPr lang="en-IN" sz="2400" dirty="0" smtClean="0"/>
              <a:t>standing. </a:t>
            </a:r>
            <a:r>
              <a:rPr lang="en-IN" sz="2400" dirty="0"/>
              <a:t>The </a:t>
            </a:r>
            <a:r>
              <a:rPr lang="en-IN" sz="2400" dirty="0" err="1" smtClean="0"/>
              <a:t>homogentisic</a:t>
            </a:r>
            <a:r>
              <a:rPr lang="en-IN" sz="2400" dirty="0" smtClean="0"/>
              <a:t> </a:t>
            </a:r>
            <a:r>
              <a:rPr lang="en-IN" sz="2400" dirty="0"/>
              <a:t>acid is oxidised by </a:t>
            </a:r>
            <a:r>
              <a:rPr lang="en-IN" sz="2400" dirty="0" err="1" smtClean="0"/>
              <a:t>polyphenyl</a:t>
            </a:r>
            <a:r>
              <a:rPr lang="en-IN" sz="2400" dirty="0" smtClean="0"/>
              <a:t> </a:t>
            </a:r>
            <a:r>
              <a:rPr lang="en-IN" sz="2400" dirty="0"/>
              <a:t>oxidase to </a:t>
            </a:r>
            <a:r>
              <a:rPr lang="en-IN" sz="2400" dirty="0" err="1"/>
              <a:t>bezoquinine</a:t>
            </a:r>
            <a:r>
              <a:rPr lang="en-IN" sz="2400" dirty="0"/>
              <a:t> </a:t>
            </a:r>
            <a:r>
              <a:rPr lang="en-IN" sz="2400" dirty="0" smtClean="0"/>
              <a:t>acetate, it </a:t>
            </a:r>
            <a:r>
              <a:rPr lang="en-IN" sz="2400" dirty="0"/>
              <a:t>is then polymerized to black </a:t>
            </a:r>
            <a:r>
              <a:rPr lang="en-IN" sz="2400" dirty="0" err="1"/>
              <a:t>colored</a:t>
            </a:r>
            <a:r>
              <a:rPr lang="en-IN" sz="2400" dirty="0"/>
              <a:t> </a:t>
            </a:r>
            <a:r>
              <a:rPr lang="en-IN" sz="2400" dirty="0" err="1"/>
              <a:t>alkapton</a:t>
            </a:r>
            <a:r>
              <a:rPr lang="en-IN" sz="2400" dirty="0"/>
              <a:t> bodies</a:t>
            </a:r>
            <a:r>
              <a:rPr lang="en-IN" sz="2400" dirty="0" smtClean="0"/>
              <a:t>. </a:t>
            </a:r>
            <a:r>
              <a:rPr lang="en-IN" sz="2400" dirty="0"/>
              <a:t>Black pigments are deposited over the connective </a:t>
            </a:r>
            <a:r>
              <a:rPr lang="en-IN" sz="2400" dirty="0" smtClean="0"/>
              <a:t>tissue, </a:t>
            </a:r>
            <a:r>
              <a:rPr lang="en-IN" sz="2400" dirty="0" err="1" smtClean="0"/>
              <a:t>Ochronosis</a:t>
            </a:r>
            <a:r>
              <a:rPr lang="en-IN" sz="2400" dirty="0" smtClean="0"/>
              <a:t> </a:t>
            </a:r>
            <a:r>
              <a:rPr lang="en-IN" sz="2400" dirty="0"/>
              <a:t>(</a:t>
            </a:r>
            <a:r>
              <a:rPr lang="en-IN" sz="2400" dirty="0" err="1"/>
              <a:t>alkapton</a:t>
            </a:r>
            <a:r>
              <a:rPr lang="en-IN" sz="2400" dirty="0"/>
              <a:t> deposition in bones, nose, ear</a:t>
            </a:r>
            <a:r>
              <a:rPr lang="en-IN" sz="2400" dirty="0" smtClean="0"/>
              <a:t>, eyes</a:t>
            </a:r>
            <a:r>
              <a:rPr lang="en-IN" sz="2400" dirty="0"/>
              <a:t>, etc</a:t>
            </a:r>
            <a:r>
              <a:rPr lang="en-IN" sz="2400" dirty="0" smtClean="0"/>
              <a:t>.), including </a:t>
            </a:r>
            <a:r>
              <a:rPr lang="en-IN" sz="2400" dirty="0"/>
              <a:t>joint cavities to produce </a:t>
            </a:r>
            <a:r>
              <a:rPr lang="en-IN" sz="2400" dirty="0" smtClean="0"/>
              <a:t>arthritis.</a:t>
            </a:r>
          </a:p>
          <a:p>
            <a:pPr lvl="0" algn="just"/>
            <a:r>
              <a:rPr lang="en-IN" sz="2400" b="1" dirty="0" smtClean="0"/>
              <a:t>Treatment:</a:t>
            </a:r>
            <a:r>
              <a:rPr lang="en-IN" sz="2400" dirty="0" smtClean="0"/>
              <a:t> Not </a:t>
            </a:r>
            <a:r>
              <a:rPr lang="en-IN" sz="2400" dirty="0"/>
              <a:t>a dangerous disorder, so no specific treatment. But low protein </a:t>
            </a:r>
            <a:r>
              <a:rPr lang="en-IN" sz="2400" dirty="0" smtClean="0"/>
              <a:t>diet with </a:t>
            </a:r>
            <a:r>
              <a:rPr lang="en-IN" sz="2400" dirty="0"/>
              <a:t>phenylalanine less than </a:t>
            </a:r>
            <a:r>
              <a:rPr lang="en-IN" sz="2400" dirty="0" smtClean="0"/>
              <a:t>500mg/day should be taken.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79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900" b="1" dirty="0" err="1">
                <a:solidFill>
                  <a:srgbClr val="92D050"/>
                </a:solidFill>
              </a:rPr>
              <a:t>Hartnup’s</a:t>
            </a:r>
            <a:r>
              <a:rPr lang="en-IN" sz="2900" b="1" dirty="0">
                <a:solidFill>
                  <a:srgbClr val="92D050"/>
                </a:solidFill>
              </a:rPr>
              <a:t> </a:t>
            </a:r>
            <a:r>
              <a:rPr lang="en-IN" sz="2900" b="1" dirty="0" smtClean="0">
                <a:solidFill>
                  <a:srgbClr val="92D050"/>
                </a:solidFill>
              </a:rPr>
              <a:t>disease:</a:t>
            </a:r>
            <a:r>
              <a:rPr lang="en-IN" sz="2900" dirty="0" smtClean="0"/>
              <a:t>- </a:t>
            </a:r>
            <a:r>
              <a:rPr lang="en-IN" sz="2900" dirty="0"/>
              <a:t>It’s a hereditary disorder of Tryptophan metabolism characterized by low plasma levels of Tryptophan and other neutral amino </a:t>
            </a:r>
            <a:r>
              <a:rPr lang="en-IN" sz="2900" dirty="0" smtClean="0"/>
              <a:t>acids and </a:t>
            </a:r>
            <a:r>
              <a:rPr lang="en-IN" sz="2900" dirty="0"/>
              <a:t>their elevated urinary </a:t>
            </a:r>
            <a:r>
              <a:rPr lang="en-IN" sz="2900" dirty="0" smtClean="0"/>
              <a:t>excretion</a:t>
            </a:r>
            <a:r>
              <a:rPr lang="en-IN" sz="2900" dirty="0" smtClean="0"/>
              <a:t>. </a:t>
            </a:r>
            <a:r>
              <a:rPr lang="en-IN" sz="2900" dirty="0"/>
              <a:t>The urine of the patients contain signifi­cantly increased amounts of indole acetic acid as well as tryptophan.</a:t>
            </a:r>
            <a:endParaRPr lang="en-IN" sz="2900" dirty="0" smtClean="0"/>
          </a:p>
          <a:p>
            <a:pPr lvl="0" algn="just"/>
            <a:r>
              <a:rPr lang="en-IN" sz="2900" b="1" dirty="0" smtClean="0"/>
              <a:t>Clinical manifestations:</a:t>
            </a:r>
            <a:r>
              <a:rPr lang="en-IN" sz="2900" dirty="0" smtClean="0"/>
              <a:t> The </a:t>
            </a:r>
            <a:r>
              <a:rPr lang="en-IN" sz="2900" dirty="0"/>
              <a:t>clinical symptoms include </a:t>
            </a:r>
            <a:r>
              <a:rPr lang="en-IN" sz="2900" dirty="0" smtClean="0"/>
              <a:t>Dermatitis, Rash</a:t>
            </a:r>
            <a:r>
              <a:rPr lang="en-IN" sz="2900" dirty="0"/>
              <a:t>, light </a:t>
            </a:r>
            <a:r>
              <a:rPr lang="en-IN" sz="2900" dirty="0" smtClean="0"/>
              <a:t>sensitivity, Cerebellar ataxia, Mental retardation</a:t>
            </a:r>
            <a:r>
              <a:rPr lang="en-IN" sz="2900" dirty="0"/>
              <a:t>. The pellagra like symptoms are due to the deficiency of niacin derived from tryptophan.</a:t>
            </a:r>
            <a:endParaRPr lang="en-IN" sz="2900" dirty="0" smtClean="0"/>
          </a:p>
          <a:p>
            <a:pPr lvl="0" algn="just"/>
            <a:r>
              <a:rPr lang="en-IN" sz="2900" b="1" dirty="0" smtClean="0"/>
              <a:t>Treatment:</a:t>
            </a:r>
            <a:r>
              <a:rPr lang="en-IN" sz="2900" dirty="0" smtClean="0"/>
              <a:t> Dietary </a:t>
            </a:r>
            <a:r>
              <a:rPr lang="en-IN" sz="2900" dirty="0"/>
              <a:t>Niacin is </a:t>
            </a:r>
            <a:r>
              <a:rPr lang="en-IN" sz="2900" dirty="0" smtClean="0"/>
              <a:t>given.</a:t>
            </a:r>
          </a:p>
        </p:txBody>
      </p:sp>
    </p:spTree>
    <p:extLst>
      <p:ext uri="{BB962C8B-B14F-4D97-AF65-F5344CB8AC3E}">
        <p14:creationId xmlns:p14="http://schemas.microsoft.com/office/powerpoint/2010/main" val="29471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3200" b="1" dirty="0" smtClean="0">
                <a:solidFill>
                  <a:srgbClr val="92D050"/>
                </a:solidFill>
              </a:rPr>
              <a:t>Primary </a:t>
            </a:r>
            <a:r>
              <a:rPr lang="en-IN" sz="3200" b="1" dirty="0" err="1" smtClean="0">
                <a:solidFill>
                  <a:srgbClr val="92D050"/>
                </a:solidFill>
              </a:rPr>
              <a:t>hyperoxaluria</a:t>
            </a:r>
            <a:r>
              <a:rPr lang="en-IN" sz="3200" b="1" dirty="0" smtClean="0">
                <a:solidFill>
                  <a:srgbClr val="92D050"/>
                </a:solidFill>
              </a:rPr>
              <a:t>:</a:t>
            </a:r>
            <a:r>
              <a:rPr lang="en-IN" sz="3200" dirty="0" smtClean="0"/>
              <a:t>- </a:t>
            </a:r>
            <a:r>
              <a:rPr lang="en-IN" sz="3200" dirty="0"/>
              <a:t>Increased excretion of oxalates observed </a:t>
            </a:r>
            <a:r>
              <a:rPr lang="en-IN" sz="3200" dirty="0" err="1"/>
              <a:t>upto</a:t>
            </a:r>
            <a:r>
              <a:rPr lang="en-IN" sz="3200" dirty="0"/>
              <a:t> 600mg/day compared to a normal of </a:t>
            </a:r>
            <a:r>
              <a:rPr lang="en-IN" sz="3200" dirty="0" smtClean="0"/>
              <a:t>50mg/day. Primary </a:t>
            </a:r>
            <a:r>
              <a:rPr lang="en-IN" sz="3200" dirty="0" err="1"/>
              <a:t>hyperoxaluria</a:t>
            </a:r>
            <a:r>
              <a:rPr lang="en-IN" sz="3200" dirty="0"/>
              <a:t> is due to defect in glycine transaminase coupled with impairment in </a:t>
            </a:r>
            <a:r>
              <a:rPr lang="en-IN" sz="3200" dirty="0" err="1"/>
              <a:t>glyoxalate</a:t>
            </a:r>
            <a:r>
              <a:rPr lang="en-IN" sz="3200" dirty="0"/>
              <a:t> oxidation to </a:t>
            </a:r>
            <a:r>
              <a:rPr lang="en-IN" sz="3200" dirty="0" err="1"/>
              <a:t>formate</a:t>
            </a:r>
            <a:r>
              <a:rPr lang="en-IN" sz="3200" dirty="0" smtClean="0"/>
              <a:t>.</a:t>
            </a:r>
            <a:endParaRPr lang="en-IN" sz="3200" dirty="0"/>
          </a:p>
          <a:p>
            <a:pPr lvl="0" algn="just"/>
            <a:r>
              <a:rPr lang="en-IN" sz="3200" b="1" dirty="0"/>
              <a:t>Treatment: </a:t>
            </a:r>
            <a:r>
              <a:rPr lang="en-IN" sz="3200" dirty="0" smtClean="0"/>
              <a:t>In </a:t>
            </a:r>
            <a:r>
              <a:rPr lang="en-IN" sz="3200" dirty="0"/>
              <a:t>vit-B6 deficiency, urinary oxalate is </a:t>
            </a:r>
            <a:r>
              <a:rPr lang="en-IN" sz="3200" dirty="0" smtClean="0"/>
              <a:t>elevated, </a:t>
            </a:r>
            <a:r>
              <a:rPr lang="en-IN" sz="3200" dirty="0"/>
              <a:t>it can be corrected by B6 </a:t>
            </a:r>
            <a:r>
              <a:rPr lang="en-IN" sz="3200" dirty="0" smtClean="0"/>
              <a:t>supplementation. However </a:t>
            </a:r>
            <a:r>
              <a:rPr lang="en-IN" sz="3200" dirty="0"/>
              <a:t>B6 administration has no effect on endogenous </a:t>
            </a:r>
            <a:r>
              <a:rPr lang="en-IN" sz="3200" dirty="0" err="1"/>
              <a:t>hyperoxaluria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538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576064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INBORN ERRORS OF AMINO ACID METABOLISM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500" b="1" dirty="0" smtClean="0">
                <a:solidFill>
                  <a:srgbClr val="92D050"/>
                </a:solidFill>
              </a:rPr>
              <a:t>Maple </a:t>
            </a:r>
            <a:r>
              <a:rPr lang="en-IN" sz="2500" b="1" dirty="0">
                <a:solidFill>
                  <a:srgbClr val="92D050"/>
                </a:solidFill>
              </a:rPr>
              <a:t>Syrup Urine </a:t>
            </a:r>
            <a:r>
              <a:rPr lang="en-IN" sz="2500" b="1" dirty="0" smtClean="0">
                <a:solidFill>
                  <a:srgbClr val="92D050"/>
                </a:solidFill>
              </a:rPr>
              <a:t>Disease:</a:t>
            </a:r>
            <a:r>
              <a:rPr lang="en-IN" sz="2500" dirty="0" smtClean="0"/>
              <a:t>- </a:t>
            </a:r>
            <a:r>
              <a:rPr lang="en-IN" sz="2500" dirty="0"/>
              <a:t>It’s a metabolic disorder of branched chain </a:t>
            </a:r>
            <a:r>
              <a:rPr lang="en-IN" sz="2500" dirty="0" smtClean="0"/>
              <a:t>amino </a:t>
            </a:r>
            <a:r>
              <a:rPr lang="en-IN" sz="2500" dirty="0"/>
              <a:t>acids. Enzyme defect is α-keto acid dehydrogenase, which causes a blockade in conversion of α-keto acid to the respective acyl CoA </a:t>
            </a:r>
            <a:r>
              <a:rPr lang="en-IN" sz="2500" dirty="0" smtClean="0"/>
              <a:t>thioesters. Elevated </a:t>
            </a:r>
            <a:r>
              <a:rPr lang="en-IN" sz="2500" dirty="0"/>
              <a:t>levels of branched </a:t>
            </a:r>
            <a:r>
              <a:rPr lang="en-IN" sz="2500" dirty="0" smtClean="0"/>
              <a:t>amino acid </a:t>
            </a:r>
            <a:r>
              <a:rPr lang="en-IN" sz="2500" dirty="0"/>
              <a:t>&amp; their </a:t>
            </a:r>
            <a:r>
              <a:rPr lang="en-IN" sz="2500" dirty="0" err="1"/>
              <a:t>ketoacids</a:t>
            </a:r>
            <a:r>
              <a:rPr lang="en-IN" sz="2500" dirty="0"/>
              <a:t> in plasma &amp; urine, so known as branched chain </a:t>
            </a:r>
            <a:r>
              <a:rPr lang="en-IN" sz="2500" dirty="0" err="1"/>
              <a:t>ketonuria</a:t>
            </a:r>
            <a:r>
              <a:rPr lang="en-IN" sz="2500" dirty="0" smtClean="0"/>
              <a:t>. The </a:t>
            </a:r>
            <a:r>
              <a:rPr lang="en-IN" sz="2500" dirty="0"/>
              <a:t>urine smells like Maple syrup or Burnt sugar, hence the name </a:t>
            </a:r>
            <a:r>
              <a:rPr lang="en-IN" sz="2500" dirty="0" smtClean="0"/>
              <a:t>.</a:t>
            </a:r>
          </a:p>
          <a:p>
            <a:pPr algn="just"/>
            <a:r>
              <a:rPr lang="en-IN" sz="2500" b="1" dirty="0"/>
              <a:t>Biochemical complications:</a:t>
            </a:r>
            <a:r>
              <a:rPr lang="en-IN" sz="2500" dirty="0"/>
              <a:t> Impairment in transport of other amino acids. Protein biosynthesis is reduced. The disease results in acidosis, mental retardation, coma &amp; finally leads to death within one year of birth</a:t>
            </a:r>
            <a:r>
              <a:rPr lang="en-IN" sz="2500" dirty="0" smtClean="0"/>
              <a:t>.</a:t>
            </a:r>
            <a:endParaRPr lang="en-IN" sz="2500" b="1" dirty="0" smtClean="0"/>
          </a:p>
          <a:p>
            <a:pPr lvl="0" algn="just"/>
            <a:r>
              <a:rPr lang="en-IN" sz="2500" b="1" dirty="0" smtClean="0"/>
              <a:t>Symptoms:</a:t>
            </a:r>
            <a:r>
              <a:rPr lang="en-IN" sz="2500" dirty="0" smtClean="0"/>
              <a:t> Lethargy, Maple </a:t>
            </a:r>
            <a:r>
              <a:rPr lang="en-IN" sz="2500" dirty="0"/>
              <a:t>syrup odour of </a:t>
            </a:r>
            <a:r>
              <a:rPr lang="en-IN" sz="2500" dirty="0" smtClean="0"/>
              <a:t>urine, Coma, Mental retardation.</a:t>
            </a:r>
          </a:p>
          <a:p>
            <a:pPr lvl="0" algn="just"/>
            <a:r>
              <a:rPr lang="en-IN" sz="2500" b="1" dirty="0" smtClean="0"/>
              <a:t>Treatment:</a:t>
            </a:r>
            <a:r>
              <a:rPr lang="en-IN" sz="2500" dirty="0" smtClean="0"/>
              <a:t> To </a:t>
            </a:r>
            <a:r>
              <a:rPr lang="en-IN" sz="2500" dirty="0"/>
              <a:t>feed with a diet having low content of </a:t>
            </a:r>
            <a:r>
              <a:rPr lang="en-IN" sz="2500" dirty="0" smtClean="0"/>
              <a:t>branched </a:t>
            </a:r>
            <a:r>
              <a:rPr lang="en-IN" sz="2500" dirty="0"/>
              <a:t>chain amino </a:t>
            </a:r>
            <a:r>
              <a:rPr lang="en-IN" sz="2500" dirty="0" smtClean="0"/>
              <a:t>acids.</a:t>
            </a:r>
          </a:p>
        </p:txBody>
      </p:sp>
    </p:spTree>
    <p:extLst>
      <p:ext uri="{BB962C8B-B14F-4D97-AF65-F5344CB8AC3E}">
        <p14:creationId xmlns:p14="http://schemas.microsoft.com/office/powerpoint/2010/main" val="2800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1327</TotalTime>
  <Words>2565</Words>
  <Application>Microsoft Office PowerPoint</Application>
  <PresentationFormat>On-screen Show (4:3)</PresentationFormat>
  <Paragraphs>114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METABOLIC DISORDERS-III</vt:lpstr>
      <vt:lpstr>INTRODUCTION</vt:lpstr>
      <vt:lpstr>INBORN ERRORS OF AMINO ACID METABOLISM</vt:lpstr>
      <vt:lpstr>INBORN ERRORS OF AMINO ACID METABOLISM</vt:lpstr>
      <vt:lpstr>INBORN ERRORS OF AMINO ACID METABOLISM</vt:lpstr>
      <vt:lpstr>INBORN ERRORS OF AMINO ACID METABOLISM</vt:lpstr>
      <vt:lpstr>INBORN ERRORS OF AMINO ACID METABOLISM</vt:lpstr>
      <vt:lpstr>INBORN ERRORS OF AMINO ACID METABOLISM</vt:lpstr>
      <vt:lpstr>INBORN ERRORS OF AMINO ACID METABOLISM</vt:lpstr>
      <vt:lpstr>INBORN ERRORS OF AMINO ACID METABOLISM</vt:lpstr>
      <vt:lpstr>INBORN ERRORS OF AMINO ACID METABOLISM</vt:lpstr>
      <vt:lpstr>INBORN ERRORS OF AMINO ACID METABOLISM</vt:lpstr>
      <vt:lpstr>INBORN ERRORS OF AMINO ACID METABOLISM</vt:lpstr>
      <vt:lpstr>INBORN ERRORS OF AMINO ACID METABOLISM</vt:lpstr>
      <vt:lpstr>Non-inherited Metabolic Disturbances Of Proteins</vt:lpstr>
      <vt:lpstr>KWASHIORKOR</vt:lpstr>
      <vt:lpstr>KWASHIORKOR</vt:lpstr>
      <vt:lpstr>KWASHIORKOR</vt:lpstr>
      <vt:lpstr>MARASMUS</vt:lpstr>
      <vt:lpstr>KWASHIORKOR-MARASMUS</vt:lpstr>
      <vt:lpstr>KWASHIORKOR-MARASMUS</vt:lpstr>
      <vt:lpstr>GOUT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METABOLIC DISORDERS-I</dc:title>
  <dc:creator>USER</dc:creator>
  <cp:lastModifiedBy>USER</cp:lastModifiedBy>
  <cp:revision>147</cp:revision>
  <dcterms:created xsi:type="dcterms:W3CDTF">2020-04-21T04:11:23Z</dcterms:created>
  <dcterms:modified xsi:type="dcterms:W3CDTF">2020-05-04T04:45:49Z</dcterms:modified>
</cp:coreProperties>
</file>