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1" r:id="rId9"/>
    <p:sldId id="269" r:id="rId10"/>
    <p:sldId id="262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2D5DD9B-D676-4CC5-A3DD-07002552D1A2}" type="datetimeFigureOut">
              <a:rPr lang="en-IN" smtClean="0"/>
              <a:t>14-04-2020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09120"/>
            <a:ext cx="8458200" cy="1512168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PATHOLOGY OF BLOOD – I</a:t>
            </a:r>
            <a:br>
              <a:rPr lang="en-IN" sz="4400" dirty="0" smtClean="0">
                <a:solidFill>
                  <a:srgbClr val="FF0000"/>
                </a:solidFill>
              </a:rPr>
            </a:br>
            <a:r>
              <a:rPr lang="en-IN" sz="4400" dirty="0">
                <a:solidFill>
                  <a:srgbClr val="FF0000"/>
                </a:solidFill>
              </a:rPr>
              <a:t>	</a:t>
            </a:r>
            <a:r>
              <a:rPr lang="en-IN" sz="4400" dirty="0" smtClean="0">
                <a:solidFill>
                  <a:srgbClr val="FF0000"/>
                </a:solidFill>
              </a:rPr>
              <a:t>			</a:t>
            </a:r>
            <a:r>
              <a:rPr lang="en-IN" sz="2800" dirty="0" smtClean="0">
                <a:solidFill>
                  <a:srgbClr val="FF0000"/>
                </a:solidFill>
              </a:rPr>
              <a:t>RBC &amp; IT’S DISORDERS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453336"/>
            <a:ext cx="1094656" cy="29148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R.M., SRSV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BLOOD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C00000"/>
                </a:solidFill>
              </a:rPr>
              <a:t>Genetic </a:t>
            </a:r>
            <a:r>
              <a:rPr lang="en-IN" sz="2400" b="1" dirty="0" smtClean="0">
                <a:solidFill>
                  <a:srgbClr val="C00000"/>
                </a:solidFill>
              </a:rPr>
              <a:t>anaemia: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/>
              <a:t>Abnormality in RBC production </a:t>
            </a:r>
            <a:r>
              <a:rPr lang="en-IN" sz="2400" dirty="0" smtClean="0"/>
              <a:t>&amp; maturation. </a:t>
            </a:r>
            <a:r>
              <a:rPr lang="en-IN" sz="2400" dirty="0"/>
              <a:t>Causes are- a) </a:t>
            </a:r>
            <a:r>
              <a:rPr lang="en-IN" sz="2400" b="1" dirty="0"/>
              <a:t>Abnormal erythropoiesis</a:t>
            </a:r>
            <a:r>
              <a:rPr lang="en-IN" sz="2400" dirty="0"/>
              <a:t>; b) </a:t>
            </a:r>
            <a:r>
              <a:rPr lang="en-IN" sz="2400" b="1" dirty="0"/>
              <a:t>inadequate haemoglobin formation</a:t>
            </a:r>
            <a:r>
              <a:rPr lang="en-IN" sz="2400" dirty="0"/>
              <a:t>; c) </a:t>
            </a:r>
            <a:r>
              <a:rPr lang="en-IN" sz="2400" b="1" dirty="0"/>
              <a:t>damages/changes affecting the RBC after leaving the bone marrow</a:t>
            </a:r>
            <a:r>
              <a:rPr lang="en-IN" sz="2400" dirty="0"/>
              <a:t>; d) </a:t>
            </a:r>
            <a:r>
              <a:rPr lang="en-IN" sz="2400" b="1" dirty="0"/>
              <a:t>attempts by the bone marrow to increase erythropoiesis to compensate anaemic condition</a:t>
            </a:r>
            <a:r>
              <a:rPr lang="en-IN" sz="2400" dirty="0" smtClean="0"/>
              <a:t>. 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C00000"/>
                </a:solidFill>
              </a:rPr>
              <a:t>Abnormality types</a:t>
            </a:r>
            <a:r>
              <a:rPr lang="en-IN" sz="2400" dirty="0" smtClean="0"/>
              <a:t>:- </a:t>
            </a:r>
            <a:r>
              <a:rPr lang="en-IN" sz="2400" dirty="0" smtClean="0">
                <a:sym typeface="Symbol"/>
              </a:rPr>
              <a:t>1. </a:t>
            </a:r>
            <a:r>
              <a:rPr lang="en-IN" sz="2400" b="1" dirty="0" smtClean="0"/>
              <a:t>Membranopathy</a:t>
            </a:r>
            <a:r>
              <a:rPr lang="en-IN" sz="2400" dirty="0" smtClean="0"/>
              <a:t>, 2. </a:t>
            </a:r>
            <a:r>
              <a:rPr lang="en-IN" sz="2400" b="1" dirty="0" smtClean="0"/>
              <a:t>Haemoglobinopathy</a:t>
            </a:r>
            <a:r>
              <a:rPr lang="en-IN" sz="2400" dirty="0" smtClean="0"/>
              <a:t>, 3. </a:t>
            </a:r>
            <a:r>
              <a:rPr lang="en-IN" sz="2400" b="1" dirty="0" smtClean="0"/>
              <a:t>Fermentopathy</a:t>
            </a:r>
            <a:r>
              <a:rPr lang="en-IN" sz="2400" dirty="0" smtClean="0"/>
              <a:t>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C00000"/>
                </a:solidFill>
              </a:rPr>
              <a:t>Membranopathy:</a:t>
            </a:r>
            <a:endParaRPr lang="en-IN" sz="2400" dirty="0" smtClean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These processes may </a:t>
            </a:r>
            <a:r>
              <a:rPr lang="en-IN" sz="2400" b="1" dirty="0" smtClean="0">
                <a:solidFill>
                  <a:srgbClr val="C00000"/>
                </a:solidFill>
              </a:rPr>
              <a:t>abnormalities of RBC</a:t>
            </a:r>
            <a:r>
              <a:rPr lang="en-IN" sz="2400" dirty="0" smtClean="0">
                <a:solidFill>
                  <a:srgbClr val="C00000"/>
                </a:solidFill>
              </a:rPr>
              <a:t>: 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i&gt; </a:t>
            </a:r>
            <a:r>
              <a:rPr lang="en-IN" sz="2400" b="1" dirty="0" smtClean="0"/>
              <a:t>Anisocytosis: </a:t>
            </a:r>
            <a:r>
              <a:rPr lang="en-IN" sz="2400" dirty="0"/>
              <a:t>increased variation in </a:t>
            </a:r>
            <a:r>
              <a:rPr lang="en-IN" sz="2400" dirty="0" smtClean="0"/>
              <a:t>size</a:t>
            </a:r>
            <a:r>
              <a:rPr lang="en-IN" sz="2400" dirty="0"/>
              <a:t>.</a:t>
            </a:r>
            <a:endParaRPr lang="en-IN" sz="2400" b="1" dirty="0" smtClean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ii&gt;</a:t>
            </a:r>
            <a:r>
              <a:rPr lang="en-IN" sz="2400" b="1" dirty="0" smtClean="0"/>
              <a:t>poikilocytosis</a:t>
            </a:r>
            <a:r>
              <a:rPr lang="en-IN" sz="2400" dirty="0" smtClean="0"/>
              <a:t>: increased variation in shape..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iii&gt; </a:t>
            </a:r>
            <a:r>
              <a:rPr lang="en-IN" sz="2400" b="1" dirty="0" smtClean="0"/>
              <a:t>Spherocytosis</a:t>
            </a:r>
            <a:r>
              <a:rPr lang="en-IN" sz="2400" dirty="0" smtClean="0"/>
              <a:t>: more spheroidal shape than disc-like.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iv&gt; </a:t>
            </a:r>
            <a:r>
              <a:rPr lang="en-IN" sz="2400" b="1" dirty="0" smtClean="0"/>
              <a:t>Elliptocytosis: </a:t>
            </a:r>
            <a:r>
              <a:rPr lang="en-IN" sz="2400" dirty="0" smtClean="0"/>
              <a:t>more oval or elliptical shaped cells present.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29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BLOOD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ﻳاسر العسيري on Twitter: &quot;Poikilocytosis = variations of RBCs ...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02" b="17469"/>
          <a:stretch/>
        </p:blipFill>
        <p:spPr bwMode="auto">
          <a:xfrm>
            <a:off x="304800" y="1124743"/>
            <a:ext cx="8686800" cy="28083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Hereditary Spherocytosis (for Parents) - Nemours KidsHealt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960440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ience Source - Elliptocytosi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77072"/>
            <a:ext cx="3744416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23528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    Spherocytosis				      Elliptocytosis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6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BLOOD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 fontScale="77500" lnSpcReduction="20000"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rgbClr val="C00000"/>
                </a:solidFill>
              </a:rPr>
              <a:t>Haemoglobinopathy: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400" dirty="0" smtClean="0"/>
              <a:t>Haemoglobinopathy </a:t>
            </a:r>
            <a:r>
              <a:rPr lang="en-IN" sz="3400" dirty="0"/>
              <a:t>is a kind of genetic defect that results in abnormal structure of one of the globin chains of the </a:t>
            </a:r>
            <a:r>
              <a:rPr lang="en-IN" sz="3400" dirty="0" smtClean="0"/>
              <a:t>haemoglobin molecule. Common Haemoglobinopathy </a:t>
            </a:r>
            <a:r>
              <a:rPr lang="en-IN" sz="3400" dirty="0"/>
              <a:t>include sickle-cell disease &amp; </a:t>
            </a:r>
            <a:r>
              <a:rPr lang="en-IN" sz="3400" dirty="0" smtClean="0"/>
              <a:t>thalassemia.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400" dirty="0" smtClean="0"/>
              <a:t>Inadequate haemoglobin formation:</a:t>
            </a:r>
            <a:endParaRPr lang="en-IN" sz="3400" dirty="0" smtClean="0">
              <a:solidFill>
                <a:srgbClr val="C00000"/>
              </a:solidFill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400" dirty="0" smtClean="0"/>
              <a:t>i&gt; </a:t>
            </a:r>
            <a:r>
              <a:rPr lang="en-IN" sz="3400" b="1" dirty="0" smtClean="0"/>
              <a:t>Hypochromasia: </a:t>
            </a:r>
            <a:r>
              <a:rPr lang="en-IN" sz="3400" dirty="0" smtClean="0"/>
              <a:t>A lower haemoglobin concentration. Which may results from, impaired haemoglobin synthesis, very common cause of iron deficiency or sideroblastic anaemia, a are cause of failure of globin synthesis as in thalassemia.</a:t>
            </a:r>
            <a:endParaRPr lang="en-IN" sz="3400" b="1" dirty="0" smtClean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400" dirty="0" smtClean="0"/>
              <a:t>ii&gt;</a:t>
            </a:r>
            <a:r>
              <a:rPr lang="en-IN" sz="3400" b="1" dirty="0"/>
              <a:t> </a:t>
            </a:r>
            <a:r>
              <a:rPr lang="en-IN" sz="3400" b="1" dirty="0" smtClean="0"/>
              <a:t>Anisochromasia </a:t>
            </a:r>
            <a:r>
              <a:rPr lang="en-IN" sz="3400" dirty="0" smtClean="0"/>
              <a:t>: In which a proportion only of the red cells stain palely, where anaemia patient responding to iron therapy or after the transfusion of normal blood to hypochromic or sideroblastic anaemic patient.</a:t>
            </a:r>
          </a:p>
          <a:p>
            <a:pPr marL="0" lvl="0" indent="0" algn="just">
              <a:buClr>
                <a:srgbClr val="FF0000"/>
              </a:buClr>
              <a:buNone/>
            </a:pP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BLOOD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C00000"/>
                </a:solidFill>
              </a:rPr>
              <a:t>Fermentopathy: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tx1"/>
                </a:solidFill>
              </a:rPr>
              <a:t>This is the type of hereditary metabolic defect of individual patient.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C00000"/>
                </a:solidFill>
              </a:rPr>
              <a:t>Glycolysis:</a:t>
            </a:r>
            <a:r>
              <a:rPr lang="en-IN" sz="2800" dirty="0" smtClean="0">
                <a:solidFill>
                  <a:schemeClr val="tx1"/>
                </a:solidFill>
              </a:rPr>
              <a:t> difficulty in glycolytic pathway due to pyruvate kinase deficiency.</a:t>
            </a:r>
            <a:endParaRPr lang="en-IN" sz="2800" b="1" dirty="0" smtClean="0">
              <a:solidFill>
                <a:srgbClr val="C00000"/>
              </a:solidFill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C00000"/>
              </a:solidFill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C00000"/>
                </a:solidFill>
              </a:rPr>
              <a:t>Pentose phosphate shunt:</a:t>
            </a:r>
            <a:r>
              <a:rPr lang="en-IN" sz="2800" dirty="0" smtClean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difficulty in </a:t>
            </a:r>
            <a:r>
              <a:rPr lang="en-IN" sz="2800" dirty="0" smtClean="0">
                <a:solidFill>
                  <a:schemeClr val="tx1"/>
                </a:solidFill>
              </a:rPr>
              <a:t>HMP shunt  </a:t>
            </a:r>
            <a:r>
              <a:rPr lang="en-IN" sz="2800" dirty="0">
                <a:solidFill>
                  <a:schemeClr val="tx1"/>
                </a:solidFill>
              </a:rPr>
              <a:t>pathway due to </a:t>
            </a:r>
            <a:r>
              <a:rPr lang="en-IN" sz="2800" dirty="0" smtClean="0">
                <a:solidFill>
                  <a:schemeClr val="tx1"/>
                </a:solidFill>
              </a:rPr>
              <a:t>G6PD enzymatic deficiency.</a:t>
            </a:r>
            <a:endParaRPr lang="en-IN" sz="2800" b="1" dirty="0" smtClean="0">
              <a:solidFill>
                <a:srgbClr val="C00000"/>
              </a:solidFill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sz="2800" b="1" dirty="0" smtClean="0">
              <a:solidFill>
                <a:srgbClr val="C00000"/>
              </a:solidFill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C00000"/>
                </a:solidFill>
              </a:rPr>
              <a:t>The glutathione system:</a:t>
            </a:r>
            <a:r>
              <a:rPr lang="en-IN" sz="2800" dirty="0" smtClean="0">
                <a:solidFill>
                  <a:schemeClr val="tx1"/>
                </a:solidFill>
              </a:rPr>
              <a:t> Problem in glutathione reduction.</a:t>
            </a:r>
            <a:endParaRPr lang="en-IN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Sickle Cell </a:t>
            </a:r>
            <a:r>
              <a:rPr lang="en-IN" sz="2800" dirty="0" smtClean="0">
                <a:solidFill>
                  <a:srgbClr val="FF0000"/>
                </a:solidFill>
              </a:rPr>
              <a:t>Anaemia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dirty="0" smtClean="0"/>
              <a:t>Hereditary </a:t>
            </a:r>
            <a:r>
              <a:rPr lang="en-IN" sz="2800" dirty="0"/>
              <a:t>type of chronic </a:t>
            </a:r>
            <a:r>
              <a:rPr lang="en-IN" sz="2800" dirty="0" smtClean="0"/>
              <a:t>haemolytic anaemia. 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dirty="0" smtClean="0"/>
              <a:t>Erythrocytes </a:t>
            </a:r>
            <a:r>
              <a:rPr lang="en-IN" sz="2800" dirty="0"/>
              <a:t>have their normal biconcave discoid shape distorted, generally presenting a sickle-like shape. </a:t>
            </a:r>
            <a:r>
              <a:rPr lang="en-IN" sz="2800" dirty="0" smtClean="0"/>
              <a:t>Reduces </a:t>
            </a:r>
            <a:r>
              <a:rPr lang="en-IN" sz="2800" dirty="0"/>
              <a:t>both their plasticity and lifetime from the normal 120 days average down to 14 </a:t>
            </a:r>
            <a:r>
              <a:rPr lang="en-IN" sz="2800" dirty="0" smtClean="0"/>
              <a:t>days.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/>
              <a:t>Clinical </a:t>
            </a:r>
            <a:r>
              <a:rPr lang="en-IN" sz="2800" b="1" dirty="0" smtClean="0"/>
              <a:t>Manifestations:</a:t>
            </a:r>
            <a:r>
              <a:rPr lang="en-IN" sz="2800" dirty="0" smtClean="0"/>
              <a:t> Common </a:t>
            </a:r>
            <a:r>
              <a:rPr lang="en-IN" sz="2800" dirty="0"/>
              <a:t>in females, before the age of 30 </a:t>
            </a:r>
            <a:r>
              <a:rPr lang="en-IN" sz="2800" dirty="0" smtClean="0"/>
              <a:t>years, Cerebrovascular </a:t>
            </a:r>
            <a:r>
              <a:rPr lang="en-IN" sz="2800" dirty="0"/>
              <a:t>accidents/ </a:t>
            </a:r>
            <a:r>
              <a:rPr lang="en-IN" sz="2800" dirty="0" smtClean="0"/>
              <a:t>strokes, Aplastic </a:t>
            </a:r>
            <a:r>
              <a:rPr lang="en-IN" sz="2800" dirty="0"/>
              <a:t>crises leading to severe </a:t>
            </a:r>
            <a:r>
              <a:rPr lang="en-IN" sz="2800" dirty="0" smtClean="0"/>
              <a:t>anaemia, chronic </a:t>
            </a:r>
            <a:r>
              <a:rPr lang="en-IN" sz="2800" dirty="0"/>
              <a:t>leg </a:t>
            </a:r>
            <a:r>
              <a:rPr lang="en-IN" sz="2800" dirty="0" smtClean="0"/>
              <a:t>ulcers, Haematuria, Aseptic </a:t>
            </a:r>
            <a:r>
              <a:rPr lang="en-IN" sz="2800" dirty="0"/>
              <a:t>osteonecrosis, </a:t>
            </a:r>
            <a:r>
              <a:rPr lang="en-IN" sz="2800" dirty="0" smtClean="0"/>
              <a:t>Retinitis </a:t>
            </a:r>
            <a:r>
              <a:rPr lang="en-IN" sz="2800" dirty="0"/>
              <a:t>leading to </a:t>
            </a:r>
            <a:r>
              <a:rPr lang="en-IN" sz="2800" dirty="0" smtClean="0"/>
              <a:t>blindness, Splenic sequestration, Renal failure, Acute </a:t>
            </a:r>
            <a:r>
              <a:rPr lang="en-IN" sz="2800" dirty="0"/>
              <a:t>chest syndrome - fever, cough, sputum production, </a:t>
            </a:r>
            <a:r>
              <a:rPr lang="en-IN" sz="2800" dirty="0" smtClean="0"/>
              <a:t>dyspnoea</a:t>
            </a:r>
            <a:r>
              <a:rPr lang="en-IN" sz="2800" dirty="0"/>
              <a:t>, or </a:t>
            </a:r>
            <a:r>
              <a:rPr lang="en-IN" sz="2800" dirty="0" smtClean="0"/>
              <a:t>hypoxia.</a:t>
            </a:r>
          </a:p>
        </p:txBody>
      </p:sp>
    </p:spTree>
    <p:extLst>
      <p:ext uri="{BB962C8B-B14F-4D97-AF65-F5344CB8AC3E}">
        <p14:creationId xmlns:p14="http://schemas.microsoft.com/office/powerpoint/2010/main" val="19017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Sickle Cell </a:t>
            </a:r>
            <a:r>
              <a:rPr lang="en-IN" sz="2800" dirty="0" smtClean="0">
                <a:solidFill>
                  <a:srgbClr val="FF0000"/>
                </a:solidFill>
              </a:rPr>
              <a:t>Anaemia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/>
              <a:t>Oral Manifestations:</a:t>
            </a:r>
            <a:r>
              <a:rPr lang="en-IN" sz="2800" dirty="0" smtClean="0"/>
              <a:t>  Significant </a:t>
            </a:r>
            <a:r>
              <a:rPr lang="en-IN" sz="2800" dirty="0"/>
              <a:t>bone change in dental </a:t>
            </a:r>
            <a:r>
              <a:rPr lang="en-IN" sz="2800" dirty="0" smtClean="0"/>
              <a:t>radiograph, Mild </a:t>
            </a:r>
            <a:r>
              <a:rPr lang="en-IN" sz="2800" dirty="0"/>
              <a:t>to severe generalized osteoporosis </a:t>
            </a:r>
            <a:r>
              <a:rPr lang="en-IN" sz="2800" dirty="0" smtClean="0"/>
              <a:t>, </a:t>
            </a:r>
            <a:r>
              <a:rPr lang="en-IN" sz="2800" dirty="0"/>
              <a:t>Loss of trabeculation of the jaw </a:t>
            </a:r>
            <a:r>
              <a:rPr lang="en-IN" sz="2800" dirty="0" smtClean="0"/>
              <a:t>bone, Enamel hypo-mineralization, Pallor </a:t>
            </a:r>
            <a:r>
              <a:rPr lang="en-IN" sz="2800" dirty="0"/>
              <a:t>of the oral </a:t>
            </a:r>
            <a:r>
              <a:rPr lang="en-IN" sz="2800" dirty="0" smtClean="0"/>
              <a:t>mucosa, Delayed </a:t>
            </a:r>
            <a:r>
              <a:rPr lang="en-IN" sz="2800" dirty="0"/>
              <a:t>eruption of the </a:t>
            </a:r>
            <a:r>
              <a:rPr lang="en-IN" sz="2800" dirty="0" smtClean="0"/>
              <a:t>teeth, Pulpal </a:t>
            </a:r>
            <a:r>
              <a:rPr lang="en-IN" sz="2800" dirty="0"/>
              <a:t>necrosis Smooth </a:t>
            </a:r>
            <a:r>
              <a:rPr lang="en-IN" sz="2800" dirty="0" smtClean="0"/>
              <a:t>tongue.</a:t>
            </a:r>
            <a:endParaRPr lang="en-IN" sz="2800" dirty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/>
              <a:t>Laboratory findings:</a:t>
            </a:r>
            <a:r>
              <a:rPr lang="en-IN" sz="2800" dirty="0" smtClean="0"/>
              <a:t> RBC- </a:t>
            </a:r>
            <a:r>
              <a:rPr lang="en-IN" sz="2800" dirty="0"/>
              <a:t>may reach a level of 1,000,000 cells per cubic </a:t>
            </a:r>
            <a:r>
              <a:rPr lang="en-IN" sz="2800" dirty="0" smtClean="0"/>
              <a:t>mm., Decreased haemoglobin level, High </a:t>
            </a:r>
            <a:r>
              <a:rPr lang="en-IN" sz="2800" dirty="0"/>
              <a:t>reticulocyte count- </a:t>
            </a:r>
            <a:r>
              <a:rPr lang="en-IN" sz="2800" dirty="0" smtClean="0"/>
              <a:t>Anaemia, Increased </a:t>
            </a:r>
            <a:r>
              <a:rPr lang="en-IN" sz="2800" dirty="0"/>
              <a:t>marrow </a:t>
            </a:r>
            <a:r>
              <a:rPr lang="en-IN" sz="2800" dirty="0" smtClean="0"/>
              <a:t>response</a:t>
            </a:r>
            <a:r>
              <a:rPr lang="en-IN" sz="2800" dirty="0"/>
              <a:t>,</a:t>
            </a:r>
            <a:r>
              <a:rPr lang="en-IN" sz="2800" dirty="0" smtClean="0"/>
              <a:t> </a:t>
            </a:r>
            <a:r>
              <a:rPr lang="en-IN" sz="2800" dirty="0"/>
              <a:t>Elevated lactic dehydrogenase and decreased levels of </a:t>
            </a:r>
            <a:r>
              <a:rPr lang="en-IN" sz="2800" dirty="0" smtClean="0"/>
              <a:t>hepato globin- </a:t>
            </a:r>
            <a:r>
              <a:rPr lang="en-IN" sz="2800" dirty="0"/>
              <a:t>confirms </a:t>
            </a:r>
            <a:r>
              <a:rPr lang="en-IN" sz="2800" dirty="0" smtClean="0"/>
              <a:t>haemolysis.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/>
              <a:t>Blood </a:t>
            </a:r>
            <a:r>
              <a:rPr lang="en-IN" sz="2800" b="1" dirty="0"/>
              <a:t>smear: </a:t>
            </a:r>
            <a:r>
              <a:rPr lang="en-IN" sz="2800" dirty="0" smtClean="0"/>
              <a:t>Typical </a:t>
            </a:r>
            <a:r>
              <a:rPr lang="en-IN" sz="2800" dirty="0"/>
              <a:t>sickle- shaped RBCs </a:t>
            </a:r>
            <a:r>
              <a:rPr lang="en-IN" sz="2800" dirty="0" smtClean="0"/>
              <a:t>seen.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85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Erythroblastosis </a:t>
            </a:r>
            <a:r>
              <a:rPr lang="en-IN" sz="2800" dirty="0" err="1">
                <a:solidFill>
                  <a:srgbClr val="FF0000"/>
                </a:solidFill>
              </a:rPr>
              <a:t>fetalis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/>
              <a:t>Congenital haemolytic anaemia:</a:t>
            </a:r>
            <a:r>
              <a:rPr lang="en-IN" sz="2800" dirty="0" smtClean="0"/>
              <a:t> </a:t>
            </a:r>
            <a:r>
              <a:rPr lang="en-IN" sz="2800" dirty="0"/>
              <a:t>due to Rh incompatibility results from the destruction of </a:t>
            </a:r>
            <a:r>
              <a:rPr lang="en-IN" sz="2800" dirty="0" smtClean="0"/>
              <a:t>foetal-blood </a:t>
            </a:r>
            <a:r>
              <a:rPr lang="en-IN" sz="2800" dirty="0"/>
              <a:t>brought about by a reaction between maternal and </a:t>
            </a:r>
            <a:r>
              <a:rPr lang="en-IN" sz="2800" dirty="0" smtClean="0"/>
              <a:t>foetal-blood factors.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/>
              <a:t>Pathogenesis:</a:t>
            </a:r>
            <a:r>
              <a:rPr lang="en-IN" sz="2800" dirty="0" smtClean="0"/>
              <a:t> EF </a:t>
            </a:r>
            <a:r>
              <a:rPr lang="en-IN" sz="2800" dirty="0"/>
              <a:t>is essentially due to inheritance by the </a:t>
            </a:r>
            <a:r>
              <a:rPr lang="en-IN" sz="2800" dirty="0" smtClean="0"/>
              <a:t>foetus </a:t>
            </a:r>
            <a:r>
              <a:rPr lang="en-IN" sz="2800" dirty="0"/>
              <a:t>of a blood factor from the father that acts as a foreign antigen to the mother. </a:t>
            </a:r>
            <a:r>
              <a:rPr lang="en-IN" sz="2800" dirty="0" smtClean="0"/>
              <a:t>Trans-placental </a:t>
            </a:r>
            <a:r>
              <a:rPr lang="en-IN" sz="2800" dirty="0"/>
              <a:t>transfer of this antigen, </a:t>
            </a:r>
            <a:r>
              <a:rPr lang="en-IN" sz="2800" dirty="0" smtClean="0"/>
              <a:t>trans-placental </a:t>
            </a:r>
            <a:r>
              <a:rPr lang="en-IN" sz="2800" dirty="0"/>
              <a:t>leaks of </a:t>
            </a:r>
            <a:r>
              <a:rPr lang="en-IN" sz="2800" dirty="0" smtClean="0"/>
              <a:t>RBC leads to, (from </a:t>
            </a:r>
            <a:r>
              <a:rPr lang="en-IN" sz="2800" dirty="0"/>
              <a:t>the </a:t>
            </a:r>
            <a:r>
              <a:rPr lang="en-IN" sz="2800" dirty="0" smtClean="0"/>
              <a:t>foetus </a:t>
            </a:r>
            <a:r>
              <a:rPr lang="en-IN" sz="2800" dirty="0"/>
              <a:t>to the </a:t>
            </a:r>
            <a:r>
              <a:rPr lang="en-IN" sz="2800" dirty="0" smtClean="0"/>
              <a:t>mother), </a:t>
            </a:r>
            <a:r>
              <a:rPr lang="en-IN" sz="2800" dirty="0"/>
              <a:t>Immunization of the mother, formation of antibodies which When transferred back to the </a:t>
            </a:r>
            <a:r>
              <a:rPr lang="en-IN" sz="2800" dirty="0" smtClean="0"/>
              <a:t>foetus </a:t>
            </a:r>
            <a:r>
              <a:rPr lang="en-IN" sz="2800" dirty="0"/>
              <a:t>by the same route Produce fetal </a:t>
            </a:r>
            <a:r>
              <a:rPr lang="en-IN" sz="2800" dirty="0" smtClean="0"/>
              <a:t>haemolysis.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40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Erythroblastosis </a:t>
            </a:r>
            <a:r>
              <a:rPr lang="en-IN" sz="2800" dirty="0" err="1">
                <a:solidFill>
                  <a:srgbClr val="FF0000"/>
                </a:solidFill>
              </a:rPr>
              <a:t>fetalis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dirty="0" smtClean="0"/>
              <a:t>If </a:t>
            </a:r>
            <a:r>
              <a:rPr lang="en-IN" sz="2600" dirty="0"/>
              <a:t>both parents are </a:t>
            </a:r>
            <a:r>
              <a:rPr lang="en-IN" sz="2600" dirty="0" err="1"/>
              <a:t>homozygously</a:t>
            </a:r>
            <a:r>
              <a:rPr lang="en-IN" sz="2600" dirty="0"/>
              <a:t> Rh positive→ infant will be Rh positive → no maternal </a:t>
            </a:r>
            <a:r>
              <a:rPr lang="en-IN" sz="2600" dirty="0" smtClean="0"/>
              <a:t>immunization, If </a:t>
            </a:r>
            <a:r>
              <a:rPr lang="en-IN" sz="2600" dirty="0"/>
              <a:t>mother is </a:t>
            </a:r>
            <a:r>
              <a:rPr lang="en-IN" sz="2600" dirty="0" err="1"/>
              <a:t>homozygously</a:t>
            </a:r>
            <a:r>
              <a:rPr lang="en-IN" sz="2600" dirty="0"/>
              <a:t> positive but father is Rh- negative → no maternal </a:t>
            </a:r>
            <a:r>
              <a:rPr lang="en-IN" sz="2600" dirty="0" smtClean="0"/>
              <a:t>immunization, If </a:t>
            </a:r>
            <a:r>
              <a:rPr lang="en-IN" sz="2600" dirty="0"/>
              <a:t>father is Rh- positive and mother is Rh- negative → </a:t>
            </a:r>
            <a:r>
              <a:rPr lang="en-IN" sz="2600" dirty="0" smtClean="0"/>
              <a:t>foetus </a:t>
            </a:r>
            <a:r>
              <a:rPr lang="en-IN" sz="2600" dirty="0"/>
              <a:t>inherits parental factor, which may act as an antigen to the mother and immunize her with resultant antibody </a:t>
            </a:r>
            <a:r>
              <a:rPr lang="en-IN" sz="2600" dirty="0" smtClean="0"/>
              <a:t>formation.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b="1" dirty="0" smtClean="0"/>
              <a:t>Clinical features: </a:t>
            </a:r>
            <a:r>
              <a:rPr lang="en-IN" sz="2600" dirty="0" smtClean="0"/>
              <a:t>Some </a:t>
            </a:r>
            <a:r>
              <a:rPr lang="en-IN" sz="2600" dirty="0"/>
              <a:t>infants are </a:t>
            </a:r>
            <a:r>
              <a:rPr lang="en-IN" sz="2600" dirty="0" smtClean="0"/>
              <a:t>stillborn, Anaemia </a:t>
            </a:r>
            <a:r>
              <a:rPr lang="en-IN" sz="2600" dirty="0"/>
              <a:t>with </a:t>
            </a:r>
            <a:r>
              <a:rPr lang="en-IN" sz="2600" dirty="0" smtClean="0"/>
              <a:t>pallor, Jaundice, Compensatory erythropoiesis.</a:t>
            </a:r>
            <a:endParaRPr lang="en-IN" sz="2600" dirty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b="1" dirty="0" smtClean="0"/>
              <a:t>Laboratory findings: </a:t>
            </a:r>
            <a:r>
              <a:rPr lang="en-IN" sz="2600" dirty="0" smtClean="0"/>
              <a:t>RBC </a:t>
            </a:r>
            <a:r>
              <a:rPr lang="en-IN" sz="2600" dirty="0"/>
              <a:t>count decreased, large number of normoblasts or nucleated red </a:t>
            </a:r>
            <a:r>
              <a:rPr lang="en-IN" sz="2600" dirty="0" smtClean="0"/>
              <a:t>cells, At </a:t>
            </a:r>
            <a:r>
              <a:rPr lang="en-IN" sz="2600" dirty="0"/>
              <a:t>present, Rh-negative mothers are being given anti-D gamma globulin to prevent </a:t>
            </a:r>
            <a:r>
              <a:rPr lang="en-IN" sz="2600" dirty="0" smtClean="0"/>
              <a:t>immunization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255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pPr lvl="0"/>
            <a:r>
              <a:rPr lang="en-IN" sz="2800" dirty="0">
                <a:solidFill>
                  <a:srgbClr val="FF0000"/>
                </a:solidFill>
              </a:rPr>
              <a:t>Thalassemia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760640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b="1" dirty="0" smtClean="0"/>
              <a:t>Thalassemia</a:t>
            </a:r>
            <a:r>
              <a:rPr lang="en-IN" dirty="0" smtClean="0"/>
              <a:t> </a:t>
            </a:r>
            <a:r>
              <a:rPr lang="en-IN" dirty="0"/>
              <a:t>is a group of genetic disorders of </a:t>
            </a:r>
            <a:r>
              <a:rPr lang="en-IN" dirty="0" smtClean="0"/>
              <a:t>haemoglobin </a:t>
            </a:r>
            <a:r>
              <a:rPr lang="en-IN" dirty="0"/>
              <a:t>synthesis characterized by a disturbance of either alpha (α) or beta (β) </a:t>
            </a:r>
            <a:r>
              <a:rPr lang="en-IN" dirty="0" smtClean="0"/>
              <a:t>haemoglobin </a:t>
            </a:r>
            <a:r>
              <a:rPr lang="en-IN" dirty="0"/>
              <a:t>chain </a:t>
            </a:r>
            <a:r>
              <a:rPr lang="en-IN" dirty="0" smtClean="0"/>
              <a:t>production.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b="1" dirty="0" smtClean="0"/>
              <a:t>Pathogenesis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Normal </a:t>
            </a:r>
            <a:r>
              <a:rPr lang="en-IN" dirty="0"/>
              <a:t>adult </a:t>
            </a:r>
            <a:r>
              <a:rPr lang="en-IN" dirty="0" smtClean="0"/>
              <a:t>haemoglobin </a:t>
            </a:r>
            <a:r>
              <a:rPr lang="en-IN" dirty="0"/>
              <a:t>(</a:t>
            </a:r>
            <a:r>
              <a:rPr lang="en-IN" dirty="0" err="1"/>
              <a:t>HbA</a:t>
            </a:r>
            <a:r>
              <a:rPr lang="en-IN" dirty="0"/>
              <a:t>)- </a:t>
            </a:r>
            <a:r>
              <a:rPr lang="en-IN" dirty="0" smtClean="0"/>
              <a:t>haem </a:t>
            </a:r>
            <a:r>
              <a:rPr lang="en-IN" dirty="0"/>
              <a:t>is conjugated to </a:t>
            </a:r>
            <a:r>
              <a:rPr lang="en-IN" dirty="0" smtClean="0"/>
              <a:t>globin. Globin- </a:t>
            </a:r>
            <a:r>
              <a:rPr lang="en-IN" dirty="0"/>
              <a:t>2 pairs of α chain and β </a:t>
            </a:r>
            <a:r>
              <a:rPr lang="en-IN" dirty="0" smtClean="0"/>
              <a:t>chain.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dirty="0" smtClean="0"/>
              <a:t>In </a:t>
            </a:r>
            <a:r>
              <a:rPr lang="en-IN" dirty="0"/>
              <a:t>thalassemia group of </a:t>
            </a:r>
            <a:r>
              <a:rPr lang="en-IN" dirty="0" smtClean="0"/>
              <a:t>anaemias, Heterogeneous </a:t>
            </a:r>
            <a:r>
              <a:rPr lang="en-IN" dirty="0"/>
              <a:t>group- diminished synthesis of α chain and β chain of </a:t>
            </a:r>
            <a:r>
              <a:rPr lang="en-IN" dirty="0" smtClean="0"/>
              <a:t>haemoglobin A.</a:t>
            </a:r>
          </a:p>
        </p:txBody>
      </p:sp>
    </p:spTree>
    <p:extLst>
      <p:ext uri="{BB962C8B-B14F-4D97-AF65-F5344CB8AC3E}">
        <p14:creationId xmlns:p14="http://schemas.microsoft.com/office/powerpoint/2010/main" val="27939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pPr lvl="0"/>
            <a:r>
              <a:rPr lang="en-IN" sz="2800" dirty="0">
                <a:solidFill>
                  <a:srgbClr val="FF0000"/>
                </a:solidFill>
              </a:rPr>
              <a:t>Thalassemia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760640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/>
              <a:t>Thalassemia α</a:t>
            </a:r>
            <a:r>
              <a:rPr lang="en-IN" sz="2800" dirty="0"/>
              <a:t>- deficient synthesis of α chain.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/>
              <a:t>Thalassemia β</a:t>
            </a:r>
            <a:r>
              <a:rPr lang="en-IN" sz="2800" dirty="0"/>
              <a:t> – deficient synthesis of β chain. - an excess of α- chains, producing ‘unstable haemoglobins’. Damage the erythrocytes → vulnerability to destruction.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dirty="0"/>
              <a:t>In heterozygotes, the disease is mild and is called as </a:t>
            </a:r>
            <a:r>
              <a:rPr lang="en-IN" sz="2800" b="1" dirty="0"/>
              <a:t>Thalassemia minor</a:t>
            </a:r>
            <a:r>
              <a:rPr lang="en-IN" sz="2800" dirty="0"/>
              <a:t>, Represent both α and β thalassemia. In homozygote, severe form, called </a:t>
            </a:r>
            <a:r>
              <a:rPr lang="en-IN" sz="2800" b="1" dirty="0"/>
              <a:t>Thalassemia major</a:t>
            </a:r>
            <a:r>
              <a:rPr lang="en-IN" sz="2800" dirty="0"/>
              <a:t> or β – thalassemia. Production of β chain is markedly decreased or absent. Consequent decrease in synthesis of total haemoglobin occurs → severe hypochromic anaemia.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7442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BLOOD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FF0000"/>
                </a:solidFill>
              </a:rPr>
              <a:t>Blood</a:t>
            </a:r>
            <a:r>
              <a:rPr lang="en-IN" sz="2400" dirty="0">
                <a:solidFill>
                  <a:schemeClr val="tx1"/>
                </a:solidFill>
              </a:rPr>
              <a:t> transports oxygen and nutrients to body </a:t>
            </a:r>
            <a:r>
              <a:rPr lang="en-IN" sz="2400" dirty="0" smtClean="0">
                <a:solidFill>
                  <a:schemeClr val="tx1"/>
                </a:solidFill>
              </a:rPr>
              <a:t>cells and  </a:t>
            </a:r>
            <a:r>
              <a:rPr lang="en-IN" sz="2400" dirty="0">
                <a:solidFill>
                  <a:schemeClr val="tx1"/>
                </a:solidFill>
              </a:rPr>
              <a:t>removes carbon dioxide and other waste products from body cells for </a:t>
            </a:r>
            <a:r>
              <a:rPr lang="en-IN" sz="2400" dirty="0" smtClean="0">
                <a:solidFill>
                  <a:schemeClr val="tx1"/>
                </a:solidFill>
              </a:rPr>
              <a:t>elimination.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</a:rPr>
              <a:t>The normal circulating blood volume in an adult 70kg man is 5600ml(8% of body wt.), among which about 55% is plasma &amp; 45% is corpuscles.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</a:rPr>
              <a:t>Although </a:t>
            </a:r>
            <a:r>
              <a:rPr lang="en-IN" sz="2400" dirty="0">
                <a:solidFill>
                  <a:schemeClr val="tx1"/>
                </a:solidFill>
              </a:rPr>
              <a:t>the mature </a:t>
            </a:r>
            <a:r>
              <a:rPr lang="en-IN" sz="2400" dirty="0" smtClean="0">
                <a:solidFill>
                  <a:schemeClr val="tx1"/>
                </a:solidFill>
              </a:rPr>
              <a:t>blood cells are </a:t>
            </a:r>
            <a:r>
              <a:rPr lang="en-IN" sz="2400" dirty="0">
                <a:solidFill>
                  <a:schemeClr val="tx1"/>
                </a:solidFill>
              </a:rPr>
              <a:t>quite different from each other in both structure and function, all of these cells develop from a </a:t>
            </a:r>
            <a:r>
              <a:rPr lang="en-IN" sz="2400" dirty="0" smtClean="0">
                <a:solidFill>
                  <a:schemeClr val="tx1"/>
                </a:solidFill>
              </a:rPr>
              <a:t>common</a:t>
            </a:r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b="1" dirty="0">
                <a:solidFill>
                  <a:srgbClr val="0070C0"/>
                </a:solidFill>
              </a:rPr>
              <a:t>stem cell</a:t>
            </a:r>
            <a:r>
              <a:rPr lang="en-IN" sz="2400" dirty="0">
                <a:solidFill>
                  <a:schemeClr val="tx1"/>
                </a:solidFill>
              </a:rPr>
              <a:t> population, which resides in the bone </a:t>
            </a:r>
            <a:r>
              <a:rPr lang="en-IN" sz="2400" dirty="0" smtClean="0">
                <a:solidFill>
                  <a:schemeClr val="tx1"/>
                </a:solidFill>
              </a:rPr>
              <a:t>marrow.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developmental process is called </a:t>
            </a:r>
            <a:r>
              <a:rPr lang="en-IN" sz="2400" b="1" dirty="0" smtClean="0">
                <a:solidFill>
                  <a:srgbClr val="FF0000"/>
                </a:solidFill>
              </a:rPr>
              <a:t>haematopoiesis</a:t>
            </a:r>
            <a:r>
              <a:rPr lang="en-IN" sz="2400" dirty="0" smtClean="0">
                <a:solidFill>
                  <a:schemeClr val="tx1"/>
                </a:solidFill>
              </a:rPr>
              <a:t>. More </a:t>
            </a:r>
            <a:r>
              <a:rPr lang="en-IN" sz="2400" dirty="0">
                <a:solidFill>
                  <a:schemeClr val="tx1"/>
                </a:solidFill>
              </a:rPr>
              <a:t>than 100 billion cells are produced every day. This makes the bone marrow one of the most active organs in the body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</a:rPr>
              <a:t>Active marrow is called </a:t>
            </a:r>
            <a:r>
              <a:rPr lang="en-IN" sz="2400" b="1" dirty="0" smtClean="0">
                <a:solidFill>
                  <a:srgbClr val="FF0000"/>
                </a:solidFill>
              </a:rPr>
              <a:t>red bone marrow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&amp; inactive marrow which is infiltrated with fat is called </a:t>
            </a:r>
            <a:r>
              <a:rPr lang="en-IN" sz="2400" b="1" dirty="0" smtClean="0">
                <a:solidFill>
                  <a:srgbClr val="FFC000"/>
                </a:solidFill>
              </a:rPr>
              <a:t>yellow bone marrow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pPr lvl="0"/>
            <a:r>
              <a:rPr lang="en-IN" sz="2000" dirty="0" smtClean="0">
                <a:solidFill>
                  <a:srgbClr val="FF0000"/>
                </a:solidFill>
              </a:rPr>
              <a:t>Anaemia </a:t>
            </a:r>
            <a:r>
              <a:rPr lang="en-IN" sz="2000" dirty="0">
                <a:solidFill>
                  <a:srgbClr val="FF0000"/>
                </a:solidFill>
              </a:rPr>
              <a:t>Owing to Decreased Production of </a:t>
            </a:r>
            <a:r>
              <a:rPr lang="en-IN" sz="2000" dirty="0" smtClean="0">
                <a:solidFill>
                  <a:srgbClr val="FF0000"/>
                </a:solidFill>
              </a:rPr>
              <a:t>RBCs, </a:t>
            </a:r>
            <a:r>
              <a:rPr lang="en-IN" sz="2000" dirty="0">
                <a:solidFill>
                  <a:srgbClr val="FF0000"/>
                </a:solidFill>
              </a:rPr>
              <a:t>Megaloblastic (Pernicious) </a:t>
            </a:r>
            <a:r>
              <a:rPr lang="en-IN" sz="2000" dirty="0" smtClean="0">
                <a:solidFill>
                  <a:srgbClr val="FF0000"/>
                </a:solidFill>
              </a:rPr>
              <a:t>Anaemia </a:t>
            </a:r>
            <a:r>
              <a:rPr lang="en-IN" sz="2000" dirty="0">
                <a:solidFill>
                  <a:srgbClr val="FF0000"/>
                </a:solidFill>
              </a:rPr>
              <a:t>and Vitamin B12 (Cobalamin) Deficiency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It </a:t>
            </a:r>
            <a:r>
              <a:rPr lang="en-IN" sz="2400" dirty="0"/>
              <a:t>is adult form of </a:t>
            </a:r>
            <a:r>
              <a:rPr lang="en-IN" sz="2400" dirty="0" smtClean="0"/>
              <a:t>anaemia </a:t>
            </a:r>
            <a:r>
              <a:rPr lang="en-IN" sz="2400" dirty="0"/>
              <a:t>that is associated with gastric atrophy and a loss of intrinsic factor production in gastric </a:t>
            </a:r>
            <a:r>
              <a:rPr lang="en-IN" sz="2400" dirty="0" smtClean="0"/>
              <a:t>secretions. Rare </a:t>
            </a:r>
            <a:r>
              <a:rPr lang="en-IN" sz="2400" dirty="0"/>
              <a:t>congenital autosomal recessive </a:t>
            </a:r>
            <a:r>
              <a:rPr lang="en-IN" sz="2400" dirty="0" smtClean="0"/>
              <a:t>form. 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Autoimmune </a:t>
            </a:r>
            <a:r>
              <a:rPr lang="en-IN" sz="2400" b="1" dirty="0"/>
              <a:t>disease </a:t>
            </a:r>
            <a:r>
              <a:rPr lang="en-IN" sz="2400" dirty="0"/>
              <a:t>resulting from autoantibodies directed against intrinsic factor (a substance needed to absorb vitamin B12 from the gastrointestinal tract) and gastric parietal </a:t>
            </a:r>
            <a:r>
              <a:rPr lang="en-IN" sz="2400" dirty="0" smtClean="0"/>
              <a:t>cells.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Vitamin </a:t>
            </a:r>
            <a:r>
              <a:rPr lang="en-IN" sz="2400" dirty="0"/>
              <a:t>B12 → erythrocyte – maturing </a:t>
            </a:r>
            <a:r>
              <a:rPr lang="en-IN" sz="2400" dirty="0" smtClean="0"/>
              <a:t>factor.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Clinical Manifestations:</a:t>
            </a:r>
            <a:r>
              <a:rPr lang="en-IN" sz="2400" dirty="0" smtClean="0"/>
              <a:t> </a:t>
            </a:r>
            <a:r>
              <a:rPr lang="en-IN" sz="2400" dirty="0"/>
              <a:t>Hematologic Megaloblastic (macrocytic) </a:t>
            </a:r>
            <a:r>
              <a:rPr lang="en-IN" sz="2400" dirty="0" smtClean="0"/>
              <a:t>anaemia, Pancytopenia </a:t>
            </a:r>
            <a:r>
              <a:rPr lang="en-IN" sz="2400" dirty="0"/>
              <a:t>(leukopenia, thrombocytopenia</a:t>
            </a:r>
            <a:r>
              <a:rPr lang="en-IN" sz="2400" dirty="0" smtClean="0"/>
              <a:t>), </a:t>
            </a:r>
            <a:r>
              <a:rPr lang="en-IN" sz="2400" dirty="0"/>
              <a:t>Neurologic </a:t>
            </a:r>
            <a:r>
              <a:rPr lang="en-IN" sz="2400" dirty="0" smtClean="0"/>
              <a:t>Paresthesia, </a:t>
            </a:r>
            <a:r>
              <a:rPr lang="en-IN" sz="2400" dirty="0"/>
              <a:t>tingling and numbness of hands and </a:t>
            </a:r>
            <a:r>
              <a:rPr lang="en-IN" sz="2400" dirty="0" smtClean="0"/>
              <a:t>feet. </a:t>
            </a:r>
            <a:r>
              <a:rPr lang="en-IN" sz="2400" dirty="0"/>
              <a:t>Peripheral </a:t>
            </a:r>
            <a:r>
              <a:rPr lang="en-IN" sz="2400" dirty="0" smtClean="0"/>
              <a:t>neuropathy, </a:t>
            </a:r>
            <a:r>
              <a:rPr lang="en-IN" sz="2400" dirty="0"/>
              <a:t>Muscle </a:t>
            </a:r>
            <a:r>
              <a:rPr lang="en-IN" sz="2400" dirty="0" smtClean="0"/>
              <a:t>weakness, </a:t>
            </a:r>
            <a:r>
              <a:rPr lang="en-IN" sz="2400" dirty="0"/>
              <a:t>Impaired sense of </a:t>
            </a:r>
            <a:r>
              <a:rPr lang="en-IN" sz="2400" dirty="0" smtClean="0"/>
              <a:t>smell, </a:t>
            </a:r>
            <a:r>
              <a:rPr lang="en-IN" sz="2400" dirty="0"/>
              <a:t>Syncope </a:t>
            </a:r>
            <a:r>
              <a:rPr lang="en-IN" sz="2400" dirty="0" smtClean="0"/>
              <a:t>Psychiatric, </a:t>
            </a:r>
            <a:r>
              <a:rPr lang="en-IN" sz="2400" dirty="0"/>
              <a:t>Fatigue Irritability, personality </a:t>
            </a:r>
            <a:r>
              <a:rPr lang="en-IN" sz="2400" dirty="0" smtClean="0"/>
              <a:t>changes, </a:t>
            </a:r>
            <a:r>
              <a:rPr lang="en-IN" sz="2400" dirty="0"/>
              <a:t>Mild memory </a:t>
            </a:r>
            <a:r>
              <a:rPr lang="en-IN" sz="2400" dirty="0" smtClean="0"/>
              <a:t>impairment, Depression, </a:t>
            </a:r>
            <a:r>
              <a:rPr lang="en-IN" sz="2400" dirty="0"/>
              <a:t>Cardiovascular increased risk of myocardial infarction and </a:t>
            </a:r>
            <a:r>
              <a:rPr lang="en-IN" sz="2400" dirty="0" smtClean="0"/>
              <a:t>stroke.</a:t>
            </a:r>
          </a:p>
        </p:txBody>
      </p:sp>
    </p:spTree>
    <p:extLst>
      <p:ext uri="{BB962C8B-B14F-4D97-AF65-F5344CB8AC3E}">
        <p14:creationId xmlns:p14="http://schemas.microsoft.com/office/powerpoint/2010/main" val="27442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pPr lvl="0"/>
            <a:r>
              <a:rPr lang="en-IN" sz="2000" dirty="0" smtClean="0">
                <a:solidFill>
                  <a:srgbClr val="FF0000"/>
                </a:solidFill>
              </a:rPr>
              <a:t>Anaemia </a:t>
            </a:r>
            <a:r>
              <a:rPr lang="en-IN" sz="2000" dirty="0">
                <a:solidFill>
                  <a:srgbClr val="FF0000"/>
                </a:solidFill>
              </a:rPr>
              <a:t>Owing to Decreased Production of </a:t>
            </a:r>
            <a:r>
              <a:rPr lang="en-IN" sz="2000" dirty="0" smtClean="0">
                <a:solidFill>
                  <a:srgbClr val="FF0000"/>
                </a:solidFill>
              </a:rPr>
              <a:t>RBCs, </a:t>
            </a:r>
            <a:r>
              <a:rPr lang="en-IN" sz="2000" dirty="0">
                <a:solidFill>
                  <a:srgbClr val="FF0000"/>
                </a:solidFill>
              </a:rPr>
              <a:t>Megaloblastic (Pernicious) </a:t>
            </a:r>
            <a:r>
              <a:rPr lang="en-IN" sz="2000" dirty="0" smtClean="0">
                <a:solidFill>
                  <a:srgbClr val="FF0000"/>
                </a:solidFill>
              </a:rPr>
              <a:t>Anaemia </a:t>
            </a:r>
            <a:r>
              <a:rPr lang="en-IN" sz="2000" dirty="0">
                <a:solidFill>
                  <a:srgbClr val="FF0000"/>
                </a:solidFill>
              </a:rPr>
              <a:t>and Vitamin B12 (Cobalamin) Deficiency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Oral Manifestations :</a:t>
            </a:r>
            <a:r>
              <a:rPr lang="en-IN" sz="2400" dirty="0"/>
              <a:t> </a:t>
            </a:r>
            <a:r>
              <a:rPr lang="en-IN" sz="2400" dirty="0" smtClean="0"/>
              <a:t>Burning </a:t>
            </a:r>
            <a:r>
              <a:rPr lang="en-IN" sz="2400" dirty="0"/>
              <a:t>sensation in the tongue, lips, buccal mucosa, and other mucosal sites. </a:t>
            </a:r>
            <a:r>
              <a:rPr lang="en-IN" sz="2400" dirty="0" smtClean="0"/>
              <a:t>The </a:t>
            </a:r>
            <a:r>
              <a:rPr lang="en-IN" sz="2400" dirty="0"/>
              <a:t>tongue is generally </a:t>
            </a:r>
            <a:r>
              <a:rPr lang="en-IN" sz="2400" dirty="0" smtClean="0"/>
              <a:t>inflamed </a:t>
            </a:r>
            <a:r>
              <a:rPr lang="en-IN" sz="2400" dirty="0"/>
              <a:t>often described as ‘</a:t>
            </a:r>
            <a:r>
              <a:rPr lang="en-IN" sz="2400" dirty="0" smtClean="0"/>
              <a:t>beefy-red’ in </a:t>
            </a:r>
            <a:r>
              <a:rPr lang="en-IN" sz="2400" dirty="0" err="1" smtClean="0"/>
              <a:t>color</a:t>
            </a:r>
            <a:r>
              <a:rPr lang="en-IN" sz="2400" dirty="0" smtClean="0"/>
              <a:t>. glossitis</a:t>
            </a:r>
            <a:r>
              <a:rPr lang="en-IN" sz="2400" dirty="0"/>
              <a:t>, </a:t>
            </a:r>
            <a:r>
              <a:rPr lang="en-IN" sz="2400" dirty="0" smtClean="0"/>
              <a:t>recurrent </a:t>
            </a:r>
            <a:r>
              <a:rPr lang="en-IN" sz="2400" dirty="0"/>
              <a:t>attacks are </a:t>
            </a:r>
            <a:r>
              <a:rPr lang="en-IN" sz="2400" dirty="0" smtClean="0"/>
              <a:t>common, Dysphagia </a:t>
            </a:r>
            <a:r>
              <a:rPr lang="en-IN" sz="2400" dirty="0"/>
              <a:t>and taste alterations have been </a:t>
            </a:r>
            <a:r>
              <a:rPr lang="en-IN" sz="2400" dirty="0" smtClean="0"/>
              <a:t>reported.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Laboratory findings:</a:t>
            </a:r>
            <a:r>
              <a:rPr lang="en-IN" sz="2400" dirty="0" smtClean="0"/>
              <a:t> 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BLOOD</a:t>
            </a:r>
            <a:r>
              <a:rPr lang="en-IN" sz="2400" b="1" dirty="0"/>
              <a:t>:</a:t>
            </a:r>
            <a:r>
              <a:rPr lang="en-IN" sz="2400" dirty="0"/>
              <a:t> RBC count is seriously decreased, often to 1,000,000 or less per cubic mm</a:t>
            </a:r>
            <a:r>
              <a:rPr lang="en-IN" sz="2400" dirty="0" smtClean="0"/>
              <a:t>.- Macrocytosis </a:t>
            </a:r>
            <a:r>
              <a:rPr lang="en-IN" sz="2400" dirty="0"/>
              <a:t>is one of the chief characteristic feature, although poikilocytosis or variation in shape of cells present. - pear or tear drop shape erythrocytes are present. - increased </a:t>
            </a:r>
            <a:r>
              <a:rPr lang="en-IN" sz="2400" dirty="0" smtClean="0"/>
              <a:t>haemoglobin </a:t>
            </a:r>
            <a:r>
              <a:rPr lang="en-IN" sz="2400" dirty="0"/>
              <a:t>content. - mild to moderate thrombocytopenia is </a:t>
            </a:r>
            <a:r>
              <a:rPr lang="en-IN" sz="2400" dirty="0" smtClean="0"/>
              <a:t>noticed.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SERUM</a:t>
            </a:r>
            <a:r>
              <a:rPr lang="en-IN" sz="2400" b="1" dirty="0"/>
              <a:t>:</a:t>
            </a:r>
            <a:r>
              <a:rPr lang="en-IN" sz="2400" dirty="0"/>
              <a:t> Indirect bilirubin may be elevated. serum lactic dehydrogenase is markedly increased. ↓- serum potassium, cholesterol and alkaline </a:t>
            </a:r>
            <a:r>
              <a:rPr lang="en-IN" sz="2400" dirty="0" smtClean="0"/>
              <a:t>phosphatase.</a:t>
            </a:r>
            <a:endParaRPr lang="en-IN" sz="2400" dirty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0892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pPr lvl="0"/>
            <a:r>
              <a:rPr lang="en-IN" sz="2800" dirty="0">
                <a:solidFill>
                  <a:srgbClr val="FF0000"/>
                </a:solidFill>
              </a:rPr>
              <a:t>Aplastic Anaemia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Aplastic anaemia </a:t>
            </a:r>
            <a:r>
              <a:rPr lang="en-IN" sz="2400" b="1" dirty="0"/>
              <a:t>(AA)</a:t>
            </a:r>
            <a:r>
              <a:rPr lang="en-IN" sz="2400" dirty="0"/>
              <a:t> is a rare blood </a:t>
            </a:r>
            <a:r>
              <a:rPr lang="en-IN" sz="2400" dirty="0" err="1"/>
              <a:t>dyscrasia</a:t>
            </a:r>
            <a:r>
              <a:rPr lang="en-IN" sz="2400" dirty="0"/>
              <a:t> in which peripheral blood pancytopenia results from reduced or absent blood cell production in the bone marrow and normal hematopoietic tissue in the bone marrow has been replaced by fatty marrow. 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/>
              <a:t>Environmental </a:t>
            </a:r>
            <a:r>
              <a:rPr lang="en-IN" sz="2400" dirty="0"/>
              <a:t>exposures, such as to drugs, viruses, and toxins, are thought to trigger the aberrant immune response in some patients, but most cases are classified as </a:t>
            </a:r>
            <a:r>
              <a:rPr lang="en-IN" sz="2400" dirty="0" smtClean="0"/>
              <a:t>idiopathic.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2 </a:t>
            </a:r>
            <a:r>
              <a:rPr lang="en-IN" sz="2400" b="1" dirty="0"/>
              <a:t>chief forms: </a:t>
            </a:r>
            <a:endParaRPr lang="en-IN" sz="2400" dirty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Primary </a:t>
            </a:r>
            <a:r>
              <a:rPr lang="en-IN" sz="2400" b="1" dirty="0"/>
              <a:t>aplastic </a:t>
            </a:r>
            <a:r>
              <a:rPr lang="en-IN" sz="2400" b="1" dirty="0" smtClean="0"/>
              <a:t>anaemia</a:t>
            </a:r>
            <a:r>
              <a:rPr lang="en-IN" sz="2400" b="1" dirty="0"/>
              <a:t>: </a:t>
            </a:r>
            <a:r>
              <a:rPr lang="en-IN" sz="2400" dirty="0"/>
              <a:t>unknown </a:t>
            </a:r>
            <a:r>
              <a:rPr lang="en-IN" sz="2400" dirty="0" err="1"/>
              <a:t>e</a:t>
            </a:r>
            <a:r>
              <a:rPr lang="en-IN" sz="2400" dirty="0" err="1" smtClean="0"/>
              <a:t>tiology</a:t>
            </a:r>
            <a:r>
              <a:rPr lang="en-IN" sz="2400" dirty="0" smtClean="0"/>
              <a:t>. </a:t>
            </a:r>
            <a:r>
              <a:rPr lang="en-IN" sz="2400" dirty="0"/>
              <a:t>young adults, develops rapidly and terminates fatally. </a:t>
            </a:r>
            <a:endParaRPr lang="en-IN" sz="2400" dirty="0" smtClean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000" b="1" dirty="0" smtClean="0"/>
              <a:t>FANCONI’S </a:t>
            </a:r>
            <a:r>
              <a:rPr lang="en-IN" sz="2000" b="1" dirty="0"/>
              <a:t>SYNDROME: </a:t>
            </a:r>
            <a:r>
              <a:rPr lang="en-IN" sz="2400" dirty="0"/>
              <a:t>congenital, sometimes familial, aplastic </a:t>
            </a:r>
            <a:r>
              <a:rPr lang="en-IN" sz="2400" dirty="0" smtClean="0"/>
              <a:t>anaemia </a:t>
            </a:r>
            <a:r>
              <a:rPr lang="en-IN" sz="2400" dirty="0"/>
              <a:t>is associated with other congenital defects including bone abnormalities, </a:t>
            </a:r>
            <a:r>
              <a:rPr lang="en-IN" sz="2400" dirty="0" smtClean="0"/>
              <a:t>microcephaly.</a:t>
            </a:r>
          </a:p>
        </p:txBody>
      </p:sp>
    </p:spTree>
    <p:extLst>
      <p:ext uri="{BB962C8B-B14F-4D97-AF65-F5344CB8AC3E}">
        <p14:creationId xmlns:p14="http://schemas.microsoft.com/office/powerpoint/2010/main" val="838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pPr lvl="0"/>
            <a:r>
              <a:rPr lang="en-IN" sz="2800" dirty="0">
                <a:solidFill>
                  <a:srgbClr val="FF0000"/>
                </a:solidFill>
              </a:rPr>
              <a:t>Aplastic Anaemia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Secondary </a:t>
            </a:r>
            <a:r>
              <a:rPr lang="en-IN" sz="2400" b="1" dirty="0"/>
              <a:t>aplastic </a:t>
            </a:r>
            <a:r>
              <a:rPr lang="en-IN" sz="2400" b="1" dirty="0" smtClean="0"/>
              <a:t>anaemia:</a:t>
            </a:r>
            <a:r>
              <a:rPr lang="en-IN" sz="2400" dirty="0" smtClean="0"/>
              <a:t>- </a:t>
            </a:r>
            <a:r>
              <a:rPr lang="en-IN" sz="2400" dirty="0"/>
              <a:t>known </a:t>
            </a:r>
            <a:r>
              <a:rPr lang="en-IN" sz="2400" dirty="0" err="1" smtClean="0"/>
              <a:t>etiology</a:t>
            </a:r>
            <a:r>
              <a:rPr lang="en-IN" sz="2400" dirty="0" smtClean="0"/>
              <a:t>, </a:t>
            </a:r>
            <a:r>
              <a:rPr lang="en-IN" sz="2400" dirty="0"/>
              <a:t>Exposure of the patient to various drugs or chemical substances or to radiant energy in the form of x-rays, radium or radioactive </a:t>
            </a:r>
            <a:r>
              <a:rPr lang="en-IN" sz="2400" dirty="0" smtClean="0"/>
              <a:t>isotopes.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Clinical Manifestations: </a:t>
            </a:r>
            <a:r>
              <a:rPr lang="en-IN" sz="2400" dirty="0" smtClean="0"/>
              <a:t>Pancytopenia, </a:t>
            </a:r>
            <a:r>
              <a:rPr lang="en-IN" sz="2400" dirty="0" err="1" smtClean="0"/>
              <a:t>Anemia</a:t>
            </a:r>
            <a:r>
              <a:rPr lang="en-IN" sz="2400" dirty="0"/>
              <a:t>→ such as fatigue and malaise, chest pain, or shortness of </a:t>
            </a:r>
            <a:r>
              <a:rPr lang="en-IN" sz="2400" dirty="0" smtClean="0"/>
              <a:t>breath. Leukopenia</a:t>
            </a:r>
            <a:r>
              <a:rPr lang="en-IN" sz="2400" dirty="0"/>
              <a:t>, particularly neutropenia, can result in fever and infection. </a:t>
            </a:r>
            <a:r>
              <a:rPr lang="en-IN" sz="2400" dirty="0" smtClean="0"/>
              <a:t>Preceded </a:t>
            </a:r>
            <a:r>
              <a:rPr lang="en-IN" sz="2400" dirty="0"/>
              <a:t>by infections by hepatitis viruses, EBV, HIV parvovirus, mycobacterial </a:t>
            </a:r>
            <a:r>
              <a:rPr lang="en-IN" sz="2400" dirty="0" smtClean="0"/>
              <a:t>infections.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Oral Manifestations:</a:t>
            </a:r>
            <a:r>
              <a:rPr lang="en-IN" sz="2400" dirty="0" smtClean="0"/>
              <a:t> Haemorrhage</a:t>
            </a:r>
            <a:r>
              <a:rPr lang="en-IN" sz="2400" dirty="0"/>
              <a:t>, </a:t>
            </a:r>
            <a:r>
              <a:rPr lang="en-IN" sz="2400" dirty="0" smtClean="0"/>
              <a:t>Candidiasis</a:t>
            </a:r>
            <a:r>
              <a:rPr lang="en-IN" sz="2400" dirty="0"/>
              <a:t>, </a:t>
            </a:r>
            <a:r>
              <a:rPr lang="en-IN" sz="2400" dirty="0" smtClean="0"/>
              <a:t>Viral </a:t>
            </a:r>
            <a:r>
              <a:rPr lang="en-IN" sz="2400" dirty="0"/>
              <a:t>infections, </a:t>
            </a:r>
            <a:r>
              <a:rPr lang="en-IN" sz="2400" dirty="0" smtClean="0"/>
              <a:t>Gingival bleedings.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Laboratory findings:</a:t>
            </a:r>
            <a:r>
              <a:rPr lang="en-IN" sz="2400" dirty="0" smtClean="0"/>
              <a:t> RBC- </a:t>
            </a:r>
            <a:r>
              <a:rPr lang="en-IN" sz="2400" dirty="0"/>
              <a:t>diminished as low as 1,000,000 cells per cubic mm • ↓ in </a:t>
            </a:r>
            <a:r>
              <a:rPr lang="en-IN" sz="2400" dirty="0" smtClean="0"/>
              <a:t>haemoglobin </a:t>
            </a:r>
            <a:r>
              <a:rPr lang="en-IN" sz="2400" dirty="0"/>
              <a:t>level. </a:t>
            </a:r>
            <a:r>
              <a:rPr lang="en-IN" sz="2400" dirty="0" smtClean="0"/>
              <a:t>A </a:t>
            </a:r>
            <a:r>
              <a:rPr lang="en-IN" sz="2400" dirty="0"/>
              <a:t>paucity of granulocytes, monocytes and reticulocytes is found. </a:t>
            </a:r>
            <a:r>
              <a:rPr lang="en-IN" sz="2400" dirty="0" smtClean="0"/>
              <a:t>Prolonged </a:t>
            </a:r>
            <a:r>
              <a:rPr lang="en-IN" sz="2400" dirty="0"/>
              <a:t>bleeding </a:t>
            </a:r>
            <a:r>
              <a:rPr lang="en-IN" sz="2400" dirty="0" smtClean="0"/>
              <a:t>time, Tourniquet </a:t>
            </a:r>
            <a:r>
              <a:rPr lang="en-IN" sz="2400" dirty="0"/>
              <a:t>test is positive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46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587680" cy="452596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THANKS</a:t>
            </a:r>
            <a:endParaRPr lang="en-IN" b="1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6600" b="1" dirty="0" smtClean="0">
                <a:solidFill>
                  <a:srgbClr val="FF0000"/>
                </a:solidFill>
              </a:rPr>
              <a:t>S</a:t>
            </a:r>
            <a:r>
              <a:rPr lang="en-IN" sz="6000" b="1" dirty="0" smtClean="0">
                <a:solidFill>
                  <a:srgbClr val="FF0000"/>
                </a:solidFill>
              </a:rPr>
              <a:t>H</a:t>
            </a:r>
            <a:r>
              <a:rPr lang="en-IN" sz="5400" b="1" dirty="0" smtClean="0">
                <a:solidFill>
                  <a:srgbClr val="FF0000"/>
                </a:solidFill>
              </a:rPr>
              <a:t>O</a:t>
            </a:r>
            <a:r>
              <a:rPr lang="en-IN" sz="4800" b="1" dirty="0" smtClean="0">
                <a:solidFill>
                  <a:srgbClr val="FF0000"/>
                </a:solidFill>
              </a:rPr>
              <a:t>W </a:t>
            </a:r>
            <a:r>
              <a:rPr lang="en-IN" sz="4400" b="1" dirty="0" smtClean="0">
                <a:solidFill>
                  <a:srgbClr val="FF0000"/>
                </a:solidFill>
              </a:rPr>
              <a:t>C</a:t>
            </a:r>
            <a:r>
              <a:rPr lang="en-IN" sz="4000" b="1" dirty="0" smtClean="0">
                <a:solidFill>
                  <a:srgbClr val="FF0000"/>
                </a:solidFill>
              </a:rPr>
              <a:t>O</a:t>
            </a:r>
            <a:r>
              <a:rPr lang="en-IN" sz="3600" b="1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T</a:t>
            </a:r>
            <a:r>
              <a:rPr lang="en-IN" sz="2800" b="1" dirty="0" smtClean="0">
                <a:solidFill>
                  <a:srgbClr val="FF0000"/>
                </a:solidFill>
              </a:rPr>
              <a:t>I</a:t>
            </a:r>
            <a:r>
              <a:rPr lang="en-IN" sz="2400" b="1" dirty="0" smtClean="0">
                <a:solidFill>
                  <a:srgbClr val="FF0000"/>
                </a:solidFill>
              </a:rPr>
              <a:t>N</a:t>
            </a:r>
            <a:r>
              <a:rPr lang="en-IN" sz="2000" b="1" dirty="0" smtClean="0">
                <a:solidFill>
                  <a:srgbClr val="FF0000"/>
                </a:solidFill>
              </a:rPr>
              <a:t>U</a:t>
            </a:r>
            <a:r>
              <a:rPr lang="en-IN" sz="1800" b="1" dirty="0" smtClean="0">
                <a:solidFill>
                  <a:srgbClr val="FF0000"/>
                </a:solidFill>
              </a:rPr>
              <a:t>E</a:t>
            </a:r>
            <a:r>
              <a:rPr lang="en-IN" sz="1600" b="1" dirty="0" smtClean="0">
                <a:solidFill>
                  <a:srgbClr val="FF0000"/>
                </a:solidFill>
              </a:rPr>
              <a:t>S</a:t>
            </a:r>
            <a:r>
              <a:rPr lang="en-IN" sz="4400" b="1" dirty="0" smtClean="0">
                <a:solidFill>
                  <a:srgbClr val="FF0000"/>
                </a:solidFill>
              </a:rPr>
              <a:t>……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FF0000"/>
                </a:solidFill>
                <a:effectLst/>
              </a:rPr>
              <a:t>differentiation from stem cell to mature </a:t>
            </a:r>
            <a:r>
              <a:rPr lang="en-IN" sz="2400" dirty="0" smtClean="0">
                <a:solidFill>
                  <a:srgbClr val="FF0000"/>
                </a:solidFill>
                <a:effectLst/>
              </a:rPr>
              <a:t>BLOOD CELLS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12968" cy="5544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BLOOD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RBC:</a:t>
            </a:r>
            <a:r>
              <a:rPr lang="en-IN" sz="2400" dirty="0" smtClean="0">
                <a:solidFill>
                  <a:schemeClr val="tx1"/>
                </a:solidFill>
              </a:rPr>
              <a:t> Erythrocytes are biconcave disc shaped cells, they lose nuclei before entering the circulation and contain haemoglobin to carry O</a:t>
            </a:r>
            <a:r>
              <a:rPr lang="en-IN" sz="1800" dirty="0" smtClean="0">
                <a:solidFill>
                  <a:schemeClr val="tx1"/>
                </a:solidFill>
              </a:rPr>
              <a:t>2</a:t>
            </a:r>
            <a:r>
              <a:rPr lang="en-IN" sz="2400" dirty="0" smtClean="0">
                <a:solidFill>
                  <a:schemeClr val="tx1"/>
                </a:solidFill>
              </a:rPr>
              <a:t>/CO</a:t>
            </a:r>
            <a:r>
              <a:rPr lang="en-IN" sz="1800" dirty="0" smtClean="0">
                <a:solidFill>
                  <a:schemeClr val="tx1"/>
                </a:solidFill>
              </a:rPr>
              <a:t>2. </a:t>
            </a:r>
            <a:r>
              <a:rPr lang="en-IN" sz="2400" dirty="0" smtClean="0">
                <a:solidFill>
                  <a:schemeClr val="tx1"/>
                </a:solidFill>
              </a:rPr>
              <a:t>Human RBC survive about 120 days, in circulation, it’s count is 5.4million cells/</a:t>
            </a:r>
            <a:r>
              <a:rPr lang="en-IN" sz="2400" dirty="0" smtClean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IN" sz="2400" dirty="0" smtClean="0">
                <a:solidFill>
                  <a:schemeClr val="tx1"/>
                </a:solidFill>
              </a:rPr>
              <a:t>L(MALE); 4.8 </a:t>
            </a:r>
            <a:r>
              <a:rPr lang="en-IN" sz="2400" dirty="0">
                <a:solidFill>
                  <a:schemeClr val="tx1"/>
                </a:solidFill>
              </a:rPr>
              <a:t>million </a:t>
            </a:r>
            <a:r>
              <a:rPr lang="en-IN" sz="2400" dirty="0" smtClean="0">
                <a:solidFill>
                  <a:schemeClr val="tx1"/>
                </a:solidFill>
              </a:rPr>
              <a:t>cells/</a:t>
            </a:r>
            <a:r>
              <a:rPr lang="en-IN" sz="2400" dirty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IN" sz="2400" dirty="0">
                <a:solidFill>
                  <a:schemeClr val="tx1"/>
                </a:solidFill>
              </a:rPr>
              <a:t>L (</a:t>
            </a:r>
            <a:r>
              <a:rPr lang="en-IN" sz="2400" dirty="0" smtClean="0">
                <a:solidFill>
                  <a:schemeClr val="tx1"/>
                </a:solidFill>
              </a:rPr>
              <a:t>FEMALE).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</a:rPr>
              <a:t>Each RBC is about 7.5</a:t>
            </a:r>
            <a:r>
              <a:rPr lang="en-IN" sz="2400" dirty="0" smtClean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IN" sz="2400" dirty="0" smtClean="0">
                <a:solidFill>
                  <a:schemeClr val="tx1"/>
                </a:solidFill>
              </a:rPr>
              <a:t>m in diameter, 2</a:t>
            </a:r>
            <a:r>
              <a:rPr lang="en-IN" sz="2400" dirty="0" smtClean="0">
                <a:solidFill>
                  <a:schemeClr val="tx1"/>
                </a:solidFill>
                <a:latin typeface="Symbol" panose="05050102010706020507" pitchFamily="18" charset="2"/>
              </a:rPr>
              <a:t>m</a:t>
            </a:r>
            <a:r>
              <a:rPr lang="en-IN" sz="2400" dirty="0" smtClean="0">
                <a:solidFill>
                  <a:schemeClr val="tx1"/>
                </a:solidFill>
              </a:rPr>
              <a:t>m thick &amp; contains 29pg of haemoglobin.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</a:rPr>
              <a:t>In an adult human about 3x10</a:t>
            </a:r>
            <a:r>
              <a:rPr lang="en-IN" sz="2400" baseline="30000" dirty="0" smtClean="0">
                <a:solidFill>
                  <a:schemeClr val="tx1"/>
                </a:solidFill>
              </a:rPr>
              <a:t>13</a:t>
            </a:r>
            <a:r>
              <a:rPr lang="en-IN" sz="2400" dirty="0" smtClean="0">
                <a:solidFill>
                  <a:schemeClr val="tx1"/>
                </a:solidFill>
              </a:rPr>
              <a:t>RBC &amp; about 900gm of haemoglobin present in circulation blood.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Production and Regulation of RBCs - Interactive Biology, with 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8136903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BLOOD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C00000"/>
                </a:solidFill>
              </a:rPr>
              <a:t>Anaemia:</a:t>
            </a:r>
            <a:r>
              <a:rPr lang="en-IN" sz="2800" dirty="0" smtClean="0">
                <a:solidFill>
                  <a:schemeClr val="tx1"/>
                </a:solidFill>
              </a:rPr>
              <a:t> Anaemia </a:t>
            </a:r>
            <a:r>
              <a:rPr lang="en-IN" sz="2800" dirty="0">
                <a:solidFill>
                  <a:schemeClr val="tx1"/>
                </a:solidFill>
              </a:rPr>
              <a:t>is a condition that develops when your blood lacks enough healthy RBC or </a:t>
            </a:r>
            <a:r>
              <a:rPr lang="en-IN" sz="2800" dirty="0" smtClean="0">
                <a:solidFill>
                  <a:schemeClr val="tx1"/>
                </a:solidFill>
              </a:rPr>
              <a:t>Hb. If we </a:t>
            </a:r>
            <a:r>
              <a:rPr lang="en-IN" sz="2800" dirty="0">
                <a:solidFill>
                  <a:schemeClr val="tx1"/>
                </a:solidFill>
              </a:rPr>
              <a:t>have too few or abnormal red blood cells, or </a:t>
            </a:r>
            <a:r>
              <a:rPr lang="en-IN" sz="2800" dirty="0" smtClean="0">
                <a:solidFill>
                  <a:schemeClr val="tx1"/>
                </a:solidFill>
              </a:rPr>
              <a:t>our haemoglobin </a:t>
            </a:r>
            <a:r>
              <a:rPr lang="en-IN" sz="2800" dirty="0">
                <a:solidFill>
                  <a:schemeClr val="tx1"/>
                </a:solidFill>
              </a:rPr>
              <a:t>is abnormal or low, the cells in </a:t>
            </a:r>
            <a:r>
              <a:rPr lang="en-IN" sz="2800" dirty="0" smtClean="0">
                <a:solidFill>
                  <a:schemeClr val="tx1"/>
                </a:solidFill>
              </a:rPr>
              <a:t>our </a:t>
            </a:r>
            <a:r>
              <a:rPr lang="en-IN" sz="2800" dirty="0">
                <a:solidFill>
                  <a:schemeClr val="tx1"/>
                </a:solidFill>
              </a:rPr>
              <a:t>body will not get enough </a:t>
            </a:r>
            <a:r>
              <a:rPr lang="en-IN" sz="2800" dirty="0" smtClean="0">
                <a:solidFill>
                  <a:schemeClr val="tx1"/>
                </a:solidFill>
              </a:rPr>
              <a:t>oxygen.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sz="2800" dirty="0" smtClean="0">
              <a:solidFill>
                <a:schemeClr val="tx1"/>
              </a:solidFill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C00000"/>
                </a:solidFill>
              </a:rPr>
              <a:t>Symptoms of </a:t>
            </a:r>
            <a:r>
              <a:rPr lang="en-IN" sz="2800" b="1" dirty="0" smtClean="0">
                <a:solidFill>
                  <a:srgbClr val="C00000"/>
                </a:solidFill>
              </a:rPr>
              <a:t>anaemia: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When anaemia </a:t>
            </a:r>
            <a:r>
              <a:rPr lang="en-IN" sz="2800" dirty="0">
                <a:solidFill>
                  <a:schemeClr val="tx1"/>
                </a:solidFill>
              </a:rPr>
              <a:t>comes on </a:t>
            </a:r>
            <a:r>
              <a:rPr lang="en-IN" sz="2800" b="1" dirty="0">
                <a:solidFill>
                  <a:srgbClr val="00B050"/>
                </a:solidFill>
              </a:rPr>
              <a:t>slowly</a:t>
            </a:r>
            <a:r>
              <a:rPr lang="en-IN" sz="2800" dirty="0">
                <a:solidFill>
                  <a:schemeClr val="tx1"/>
                </a:solidFill>
              </a:rPr>
              <a:t> the symptoms are often: feeling tired, weakness, shortness of breath or a poor ability to </a:t>
            </a:r>
            <a:r>
              <a:rPr lang="en-IN" sz="2800" dirty="0" smtClean="0">
                <a:solidFill>
                  <a:schemeClr val="tx1"/>
                </a:solidFill>
              </a:rPr>
              <a:t>exercise. Anaemia </a:t>
            </a:r>
            <a:r>
              <a:rPr lang="en-IN" sz="2800" dirty="0">
                <a:solidFill>
                  <a:schemeClr val="tx1"/>
                </a:solidFill>
              </a:rPr>
              <a:t>that comes on </a:t>
            </a:r>
            <a:r>
              <a:rPr lang="en-IN" sz="2800" b="1" dirty="0">
                <a:solidFill>
                  <a:srgbClr val="FFC000"/>
                </a:solidFill>
              </a:rPr>
              <a:t>quickly</a:t>
            </a:r>
            <a:r>
              <a:rPr lang="en-IN" sz="2800" dirty="0">
                <a:solidFill>
                  <a:schemeClr val="tx1"/>
                </a:solidFill>
              </a:rPr>
              <a:t> it may include: confusion, feeling like one is going to pass out, and an increased desire to drink </a:t>
            </a:r>
            <a:r>
              <a:rPr lang="en-IN" sz="2800" dirty="0" smtClean="0">
                <a:solidFill>
                  <a:schemeClr val="tx1"/>
                </a:solidFill>
              </a:rPr>
              <a:t>fluids.</a:t>
            </a:r>
          </a:p>
        </p:txBody>
      </p:sp>
    </p:spTree>
    <p:extLst>
      <p:ext uri="{BB962C8B-B14F-4D97-AF65-F5344CB8AC3E}">
        <p14:creationId xmlns:p14="http://schemas.microsoft.com/office/powerpoint/2010/main" val="23129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Etiologic classification of Anaemia: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000" dirty="0" smtClean="0"/>
              <a:t>1</a:t>
            </a:r>
            <a:r>
              <a:rPr lang="en-IN" sz="3000" dirty="0"/>
              <a:t>. </a:t>
            </a:r>
            <a:r>
              <a:rPr lang="en-IN" sz="3000" b="1" dirty="0">
                <a:solidFill>
                  <a:srgbClr val="00B0F0"/>
                </a:solidFill>
              </a:rPr>
              <a:t>Loss of blood:</a:t>
            </a:r>
            <a:r>
              <a:rPr lang="en-IN" sz="3000" dirty="0">
                <a:solidFill>
                  <a:srgbClr val="00B0F0"/>
                </a:solidFill>
              </a:rPr>
              <a:t> </a:t>
            </a:r>
            <a:r>
              <a:rPr lang="en-IN" sz="3000" dirty="0" smtClean="0"/>
              <a:t>a) Acute post-haemorrhagic anaemia, b) Chronic post-haemorrhagic anaemia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000" dirty="0" smtClean="0"/>
              <a:t>2</a:t>
            </a:r>
            <a:r>
              <a:rPr lang="en-IN" sz="3000" dirty="0"/>
              <a:t>. </a:t>
            </a:r>
            <a:r>
              <a:rPr lang="en-IN" sz="3000" b="1" dirty="0">
                <a:solidFill>
                  <a:srgbClr val="00B0F0"/>
                </a:solidFill>
              </a:rPr>
              <a:t>Excessive destruction of RBC:</a:t>
            </a:r>
            <a:r>
              <a:rPr lang="en-IN" sz="3000" dirty="0">
                <a:solidFill>
                  <a:srgbClr val="00B0F0"/>
                </a:solidFill>
              </a:rPr>
              <a:t> </a:t>
            </a:r>
            <a:endParaRPr lang="en-IN" sz="3000" dirty="0" smtClean="0">
              <a:solidFill>
                <a:srgbClr val="00B0F0"/>
              </a:solidFill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000" dirty="0" smtClean="0"/>
              <a:t>a</a:t>
            </a:r>
            <a:r>
              <a:rPr lang="en-IN" sz="3000" dirty="0"/>
              <a:t>) </a:t>
            </a:r>
            <a:r>
              <a:rPr lang="en-IN" sz="3000" b="1" dirty="0"/>
              <a:t>Extra corpuscular causes: </a:t>
            </a:r>
            <a:r>
              <a:rPr lang="en-IN" sz="3000" dirty="0" smtClean="0"/>
              <a:t>i&gt; Antibodies</a:t>
            </a:r>
            <a:r>
              <a:rPr lang="en-IN" sz="3000" dirty="0"/>
              <a:t>, Infection(malaria</a:t>
            </a:r>
            <a:r>
              <a:rPr lang="en-IN" sz="3000" dirty="0" smtClean="0"/>
              <a:t>), ii&gt; Splenic </a:t>
            </a:r>
            <a:r>
              <a:rPr lang="en-IN" sz="3000" dirty="0"/>
              <a:t>sequestration and </a:t>
            </a:r>
            <a:r>
              <a:rPr lang="en-IN" sz="3000" dirty="0" smtClean="0"/>
              <a:t>destruction, iii&gt; Drugs</a:t>
            </a:r>
            <a:r>
              <a:rPr lang="en-IN" sz="3000" dirty="0"/>
              <a:t>, chemicals and physical </a:t>
            </a:r>
            <a:r>
              <a:rPr lang="en-IN" sz="3000" dirty="0" smtClean="0"/>
              <a:t>agents.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000" dirty="0" smtClean="0"/>
              <a:t>b</a:t>
            </a:r>
            <a:r>
              <a:rPr lang="en-IN" sz="3000" dirty="0"/>
              <a:t>) </a:t>
            </a:r>
            <a:r>
              <a:rPr lang="en-IN" sz="3000" b="1" dirty="0" smtClean="0"/>
              <a:t>Intra-corpuscular causes:</a:t>
            </a:r>
            <a:r>
              <a:rPr lang="en-IN" sz="3000" dirty="0" smtClean="0"/>
              <a:t> haemolytic </a:t>
            </a:r>
            <a:r>
              <a:rPr lang="en-IN" sz="3000" dirty="0"/>
              <a:t>disease </a:t>
            </a:r>
            <a:endParaRPr lang="en-IN" sz="3000" dirty="0" smtClean="0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000" dirty="0" smtClean="0"/>
              <a:t>i.</a:t>
            </a:r>
            <a:r>
              <a:rPr lang="en-IN" sz="2800" b="1" dirty="0" smtClean="0"/>
              <a:t> Genetic</a:t>
            </a:r>
            <a:r>
              <a:rPr lang="en-IN" sz="3000" b="1" dirty="0" smtClean="0"/>
              <a:t>:</a:t>
            </a:r>
            <a:r>
              <a:rPr lang="en-IN" sz="3000" dirty="0" smtClean="0"/>
              <a:t>  </a:t>
            </a:r>
            <a:r>
              <a:rPr lang="en-IN" sz="3000" dirty="0"/>
              <a:t>Disorder of glycolysis, abnormalities in RBC </a:t>
            </a:r>
            <a:r>
              <a:rPr lang="en-IN" sz="3000" dirty="0" smtClean="0"/>
              <a:t>membrane,  </a:t>
            </a:r>
            <a:r>
              <a:rPr lang="en-IN" sz="3000" dirty="0"/>
              <a:t>Abnormalities in synthesis of </a:t>
            </a:r>
            <a:r>
              <a:rPr lang="en-IN" sz="3000" dirty="0" smtClean="0"/>
              <a:t>globin.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3000" dirty="0" smtClean="0"/>
              <a:t>ii. </a:t>
            </a:r>
            <a:r>
              <a:rPr lang="en-IN" sz="3000" b="1" dirty="0" smtClean="0"/>
              <a:t>Acquired:</a:t>
            </a:r>
            <a:r>
              <a:rPr lang="en-IN" sz="3000" dirty="0" smtClean="0"/>
              <a:t> lead poisoning etc.</a:t>
            </a:r>
            <a:endParaRPr lang="en-IN" sz="3000" dirty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00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Etiologic classification of Anaemia: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/>
              <a:t>3. </a:t>
            </a:r>
            <a:r>
              <a:rPr lang="en-IN" sz="2400" b="1" dirty="0">
                <a:solidFill>
                  <a:srgbClr val="00B0F0"/>
                </a:solidFill>
              </a:rPr>
              <a:t>Impaired blood </a:t>
            </a:r>
            <a:r>
              <a:rPr lang="en-IN" sz="2400" b="1" dirty="0" smtClean="0">
                <a:solidFill>
                  <a:srgbClr val="00B0F0"/>
                </a:solidFill>
              </a:rPr>
              <a:t>production:  </a:t>
            </a:r>
            <a:r>
              <a:rPr lang="en-IN" sz="2400" b="1" dirty="0"/>
              <a:t>resulting from deficiency of substances essential for erythropoiesis </a:t>
            </a:r>
            <a:r>
              <a:rPr lang="en-IN" sz="2400" b="1" dirty="0" smtClean="0"/>
              <a:t>: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a</a:t>
            </a:r>
            <a:r>
              <a:rPr lang="en-IN" sz="2400" b="1" dirty="0"/>
              <a:t>. Iron deficiency </a:t>
            </a:r>
            <a:endParaRPr lang="en-IN" sz="2400" b="1" dirty="0" smtClean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b</a:t>
            </a:r>
            <a:r>
              <a:rPr lang="en-IN" sz="2400" b="1" dirty="0"/>
              <a:t>. Deficiency of vitamin B12 , folic acid and Protein </a:t>
            </a:r>
            <a:r>
              <a:rPr lang="en-IN" sz="2400" b="1" dirty="0" smtClean="0"/>
              <a:t>deficiency.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4</a:t>
            </a:r>
            <a:r>
              <a:rPr lang="en-IN" sz="2400" b="1" dirty="0"/>
              <a:t>. </a:t>
            </a:r>
            <a:r>
              <a:rPr lang="en-IN" sz="2400" b="1" dirty="0">
                <a:solidFill>
                  <a:srgbClr val="00B0F0"/>
                </a:solidFill>
              </a:rPr>
              <a:t>Inadequate production of mature </a:t>
            </a:r>
            <a:r>
              <a:rPr lang="en-IN" sz="2400" b="1" dirty="0" smtClean="0">
                <a:solidFill>
                  <a:srgbClr val="00B0F0"/>
                </a:solidFill>
              </a:rPr>
              <a:t>erythrocytes: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 </a:t>
            </a:r>
            <a:r>
              <a:rPr lang="en-IN" sz="2400" b="1" dirty="0"/>
              <a:t>a) Deficiency of erythroblasts </a:t>
            </a:r>
            <a:endParaRPr lang="en-IN" sz="2400" b="1" dirty="0" smtClean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b</a:t>
            </a:r>
            <a:r>
              <a:rPr lang="en-IN" sz="2400" b="1" dirty="0"/>
              <a:t>) Pure red cell aplasia </a:t>
            </a:r>
            <a:endParaRPr lang="en-IN" sz="2400" b="1" dirty="0" smtClean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c</a:t>
            </a:r>
            <a:r>
              <a:rPr lang="en-IN" sz="2400" b="1" dirty="0"/>
              <a:t>) Infiltration of bone marrow- </a:t>
            </a:r>
            <a:r>
              <a:rPr lang="en-IN" sz="2400" b="1" dirty="0" smtClean="0"/>
              <a:t>Leukaemia, </a:t>
            </a:r>
            <a:r>
              <a:rPr lang="en-IN" sz="2400" b="1" dirty="0"/>
              <a:t>lymphoma, Multiple myeloma </a:t>
            </a:r>
            <a:endParaRPr lang="en-IN" sz="2400" b="1" dirty="0" smtClean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d</a:t>
            </a:r>
            <a:r>
              <a:rPr lang="en-IN" sz="2400" b="1" dirty="0"/>
              <a:t>) Endocrine abnormality- </a:t>
            </a:r>
            <a:r>
              <a:rPr lang="en-IN" sz="2400" b="1" dirty="0" smtClean="0"/>
              <a:t>myxoedema 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e</a:t>
            </a:r>
            <a:r>
              <a:rPr lang="en-IN" sz="2400" b="1" dirty="0"/>
              <a:t>) Chronic renal disease </a:t>
            </a:r>
            <a:endParaRPr lang="en-IN" sz="2400" b="1" dirty="0" smtClean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f</a:t>
            </a:r>
            <a:r>
              <a:rPr lang="en-IN" sz="2400" b="1" dirty="0"/>
              <a:t>) Chronic inflammatory disease </a:t>
            </a:r>
            <a:endParaRPr lang="en-IN" sz="2400" b="1" dirty="0" smtClean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/>
              <a:t>g</a:t>
            </a:r>
            <a:r>
              <a:rPr lang="en-IN" sz="2400" b="1" dirty="0"/>
              <a:t>) </a:t>
            </a:r>
            <a:r>
              <a:rPr lang="en-IN" sz="2400" b="1" dirty="0" smtClean="0"/>
              <a:t>Cirrhosis </a:t>
            </a:r>
            <a:r>
              <a:rPr lang="en-IN" sz="2400" b="1" dirty="0"/>
              <a:t>of liver</a:t>
            </a:r>
          </a:p>
        </p:txBody>
      </p:sp>
    </p:spTree>
    <p:extLst>
      <p:ext uri="{BB962C8B-B14F-4D97-AF65-F5344CB8AC3E}">
        <p14:creationId xmlns:p14="http://schemas.microsoft.com/office/powerpoint/2010/main" val="1003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Anaemia </a:t>
            </a:r>
            <a:r>
              <a:rPr lang="en-IN" sz="2800" dirty="0">
                <a:solidFill>
                  <a:srgbClr val="FF0000"/>
                </a:solidFill>
              </a:rPr>
              <a:t>owing to blood </a:t>
            </a:r>
            <a:r>
              <a:rPr lang="en-IN" sz="2800" dirty="0" smtClean="0">
                <a:solidFill>
                  <a:srgbClr val="FF0000"/>
                </a:solidFill>
              </a:rPr>
              <a:t>loss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 lnSpcReduction="10000"/>
          </a:bodyPr>
          <a:lstStyle/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C00000"/>
                </a:solidFill>
              </a:rPr>
              <a:t>Iron </a:t>
            </a:r>
            <a:r>
              <a:rPr lang="en-IN" sz="2400" b="1" dirty="0">
                <a:solidFill>
                  <a:srgbClr val="C00000"/>
                </a:solidFill>
              </a:rPr>
              <a:t>deficiency </a:t>
            </a:r>
            <a:r>
              <a:rPr lang="en-IN" sz="2400" b="1" dirty="0" smtClean="0">
                <a:solidFill>
                  <a:srgbClr val="C00000"/>
                </a:solidFill>
              </a:rPr>
              <a:t>anaemia: </a:t>
            </a:r>
            <a:r>
              <a:rPr lang="en-IN" sz="2400" dirty="0" smtClean="0"/>
              <a:t>Iron </a:t>
            </a:r>
            <a:r>
              <a:rPr lang="en-IN" sz="2400" dirty="0"/>
              <a:t>deficiency is defined as a reduction in total body iron to an extent that iron stores are fully exhausted and some degree of tissue iron deficiency is </a:t>
            </a:r>
            <a:r>
              <a:rPr lang="en-IN" sz="2400" dirty="0" smtClean="0"/>
              <a:t>present. Females </a:t>
            </a:r>
            <a:r>
              <a:rPr lang="en-IN" sz="2400" dirty="0"/>
              <a:t>are mostly </a:t>
            </a:r>
            <a:r>
              <a:rPr lang="en-IN" sz="2400" dirty="0" smtClean="0"/>
              <a:t>affected.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FFC000"/>
                </a:solidFill>
              </a:rPr>
              <a:t>Etiology:</a:t>
            </a:r>
            <a:r>
              <a:rPr lang="en-IN" sz="2400" dirty="0" smtClean="0">
                <a:solidFill>
                  <a:srgbClr val="FFC000"/>
                </a:solidFill>
              </a:rPr>
              <a:t>  </a:t>
            </a:r>
            <a:r>
              <a:rPr lang="en-IN" sz="2400" dirty="0" smtClean="0"/>
              <a:t>Chronic </a:t>
            </a:r>
            <a:r>
              <a:rPr lang="en-IN" sz="2400" dirty="0"/>
              <a:t>blood </a:t>
            </a:r>
            <a:r>
              <a:rPr lang="en-IN" sz="2400" dirty="0" smtClean="0"/>
              <a:t>loss, Inadequate </a:t>
            </a:r>
            <a:r>
              <a:rPr lang="en-IN" sz="2400" dirty="0"/>
              <a:t>dietary </a:t>
            </a:r>
            <a:r>
              <a:rPr lang="en-IN" sz="2400" dirty="0" smtClean="0"/>
              <a:t>intake, Faulty </a:t>
            </a:r>
            <a:r>
              <a:rPr lang="en-IN" sz="2400" dirty="0"/>
              <a:t>iron </a:t>
            </a:r>
            <a:r>
              <a:rPr lang="en-IN" sz="2400" dirty="0" smtClean="0"/>
              <a:t>absorption, Increased </a:t>
            </a:r>
            <a:r>
              <a:rPr lang="en-IN" sz="2400" dirty="0"/>
              <a:t>requirements for iron- infancy, childhood, </a:t>
            </a:r>
            <a:r>
              <a:rPr lang="en-IN" sz="2400" dirty="0" smtClean="0"/>
              <a:t>pregnancy.</a:t>
            </a: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FFC000"/>
                </a:solidFill>
              </a:rPr>
              <a:t>Clinical Manifestations:</a:t>
            </a:r>
            <a:r>
              <a:rPr lang="en-IN" sz="2400" dirty="0" smtClean="0"/>
              <a:t> Chronic fatigue, Pallor </a:t>
            </a:r>
            <a:r>
              <a:rPr lang="en-IN" sz="2400" dirty="0"/>
              <a:t>of the conjunctiva, lips, and oral </a:t>
            </a:r>
            <a:r>
              <a:rPr lang="en-IN" sz="2400" dirty="0" smtClean="0"/>
              <a:t>mucosa, Brittle </a:t>
            </a:r>
            <a:r>
              <a:rPr lang="en-IN" sz="2400" dirty="0"/>
              <a:t>nails with spooning, </a:t>
            </a:r>
            <a:r>
              <a:rPr lang="en-IN" sz="2400" dirty="0" smtClean="0"/>
              <a:t>cracking, Splitting </a:t>
            </a:r>
            <a:r>
              <a:rPr lang="en-IN" sz="2400" dirty="0"/>
              <a:t>of nail beds, </a:t>
            </a:r>
            <a:r>
              <a:rPr lang="en-IN" sz="2400" dirty="0" smtClean="0"/>
              <a:t>koilonychias, Palmar creases, Palpitations, Shortness </a:t>
            </a:r>
            <a:r>
              <a:rPr lang="en-IN" sz="2400" dirty="0"/>
              <a:t>of breath, </a:t>
            </a:r>
            <a:r>
              <a:rPr lang="en-IN" sz="2400" dirty="0" smtClean="0"/>
              <a:t>numbness, Bone pain.</a:t>
            </a:r>
            <a:endParaRPr lang="en-IN" sz="2400" dirty="0"/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FFC000"/>
                </a:solidFill>
              </a:rPr>
              <a:t>Oral Manifestations:</a:t>
            </a:r>
            <a:r>
              <a:rPr lang="en-IN" sz="2400" dirty="0" smtClean="0"/>
              <a:t> Angular cheilitis, Glossitis </a:t>
            </a:r>
            <a:r>
              <a:rPr lang="en-IN" sz="2400" dirty="0"/>
              <a:t>with different degrees of atrophy of fungiform and </a:t>
            </a:r>
            <a:r>
              <a:rPr lang="en-IN" sz="2400" dirty="0" smtClean="0"/>
              <a:t>filiform papillae, Pale </a:t>
            </a:r>
            <a:r>
              <a:rPr lang="en-IN" sz="2400" dirty="0"/>
              <a:t>oral </a:t>
            </a:r>
            <a:r>
              <a:rPr lang="en-IN" sz="2400" dirty="0" smtClean="0"/>
              <a:t>mucosa, Oral candidiasis, Recurrent stomatitis, Erythematous mucositis, Burning mouth.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29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Anaemia </a:t>
            </a:r>
            <a:r>
              <a:rPr lang="en-IN" sz="2800" dirty="0">
                <a:solidFill>
                  <a:srgbClr val="FF0000"/>
                </a:solidFill>
              </a:rPr>
              <a:t>owing to blood </a:t>
            </a:r>
            <a:r>
              <a:rPr lang="en-IN" sz="2800" dirty="0" smtClean="0">
                <a:solidFill>
                  <a:srgbClr val="FF0000"/>
                </a:solidFill>
              </a:rPr>
              <a:t>loss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Autofit/>
          </a:bodyPr>
          <a:lstStyle/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b="1" dirty="0" smtClean="0">
                <a:solidFill>
                  <a:srgbClr val="FFC000"/>
                </a:solidFill>
              </a:rPr>
              <a:t>Laboratory findings:</a:t>
            </a:r>
            <a:r>
              <a:rPr lang="en-IN" sz="2600" dirty="0" smtClean="0"/>
              <a:t> Microcytic </a:t>
            </a:r>
            <a:r>
              <a:rPr lang="en-IN" sz="2600" dirty="0"/>
              <a:t>hypochromic </a:t>
            </a:r>
            <a:r>
              <a:rPr lang="en-IN" sz="2600" dirty="0" smtClean="0"/>
              <a:t>anaemia </a:t>
            </a:r>
            <a:r>
              <a:rPr lang="en-IN" sz="2600" dirty="0"/>
              <a:t>due to inadequate supply of iron for normal </a:t>
            </a:r>
            <a:r>
              <a:rPr lang="en-IN" sz="2600" dirty="0" smtClean="0"/>
              <a:t>haemoglobin synthesis.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dirty="0" smtClean="0"/>
              <a:t>RBC- </a:t>
            </a:r>
            <a:r>
              <a:rPr lang="en-IN" sz="2600" dirty="0"/>
              <a:t>3,000,000-4,000,000/cubic </a:t>
            </a:r>
            <a:r>
              <a:rPr lang="en-IN" sz="2600" dirty="0" smtClean="0"/>
              <a:t>mm, Low haemoglobin, Low </a:t>
            </a:r>
            <a:r>
              <a:rPr lang="en-IN" sz="2600" dirty="0"/>
              <a:t>serum iron and ferritin with an elevated total iron binding capacity (</a:t>
            </a:r>
            <a:r>
              <a:rPr lang="en-IN" sz="2600" dirty="0" smtClean="0"/>
              <a:t>TIBC).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b="1" dirty="0" smtClean="0">
                <a:solidFill>
                  <a:srgbClr val="7030A0"/>
                </a:solidFill>
              </a:rPr>
              <a:t>Plummer-Vinson </a:t>
            </a:r>
            <a:r>
              <a:rPr lang="en-IN" sz="2600" b="1" dirty="0">
                <a:solidFill>
                  <a:srgbClr val="7030A0"/>
                </a:solidFill>
              </a:rPr>
              <a:t>Syndrome/ Paterson-Kelly </a:t>
            </a:r>
            <a:r>
              <a:rPr lang="en-IN" sz="2600" b="1" dirty="0" smtClean="0">
                <a:solidFill>
                  <a:srgbClr val="7030A0"/>
                </a:solidFill>
              </a:rPr>
              <a:t>syndrome: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dirty="0" smtClean="0"/>
              <a:t>Rare </a:t>
            </a:r>
            <a:r>
              <a:rPr lang="en-IN" sz="2600" dirty="0"/>
              <a:t>syndrome , middle-aged white </a:t>
            </a:r>
            <a:r>
              <a:rPr lang="en-IN" sz="2600" dirty="0" smtClean="0"/>
              <a:t>women.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b="1" dirty="0" smtClean="0"/>
              <a:t>Classic triad: </a:t>
            </a:r>
            <a:r>
              <a:rPr lang="en-IN" sz="2600" dirty="0"/>
              <a:t>Dysphagia, Iron deficiency </a:t>
            </a:r>
            <a:r>
              <a:rPr lang="en-IN" sz="2600" dirty="0" smtClean="0"/>
              <a:t>anaemia </a:t>
            </a:r>
            <a:r>
              <a:rPr lang="en-IN" sz="2600" dirty="0"/>
              <a:t>Upper </a:t>
            </a:r>
            <a:r>
              <a:rPr lang="en-IN" sz="2600" dirty="0" smtClean="0"/>
              <a:t>oesophageal </a:t>
            </a:r>
            <a:r>
              <a:rPr lang="en-IN" sz="2600" dirty="0"/>
              <a:t>webs or </a:t>
            </a:r>
            <a:r>
              <a:rPr lang="en-IN" sz="2600" dirty="0" smtClean="0"/>
              <a:t>strictures.</a:t>
            </a:r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b="1" dirty="0" smtClean="0"/>
              <a:t>Etiopathogenesis</a:t>
            </a:r>
            <a:r>
              <a:rPr lang="en-IN" sz="2600" b="1" dirty="0"/>
              <a:t>:</a:t>
            </a:r>
            <a:r>
              <a:rPr lang="en-IN" sz="2600" dirty="0"/>
              <a:t> </a:t>
            </a:r>
            <a:r>
              <a:rPr lang="en-IN" sz="2600" dirty="0" smtClean="0"/>
              <a:t>Unknown </a:t>
            </a:r>
            <a:r>
              <a:rPr lang="en-IN" sz="2600" dirty="0"/>
              <a:t>- iron </a:t>
            </a:r>
            <a:r>
              <a:rPr lang="en-IN" sz="2600" dirty="0" smtClean="0"/>
              <a:t>deficiency, Malnutrition, Genetic </a:t>
            </a:r>
            <a:r>
              <a:rPr lang="en-IN" sz="2600" dirty="0"/>
              <a:t>predisposition and Autoimmune processes. </a:t>
            </a:r>
            <a:endParaRPr lang="en-IN" sz="2600" dirty="0" smtClean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600" b="1" dirty="0" smtClean="0"/>
              <a:t>Treatment</a:t>
            </a:r>
            <a:r>
              <a:rPr lang="en-IN" sz="2600" b="1" dirty="0"/>
              <a:t>:</a:t>
            </a:r>
            <a:r>
              <a:rPr lang="en-IN" sz="2600" dirty="0"/>
              <a:t> Iron supplementation</a:t>
            </a:r>
            <a:endParaRPr lang="en-IN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976</TotalTime>
  <Words>2119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Trek</vt:lpstr>
      <vt:lpstr>PATHOLOGY OF BLOOD – I     RBC &amp; IT’S DISORDERS</vt:lpstr>
      <vt:lpstr>BLOOD</vt:lpstr>
      <vt:lpstr>differentiation from stem cell to mature BLOOD CELLS</vt:lpstr>
      <vt:lpstr>BLOOD</vt:lpstr>
      <vt:lpstr>BLOOD</vt:lpstr>
      <vt:lpstr>Etiologic classification of Anaemia: </vt:lpstr>
      <vt:lpstr>Etiologic classification of Anaemia: </vt:lpstr>
      <vt:lpstr>Anaemia owing to blood loss</vt:lpstr>
      <vt:lpstr>Anaemia owing to blood loss</vt:lpstr>
      <vt:lpstr>BLOOD</vt:lpstr>
      <vt:lpstr>BLOOD</vt:lpstr>
      <vt:lpstr>BLOOD</vt:lpstr>
      <vt:lpstr>BLOOD</vt:lpstr>
      <vt:lpstr>Sickle Cell Anaemia</vt:lpstr>
      <vt:lpstr>Sickle Cell Anaemia</vt:lpstr>
      <vt:lpstr>Erythroblastosis fetalis</vt:lpstr>
      <vt:lpstr>Erythroblastosis fetalis</vt:lpstr>
      <vt:lpstr>Thalassemia</vt:lpstr>
      <vt:lpstr>Thalassemia</vt:lpstr>
      <vt:lpstr>Anaemia Owing to Decreased Production of RBCs, Megaloblastic (Pernicious) Anaemia and Vitamin B12 (Cobalamin) Deficiency</vt:lpstr>
      <vt:lpstr>Anaemia Owing to Decreased Production of RBCs, Megaloblastic (Pernicious) Anaemia and Vitamin B12 (Cobalamin) Deficiency</vt:lpstr>
      <vt:lpstr>Aplastic Anaemia</vt:lpstr>
      <vt:lpstr>Aplastic Anaemia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PATHOLOGY OF BLOOD</dc:title>
  <dc:creator>USER</dc:creator>
  <cp:lastModifiedBy>USER</cp:lastModifiedBy>
  <cp:revision>94</cp:revision>
  <dcterms:created xsi:type="dcterms:W3CDTF">2020-04-12T05:28:20Z</dcterms:created>
  <dcterms:modified xsi:type="dcterms:W3CDTF">2020-04-14T14:31:24Z</dcterms:modified>
</cp:coreProperties>
</file>