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0" r:id="rId3"/>
    <p:sldId id="258" r:id="rId4"/>
    <p:sldId id="257" r:id="rId5"/>
    <p:sldId id="259" r:id="rId6"/>
    <p:sldId id="281" r:id="rId7"/>
    <p:sldId id="282" r:id="rId8"/>
    <p:sldId id="263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0075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DD9B-D676-4CC5-A3DD-07002552D1A2}" type="datetimeFigureOut">
              <a:rPr lang="en-IN" smtClean="0"/>
              <a:t>15-04-2020</a:t>
            </a:fld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2A51687-3B38-4614-A09D-4D15EE4F805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DD9B-D676-4CC5-A3DD-07002552D1A2}" type="datetimeFigureOut">
              <a:rPr lang="en-IN" smtClean="0"/>
              <a:t>15-04-2020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1687-3B38-4614-A09D-4D15EE4F805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DD9B-D676-4CC5-A3DD-07002552D1A2}" type="datetimeFigureOut">
              <a:rPr lang="en-IN" smtClean="0"/>
              <a:t>15-04-2020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1687-3B38-4614-A09D-4D15EE4F805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DD9B-D676-4CC5-A3DD-07002552D1A2}" type="datetimeFigureOut">
              <a:rPr lang="en-IN" smtClean="0"/>
              <a:t>15-04-2020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2A51687-3B38-4614-A09D-4D15EE4F805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DD9B-D676-4CC5-A3DD-07002552D1A2}" type="datetimeFigureOut">
              <a:rPr lang="en-IN" smtClean="0"/>
              <a:t>15-04-2020</a:t>
            </a:fld>
            <a:endParaRPr lang="en-IN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1687-3B38-4614-A09D-4D15EE4F805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DD9B-D676-4CC5-A3DD-07002552D1A2}" type="datetimeFigureOut">
              <a:rPr lang="en-IN" smtClean="0"/>
              <a:t>15-04-2020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1687-3B38-4614-A09D-4D15EE4F805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DD9B-D676-4CC5-A3DD-07002552D1A2}" type="datetimeFigureOut">
              <a:rPr lang="en-IN" smtClean="0"/>
              <a:t>15-04-2020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92A51687-3B38-4614-A09D-4D15EE4F805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DD9B-D676-4CC5-A3DD-07002552D1A2}" type="datetimeFigureOut">
              <a:rPr lang="en-IN" smtClean="0"/>
              <a:t>15-04-2020</a:t>
            </a:fld>
            <a:endParaRPr lang="en-IN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1687-3B38-4614-A09D-4D15EE4F805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DD9B-D676-4CC5-A3DD-07002552D1A2}" type="datetimeFigureOut">
              <a:rPr lang="en-IN" smtClean="0"/>
              <a:t>15-04-2020</a:t>
            </a:fld>
            <a:endParaRPr lang="en-IN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1687-3B38-4614-A09D-4D15EE4F805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DD9B-D676-4CC5-A3DD-07002552D1A2}" type="datetimeFigureOut">
              <a:rPr lang="en-IN" smtClean="0"/>
              <a:t>15-04-2020</a:t>
            </a:fld>
            <a:endParaRPr lang="en-IN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1687-3B38-4614-A09D-4D15EE4F805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DD9B-D676-4CC5-A3DD-07002552D1A2}" type="datetimeFigureOut">
              <a:rPr lang="en-IN" smtClean="0"/>
              <a:t>15-04-2020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1687-3B38-4614-A09D-4D15EE4F805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2D5DD9B-D676-4CC5-A3DD-07002552D1A2}" type="datetimeFigureOut">
              <a:rPr lang="en-IN" smtClean="0"/>
              <a:t>15-04-2020</a:t>
            </a:fld>
            <a:endParaRPr lang="en-IN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2A51687-3B38-4614-A09D-4D15EE4F805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09120"/>
            <a:ext cx="8458200" cy="1512168"/>
          </a:xfrm>
        </p:spPr>
        <p:txBody>
          <a:bodyPr>
            <a:normAutofit fontScale="90000"/>
          </a:bodyPr>
          <a:lstStyle/>
          <a:p>
            <a:r>
              <a:rPr lang="en-IN" sz="4400" dirty="0" smtClean="0">
                <a:solidFill>
                  <a:srgbClr val="FFC000"/>
                </a:solidFill>
              </a:rPr>
              <a:t>PATHOLOGY OF BLOOD – II</a:t>
            </a:r>
            <a:r>
              <a:rPr lang="en-IN" sz="4400" dirty="0" smtClean="0">
                <a:solidFill>
                  <a:srgbClr val="FF0000"/>
                </a:solidFill>
              </a:rPr>
              <a:t/>
            </a:r>
            <a:br>
              <a:rPr lang="en-IN" sz="4400" dirty="0" smtClean="0">
                <a:solidFill>
                  <a:srgbClr val="FF0000"/>
                </a:solidFill>
              </a:rPr>
            </a:br>
            <a:r>
              <a:rPr lang="en-IN" sz="4400" dirty="0">
                <a:solidFill>
                  <a:srgbClr val="FF0000"/>
                </a:solidFill>
              </a:rPr>
              <a:t>	</a:t>
            </a:r>
            <a:r>
              <a:rPr lang="en-IN" sz="4400" dirty="0" smtClean="0">
                <a:solidFill>
                  <a:srgbClr val="FF0000"/>
                </a:solidFill>
              </a:rPr>
              <a:t>		</a:t>
            </a:r>
            <a:r>
              <a:rPr lang="en-IN" sz="4400" dirty="0" smtClean="0">
                <a:solidFill>
                  <a:srgbClr val="FF0000"/>
                </a:solidFill>
              </a:rPr>
              <a:t>	</a:t>
            </a:r>
            <a:r>
              <a:rPr lang="en-IN" sz="2800" dirty="0" smtClean="0">
                <a:solidFill>
                  <a:srgbClr val="FFC000"/>
                </a:solidFill>
              </a:rPr>
              <a:t>WBC, PLATELET </a:t>
            </a:r>
            <a:r>
              <a:rPr lang="en-IN" sz="2800" dirty="0" smtClean="0">
                <a:solidFill>
                  <a:srgbClr val="FFC000"/>
                </a:solidFill>
              </a:rPr>
              <a:t>&amp; </a:t>
            </a:r>
            <a:r>
              <a:rPr lang="en-IN" sz="2800" dirty="0" smtClean="0">
                <a:solidFill>
                  <a:srgbClr val="FFC000"/>
                </a:solidFill>
              </a:rPr>
              <a:t>DISORDERS</a:t>
            </a:r>
            <a:endParaRPr lang="en-IN" sz="2800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6453336"/>
            <a:ext cx="1094656" cy="291480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/>
              <a:t>R.M., SRSV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591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1520"/>
          </a:xfrm>
        </p:spPr>
        <p:txBody>
          <a:bodyPr>
            <a:noAutofit/>
          </a:bodyPr>
          <a:lstStyle/>
          <a:p>
            <a:r>
              <a:rPr lang="en-IN" sz="2800" dirty="0" smtClean="0">
                <a:solidFill>
                  <a:srgbClr val="7030A0"/>
                </a:solidFill>
              </a:rPr>
              <a:t>LEUKOPENIA-</a:t>
            </a:r>
            <a:r>
              <a:rPr lang="en-IN" sz="2800" b="1" dirty="0"/>
              <a:t> </a:t>
            </a:r>
            <a:r>
              <a:rPr lang="en-IN" sz="2800" dirty="0">
                <a:solidFill>
                  <a:srgbClr val="7030A0"/>
                </a:solidFill>
              </a:rPr>
              <a:t>Agranulocytosis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80728"/>
            <a:ext cx="8686800" cy="5688632"/>
          </a:xfrm>
        </p:spPr>
        <p:txBody>
          <a:bodyPr>
            <a:noAutofit/>
          </a:bodyPr>
          <a:lstStyle/>
          <a:p>
            <a:pPr lvl="0" algn="just"/>
            <a:r>
              <a:rPr lang="en-IN" sz="2600" b="1" dirty="0"/>
              <a:t>Clinical </a:t>
            </a:r>
            <a:r>
              <a:rPr lang="en-IN" sz="2600" b="1" dirty="0" smtClean="0"/>
              <a:t>features:</a:t>
            </a:r>
            <a:r>
              <a:rPr lang="en-IN" sz="2600" dirty="0" smtClean="0"/>
              <a:t> </a:t>
            </a:r>
            <a:r>
              <a:rPr lang="en-IN" sz="2600" dirty="0"/>
              <a:t>• Occur at any age- particularly among adults • Women are more affected. • High fever, chills, sore throat, • Malaise, weakness • Skin appears pale and </a:t>
            </a:r>
            <a:r>
              <a:rPr lang="en-IN" sz="2600" dirty="0" smtClean="0"/>
              <a:t>anaemic</a:t>
            </a:r>
            <a:r>
              <a:rPr lang="en-IN" sz="2600" dirty="0"/>
              <a:t>, • Presence of infections • Regional lymphadenitis, • Complication- Generalized sepsis.</a:t>
            </a:r>
          </a:p>
          <a:p>
            <a:pPr lvl="0" algn="just"/>
            <a:r>
              <a:rPr lang="en-IN" sz="2600" b="1" dirty="0" smtClean="0"/>
              <a:t>Oral manifestations:</a:t>
            </a:r>
            <a:r>
              <a:rPr lang="en-IN" sz="2600" dirty="0" smtClean="0"/>
              <a:t> </a:t>
            </a:r>
            <a:r>
              <a:rPr lang="en-IN" sz="2600" dirty="0"/>
              <a:t>• Necrotizing ulceration of the oral cavity, tonsils and pharynx particularly gingiva and palate. • Necrotic ulcers are covered by </a:t>
            </a:r>
            <a:r>
              <a:rPr lang="en-IN" sz="2600" dirty="0" smtClean="0"/>
              <a:t>grey </a:t>
            </a:r>
            <a:r>
              <a:rPr lang="en-IN" sz="2600" dirty="0"/>
              <a:t>or even black membrane. • No purulent discharge are noted. • Excessive </a:t>
            </a:r>
            <a:r>
              <a:rPr lang="en-IN" sz="2600" dirty="0" smtClean="0"/>
              <a:t>salivation.</a:t>
            </a:r>
          </a:p>
          <a:p>
            <a:pPr lvl="0" algn="just"/>
            <a:r>
              <a:rPr lang="en-IN" sz="2600" b="1" dirty="0" smtClean="0"/>
              <a:t>Laboratory findings:</a:t>
            </a:r>
            <a:r>
              <a:rPr lang="en-IN" sz="2600" dirty="0" smtClean="0"/>
              <a:t> </a:t>
            </a:r>
            <a:r>
              <a:rPr lang="en-IN" sz="2600" dirty="0"/>
              <a:t>• WBC are often below 2000 cells per cubic mm • Almost complete absence of </a:t>
            </a:r>
            <a:r>
              <a:rPr lang="en-IN" sz="2600" dirty="0" smtClean="0"/>
              <a:t>granulocytes. </a:t>
            </a:r>
            <a:r>
              <a:rPr lang="en-IN" sz="2600" dirty="0"/>
              <a:t>• RBC and platelet counts are </a:t>
            </a:r>
            <a:r>
              <a:rPr lang="en-IN" sz="2600" dirty="0" smtClean="0"/>
              <a:t>normal.</a:t>
            </a:r>
            <a:endParaRPr lang="en-IN" sz="2600" dirty="0"/>
          </a:p>
          <a:p>
            <a:pPr lvl="0" algn="just"/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297529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1520"/>
          </a:xfrm>
        </p:spPr>
        <p:txBody>
          <a:bodyPr>
            <a:noAutofit/>
          </a:bodyPr>
          <a:lstStyle/>
          <a:p>
            <a:r>
              <a:rPr lang="en-IN" sz="2800" dirty="0" smtClean="0">
                <a:solidFill>
                  <a:srgbClr val="E00075"/>
                </a:solidFill>
              </a:rPr>
              <a:t>Leukaemia</a:t>
            </a:r>
            <a:endParaRPr lang="en-IN" sz="2800" dirty="0">
              <a:solidFill>
                <a:srgbClr val="E0007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80728"/>
            <a:ext cx="8686800" cy="5688632"/>
          </a:xfrm>
        </p:spPr>
        <p:txBody>
          <a:bodyPr>
            <a:noAutofit/>
          </a:bodyPr>
          <a:lstStyle/>
          <a:p>
            <a:pPr lvl="0" algn="just"/>
            <a:r>
              <a:rPr lang="en-IN" sz="2600" b="1" dirty="0" smtClean="0"/>
              <a:t>Introduction:</a:t>
            </a:r>
            <a:r>
              <a:rPr lang="en-IN" sz="2600" dirty="0" smtClean="0"/>
              <a:t> </a:t>
            </a:r>
            <a:r>
              <a:rPr lang="en-IN" sz="2600" dirty="0" smtClean="0"/>
              <a:t>Leukaemia </a:t>
            </a:r>
            <a:r>
              <a:rPr lang="en-IN" sz="2600" dirty="0"/>
              <a:t>is a disease characterized by the progressive overproduction of WBCs which usually appear in the circulating blood in an immature form. • True malignant neoplasm- proliferation of WBC or their precursors occurs in such as uncoordinated and independent fashion. • Leukemic cells multiply at the expense of normal hematopoietic cell lines, resulting in marrow failure, altered blood cell counts, and, when untreated, death from infection, bleeding, or both.</a:t>
            </a:r>
          </a:p>
          <a:p>
            <a:pPr lvl="0" algn="just"/>
            <a:r>
              <a:rPr lang="en-IN" sz="2600" b="1" dirty="0" smtClean="0"/>
              <a:t>Classification:</a:t>
            </a:r>
            <a:r>
              <a:rPr lang="en-IN" sz="2600" dirty="0" smtClean="0"/>
              <a:t> </a:t>
            </a:r>
            <a:r>
              <a:rPr lang="en-IN" sz="2600" dirty="0"/>
              <a:t>• </a:t>
            </a:r>
            <a:r>
              <a:rPr lang="en-IN" sz="2600" b="1" dirty="0"/>
              <a:t>Lymphoid</a:t>
            </a:r>
            <a:r>
              <a:rPr lang="en-IN" sz="2600" dirty="0"/>
              <a:t> (lymphoblastic, lymphocytic) </a:t>
            </a:r>
            <a:r>
              <a:rPr lang="en-IN" sz="2600" b="1" dirty="0" smtClean="0"/>
              <a:t>leukaemia</a:t>
            </a:r>
            <a:r>
              <a:rPr lang="en-IN" sz="2600" dirty="0" smtClean="0"/>
              <a:t>- </a:t>
            </a:r>
            <a:r>
              <a:rPr lang="en-IN" sz="2600" dirty="0"/>
              <a:t>involving the lymphocytic series. • </a:t>
            </a:r>
            <a:r>
              <a:rPr lang="en-IN" sz="2600" b="1" dirty="0"/>
              <a:t>Myeloid</a:t>
            </a:r>
            <a:r>
              <a:rPr lang="en-IN" sz="2600" dirty="0"/>
              <a:t> (myelogenous) </a:t>
            </a:r>
            <a:r>
              <a:rPr lang="en-IN" sz="2600" b="1" dirty="0" smtClean="0"/>
              <a:t>leukaemia</a:t>
            </a:r>
            <a:r>
              <a:rPr lang="en-IN" sz="2600" dirty="0" smtClean="0"/>
              <a:t>- </a:t>
            </a:r>
            <a:r>
              <a:rPr lang="en-IN" sz="2600" dirty="0"/>
              <a:t>involving progenitor cells that gives rise to terminally differentiated cells of the myeloid series (erythrocytes, granulocytes, monocytes, platelets). </a:t>
            </a:r>
          </a:p>
        </p:txBody>
      </p:sp>
    </p:spTree>
    <p:extLst>
      <p:ext uri="{BB962C8B-B14F-4D97-AF65-F5344CB8AC3E}">
        <p14:creationId xmlns:p14="http://schemas.microsoft.com/office/powerpoint/2010/main" val="426310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1520"/>
          </a:xfrm>
        </p:spPr>
        <p:txBody>
          <a:bodyPr>
            <a:noAutofit/>
          </a:bodyPr>
          <a:lstStyle/>
          <a:p>
            <a:r>
              <a:rPr lang="en-IN" sz="2800" dirty="0" smtClean="0">
                <a:solidFill>
                  <a:srgbClr val="E00075"/>
                </a:solidFill>
              </a:rPr>
              <a:t>Leukaemia</a:t>
            </a:r>
            <a:endParaRPr lang="en-IN" sz="2800" dirty="0">
              <a:solidFill>
                <a:srgbClr val="E0007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80728"/>
            <a:ext cx="8686800" cy="5688632"/>
          </a:xfrm>
        </p:spPr>
        <p:txBody>
          <a:bodyPr>
            <a:noAutofit/>
          </a:bodyPr>
          <a:lstStyle/>
          <a:p>
            <a:pPr lvl="0" algn="just"/>
            <a:r>
              <a:rPr lang="en-IN" sz="2900" b="1" dirty="0" smtClean="0"/>
              <a:t>Etiology:</a:t>
            </a:r>
            <a:r>
              <a:rPr lang="en-IN" sz="2900" dirty="0" smtClean="0"/>
              <a:t> </a:t>
            </a:r>
            <a:r>
              <a:rPr lang="en-IN" sz="2900" dirty="0"/>
              <a:t>• Combination of environmental and genetic factors. • Certain syndromes are associated with an increased risk. These genetic disorders include the following: </a:t>
            </a:r>
            <a:r>
              <a:rPr lang="en-IN" sz="2900" dirty="0" smtClean="0"/>
              <a:t>Down syndrome, Bloom syndrome, Neurofibromatosis, Ataxia- </a:t>
            </a:r>
            <a:r>
              <a:rPr lang="en-IN" sz="2900" dirty="0"/>
              <a:t>telangiectasia </a:t>
            </a:r>
            <a:r>
              <a:rPr lang="en-IN" sz="2900" dirty="0" smtClean="0"/>
              <a:t>syndrome, </a:t>
            </a:r>
            <a:r>
              <a:rPr lang="en-IN" sz="2900" dirty="0" err="1" smtClean="0"/>
              <a:t>Klinefelter</a:t>
            </a:r>
            <a:r>
              <a:rPr lang="en-IN" sz="2900" dirty="0" smtClean="0"/>
              <a:t> syndrome, </a:t>
            </a:r>
            <a:r>
              <a:rPr lang="en-IN" sz="2900" dirty="0" err="1" smtClean="0"/>
              <a:t>Fanconi's</a:t>
            </a:r>
            <a:r>
              <a:rPr lang="en-IN" sz="2900" dirty="0" smtClean="0"/>
              <a:t> </a:t>
            </a:r>
            <a:r>
              <a:rPr lang="en-IN" sz="2900" dirty="0" err="1" smtClean="0"/>
              <a:t>anemia</a:t>
            </a:r>
            <a:r>
              <a:rPr lang="en-IN" sz="2900" dirty="0" smtClean="0"/>
              <a:t>, Myelodysplasia syndromes.</a:t>
            </a:r>
            <a:endParaRPr lang="en-IN" sz="2900" dirty="0"/>
          </a:p>
          <a:p>
            <a:pPr lvl="0" algn="just"/>
            <a:r>
              <a:rPr lang="en-IN" sz="2900" dirty="0" smtClean="0"/>
              <a:t>Exposure </a:t>
            </a:r>
            <a:r>
              <a:rPr lang="en-IN" sz="2900" dirty="0"/>
              <a:t>to pesticides, benzene, and benzene like chemicals, Ionizing radiation has been associated with an increased risk of developing </a:t>
            </a:r>
            <a:r>
              <a:rPr lang="en-IN" sz="2900" dirty="0" err="1"/>
              <a:t>leukemia</a:t>
            </a:r>
            <a:r>
              <a:rPr lang="en-IN" sz="2900" dirty="0"/>
              <a:t>. • </a:t>
            </a:r>
            <a:r>
              <a:rPr lang="en-IN" sz="2900" dirty="0" smtClean="0"/>
              <a:t>Epstein-Barr Virus(EBV), </a:t>
            </a:r>
            <a:r>
              <a:rPr lang="en-IN" sz="2900" dirty="0" err="1"/>
              <a:t>Polyoma</a:t>
            </a:r>
            <a:r>
              <a:rPr lang="en-IN" sz="2900" dirty="0"/>
              <a:t> virus, Human T-cell </a:t>
            </a:r>
            <a:r>
              <a:rPr lang="en-IN" sz="2900" dirty="0" err="1"/>
              <a:t>leukemia</a:t>
            </a:r>
            <a:r>
              <a:rPr lang="en-IN" sz="2900" dirty="0"/>
              <a:t> </a:t>
            </a:r>
            <a:r>
              <a:rPr lang="en-IN" sz="2900" dirty="0" smtClean="0"/>
              <a:t>virus-1 </a:t>
            </a:r>
            <a:r>
              <a:rPr lang="en-IN" sz="2900" dirty="0"/>
              <a:t>(HTLV-1) is known to be associated</a:t>
            </a:r>
            <a:r>
              <a:rPr lang="en-IN" sz="2800" dirty="0"/>
              <a:t>.</a:t>
            </a:r>
          </a:p>
          <a:p>
            <a:pPr lvl="0" algn="just"/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16839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1520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FF9900"/>
                </a:solidFill>
              </a:rPr>
              <a:t>PLATELET AND ITS DISORDERS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80728"/>
            <a:ext cx="8686800" cy="5688632"/>
          </a:xfrm>
        </p:spPr>
        <p:txBody>
          <a:bodyPr>
            <a:noAutofit/>
          </a:bodyPr>
          <a:lstStyle/>
          <a:p>
            <a:pPr lvl="0" algn="just"/>
            <a:r>
              <a:rPr lang="en-IN" b="1" dirty="0" smtClean="0"/>
              <a:t>Introduction:</a:t>
            </a:r>
            <a:r>
              <a:rPr lang="en-IN" dirty="0" smtClean="0"/>
              <a:t> Platelets </a:t>
            </a:r>
            <a:r>
              <a:rPr lang="en-IN" dirty="0"/>
              <a:t>or thrombocytes are small </a:t>
            </a:r>
            <a:r>
              <a:rPr lang="en-IN" dirty="0" smtClean="0"/>
              <a:t>colourless</a:t>
            </a:r>
            <a:r>
              <a:rPr lang="en-IN" dirty="0"/>
              <a:t>, </a:t>
            </a:r>
            <a:r>
              <a:rPr lang="en-IN" dirty="0" smtClean="0"/>
              <a:t>non-nucleated</a:t>
            </a:r>
            <a:r>
              <a:rPr lang="en-IN" dirty="0" smtClean="0"/>
              <a:t>, Spherical </a:t>
            </a:r>
            <a:r>
              <a:rPr lang="en-IN" dirty="0"/>
              <a:t>or rod shaped, becomes oval or disc shaped when </a:t>
            </a:r>
            <a:r>
              <a:rPr lang="en-IN" dirty="0" smtClean="0"/>
              <a:t>inactivated.</a:t>
            </a:r>
          </a:p>
          <a:p>
            <a:pPr lvl="0" algn="just"/>
            <a:r>
              <a:rPr lang="en-IN" b="1" dirty="0" smtClean="0"/>
              <a:t>Properties</a:t>
            </a:r>
            <a:r>
              <a:rPr lang="en-IN" b="1" dirty="0"/>
              <a:t>:</a:t>
            </a:r>
            <a:r>
              <a:rPr lang="en-IN" dirty="0"/>
              <a:t> 1. Adhesiveness 2. Aggregation 3. Agglutination</a:t>
            </a:r>
          </a:p>
          <a:p>
            <a:pPr lvl="0" algn="just"/>
            <a:r>
              <a:rPr lang="en-IN" b="1" dirty="0" smtClean="0"/>
              <a:t>Normal </a:t>
            </a:r>
            <a:r>
              <a:rPr lang="en-IN" b="1" dirty="0"/>
              <a:t>count and its </a:t>
            </a:r>
            <a:r>
              <a:rPr lang="en-IN" b="1" dirty="0" smtClean="0"/>
              <a:t>variation:</a:t>
            </a:r>
            <a:r>
              <a:rPr lang="en-IN" dirty="0" smtClean="0"/>
              <a:t> </a:t>
            </a:r>
            <a:r>
              <a:rPr lang="en-IN" dirty="0"/>
              <a:t>• Normal platelet count- </a:t>
            </a:r>
            <a:r>
              <a:rPr lang="en-IN" dirty="0" smtClean="0"/>
              <a:t>1,50,000-4,50,000/cu </a:t>
            </a:r>
            <a:r>
              <a:rPr lang="en-IN" dirty="0"/>
              <a:t>mm of </a:t>
            </a:r>
            <a:r>
              <a:rPr lang="en-IN" dirty="0" smtClean="0"/>
              <a:t>blood.</a:t>
            </a:r>
          </a:p>
          <a:p>
            <a:pPr lvl="0" algn="just"/>
            <a:r>
              <a:rPr lang="en-IN" b="1" dirty="0" smtClean="0"/>
              <a:t>Physiological variation:</a:t>
            </a:r>
            <a:r>
              <a:rPr lang="en-IN" dirty="0" smtClean="0"/>
              <a:t> </a:t>
            </a:r>
            <a:r>
              <a:rPr lang="en-IN" dirty="0"/>
              <a:t>• Age • Sex • High altitude • After </a:t>
            </a:r>
            <a:r>
              <a:rPr lang="en-IN" dirty="0" smtClean="0"/>
              <a:t>meals.</a:t>
            </a:r>
          </a:p>
        </p:txBody>
      </p:sp>
    </p:spTree>
    <p:extLst>
      <p:ext uri="{BB962C8B-B14F-4D97-AF65-F5344CB8AC3E}">
        <p14:creationId xmlns:p14="http://schemas.microsoft.com/office/powerpoint/2010/main" val="177912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1520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FF9900"/>
                </a:solidFill>
              </a:rPr>
              <a:t>PLATELET AND ITS DISORDERS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80728"/>
            <a:ext cx="8686800" cy="5688632"/>
          </a:xfrm>
        </p:spPr>
        <p:txBody>
          <a:bodyPr>
            <a:noAutofit/>
          </a:bodyPr>
          <a:lstStyle/>
          <a:p>
            <a:pPr algn="just"/>
            <a:r>
              <a:rPr lang="en-IN" sz="3000" b="1" dirty="0"/>
              <a:t>Pathological variation:</a:t>
            </a:r>
            <a:r>
              <a:rPr lang="en-IN" sz="3000" dirty="0"/>
              <a:t> </a:t>
            </a:r>
            <a:endParaRPr lang="en-IN" sz="3000" dirty="0" smtClean="0"/>
          </a:p>
          <a:p>
            <a:pPr algn="just"/>
            <a:r>
              <a:rPr lang="en-IN" sz="3000" b="1" dirty="0" smtClean="0"/>
              <a:t>Thrombocytopenia</a:t>
            </a:r>
            <a:r>
              <a:rPr lang="en-IN" sz="3000" b="1" dirty="0"/>
              <a:t>:</a:t>
            </a:r>
            <a:r>
              <a:rPr lang="en-IN" sz="3000" dirty="0"/>
              <a:t> • acute infections, •acute </a:t>
            </a:r>
            <a:r>
              <a:rPr lang="en-IN" sz="3000" dirty="0" smtClean="0"/>
              <a:t>leukaemia</a:t>
            </a:r>
            <a:r>
              <a:rPr lang="en-IN" sz="3000" dirty="0"/>
              <a:t>, •aplastic and pernicious </a:t>
            </a:r>
            <a:r>
              <a:rPr lang="en-IN" sz="3000" dirty="0" smtClean="0"/>
              <a:t>anaemia</a:t>
            </a:r>
            <a:r>
              <a:rPr lang="en-IN" sz="3000" dirty="0"/>
              <a:t>, •chickenpox, •smallpox, •splenomegaly, •scarlet fever, typhoid, •</a:t>
            </a:r>
            <a:r>
              <a:rPr lang="en-IN" sz="3000" dirty="0" smtClean="0"/>
              <a:t>tuberculosis.</a:t>
            </a:r>
            <a:endParaRPr lang="en-IN" sz="3000" dirty="0"/>
          </a:p>
          <a:p>
            <a:pPr algn="just"/>
            <a:r>
              <a:rPr lang="en-IN" sz="3000" b="1" dirty="0" smtClean="0"/>
              <a:t>Thrombocytosis:</a:t>
            </a:r>
            <a:r>
              <a:rPr lang="en-IN" sz="3000" dirty="0" smtClean="0"/>
              <a:t>(known Cause) </a:t>
            </a:r>
            <a:r>
              <a:rPr lang="en-IN" sz="3000" dirty="0"/>
              <a:t>• allergic conditions, • </a:t>
            </a:r>
            <a:r>
              <a:rPr lang="en-IN" sz="3000" dirty="0" smtClean="0"/>
              <a:t>haemorrhage</a:t>
            </a:r>
            <a:r>
              <a:rPr lang="en-IN" sz="3000" dirty="0"/>
              <a:t>, • bone fracture, • surgical operations, • splenectomy, • rheumatic fever, • </a:t>
            </a:r>
            <a:r>
              <a:rPr lang="en-IN" sz="3000" dirty="0" smtClean="0"/>
              <a:t>trauma.</a:t>
            </a:r>
          </a:p>
          <a:p>
            <a:pPr algn="just"/>
            <a:r>
              <a:rPr lang="en-IN" sz="3000" b="1" dirty="0" err="1" smtClean="0"/>
              <a:t>Thrombocythemia</a:t>
            </a:r>
            <a:r>
              <a:rPr lang="en-IN" sz="3000" b="1" dirty="0" smtClean="0">
                <a:sym typeface="Wingdings" panose="05000000000000000000" pitchFamily="2" charset="2"/>
              </a:rPr>
              <a:t>:</a:t>
            </a:r>
            <a:r>
              <a:rPr lang="en-IN" sz="3000" dirty="0" smtClean="0">
                <a:sym typeface="Wingdings" panose="05000000000000000000" pitchFamily="2" charset="2"/>
              </a:rPr>
              <a:t>(Unknown Cause)</a:t>
            </a:r>
            <a:r>
              <a:rPr lang="en-IN" sz="3000" dirty="0" smtClean="0"/>
              <a:t> </a:t>
            </a:r>
            <a:r>
              <a:rPr lang="en-IN" sz="3000" dirty="0"/>
              <a:t>• carcinoma, • </a:t>
            </a:r>
            <a:r>
              <a:rPr lang="en-IN" sz="3000" dirty="0" smtClean="0"/>
              <a:t>chronic leukaemia</a:t>
            </a:r>
            <a:r>
              <a:rPr lang="en-IN" sz="3000" dirty="0"/>
              <a:t>, • </a:t>
            </a:r>
            <a:r>
              <a:rPr lang="en-IN" sz="3000" dirty="0" err="1"/>
              <a:t>hodgkin’s</a:t>
            </a:r>
            <a:r>
              <a:rPr lang="en-IN" sz="3000" dirty="0"/>
              <a:t> </a:t>
            </a:r>
            <a:r>
              <a:rPr lang="en-IN" sz="3000" dirty="0" smtClean="0"/>
              <a:t>disease.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03954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1520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chemeClr val="accent4"/>
                </a:solidFill>
              </a:rPr>
              <a:t>PLATELET </a:t>
            </a:r>
            <a:r>
              <a:rPr lang="en-IN" sz="2800" dirty="0" smtClean="0">
                <a:solidFill>
                  <a:schemeClr val="accent4"/>
                </a:solidFill>
              </a:rPr>
              <a:t>DISORDERS</a:t>
            </a:r>
            <a:endParaRPr lang="en-IN" sz="28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80728"/>
            <a:ext cx="8686800" cy="5688632"/>
          </a:xfrm>
        </p:spPr>
        <p:txBody>
          <a:bodyPr>
            <a:noAutofit/>
          </a:bodyPr>
          <a:lstStyle/>
          <a:p>
            <a:pPr lvl="0" algn="just"/>
            <a:r>
              <a:rPr lang="en-IN" sz="3000" b="1" dirty="0" smtClean="0"/>
              <a:t>Introduction:</a:t>
            </a:r>
            <a:r>
              <a:rPr lang="en-IN" sz="3000" dirty="0" smtClean="0"/>
              <a:t> Platelet </a:t>
            </a:r>
            <a:r>
              <a:rPr lang="en-IN" sz="3000" dirty="0"/>
              <a:t>disorders may be divided into two categories by </a:t>
            </a:r>
            <a:r>
              <a:rPr lang="en-IN" sz="3000" dirty="0" err="1"/>
              <a:t>etiology</a:t>
            </a:r>
            <a:r>
              <a:rPr lang="en-IN" sz="3000" dirty="0"/>
              <a:t>— congenital and </a:t>
            </a:r>
            <a:r>
              <a:rPr lang="en-IN" sz="3000" dirty="0" smtClean="0"/>
              <a:t>acquired.</a:t>
            </a:r>
          </a:p>
          <a:p>
            <a:pPr lvl="0" algn="just"/>
            <a:r>
              <a:rPr lang="en-IN" sz="3000" dirty="0" smtClean="0"/>
              <a:t>Two </a:t>
            </a:r>
            <a:r>
              <a:rPr lang="en-IN" sz="3000" dirty="0"/>
              <a:t>additional categories by type—</a:t>
            </a:r>
            <a:r>
              <a:rPr lang="en-IN" sz="3000" dirty="0" err="1"/>
              <a:t>thrombocytopenias</a:t>
            </a:r>
            <a:r>
              <a:rPr lang="en-IN" sz="3000" dirty="0"/>
              <a:t> and </a:t>
            </a:r>
            <a:r>
              <a:rPr lang="en-IN" sz="3000" dirty="0" err="1" smtClean="0"/>
              <a:t>thrombocytopathies</a:t>
            </a:r>
            <a:r>
              <a:rPr lang="en-IN" sz="3000" dirty="0" smtClean="0"/>
              <a:t>.</a:t>
            </a:r>
          </a:p>
          <a:p>
            <a:pPr lvl="0" algn="just"/>
            <a:r>
              <a:rPr lang="en-IN" sz="3000" b="1" dirty="0" err="1" smtClean="0"/>
              <a:t>Thrombocytopenias</a:t>
            </a:r>
            <a:r>
              <a:rPr lang="en-IN" sz="3000" b="1" dirty="0" smtClean="0"/>
              <a:t>:</a:t>
            </a:r>
            <a:r>
              <a:rPr lang="en-IN" sz="3000" dirty="0" smtClean="0"/>
              <a:t> </a:t>
            </a:r>
            <a:r>
              <a:rPr lang="en-IN" sz="3000" dirty="0"/>
              <a:t>occur when platelet quantity is reduced and are caused by one of three </a:t>
            </a:r>
            <a:r>
              <a:rPr lang="en-IN" sz="3000" dirty="0" smtClean="0"/>
              <a:t>mechanisms:</a:t>
            </a:r>
          </a:p>
          <a:p>
            <a:pPr lvl="0" algn="just"/>
            <a:r>
              <a:rPr lang="en-IN" sz="3000" dirty="0" smtClean="0"/>
              <a:t>1</a:t>
            </a:r>
            <a:r>
              <a:rPr lang="en-IN" sz="3000" dirty="0"/>
              <a:t>. decreased production in the bone </a:t>
            </a:r>
            <a:r>
              <a:rPr lang="en-IN" sz="3000" dirty="0" smtClean="0"/>
              <a:t>marrow,</a:t>
            </a:r>
          </a:p>
          <a:p>
            <a:pPr lvl="0" algn="just"/>
            <a:r>
              <a:rPr lang="en-IN" sz="3000" dirty="0" smtClean="0"/>
              <a:t>2</a:t>
            </a:r>
            <a:r>
              <a:rPr lang="en-IN" sz="3000" dirty="0"/>
              <a:t>. Increased sequestration in the spleen, </a:t>
            </a:r>
            <a:r>
              <a:rPr lang="en-IN" sz="3000" dirty="0" smtClean="0"/>
              <a:t>or</a:t>
            </a:r>
          </a:p>
          <a:p>
            <a:pPr lvl="0" algn="just"/>
            <a:r>
              <a:rPr lang="en-IN" sz="3000" dirty="0" smtClean="0"/>
              <a:t>3</a:t>
            </a:r>
            <a:r>
              <a:rPr lang="en-IN" sz="3000" dirty="0"/>
              <a:t>. accelerated destruction</a:t>
            </a:r>
            <a:r>
              <a:rPr lang="en-IN" sz="3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201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1520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chemeClr val="accent4"/>
                </a:solidFill>
              </a:rPr>
              <a:t>PLATELET </a:t>
            </a:r>
            <a:r>
              <a:rPr lang="en-IN" sz="2800" dirty="0" smtClean="0">
                <a:solidFill>
                  <a:schemeClr val="accent4"/>
                </a:solidFill>
              </a:rPr>
              <a:t>DISORDERS</a:t>
            </a:r>
            <a:endParaRPr lang="en-IN" sz="28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80728"/>
            <a:ext cx="8686800" cy="5688632"/>
          </a:xfrm>
        </p:spPr>
        <p:txBody>
          <a:bodyPr>
            <a:noAutofit/>
          </a:bodyPr>
          <a:lstStyle/>
          <a:p>
            <a:pPr algn="just"/>
            <a:r>
              <a:rPr lang="en-IN" b="1" dirty="0" err="1" smtClean="0"/>
              <a:t>Thrombocytopathies</a:t>
            </a:r>
            <a:r>
              <a:rPr lang="en-IN" b="1" dirty="0"/>
              <a:t>:</a:t>
            </a:r>
            <a:r>
              <a:rPr lang="en-IN" dirty="0" smtClean="0"/>
              <a:t> (or qualitative platelet disorders): Characterized by dysfunctional platelets (thrombocytes), which result in prolonged bleeding time, defective clot formation, and a tendency to </a:t>
            </a:r>
            <a:r>
              <a:rPr lang="en-IN" dirty="0" smtClean="0"/>
              <a:t>haemorrhage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May result from defects in any of the three critical platelet reactions: </a:t>
            </a:r>
          </a:p>
          <a:p>
            <a:pPr algn="just"/>
            <a:r>
              <a:rPr lang="en-IN" dirty="0" smtClean="0"/>
              <a:t>1. Adhesion, </a:t>
            </a:r>
          </a:p>
          <a:p>
            <a:pPr algn="just"/>
            <a:r>
              <a:rPr lang="en-IN" dirty="0" smtClean="0"/>
              <a:t>2. Aggregation, or </a:t>
            </a:r>
          </a:p>
          <a:p>
            <a:pPr algn="just"/>
            <a:r>
              <a:rPr lang="en-IN" dirty="0" smtClean="0"/>
              <a:t>3. Granule release.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433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1520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E00075"/>
                </a:solidFill>
              </a:rPr>
              <a:t>Congenital coagulopathies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686800" cy="5688632"/>
          </a:xfrm>
        </p:spPr>
        <p:txBody>
          <a:bodyPr>
            <a:noAutofit/>
          </a:bodyPr>
          <a:lstStyle/>
          <a:p>
            <a:pPr lvl="0" algn="just"/>
            <a:r>
              <a:rPr lang="en-IN" sz="2800" b="1" dirty="0" smtClean="0"/>
              <a:t>Haemophilia</a:t>
            </a:r>
            <a:r>
              <a:rPr lang="en-IN" sz="2800" b="1" dirty="0" smtClean="0"/>
              <a:t>:</a:t>
            </a:r>
            <a:r>
              <a:rPr lang="en-IN" sz="2800" dirty="0" smtClean="0"/>
              <a:t> • Blood disease characterized by prolonged coagulation time and </a:t>
            </a:r>
            <a:r>
              <a:rPr lang="en-IN" sz="2800" dirty="0" smtClean="0"/>
              <a:t>haemorrhagic </a:t>
            </a:r>
            <a:r>
              <a:rPr lang="en-IN" sz="2800" dirty="0" smtClean="0"/>
              <a:t>tendencies. • Hereditary disease, defect being carried by </a:t>
            </a:r>
            <a:r>
              <a:rPr lang="en-IN" sz="2800" dirty="0" smtClean="0"/>
              <a:t>X-chromosome, </a:t>
            </a:r>
            <a:r>
              <a:rPr lang="en-IN" sz="2800" dirty="0" smtClean="0"/>
              <a:t>• Transmitted as a gender-linked Mendelian recessive trait. • Occurs only in males, transmitted through an unaffected daughter to a </a:t>
            </a:r>
            <a:r>
              <a:rPr lang="en-IN" sz="2800" dirty="0" smtClean="0"/>
              <a:t>grandson.</a:t>
            </a:r>
          </a:p>
          <a:p>
            <a:pPr lvl="0" algn="just"/>
            <a:r>
              <a:rPr lang="en-IN" sz="2800" b="1" dirty="0" smtClean="0"/>
              <a:t>Etiology: </a:t>
            </a:r>
            <a:r>
              <a:rPr lang="en-IN" sz="2800" u="sng" dirty="0" err="1" smtClean="0"/>
              <a:t>HemophiliaA</a:t>
            </a:r>
            <a:r>
              <a:rPr lang="en-IN" sz="2800" u="sng" dirty="0" smtClean="0"/>
              <a:t>:</a:t>
            </a:r>
            <a:r>
              <a:rPr lang="en-IN" sz="2800" dirty="0" smtClean="0"/>
              <a:t> Disorder of</a:t>
            </a:r>
            <a:r>
              <a:rPr lang="en-IN" sz="2800" dirty="0" smtClean="0"/>
              <a:t> </a:t>
            </a:r>
            <a:r>
              <a:rPr lang="en-IN" sz="2800" dirty="0" smtClean="0"/>
              <a:t>Plasma </a:t>
            </a:r>
            <a:r>
              <a:rPr lang="en-IN" sz="2800" dirty="0" err="1" smtClean="0"/>
              <a:t>Thromboplastinogen</a:t>
            </a:r>
            <a:r>
              <a:rPr lang="en-IN" sz="2800" dirty="0" smtClean="0"/>
              <a:t> (AHG factor VIII) • </a:t>
            </a:r>
            <a:r>
              <a:rPr lang="en-IN" sz="2800" u="sng" dirty="0" err="1" smtClean="0"/>
              <a:t>Hemophilia</a:t>
            </a:r>
            <a:r>
              <a:rPr lang="en-IN" sz="2800" u="sng" dirty="0" smtClean="0"/>
              <a:t> </a:t>
            </a:r>
            <a:r>
              <a:rPr lang="en-IN" sz="2800" u="sng" dirty="0" smtClean="0"/>
              <a:t>B:</a:t>
            </a:r>
            <a:r>
              <a:rPr lang="en-IN" sz="2800" dirty="0"/>
              <a:t> Disorder of Plasma </a:t>
            </a:r>
            <a:r>
              <a:rPr lang="en-IN" sz="2800" dirty="0" smtClean="0"/>
              <a:t>Thromboplastin component (PTC factor IX) • </a:t>
            </a:r>
            <a:r>
              <a:rPr lang="en-IN" sz="2800" u="sng" dirty="0" err="1" smtClean="0"/>
              <a:t>Hemophilia</a:t>
            </a:r>
            <a:r>
              <a:rPr lang="en-IN" sz="2800" u="sng" dirty="0" smtClean="0"/>
              <a:t> </a:t>
            </a:r>
            <a:r>
              <a:rPr lang="en-IN" sz="2800" u="sng" dirty="0" smtClean="0"/>
              <a:t>C:</a:t>
            </a:r>
            <a:r>
              <a:rPr lang="en-IN" sz="2800" dirty="0"/>
              <a:t> Disorder of Plasma </a:t>
            </a:r>
            <a:r>
              <a:rPr lang="en-IN" sz="2800" dirty="0" smtClean="0"/>
              <a:t>Thromboplastin antecedent (PTA factor XI</a:t>
            </a:r>
            <a:r>
              <a:rPr lang="en-IN" sz="2800" dirty="0" smtClean="0"/>
              <a:t>).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8971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1520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E00075"/>
                </a:solidFill>
              </a:rPr>
              <a:t>Congenital coagulopathies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686800" cy="5688632"/>
          </a:xfrm>
        </p:spPr>
        <p:txBody>
          <a:bodyPr>
            <a:noAutofit/>
          </a:bodyPr>
          <a:lstStyle/>
          <a:p>
            <a:pPr lvl="0" algn="just"/>
            <a:r>
              <a:rPr lang="en-IN" b="1" dirty="0" smtClean="0"/>
              <a:t>Haemophilia </a:t>
            </a:r>
            <a:r>
              <a:rPr lang="en-IN" b="1" dirty="0" smtClean="0"/>
              <a:t>A: </a:t>
            </a:r>
            <a:r>
              <a:rPr lang="en-IN" dirty="0"/>
              <a:t>• A deficiency of F VIII, the </a:t>
            </a:r>
            <a:r>
              <a:rPr lang="en-IN" dirty="0" smtClean="0"/>
              <a:t>anti-haemophilic </a:t>
            </a:r>
            <a:r>
              <a:rPr lang="en-IN" dirty="0"/>
              <a:t>factor, is inherited as an X-linked recessive trait that affects males. The trait is carried in the female without clinical evidence of the disease. Clinical signs: • hematomas, </a:t>
            </a:r>
            <a:r>
              <a:rPr lang="en-IN" dirty="0" err="1" smtClean="0"/>
              <a:t>hemarthroses</a:t>
            </a:r>
            <a:r>
              <a:rPr lang="en-IN" dirty="0"/>
              <a:t>, </a:t>
            </a:r>
            <a:r>
              <a:rPr lang="en-IN" dirty="0" smtClean="0"/>
              <a:t>haematuria</a:t>
            </a:r>
            <a:r>
              <a:rPr lang="en-IN" dirty="0"/>
              <a:t>, • gastrointestinal bleeding, and • bleeding from lacerations • head trauma or spontaneous intracranial bleeding • Joint synovitis, </a:t>
            </a:r>
            <a:r>
              <a:rPr lang="en-IN" dirty="0" smtClean="0"/>
              <a:t>haemophilic </a:t>
            </a:r>
            <a:r>
              <a:rPr lang="en-IN" dirty="0" err="1"/>
              <a:t>arthropathies</a:t>
            </a:r>
            <a:r>
              <a:rPr lang="en-IN" dirty="0"/>
              <a:t> • Intramuscular </a:t>
            </a:r>
            <a:r>
              <a:rPr lang="en-IN" dirty="0" smtClean="0"/>
              <a:t>bleeding </a:t>
            </a:r>
            <a:r>
              <a:rPr lang="en-IN" dirty="0"/>
              <a:t>and </a:t>
            </a:r>
            <a:r>
              <a:rPr lang="en-IN" dirty="0" smtClean="0"/>
              <a:t>pseudo-</a:t>
            </a:r>
            <a:r>
              <a:rPr lang="en-IN" dirty="0" err="1" smtClean="0"/>
              <a:t>tumors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500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1520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E00075"/>
                </a:solidFill>
              </a:rPr>
              <a:t>Congenital coagulopathies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686800" cy="5688632"/>
          </a:xfrm>
        </p:spPr>
        <p:txBody>
          <a:bodyPr>
            <a:noAutofit/>
          </a:bodyPr>
          <a:lstStyle/>
          <a:p>
            <a:pPr lvl="0" algn="just"/>
            <a:r>
              <a:rPr lang="en-IN" sz="2900" b="1" dirty="0" smtClean="0"/>
              <a:t>Haemophilia </a:t>
            </a:r>
            <a:r>
              <a:rPr lang="en-IN" sz="2900" b="1" dirty="0" smtClean="0"/>
              <a:t>B: </a:t>
            </a:r>
            <a:r>
              <a:rPr lang="en-IN" sz="2900" dirty="0"/>
              <a:t>• Due to PTC deficiency also known as Christmas disease. • 2 forms- apparently normal levels of the inactive protein and another in which there is deficient level of the coagulant </a:t>
            </a:r>
            <a:r>
              <a:rPr lang="en-IN" sz="2900" dirty="0" smtClean="0"/>
              <a:t>factor.</a:t>
            </a:r>
          </a:p>
          <a:p>
            <a:pPr lvl="0" algn="just"/>
            <a:r>
              <a:rPr lang="en-IN" sz="2900" b="1" dirty="0" smtClean="0"/>
              <a:t>Haemophilia C:</a:t>
            </a:r>
            <a:r>
              <a:rPr lang="en-IN" sz="2900" dirty="0" smtClean="0"/>
              <a:t> </a:t>
            </a:r>
            <a:r>
              <a:rPr lang="en-IN" sz="2900" dirty="0"/>
              <a:t>• </a:t>
            </a:r>
            <a:r>
              <a:rPr lang="en-IN" sz="2900" dirty="0" smtClean="0"/>
              <a:t>it </a:t>
            </a:r>
            <a:r>
              <a:rPr lang="en-IN" sz="2900" dirty="0"/>
              <a:t>is transmitted as an autosomal dominant trait. • Bleeding symptoms do occur but are usually mild</a:t>
            </a:r>
            <a:r>
              <a:rPr lang="en-IN" sz="2900" dirty="0" smtClean="0"/>
              <a:t>.</a:t>
            </a:r>
          </a:p>
          <a:p>
            <a:pPr algn="just"/>
            <a:r>
              <a:rPr lang="en-IN" sz="2900" b="1" dirty="0"/>
              <a:t>Oral </a:t>
            </a:r>
            <a:r>
              <a:rPr lang="en-IN" sz="2900" b="1" dirty="0" smtClean="0"/>
              <a:t>manifestations:</a:t>
            </a:r>
            <a:r>
              <a:rPr lang="en-IN" sz="2900" dirty="0" smtClean="0"/>
              <a:t> </a:t>
            </a:r>
            <a:r>
              <a:rPr lang="en-IN" sz="2900" dirty="0"/>
              <a:t>• Gingival </a:t>
            </a:r>
            <a:r>
              <a:rPr lang="en-IN" sz="2900" dirty="0" smtClean="0"/>
              <a:t>Haemorrhage- </a:t>
            </a:r>
            <a:r>
              <a:rPr lang="en-IN" sz="2900" dirty="0"/>
              <a:t>massive and prolonged • </a:t>
            </a:r>
            <a:r>
              <a:rPr lang="en-IN" sz="2900" dirty="0" smtClean="0"/>
              <a:t>Pseudo-tumour.</a:t>
            </a:r>
          </a:p>
          <a:p>
            <a:pPr algn="just"/>
            <a:r>
              <a:rPr lang="en-IN" sz="2900" b="1" dirty="0" smtClean="0"/>
              <a:t>Laboratory findings:</a:t>
            </a:r>
            <a:r>
              <a:rPr lang="en-IN" sz="2900" dirty="0" smtClean="0"/>
              <a:t> </a:t>
            </a:r>
            <a:r>
              <a:rPr lang="en-IN" sz="2900" dirty="0"/>
              <a:t>• Prolonged coagulation time • Bleeding time- normal • PTT is </a:t>
            </a:r>
            <a:r>
              <a:rPr lang="en-IN" sz="2900" dirty="0" smtClean="0"/>
              <a:t>prolonged.</a:t>
            </a:r>
            <a:endParaRPr lang="en-IN" sz="2900" dirty="0"/>
          </a:p>
        </p:txBody>
      </p:sp>
    </p:spTree>
    <p:extLst>
      <p:ext uri="{BB962C8B-B14F-4D97-AF65-F5344CB8AC3E}">
        <p14:creationId xmlns:p14="http://schemas.microsoft.com/office/powerpoint/2010/main" val="295218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1520"/>
          </a:xfrm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FFC000"/>
                </a:solidFill>
              </a:rPr>
              <a:t>BLOOD</a:t>
            </a:r>
            <a:endParaRPr lang="en-IN" sz="28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52736"/>
            <a:ext cx="8686800" cy="5616624"/>
          </a:xfrm>
        </p:spPr>
        <p:txBody>
          <a:bodyPr>
            <a:normAutofit/>
          </a:bodyPr>
          <a:lstStyle/>
          <a:p>
            <a:pPr lvl="0" algn="just"/>
            <a:r>
              <a:rPr lang="en-IN" sz="2800" b="1" dirty="0"/>
              <a:t>White blood cells </a:t>
            </a:r>
            <a:r>
              <a:rPr lang="en-IN" sz="2800" dirty="0"/>
              <a:t>(WBCs), also called leukocytes or leucocytes, are the cells of the immune system that are involved in protecting the body against both infectious </a:t>
            </a:r>
            <a:r>
              <a:rPr lang="en-IN" sz="2800" dirty="0" smtClean="0"/>
              <a:t>diseases </a:t>
            </a:r>
            <a:r>
              <a:rPr lang="en-IN" sz="2800" dirty="0"/>
              <a:t>and foreign invaders. </a:t>
            </a:r>
            <a:r>
              <a:rPr lang="en-IN" sz="2800" dirty="0" smtClean="0"/>
              <a:t>All </a:t>
            </a:r>
            <a:r>
              <a:rPr lang="en-IN" sz="2800" dirty="0"/>
              <a:t>white blood cells are produced and derived from multipotent cells in the bone marrow known as hematopoietic stem cells. </a:t>
            </a:r>
            <a:r>
              <a:rPr lang="en-IN" sz="2800" dirty="0" smtClean="0"/>
              <a:t>Leukocytes </a:t>
            </a:r>
            <a:r>
              <a:rPr lang="en-IN" sz="2800" dirty="0"/>
              <a:t>are found throughout the body, including the blood and lymphatic </a:t>
            </a:r>
            <a:r>
              <a:rPr lang="en-IN" sz="2800" dirty="0" smtClean="0"/>
              <a:t>system.</a:t>
            </a:r>
          </a:p>
          <a:p>
            <a:pPr lvl="0" algn="just"/>
            <a:r>
              <a:rPr lang="en-IN" sz="2800" b="1" dirty="0" smtClean="0"/>
              <a:t>Types</a:t>
            </a:r>
            <a:r>
              <a:rPr lang="en-IN" sz="2800" b="1" dirty="0"/>
              <a:t>:</a:t>
            </a:r>
            <a:r>
              <a:rPr lang="en-IN" sz="2800" dirty="0"/>
              <a:t> </a:t>
            </a:r>
            <a:r>
              <a:rPr lang="en-IN" sz="2800" dirty="0" smtClean="0"/>
              <a:t> </a:t>
            </a:r>
            <a:r>
              <a:rPr lang="en-IN" sz="2800" b="1" dirty="0" smtClean="0"/>
              <a:t>granulocytes</a:t>
            </a:r>
            <a:r>
              <a:rPr lang="en-IN" sz="2800" dirty="0" smtClean="0"/>
              <a:t>  and </a:t>
            </a:r>
            <a:r>
              <a:rPr lang="en-IN" sz="2800" b="1" dirty="0" smtClean="0"/>
              <a:t>agranulocytes.</a:t>
            </a:r>
          </a:p>
          <a:p>
            <a:pPr marL="0" lvl="0" indent="0" algn="just">
              <a:buNone/>
            </a:pPr>
            <a:endParaRPr lang="en-IN" sz="2800" b="1" dirty="0"/>
          </a:p>
        </p:txBody>
      </p:sp>
      <p:pic>
        <p:nvPicPr>
          <p:cNvPr id="4" name="Picture 3" descr="Blood cells and its types with function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157192"/>
            <a:ext cx="7992888" cy="1584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239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587680" cy="4525963"/>
          </a:xfrm>
        </p:spPr>
        <p:txBody>
          <a:bodyPr/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b="1" dirty="0" smtClean="0"/>
              <a:t>THANKS</a:t>
            </a:r>
            <a:endParaRPr lang="en-IN" b="1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sz="6600" b="1" dirty="0" smtClean="0">
                <a:solidFill>
                  <a:srgbClr val="FF0000"/>
                </a:solidFill>
              </a:rPr>
              <a:t>S</a:t>
            </a:r>
            <a:r>
              <a:rPr lang="en-IN" sz="6000" b="1" dirty="0" smtClean="0">
                <a:solidFill>
                  <a:srgbClr val="FF0000"/>
                </a:solidFill>
              </a:rPr>
              <a:t>H</a:t>
            </a:r>
            <a:r>
              <a:rPr lang="en-IN" sz="5400" b="1" dirty="0" smtClean="0">
                <a:solidFill>
                  <a:srgbClr val="FF0000"/>
                </a:solidFill>
              </a:rPr>
              <a:t>O</a:t>
            </a:r>
            <a:r>
              <a:rPr lang="en-IN" sz="4800" b="1" dirty="0" smtClean="0">
                <a:solidFill>
                  <a:srgbClr val="FF0000"/>
                </a:solidFill>
              </a:rPr>
              <a:t>W </a:t>
            </a:r>
            <a:r>
              <a:rPr lang="en-IN" sz="4400" b="1" dirty="0" smtClean="0">
                <a:solidFill>
                  <a:srgbClr val="FF0000"/>
                </a:solidFill>
              </a:rPr>
              <a:t>E</a:t>
            </a:r>
            <a:r>
              <a:rPr lang="en-IN" sz="4000" b="1" dirty="0" smtClean="0">
                <a:solidFill>
                  <a:srgbClr val="FF0000"/>
                </a:solidFill>
              </a:rPr>
              <a:t>N</a:t>
            </a:r>
            <a:r>
              <a:rPr lang="en-IN" sz="3600" b="1" dirty="0" smtClean="0">
                <a:solidFill>
                  <a:srgbClr val="FF0000"/>
                </a:solidFill>
              </a:rPr>
              <a:t>D</a:t>
            </a:r>
            <a:r>
              <a:rPr lang="en-IN" b="1" dirty="0" smtClean="0">
                <a:solidFill>
                  <a:srgbClr val="FF0000"/>
                </a:solidFill>
              </a:rPr>
              <a:t>E</a:t>
            </a:r>
            <a:r>
              <a:rPr lang="en-IN" sz="2800" b="1" dirty="0" smtClean="0">
                <a:solidFill>
                  <a:srgbClr val="FF0000"/>
                </a:solidFill>
              </a:rPr>
              <a:t>D</a:t>
            </a:r>
            <a:r>
              <a:rPr lang="en-IN" sz="4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358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1520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rgbClr val="FFC000"/>
                </a:solidFill>
                <a:effectLst/>
              </a:rPr>
              <a:t>differentiation from stem cell to mature </a:t>
            </a:r>
            <a:r>
              <a:rPr lang="en-IN" sz="2400" dirty="0" smtClean="0">
                <a:solidFill>
                  <a:srgbClr val="FFC000"/>
                </a:solidFill>
                <a:effectLst/>
              </a:rPr>
              <a:t>BLOOD CELLS</a:t>
            </a:r>
            <a:endParaRPr lang="en-IN" sz="2400" b="1" dirty="0">
              <a:solidFill>
                <a:srgbClr val="FFC000"/>
              </a:solidFill>
            </a:endParaRPr>
          </a:p>
        </p:txBody>
      </p:sp>
      <p:pic>
        <p:nvPicPr>
          <p:cNvPr id="4" name="Content Placeholder 3" descr="imag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8712968" cy="5544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00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1520"/>
          </a:xfrm>
        </p:spPr>
        <p:txBody>
          <a:bodyPr>
            <a:noAutofit/>
          </a:bodyPr>
          <a:lstStyle/>
          <a:p>
            <a:pPr lvl="0"/>
            <a:r>
              <a:rPr lang="en-IN" sz="2800" b="1" dirty="0">
                <a:solidFill>
                  <a:srgbClr val="FFC000"/>
                </a:solidFill>
              </a:rPr>
              <a:t>Variations in the number of white blood </a:t>
            </a:r>
            <a:r>
              <a:rPr lang="en-IN" sz="2800" b="1" dirty="0" smtClean="0">
                <a:solidFill>
                  <a:srgbClr val="FFC000"/>
                </a:solidFill>
              </a:rPr>
              <a:t>cells</a:t>
            </a:r>
            <a:endParaRPr lang="en-IN" sz="28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52736"/>
            <a:ext cx="8686800" cy="5616624"/>
          </a:xfrm>
        </p:spPr>
        <p:txBody>
          <a:bodyPr>
            <a:normAutofit/>
          </a:bodyPr>
          <a:lstStyle/>
          <a:p>
            <a:pPr lvl="0" algn="just"/>
            <a:r>
              <a:rPr lang="en-IN" sz="2400" b="1" dirty="0" smtClean="0"/>
              <a:t>PHYSIOLOGICAL </a:t>
            </a:r>
            <a:r>
              <a:rPr lang="en-IN" sz="2400" b="1" dirty="0"/>
              <a:t>VARIATIONS: </a:t>
            </a:r>
            <a:r>
              <a:rPr lang="en-IN" sz="2400" dirty="0"/>
              <a:t>• Age • </a:t>
            </a:r>
            <a:r>
              <a:rPr lang="en-IN" sz="2400" dirty="0" smtClean="0"/>
              <a:t>Sex.</a:t>
            </a:r>
          </a:p>
          <a:p>
            <a:pPr lvl="0" algn="just"/>
            <a:r>
              <a:rPr lang="en-IN" sz="2400" b="1" dirty="0" smtClean="0"/>
              <a:t>Diurnal variations:</a:t>
            </a:r>
            <a:r>
              <a:rPr lang="en-IN" sz="2400" dirty="0" smtClean="0"/>
              <a:t> </a:t>
            </a:r>
            <a:r>
              <a:rPr lang="en-IN" sz="2400" dirty="0"/>
              <a:t>• Exercise • Emotional condition • Pregnancy • </a:t>
            </a:r>
            <a:r>
              <a:rPr lang="en-IN" sz="2400" dirty="0" smtClean="0"/>
              <a:t>Sleep.</a:t>
            </a:r>
          </a:p>
          <a:p>
            <a:pPr lvl="0" algn="just"/>
            <a:r>
              <a:rPr lang="en-IN" sz="2400" b="1" dirty="0"/>
              <a:t>PATHOLOGICAL </a:t>
            </a:r>
            <a:r>
              <a:rPr lang="en-IN" sz="2400" b="1" dirty="0" smtClean="0"/>
              <a:t>VARIATIONS:</a:t>
            </a:r>
            <a:r>
              <a:rPr lang="en-IN" sz="2400" dirty="0" smtClean="0"/>
              <a:t> </a:t>
            </a:r>
            <a:r>
              <a:rPr lang="en-IN" sz="2400" dirty="0"/>
              <a:t>• </a:t>
            </a:r>
            <a:r>
              <a:rPr lang="en-IN" sz="2400" dirty="0" err="1"/>
              <a:t>Leukopania</a:t>
            </a:r>
            <a:r>
              <a:rPr lang="en-IN" sz="2400" dirty="0"/>
              <a:t> • </a:t>
            </a:r>
            <a:r>
              <a:rPr lang="en-IN" sz="2400" dirty="0" err="1"/>
              <a:t>Leukocytosis</a:t>
            </a:r>
            <a:r>
              <a:rPr lang="en-IN" sz="2400" dirty="0"/>
              <a:t> • Neutrophilia • Eosinophilia • </a:t>
            </a:r>
            <a:r>
              <a:rPr lang="en-IN" sz="2400" dirty="0" err="1"/>
              <a:t>Basophilia</a:t>
            </a:r>
            <a:r>
              <a:rPr lang="en-IN" sz="2400" dirty="0"/>
              <a:t> • </a:t>
            </a:r>
            <a:r>
              <a:rPr lang="en-IN" sz="2400" dirty="0" err="1"/>
              <a:t>Monocytosis</a:t>
            </a:r>
            <a:r>
              <a:rPr lang="en-IN" sz="2400" dirty="0"/>
              <a:t> • </a:t>
            </a:r>
            <a:r>
              <a:rPr lang="en-IN" sz="2400" dirty="0" smtClean="0"/>
              <a:t>Lymphocytosis.</a:t>
            </a:r>
          </a:p>
          <a:p>
            <a:pPr lvl="0" algn="just"/>
            <a:r>
              <a:rPr lang="en-IN" sz="2400" b="1" dirty="0" smtClean="0"/>
              <a:t>Disorders</a:t>
            </a:r>
            <a:r>
              <a:rPr lang="en-IN" sz="2400" b="1" dirty="0" smtClean="0"/>
              <a:t>: </a:t>
            </a:r>
            <a:r>
              <a:rPr lang="en-IN" sz="2400" dirty="0"/>
              <a:t>• </a:t>
            </a:r>
            <a:r>
              <a:rPr lang="en-IN" sz="2400" dirty="0" err="1"/>
              <a:t>Leukocytosis</a:t>
            </a:r>
            <a:r>
              <a:rPr lang="en-IN" sz="2400" dirty="0"/>
              <a:t> • Leukopenia • Agranulocytosis • Neutropenia </a:t>
            </a:r>
            <a:r>
              <a:rPr lang="en-IN" sz="2400" dirty="0" smtClean="0"/>
              <a:t>• </a:t>
            </a:r>
            <a:r>
              <a:rPr lang="en-IN" sz="2400" dirty="0" err="1" smtClean="0"/>
              <a:t>Leukemia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pic>
        <p:nvPicPr>
          <p:cNvPr id="4" name="Picture 3" descr="Differential leukocyte coun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93097"/>
            <a:ext cx="8136904" cy="2448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833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1520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FFC000"/>
                </a:solidFill>
              </a:rPr>
              <a:t>LEUKOCYTOSIS</a:t>
            </a:r>
            <a:endParaRPr lang="en-IN" sz="28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52736"/>
            <a:ext cx="8686800" cy="5616624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IN" sz="2400" b="1" dirty="0" smtClean="0"/>
              <a:t>Introduction:</a:t>
            </a:r>
            <a:r>
              <a:rPr lang="en-IN" sz="2400" dirty="0" smtClean="0"/>
              <a:t> Abnormal </a:t>
            </a:r>
            <a:r>
              <a:rPr lang="en-IN" sz="2400" dirty="0"/>
              <a:t>increase in the number of circulating WBCs. • Considered to be a manifestation of the reaction of the body to a pathologic situation. • It may also occur after exercise, convulsions such as epilepsy, emotional stress, pregnancy, </a:t>
            </a:r>
            <a:r>
              <a:rPr lang="en-IN" sz="2400" dirty="0" smtClean="0"/>
              <a:t>anaesthesia</a:t>
            </a:r>
            <a:r>
              <a:rPr lang="en-IN" sz="2400" dirty="0"/>
              <a:t>, and epinephrine </a:t>
            </a:r>
            <a:r>
              <a:rPr lang="en-IN" sz="2400" dirty="0" smtClean="0"/>
              <a:t>administration.</a:t>
            </a:r>
          </a:p>
          <a:p>
            <a:pPr lvl="0" algn="just"/>
            <a:r>
              <a:rPr lang="en-IN" sz="2400" b="1" dirty="0" smtClean="0"/>
              <a:t>Types </a:t>
            </a:r>
            <a:r>
              <a:rPr lang="en-IN" sz="2400" b="1" dirty="0"/>
              <a:t>of </a:t>
            </a:r>
            <a:r>
              <a:rPr lang="en-IN" sz="2400" b="1" dirty="0" err="1"/>
              <a:t>leukocytosis</a:t>
            </a:r>
            <a:r>
              <a:rPr lang="en-IN" sz="2400" b="1" dirty="0"/>
              <a:t>:</a:t>
            </a:r>
            <a:r>
              <a:rPr lang="en-IN" sz="2400" dirty="0"/>
              <a:t> 1. Neutrophilia (the most common form</a:t>
            </a:r>
            <a:r>
              <a:rPr lang="en-IN" sz="2400" dirty="0" smtClean="0"/>
              <a:t>), </a:t>
            </a:r>
            <a:r>
              <a:rPr lang="en-IN" sz="2400" dirty="0"/>
              <a:t>2. </a:t>
            </a:r>
            <a:r>
              <a:rPr lang="en-IN" sz="2400" dirty="0" smtClean="0"/>
              <a:t>Lymphocytosis, </a:t>
            </a:r>
            <a:r>
              <a:rPr lang="en-IN" sz="2400" dirty="0"/>
              <a:t>3. </a:t>
            </a:r>
            <a:r>
              <a:rPr lang="en-IN" sz="2400" dirty="0" err="1" smtClean="0"/>
              <a:t>Monocytosis</a:t>
            </a:r>
            <a:r>
              <a:rPr lang="en-IN" sz="2400" dirty="0" smtClean="0"/>
              <a:t>,  </a:t>
            </a:r>
            <a:r>
              <a:rPr lang="en-IN" sz="2400" dirty="0"/>
              <a:t>4. </a:t>
            </a:r>
            <a:r>
              <a:rPr lang="en-IN" sz="2400" dirty="0" smtClean="0"/>
              <a:t>Eosinophilia, </a:t>
            </a:r>
            <a:r>
              <a:rPr lang="en-IN" sz="2400" dirty="0"/>
              <a:t>5. </a:t>
            </a:r>
            <a:r>
              <a:rPr lang="en-IN" sz="2400" dirty="0" err="1" smtClean="0"/>
              <a:t>Basophilia</a:t>
            </a:r>
            <a:r>
              <a:rPr lang="en-IN" sz="2400" dirty="0" smtClean="0"/>
              <a:t>.</a:t>
            </a:r>
            <a:endParaRPr lang="en-IN" sz="2400" dirty="0"/>
          </a:p>
          <a:p>
            <a:pPr lvl="0" algn="just"/>
            <a:r>
              <a:rPr lang="en-IN" sz="2400" b="1" dirty="0" smtClean="0"/>
              <a:t>Neutrophilia:</a:t>
            </a:r>
            <a:r>
              <a:rPr lang="en-IN" sz="2400" dirty="0" smtClean="0"/>
              <a:t> </a:t>
            </a:r>
            <a:r>
              <a:rPr lang="en-IN" sz="2400" dirty="0"/>
              <a:t>• </a:t>
            </a:r>
            <a:r>
              <a:rPr lang="en-IN" sz="2400" u="sng" dirty="0" smtClean="0"/>
              <a:t>Physiologic condition</a:t>
            </a:r>
            <a:r>
              <a:rPr lang="en-IN" sz="2400" dirty="0" smtClean="0"/>
              <a:t>- </a:t>
            </a:r>
            <a:r>
              <a:rPr lang="en-IN" sz="2400" dirty="0"/>
              <a:t>in new born, during </a:t>
            </a:r>
            <a:r>
              <a:rPr lang="en-IN" sz="2400" dirty="0" smtClean="0"/>
              <a:t>labour</a:t>
            </a:r>
            <a:r>
              <a:rPr lang="en-IN" sz="2400" dirty="0"/>
              <a:t>, after exercise, convulsions • </a:t>
            </a:r>
            <a:r>
              <a:rPr lang="en-IN" sz="2400" u="sng" dirty="0"/>
              <a:t>Acute infections</a:t>
            </a:r>
            <a:r>
              <a:rPr lang="en-IN" sz="2400" dirty="0"/>
              <a:t>- certain bacilli, fungi, viruses, parasites. • </a:t>
            </a:r>
            <a:r>
              <a:rPr lang="en-IN" sz="2400" u="sng" dirty="0"/>
              <a:t>Inflammatory conditions</a:t>
            </a:r>
            <a:r>
              <a:rPr lang="en-IN" sz="2400" dirty="0"/>
              <a:t>- Gout, Burns, Vascular disease, Hypersensitivity reactions • </a:t>
            </a:r>
            <a:r>
              <a:rPr lang="en-IN" sz="2400" u="sng" dirty="0"/>
              <a:t>Intoxications</a:t>
            </a:r>
            <a:r>
              <a:rPr lang="en-IN" sz="2400" dirty="0"/>
              <a:t>- </a:t>
            </a:r>
            <a:r>
              <a:rPr lang="en-IN" sz="2400" dirty="0" smtClean="0"/>
              <a:t>Uraemia, </a:t>
            </a:r>
            <a:r>
              <a:rPr lang="en-IN" sz="2400" dirty="0"/>
              <a:t>Poisoning by chemicals and drugs- lead, mercury. • Acute </a:t>
            </a:r>
            <a:r>
              <a:rPr lang="en-IN" sz="2400" dirty="0" err="1"/>
              <a:t>hemorrhage</a:t>
            </a:r>
            <a:r>
              <a:rPr lang="en-IN" sz="2400" dirty="0"/>
              <a:t> • Acute </a:t>
            </a:r>
            <a:r>
              <a:rPr lang="en-IN" sz="2400" dirty="0" err="1"/>
              <a:t>hemolysis</a:t>
            </a:r>
            <a:r>
              <a:rPr lang="en-IN" sz="2400" dirty="0"/>
              <a:t> • </a:t>
            </a:r>
            <a:r>
              <a:rPr lang="en-IN" sz="2400" dirty="0" err="1"/>
              <a:t>Polycythemia</a:t>
            </a:r>
            <a:r>
              <a:rPr lang="en-IN" sz="2400" dirty="0"/>
              <a:t>, </a:t>
            </a:r>
            <a:r>
              <a:rPr lang="en-IN" sz="2400" dirty="0" err="1"/>
              <a:t>myelotic</a:t>
            </a:r>
            <a:r>
              <a:rPr lang="en-IN" sz="2400" dirty="0"/>
              <a:t> </a:t>
            </a:r>
            <a:r>
              <a:rPr lang="en-IN" sz="2400" dirty="0" err="1"/>
              <a:t>leukemia</a:t>
            </a:r>
            <a:r>
              <a:rPr lang="en-IN" sz="2400" dirty="0"/>
              <a:t>.</a:t>
            </a:r>
          </a:p>
          <a:p>
            <a:pPr marL="0" indent="0" algn="just">
              <a:buClr>
                <a:srgbClr val="FF0000"/>
              </a:buClr>
              <a:buNone/>
            </a:pPr>
            <a:endParaRPr lang="en-IN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0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1520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FFC000"/>
                </a:solidFill>
              </a:rPr>
              <a:t>LEUKOCYTOSIS</a:t>
            </a:r>
            <a:endParaRPr lang="en-IN" sz="28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80728"/>
            <a:ext cx="8686800" cy="5688632"/>
          </a:xfrm>
        </p:spPr>
        <p:txBody>
          <a:bodyPr>
            <a:normAutofit/>
          </a:bodyPr>
          <a:lstStyle/>
          <a:p>
            <a:pPr lvl="0" algn="just"/>
            <a:r>
              <a:rPr lang="en-IN" sz="3000" b="1" dirty="0" smtClean="0"/>
              <a:t>Eosinophilia:</a:t>
            </a:r>
            <a:r>
              <a:rPr lang="en-IN" sz="3000" dirty="0" smtClean="0"/>
              <a:t> </a:t>
            </a:r>
            <a:r>
              <a:rPr lang="en-IN" sz="3000" dirty="0"/>
              <a:t>• </a:t>
            </a:r>
            <a:r>
              <a:rPr lang="en-IN" sz="3000" u="sng" dirty="0"/>
              <a:t>Allergic disorders</a:t>
            </a:r>
            <a:r>
              <a:rPr lang="en-IN" sz="3000" dirty="0"/>
              <a:t>- bronchial asthma, hay fever • </a:t>
            </a:r>
            <a:r>
              <a:rPr lang="en-IN" sz="3000" u="sng" dirty="0"/>
              <a:t>Skin disease</a:t>
            </a:r>
            <a:r>
              <a:rPr lang="en-IN" sz="3000" dirty="0"/>
              <a:t>- </a:t>
            </a:r>
            <a:r>
              <a:rPr lang="en-IN" sz="3000" dirty="0" err="1"/>
              <a:t>phemphigus</a:t>
            </a:r>
            <a:r>
              <a:rPr lang="en-IN" sz="3000" dirty="0"/>
              <a:t>, erythema </a:t>
            </a:r>
            <a:r>
              <a:rPr lang="en-IN" sz="3000" dirty="0" err="1"/>
              <a:t>multiforme</a:t>
            </a:r>
            <a:r>
              <a:rPr lang="en-IN" sz="3000" dirty="0"/>
              <a:t> • Scarlet fever, • </a:t>
            </a:r>
            <a:r>
              <a:rPr lang="en-IN" sz="3000" u="sng" dirty="0"/>
              <a:t>Parasitic infection</a:t>
            </a:r>
            <a:r>
              <a:rPr lang="en-IN" sz="3000" dirty="0"/>
              <a:t>- malaria. • </a:t>
            </a:r>
            <a:r>
              <a:rPr lang="en-IN" sz="3000" u="sng" dirty="0"/>
              <a:t>Diseases of the </a:t>
            </a:r>
            <a:r>
              <a:rPr lang="en-IN" sz="3000" u="sng" dirty="0" err="1"/>
              <a:t>hemopoietic</a:t>
            </a:r>
            <a:r>
              <a:rPr lang="en-IN" sz="3000" u="sng" dirty="0"/>
              <a:t> system</a:t>
            </a:r>
            <a:r>
              <a:rPr lang="en-IN" sz="3000" dirty="0"/>
              <a:t>- chronic myeloid </a:t>
            </a:r>
            <a:r>
              <a:rPr lang="en-IN" sz="3000" dirty="0" err="1"/>
              <a:t>leukemia</a:t>
            </a:r>
            <a:r>
              <a:rPr lang="en-IN" sz="3000" dirty="0"/>
              <a:t>, </a:t>
            </a:r>
            <a:r>
              <a:rPr lang="en-IN" sz="3000" dirty="0" err="1"/>
              <a:t>polycythema</a:t>
            </a:r>
            <a:r>
              <a:rPr lang="en-IN" sz="3000" dirty="0"/>
              <a:t> </a:t>
            </a:r>
            <a:r>
              <a:rPr lang="en-IN" sz="3000" dirty="0" err="1"/>
              <a:t>vera</a:t>
            </a:r>
            <a:r>
              <a:rPr lang="en-IN" sz="3000" dirty="0"/>
              <a:t>, </a:t>
            </a:r>
            <a:r>
              <a:rPr lang="en-IN" sz="3000" dirty="0" err="1"/>
              <a:t>hodgkins</a:t>
            </a:r>
            <a:r>
              <a:rPr lang="en-IN" sz="3000" dirty="0"/>
              <a:t> disease, pernicious </a:t>
            </a:r>
            <a:r>
              <a:rPr lang="en-IN" sz="3000" dirty="0" err="1"/>
              <a:t>anemia</a:t>
            </a:r>
            <a:r>
              <a:rPr lang="en-IN" sz="3000" dirty="0"/>
              <a:t> • Following irradiation • Sarcoidosis, rheumatoid arthritis.</a:t>
            </a:r>
          </a:p>
          <a:p>
            <a:pPr lvl="0" algn="just"/>
            <a:r>
              <a:rPr lang="en-IN" sz="3000" b="1" dirty="0" err="1" smtClean="0"/>
              <a:t>Basophilia</a:t>
            </a:r>
            <a:r>
              <a:rPr lang="en-IN" sz="3000" b="1" dirty="0" smtClean="0"/>
              <a:t>:</a:t>
            </a:r>
            <a:r>
              <a:rPr lang="en-IN" sz="3000" dirty="0" smtClean="0"/>
              <a:t> </a:t>
            </a:r>
            <a:r>
              <a:rPr lang="en-IN" sz="3000" dirty="0"/>
              <a:t>• Splenectomy • </a:t>
            </a:r>
            <a:r>
              <a:rPr lang="en-IN" sz="3000" u="sng" dirty="0"/>
              <a:t>Blood disease</a:t>
            </a:r>
            <a:r>
              <a:rPr lang="en-IN" sz="3000" dirty="0"/>
              <a:t>- CML, </a:t>
            </a:r>
            <a:r>
              <a:rPr lang="en-IN" sz="3000" dirty="0" err="1"/>
              <a:t>polycythemia</a:t>
            </a:r>
            <a:r>
              <a:rPr lang="en-IN" sz="3000" dirty="0"/>
              <a:t> </a:t>
            </a:r>
            <a:r>
              <a:rPr lang="en-IN" sz="3000" dirty="0" err="1"/>
              <a:t>vera</a:t>
            </a:r>
            <a:r>
              <a:rPr lang="en-IN" sz="3000" dirty="0"/>
              <a:t>, </a:t>
            </a:r>
            <a:r>
              <a:rPr lang="en-IN" sz="3000" dirty="0" err="1"/>
              <a:t>hodgkin’s</a:t>
            </a:r>
            <a:r>
              <a:rPr lang="en-IN" sz="3000" dirty="0"/>
              <a:t> </a:t>
            </a:r>
            <a:r>
              <a:rPr lang="en-IN" sz="3000" dirty="0" err="1"/>
              <a:t>anemia</a:t>
            </a:r>
            <a:r>
              <a:rPr lang="en-IN" sz="3000" dirty="0"/>
              <a:t> • </a:t>
            </a:r>
            <a:r>
              <a:rPr lang="en-IN" sz="3000" u="sng" dirty="0"/>
              <a:t>Infection</a:t>
            </a:r>
            <a:r>
              <a:rPr lang="en-IN" sz="3000" dirty="0"/>
              <a:t>- smallpox, chickenpox • After injection of foreign </a:t>
            </a:r>
            <a:r>
              <a:rPr lang="en-IN" sz="3000" dirty="0" smtClean="0"/>
              <a:t>proteins.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2481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1520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FFC000"/>
                </a:solidFill>
              </a:rPr>
              <a:t>LEUKOCYTOSIS</a:t>
            </a:r>
            <a:endParaRPr lang="en-IN" sz="28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80728"/>
            <a:ext cx="8686800" cy="5688632"/>
          </a:xfrm>
        </p:spPr>
        <p:txBody>
          <a:bodyPr>
            <a:normAutofit/>
          </a:bodyPr>
          <a:lstStyle/>
          <a:p>
            <a:pPr lvl="0" algn="just"/>
            <a:r>
              <a:rPr lang="en-IN" sz="2900" b="1" dirty="0" smtClean="0"/>
              <a:t>Lymphocytosis:</a:t>
            </a:r>
            <a:r>
              <a:rPr lang="en-IN" sz="2900" dirty="0" smtClean="0"/>
              <a:t> </a:t>
            </a:r>
            <a:r>
              <a:rPr lang="en-IN" sz="2900" dirty="0"/>
              <a:t>• </a:t>
            </a:r>
            <a:r>
              <a:rPr lang="en-IN" sz="2900" u="sng" dirty="0"/>
              <a:t>Acute Infections</a:t>
            </a:r>
            <a:r>
              <a:rPr lang="en-IN" sz="2900" dirty="0"/>
              <a:t>- infectious mononucleosis, • </a:t>
            </a:r>
            <a:r>
              <a:rPr lang="en-IN" sz="2900" u="sng" dirty="0"/>
              <a:t>Chronic Infections</a:t>
            </a:r>
            <a:r>
              <a:rPr lang="en-IN" sz="2900" dirty="0"/>
              <a:t>- tuberculosis, syphilis, • Lymphocytic </a:t>
            </a:r>
            <a:r>
              <a:rPr lang="en-IN" sz="2900" dirty="0" err="1"/>
              <a:t>leukemia</a:t>
            </a:r>
            <a:r>
              <a:rPr lang="en-IN" sz="2900" dirty="0"/>
              <a:t>, </a:t>
            </a:r>
            <a:r>
              <a:rPr lang="en-IN" sz="2900" dirty="0" err="1"/>
              <a:t>lymphosarcoma</a:t>
            </a:r>
            <a:r>
              <a:rPr lang="en-IN" sz="2900" dirty="0"/>
              <a:t> • </a:t>
            </a:r>
            <a:r>
              <a:rPr lang="en-IN" sz="2900" u="sng" dirty="0" err="1" smtClean="0"/>
              <a:t>Haemopoietic</a:t>
            </a:r>
            <a:r>
              <a:rPr lang="en-IN" sz="2900" u="sng" dirty="0" smtClean="0"/>
              <a:t> </a:t>
            </a:r>
            <a:r>
              <a:rPr lang="en-IN" sz="2900" u="sng" dirty="0"/>
              <a:t>disorders</a:t>
            </a:r>
            <a:r>
              <a:rPr lang="en-IN" sz="2900" dirty="0"/>
              <a:t>- lymphocytosis, • Mumps, </a:t>
            </a:r>
            <a:r>
              <a:rPr lang="en-IN" sz="2900" dirty="0" err="1"/>
              <a:t>german</a:t>
            </a:r>
            <a:r>
              <a:rPr lang="en-IN" sz="2900" dirty="0"/>
              <a:t> measles, thyrotoxicosis.</a:t>
            </a:r>
          </a:p>
          <a:p>
            <a:pPr lvl="0" algn="just"/>
            <a:r>
              <a:rPr lang="en-IN" sz="2900" b="1" dirty="0" err="1" smtClean="0"/>
              <a:t>Monocytosis</a:t>
            </a:r>
            <a:r>
              <a:rPr lang="en-IN" sz="2900" b="1" dirty="0" smtClean="0"/>
              <a:t>:</a:t>
            </a:r>
            <a:r>
              <a:rPr lang="en-IN" sz="2900" dirty="0" smtClean="0"/>
              <a:t> </a:t>
            </a:r>
            <a:r>
              <a:rPr lang="en-IN" sz="2900" dirty="0"/>
              <a:t>• </a:t>
            </a:r>
            <a:r>
              <a:rPr lang="en-IN" sz="2900" u="sng" dirty="0"/>
              <a:t>Bacterial infections</a:t>
            </a:r>
            <a:r>
              <a:rPr lang="en-IN" sz="2900" dirty="0"/>
              <a:t>- tuberculosis, SABE, syphilis, • </a:t>
            </a:r>
            <a:r>
              <a:rPr lang="en-IN" sz="2900" u="sng" dirty="0"/>
              <a:t>Protozoal and </a:t>
            </a:r>
            <a:r>
              <a:rPr lang="en-IN" sz="2900" u="sng" dirty="0" err="1"/>
              <a:t>Rickettsial</a:t>
            </a:r>
            <a:r>
              <a:rPr lang="en-IN" sz="2900" dirty="0"/>
              <a:t>- malaria, typhus, kala-azar • CML, </a:t>
            </a:r>
            <a:r>
              <a:rPr lang="en-IN" sz="2900" dirty="0" err="1"/>
              <a:t>hodgkin’s</a:t>
            </a:r>
            <a:r>
              <a:rPr lang="en-IN" sz="2900" dirty="0"/>
              <a:t> disease, multiple myeloma • </a:t>
            </a:r>
            <a:r>
              <a:rPr lang="en-IN" sz="2900" u="sng" dirty="0"/>
              <a:t>Lipid storage disease</a:t>
            </a:r>
            <a:r>
              <a:rPr lang="en-IN" sz="2900" dirty="0"/>
              <a:t>- </a:t>
            </a:r>
            <a:r>
              <a:rPr lang="en-IN" sz="2900" dirty="0" err="1"/>
              <a:t>Gaucher’s</a:t>
            </a:r>
            <a:r>
              <a:rPr lang="en-IN" sz="2900" dirty="0"/>
              <a:t> disease • </a:t>
            </a:r>
            <a:r>
              <a:rPr lang="en-IN" sz="2900" u="sng" dirty="0"/>
              <a:t>Granulomatous disease</a:t>
            </a:r>
            <a:r>
              <a:rPr lang="en-IN" sz="2900" dirty="0"/>
              <a:t>- sarcoidosis, ulcerative colitis • </a:t>
            </a:r>
            <a:r>
              <a:rPr lang="en-IN" sz="2900" u="sng" dirty="0"/>
              <a:t>Collagen vascular disease</a:t>
            </a:r>
            <a:r>
              <a:rPr lang="en-IN" sz="2900" dirty="0"/>
              <a:t>- lupus erythematosus, rheumatoid </a:t>
            </a:r>
            <a:r>
              <a:rPr lang="en-IN" sz="2900" dirty="0" smtClean="0"/>
              <a:t>arthritis.</a:t>
            </a:r>
          </a:p>
        </p:txBody>
      </p:sp>
    </p:spTree>
    <p:extLst>
      <p:ext uri="{BB962C8B-B14F-4D97-AF65-F5344CB8AC3E}">
        <p14:creationId xmlns:p14="http://schemas.microsoft.com/office/powerpoint/2010/main" val="301861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1520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7030A0"/>
                </a:solidFill>
              </a:rPr>
              <a:t>LEUKOPENIA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80728"/>
            <a:ext cx="8686800" cy="5688632"/>
          </a:xfrm>
        </p:spPr>
        <p:txBody>
          <a:bodyPr>
            <a:normAutofit/>
          </a:bodyPr>
          <a:lstStyle/>
          <a:p>
            <a:pPr lvl="0" algn="just"/>
            <a:r>
              <a:rPr lang="en-IN" sz="2400" b="1" dirty="0" smtClean="0"/>
              <a:t>Introduction:</a:t>
            </a:r>
            <a:r>
              <a:rPr lang="en-IN" sz="2400" dirty="0" smtClean="0"/>
              <a:t> It is </a:t>
            </a:r>
            <a:r>
              <a:rPr lang="en-IN" sz="2400" dirty="0"/>
              <a:t>a </a:t>
            </a:r>
            <a:r>
              <a:rPr lang="en-IN" sz="2400" dirty="0" smtClean="0"/>
              <a:t>condition of decrease </a:t>
            </a:r>
            <a:r>
              <a:rPr lang="en-IN" sz="2400" dirty="0"/>
              <a:t>in the number of white blood cells (leukocytes) found in the blood, which places individuals at increased risk of </a:t>
            </a:r>
            <a:r>
              <a:rPr lang="en-IN" sz="2400" dirty="0" smtClean="0"/>
              <a:t>infection.</a:t>
            </a:r>
          </a:p>
          <a:p>
            <a:pPr lvl="0" algn="just"/>
            <a:r>
              <a:rPr lang="en-IN" sz="2400" b="1" dirty="0" smtClean="0"/>
              <a:t>CAUSES</a:t>
            </a:r>
            <a:r>
              <a:rPr lang="en-IN" sz="2400" b="1" dirty="0"/>
              <a:t>:</a:t>
            </a:r>
            <a:r>
              <a:rPr lang="en-IN" sz="2400" dirty="0"/>
              <a:t> </a:t>
            </a:r>
            <a:endParaRPr lang="en-IN" sz="2400" dirty="0" smtClean="0"/>
          </a:p>
          <a:p>
            <a:pPr lvl="0" algn="just"/>
            <a:r>
              <a:rPr lang="en-IN" sz="2400" b="1" dirty="0" smtClean="0"/>
              <a:t>1</a:t>
            </a:r>
            <a:r>
              <a:rPr lang="en-IN" sz="2400" b="1" dirty="0"/>
              <a:t>) Infections:</a:t>
            </a:r>
            <a:r>
              <a:rPr lang="en-IN" sz="2400" dirty="0"/>
              <a:t> • A) </a:t>
            </a:r>
            <a:r>
              <a:rPr lang="en-IN" sz="2400" u="sng" dirty="0"/>
              <a:t>Bacterial</a:t>
            </a:r>
            <a:r>
              <a:rPr lang="en-IN" sz="2400" dirty="0"/>
              <a:t> – typhoid fever, Paratyphoid fever, Brucellosis • B) </a:t>
            </a:r>
            <a:r>
              <a:rPr lang="en-IN" sz="2400" u="sng" dirty="0"/>
              <a:t>Viral and </a:t>
            </a:r>
            <a:r>
              <a:rPr lang="en-IN" sz="2400" u="sng" dirty="0" err="1"/>
              <a:t>Rickettsial</a:t>
            </a:r>
            <a:r>
              <a:rPr lang="en-IN" sz="2400" dirty="0"/>
              <a:t>- Influenza, Measles, Chickenpox, Dengue, Infectious Hepatitis • C) </a:t>
            </a:r>
            <a:r>
              <a:rPr lang="en-IN" sz="2400" u="sng" dirty="0"/>
              <a:t>Protozoal</a:t>
            </a:r>
            <a:r>
              <a:rPr lang="en-IN" sz="2400" dirty="0"/>
              <a:t>- Malaria, Kala-azar</a:t>
            </a:r>
          </a:p>
          <a:p>
            <a:pPr lvl="0" algn="just"/>
            <a:r>
              <a:rPr lang="en-IN" sz="2400" b="1" dirty="0" smtClean="0"/>
              <a:t>2</a:t>
            </a:r>
            <a:r>
              <a:rPr lang="en-IN" sz="2400" b="1" dirty="0"/>
              <a:t>) </a:t>
            </a:r>
            <a:r>
              <a:rPr lang="en-IN" sz="2400" b="1" dirty="0" err="1"/>
              <a:t>Hemopoietic</a:t>
            </a:r>
            <a:r>
              <a:rPr lang="en-IN" sz="2400" b="1" dirty="0"/>
              <a:t> disorders:</a:t>
            </a:r>
            <a:r>
              <a:rPr lang="en-IN" sz="2400" dirty="0"/>
              <a:t> • </a:t>
            </a:r>
            <a:r>
              <a:rPr lang="en-IN" sz="2400" dirty="0" err="1"/>
              <a:t>Gaucher’s</a:t>
            </a:r>
            <a:r>
              <a:rPr lang="en-IN" sz="2400" dirty="0"/>
              <a:t> disease, Pernicious </a:t>
            </a:r>
            <a:r>
              <a:rPr lang="en-IN" sz="2400" dirty="0" err="1"/>
              <a:t>anemia</a:t>
            </a:r>
            <a:r>
              <a:rPr lang="en-IN" sz="2400" dirty="0"/>
              <a:t>, Aplastic </a:t>
            </a:r>
            <a:r>
              <a:rPr lang="en-IN" sz="2400" dirty="0" err="1"/>
              <a:t>anemia</a:t>
            </a:r>
            <a:r>
              <a:rPr lang="en-IN" sz="2400" dirty="0"/>
              <a:t>, Chronic hypochromic </a:t>
            </a:r>
            <a:r>
              <a:rPr lang="en-IN" sz="2400" dirty="0" err="1"/>
              <a:t>anemia</a:t>
            </a:r>
            <a:r>
              <a:rPr lang="en-IN" sz="2400" dirty="0"/>
              <a:t>, </a:t>
            </a:r>
            <a:r>
              <a:rPr lang="en-IN" sz="2400" dirty="0" err="1"/>
              <a:t>Agranuocytosis</a:t>
            </a:r>
            <a:r>
              <a:rPr lang="en-IN" sz="2400" dirty="0"/>
              <a:t> </a:t>
            </a:r>
            <a:r>
              <a:rPr lang="en-IN" sz="2400" b="1" dirty="0"/>
              <a:t>3) Chemical agents:</a:t>
            </a:r>
            <a:r>
              <a:rPr lang="en-IN" sz="2400" dirty="0"/>
              <a:t> • Mustards, Benzene, Urethane. • Analgesics, Anticonvulsants, </a:t>
            </a:r>
            <a:r>
              <a:rPr lang="en-IN" sz="2400" dirty="0" err="1"/>
              <a:t>Sulfonamides</a:t>
            </a:r>
            <a:r>
              <a:rPr lang="en-IN" sz="2400" dirty="0"/>
              <a:t>, Antihistamines, </a:t>
            </a:r>
            <a:r>
              <a:rPr lang="en-IN" sz="2400" dirty="0" smtClean="0"/>
              <a:t>Anti-thyroid </a:t>
            </a:r>
            <a:r>
              <a:rPr lang="en-IN" sz="2400" dirty="0"/>
              <a:t>drugs. </a:t>
            </a:r>
            <a:r>
              <a:rPr lang="en-IN" sz="2400" b="1" dirty="0"/>
              <a:t>4) X-ray radiations</a:t>
            </a:r>
            <a:r>
              <a:rPr lang="en-IN" sz="2400" dirty="0"/>
              <a:t> 5) </a:t>
            </a:r>
            <a:r>
              <a:rPr lang="en-IN" sz="2400" b="1" dirty="0" smtClean="0"/>
              <a:t>Anaphylactic </a:t>
            </a:r>
            <a:r>
              <a:rPr lang="en-IN" sz="2400" b="1" dirty="0"/>
              <a:t>shock </a:t>
            </a:r>
            <a:r>
              <a:rPr lang="en-IN" sz="2400" b="1" dirty="0" smtClean="0"/>
              <a:t>, 6</a:t>
            </a:r>
            <a:r>
              <a:rPr lang="en-IN" sz="2400" b="1" dirty="0"/>
              <a:t>) Liver </a:t>
            </a:r>
            <a:r>
              <a:rPr lang="en-IN" sz="2400" b="1" dirty="0" smtClean="0"/>
              <a:t>cirrhosis</a:t>
            </a:r>
            <a:r>
              <a:rPr lang="en-IN" sz="2400" dirty="0"/>
              <a:t>.</a:t>
            </a:r>
            <a:endParaRPr lang="en-IN" sz="2400" dirty="0"/>
          </a:p>
          <a:p>
            <a:pPr lvl="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8005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1520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7030A0"/>
                </a:solidFill>
              </a:rPr>
              <a:t>LEUKOPENIA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80728"/>
            <a:ext cx="8686800" cy="5688632"/>
          </a:xfrm>
        </p:spPr>
        <p:txBody>
          <a:bodyPr>
            <a:noAutofit/>
          </a:bodyPr>
          <a:lstStyle/>
          <a:p>
            <a:pPr lvl="0" algn="just"/>
            <a:r>
              <a:rPr lang="en-IN" sz="2400" b="1" dirty="0"/>
              <a:t>Agranulocytosis (Neutropenia/Granulocytopenia</a:t>
            </a:r>
            <a:r>
              <a:rPr lang="en-IN" sz="2400" b="1" dirty="0" smtClean="0"/>
              <a:t>):</a:t>
            </a:r>
            <a:r>
              <a:rPr lang="en-IN" sz="2400" dirty="0" smtClean="0"/>
              <a:t> </a:t>
            </a:r>
            <a:r>
              <a:rPr lang="en-IN" sz="2400" dirty="0"/>
              <a:t>• Serious disease involving the WBC and is characterized by decrease in the number of circulating granulocytes. • The terms agranulocytosis, neutropenia, and granulocytopenia are commonly used interchangeably for a reduced quantity of </a:t>
            </a:r>
            <a:r>
              <a:rPr lang="en-IN" sz="2400" dirty="0" smtClean="0"/>
              <a:t>leukocytes.</a:t>
            </a:r>
          </a:p>
          <a:p>
            <a:pPr lvl="0" algn="just"/>
            <a:r>
              <a:rPr lang="en-IN" sz="2400" b="1" dirty="0" smtClean="0"/>
              <a:t>Types</a:t>
            </a:r>
            <a:r>
              <a:rPr lang="en-IN" sz="2400" b="1" dirty="0"/>
              <a:t>:</a:t>
            </a:r>
            <a:r>
              <a:rPr lang="en-IN" sz="2400" dirty="0"/>
              <a:t> • Primary Agranulocytosis- unknown </a:t>
            </a:r>
            <a:r>
              <a:rPr lang="en-IN" sz="2400" dirty="0" err="1"/>
              <a:t>etiology</a:t>
            </a:r>
            <a:r>
              <a:rPr lang="en-IN" sz="2400" dirty="0"/>
              <a:t> • Secondary Agranulocytosis- known </a:t>
            </a:r>
            <a:r>
              <a:rPr lang="en-IN" sz="2400" dirty="0" err="1"/>
              <a:t>etiology</a:t>
            </a:r>
            <a:r>
              <a:rPr lang="en-IN" sz="2400" dirty="0"/>
              <a:t>.</a:t>
            </a:r>
          </a:p>
          <a:p>
            <a:pPr lvl="0" algn="just"/>
            <a:r>
              <a:rPr lang="en-IN" sz="2400" b="1" dirty="0" smtClean="0"/>
              <a:t>ETIOLOGY:</a:t>
            </a:r>
            <a:r>
              <a:rPr lang="en-IN" sz="2400" dirty="0"/>
              <a:t> </a:t>
            </a:r>
            <a:r>
              <a:rPr lang="en-IN" sz="2400" u="sng" dirty="0" smtClean="0"/>
              <a:t>Drugs:</a:t>
            </a:r>
            <a:r>
              <a:rPr lang="en-IN" sz="2400" dirty="0" smtClean="0"/>
              <a:t> </a:t>
            </a:r>
            <a:r>
              <a:rPr lang="en-IN" sz="2400" dirty="0" err="1" smtClean="0"/>
              <a:t>Antineoplastics</a:t>
            </a:r>
            <a:r>
              <a:rPr lang="en-IN" sz="2400" dirty="0" smtClean="0"/>
              <a:t>, Antibiotics</a:t>
            </a:r>
            <a:r>
              <a:rPr lang="en-IN" sz="2400" dirty="0"/>
              <a:t>, </a:t>
            </a:r>
            <a:r>
              <a:rPr lang="en-IN" sz="2400" dirty="0" smtClean="0"/>
              <a:t>Anticonvulsants, </a:t>
            </a:r>
            <a:r>
              <a:rPr lang="en-IN" sz="2400" dirty="0" err="1" smtClean="0"/>
              <a:t>Antiinflammatories</a:t>
            </a:r>
            <a:r>
              <a:rPr lang="en-IN" sz="2400" dirty="0" smtClean="0"/>
              <a:t>, </a:t>
            </a:r>
            <a:r>
              <a:rPr lang="en-IN" sz="2400" dirty="0" err="1" smtClean="0"/>
              <a:t>Antithyroid</a:t>
            </a:r>
            <a:r>
              <a:rPr lang="en-IN" sz="2400" dirty="0" smtClean="0"/>
              <a:t> agents, Diuretics</a:t>
            </a:r>
            <a:r>
              <a:rPr lang="en-IN" sz="2400" dirty="0"/>
              <a:t>, </a:t>
            </a:r>
            <a:r>
              <a:rPr lang="en-IN" sz="2400" dirty="0" smtClean="0"/>
              <a:t>and </a:t>
            </a:r>
            <a:r>
              <a:rPr lang="en-IN" sz="2400" dirty="0" err="1" smtClean="0"/>
              <a:t>Phenothiazines</a:t>
            </a:r>
            <a:r>
              <a:rPr lang="en-IN" sz="2400" dirty="0"/>
              <a:t>.</a:t>
            </a:r>
            <a:r>
              <a:rPr lang="en-IN" sz="2400" dirty="0" smtClean="0"/>
              <a:t> </a:t>
            </a:r>
            <a:r>
              <a:rPr lang="en-IN" sz="2400" dirty="0" err="1"/>
              <a:t>Kostmann</a:t>
            </a:r>
            <a:r>
              <a:rPr lang="en-IN" sz="2400" dirty="0"/>
              <a:t> syndrome is a group of diseases that affect </a:t>
            </a:r>
            <a:r>
              <a:rPr lang="en-IN" sz="2400" dirty="0" err="1"/>
              <a:t>myelopoiesis</a:t>
            </a:r>
            <a:r>
              <a:rPr lang="en-IN" sz="2400" dirty="0"/>
              <a:t>, causing a congenital form of </a:t>
            </a:r>
            <a:r>
              <a:rPr lang="en-IN" sz="2400" dirty="0" smtClean="0"/>
              <a:t>neutropenia, </a:t>
            </a:r>
            <a:r>
              <a:rPr lang="en-IN" sz="2400" dirty="0"/>
              <a:t>usually without other physical malformations. - manifests in infancy with life-threatening bacterial </a:t>
            </a:r>
            <a:r>
              <a:rPr lang="en-IN" sz="2400" dirty="0" smtClean="0"/>
              <a:t>infections.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0693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1318</TotalTime>
  <Words>1593</Words>
  <Application>Microsoft Office PowerPoint</Application>
  <PresentationFormat>On-screen Show (4:3)</PresentationFormat>
  <Paragraphs>77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Trek</vt:lpstr>
      <vt:lpstr>PATHOLOGY OF BLOOD – II     WBC, PLATELET &amp; DISORDERS</vt:lpstr>
      <vt:lpstr>BLOOD</vt:lpstr>
      <vt:lpstr>differentiation from stem cell to mature BLOOD CELLS</vt:lpstr>
      <vt:lpstr>Variations in the number of white blood cells</vt:lpstr>
      <vt:lpstr>LEUKOCYTOSIS</vt:lpstr>
      <vt:lpstr>LEUKOCYTOSIS</vt:lpstr>
      <vt:lpstr>LEUKOCYTOSIS</vt:lpstr>
      <vt:lpstr>LEUKOPENIA</vt:lpstr>
      <vt:lpstr>LEUKOPENIA</vt:lpstr>
      <vt:lpstr>LEUKOPENIA- Agranulocytosis</vt:lpstr>
      <vt:lpstr>Leukaemia</vt:lpstr>
      <vt:lpstr>Leukaemia</vt:lpstr>
      <vt:lpstr>PLATELET AND ITS DISORDERS</vt:lpstr>
      <vt:lpstr>PLATELET AND ITS DISORDERS</vt:lpstr>
      <vt:lpstr>PLATELET DISORDERS</vt:lpstr>
      <vt:lpstr>PLATELET DISORDERS</vt:lpstr>
      <vt:lpstr>Congenital coagulopathies</vt:lpstr>
      <vt:lpstr>Congenital coagulopathies</vt:lpstr>
      <vt:lpstr>Congenital coagulopathies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PATHOLOGY OF BLOOD</dc:title>
  <dc:creator>USER</dc:creator>
  <cp:lastModifiedBy>USER</cp:lastModifiedBy>
  <cp:revision>144</cp:revision>
  <dcterms:created xsi:type="dcterms:W3CDTF">2020-04-12T05:28:20Z</dcterms:created>
  <dcterms:modified xsi:type="dcterms:W3CDTF">2020-04-15T05:54:41Z</dcterms:modified>
</cp:coreProperties>
</file>