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6" r:id="rId24"/>
    <p:sldId id="280" r:id="rId25"/>
    <p:sldId id="287" r:id="rId26"/>
    <p:sldId id="281" r:id="rId27"/>
    <p:sldId id="288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30310C-BC40-49F0-A633-4F9346B8E43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7395EB-4981-404E-8CB2-51EB8391AC75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rgbClr val="00B0F0"/>
            </a:solidFill>
          </a:ln>
        </p:spPr>
        <p:txBody>
          <a:bodyPr/>
          <a:lstStyle/>
          <a:p>
            <a:pPr algn="ctr"/>
            <a:r>
              <a:rPr lang="en-IN" dirty="0" smtClean="0"/>
              <a:t>CHEMOTHERAPY OF CANCER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309320"/>
            <a:ext cx="1008112" cy="288032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400" dirty="0" smtClean="0"/>
              <a:t>R.M., SRSV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97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 Alkylating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solidFill>
                  <a:srgbClr val="FFC000"/>
                </a:solidFill>
              </a:rPr>
              <a:t>b) </a:t>
            </a:r>
            <a:r>
              <a:rPr lang="en-IN" sz="2400" b="1" dirty="0" err="1" smtClean="0">
                <a:solidFill>
                  <a:srgbClr val="FFC000"/>
                </a:solidFill>
              </a:rPr>
              <a:t>Mechlorethamine</a:t>
            </a:r>
            <a:r>
              <a:rPr lang="en-IN" sz="2400" b="1" dirty="0" smtClean="0">
                <a:solidFill>
                  <a:srgbClr val="FFC000"/>
                </a:solidFill>
              </a:rPr>
              <a:t> </a:t>
            </a:r>
            <a:r>
              <a:rPr lang="en-IN" sz="2400" b="1" dirty="0" err="1" smtClean="0">
                <a:solidFill>
                  <a:srgbClr val="FFC000"/>
                </a:solidFill>
              </a:rPr>
              <a:t>HCl</a:t>
            </a:r>
            <a:r>
              <a:rPr lang="en-IN" sz="2400" b="1" dirty="0" smtClean="0">
                <a:solidFill>
                  <a:srgbClr val="FFC000"/>
                </a:solidFill>
              </a:rPr>
              <a:t>:</a:t>
            </a:r>
            <a:r>
              <a:rPr lang="en-IN" sz="2400" dirty="0" smtClean="0"/>
              <a:t> </a:t>
            </a:r>
            <a:r>
              <a:rPr lang="en-IN" sz="2400" dirty="0"/>
              <a:t>- Taken by I.V. </a:t>
            </a:r>
            <a:r>
              <a:rPr lang="en-IN" sz="2400" dirty="0" smtClean="0"/>
              <a:t>infusion.</a:t>
            </a:r>
          </a:p>
          <a:p>
            <a:pPr algn="just"/>
            <a:r>
              <a:rPr lang="en-IN" sz="2400" b="1" dirty="0" smtClean="0"/>
              <a:t>Use:</a:t>
            </a:r>
            <a:r>
              <a:rPr lang="en-IN" sz="2400" dirty="0" smtClean="0"/>
              <a:t> </a:t>
            </a:r>
            <a:r>
              <a:rPr lang="en-IN" sz="2400" dirty="0"/>
              <a:t>to treat prostate </a:t>
            </a:r>
            <a:r>
              <a:rPr lang="en-IN" sz="2400" dirty="0" smtClean="0"/>
              <a:t>cancer.</a:t>
            </a:r>
          </a:p>
          <a:p>
            <a:pPr algn="just"/>
            <a:r>
              <a:rPr lang="en-IN" sz="2400" b="1" dirty="0"/>
              <a:t>Adverse </a:t>
            </a:r>
            <a:r>
              <a:rPr lang="en-IN" sz="2400" b="1" dirty="0" smtClean="0"/>
              <a:t>Effect</a:t>
            </a:r>
            <a:r>
              <a:rPr lang="en-IN" sz="2400" dirty="0" smtClean="0"/>
              <a:t>: </a:t>
            </a:r>
            <a:r>
              <a:rPr lang="en-IN" sz="2400" dirty="0"/>
              <a:t>allergic reaction, thrombophlebitis, herpes </a:t>
            </a:r>
            <a:r>
              <a:rPr lang="en-IN" sz="2400" dirty="0" smtClean="0"/>
              <a:t>zoster </a:t>
            </a:r>
            <a:r>
              <a:rPr lang="en-IN" sz="2400" dirty="0"/>
              <a:t>infection</a:t>
            </a:r>
            <a:r>
              <a:rPr lang="en-IN" sz="2400" dirty="0" smtClean="0"/>
              <a:t>, mutagenic </a:t>
            </a:r>
            <a:r>
              <a:rPr lang="en-IN" sz="2400" dirty="0"/>
              <a:t>&amp; carcinogenic effect on bone marrow stem </a:t>
            </a:r>
            <a:r>
              <a:rPr lang="en-IN" sz="2400" dirty="0" smtClean="0"/>
              <a:t>cell.</a:t>
            </a:r>
          </a:p>
          <a:p>
            <a:pPr algn="just"/>
            <a:r>
              <a:rPr lang="en-IN" sz="2400" b="1" dirty="0" smtClean="0"/>
              <a:t>Dose:</a:t>
            </a:r>
            <a:r>
              <a:rPr lang="en-IN" sz="2400" dirty="0" smtClean="0"/>
              <a:t> </a:t>
            </a:r>
            <a:r>
              <a:rPr lang="en-IN" sz="2400" dirty="0"/>
              <a:t>0.1 mg/kg iv daily x 4 days ; courses may be repeated at suitable </a:t>
            </a:r>
            <a:r>
              <a:rPr lang="en-IN" sz="2400" dirty="0" smtClean="0"/>
              <a:t>intervals</a:t>
            </a:r>
          </a:p>
          <a:p>
            <a:pPr algn="just"/>
            <a:r>
              <a:rPr lang="en-IN" sz="2400" b="1" dirty="0" smtClean="0">
                <a:solidFill>
                  <a:srgbClr val="FFC000"/>
                </a:solidFill>
              </a:rPr>
              <a:t>c</a:t>
            </a:r>
            <a:r>
              <a:rPr lang="en-IN" sz="2400" b="1" dirty="0">
                <a:solidFill>
                  <a:srgbClr val="FFC000"/>
                </a:solidFill>
              </a:rPr>
              <a:t>) </a:t>
            </a:r>
            <a:r>
              <a:rPr lang="en-IN" sz="2400" b="1" dirty="0" err="1" smtClean="0">
                <a:solidFill>
                  <a:srgbClr val="FFC000"/>
                </a:solidFill>
              </a:rPr>
              <a:t>Chlorambucil</a:t>
            </a:r>
            <a:r>
              <a:rPr lang="en-IN" sz="2400" b="1" dirty="0" smtClean="0">
                <a:solidFill>
                  <a:srgbClr val="FFC000"/>
                </a:solidFill>
              </a:rPr>
              <a:t>:</a:t>
            </a:r>
            <a:r>
              <a:rPr lang="en-IN" sz="2400" dirty="0" smtClean="0"/>
              <a:t> </a:t>
            </a:r>
            <a:r>
              <a:rPr lang="en-IN" sz="2400" dirty="0"/>
              <a:t>– Slow acting alkylating </a:t>
            </a:r>
            <a:r>
              <a:rPr lang="en-IN" sz="2400" dirty="0" smtClean="0"/>
              <a:t>agent.</a:t>
            </a:r>
          </a:p>
          <a:p>
            <a:pPr algn="just"/>
            <a:r>
              <a:rPr lang="en-IN" sz="2400" b="1" dirty="0"/>
              <a:t>Use: </a:t>
            </a:r>
            <a:r>
              <a:rPr lang="en-IN" sz="2400" dirty="0" smtClean="0"/>
              <a:t>esp</a:t>
            </a:r>
            <a:r>
              <a:rPr lang="en-IN" sz="2400" dirty="0"/>
              <a:t>. active against lymphoid tissues, myeloid tissues – largely spared (Ch. Lymphatic leukaemia and non- Hodgkin's </a:t>
            </a:r>
            <a:r>
              <a:rPr lang="en-IN" sz="2400" dirty="0" smtClean="0"/>
              <a:t>lymphoma).</a:t>
            </a:r>
          </a:p>
          <a:p>
            <a:pPr algn="just"/>
            <a:r>
              <a:rPr lang="en-IN" sz="2400" b="1" dirty="0" smtClean="0"/>
              <a:t>Dose:</a:t>
            </a:r>
            <a:r>
              <a:rPr lang="en-IN" sz="2400" dirty="0" smtClean="0"/>
              <a:t> </a:t>
            </a:r>
            <a:r>
              <a:rPr lang="en-IN" sz="2400" dirty="0"/>
              <a:t>– orally 0.1-0.2 mg/kg daily for 3-6 weeks, then 2 mg daily for </a:t>
            </a:r>
            <a:r>
              <a:rPr lang="en-IN" sz="2400" dirty="0" smtClean="0"/>
              <a:t>maintenance.</a:t>
            </a:r>
          </a:p>
          <a:p>
            <a:pPr algn="just"/>
            <a:r>
              <a:rPr lang="en-IN" sz="2400" b="1" dirty="0"/>
              <a:t>Adverse </a:t>
            </a:r>
            <a:r>
              <a:rPr lang="en-IN" sz="2400" b="1" dirty="0" smtClean="0"/>
              <a:t>Effect</a:t>
            </a:r>
            <a:r>
              <a:rPr lang="en-IN" sz="2400" dirty="0" smtClean="0"/>
              <a:t>: </a:t>
            </a:r>
            <a:r>
              <a:rPr lang="en-IN" sz="2400" dirty="0"/>
              <a:t>muscle problem, numbness of hands/feet, </a:t>
            </a:r>
            <a:r>
              <a:rPr lang="en-IN" sz="2400" dirty="0" smtClean="0"/>
              <a:t>hepatotoxicity.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 Alkylating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7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B) </a:t>
            </a:r>
            <a:r>
              <a:rPr lang="en-IN" sz="2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Nitrosoureas</a:t>
            </a:r>
            <a:r>
              <a:rPr lang="en-IN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2700" dirty="0" smtClean="0"/>
              <a:t> </a:t>
            </a:r>
            <a:r>
              <a:rPr lang="en-IN" sz="2700" dirty="0" err="1"/>
              <a:t>carmustine</a:t>
            </a:r>
            <a:r>
              <a:rPr lang="en-IN" sz="2700" dirty="0"/>
              <a:t>, </a:t>
            </a:r>
            <a:r>
              <a:rPr lang="en-IN" sz="2700" dirty="0" err="1"/>
              <a:t>lomustine</a:t>
            </a:r>
            <a:r>
              <a:rPr lang="en-IN" sz="2700" dirty="0"/>
              <a:t>, </a:t>
            </a:r>
            <a:r>
              <a:rPr lang="en-IN" sz="2700" dirty="0" err="1"/>
              <a:t>semustine</a:t>
            </a:r>
            <a:r>
              <a:rPr lang="en-IN" sz="2700" dirty="0"/>
              <a:t>, </a:t>
            </a:r>
            <a:r>
              <a:rPr lang="en-IN" sz="2700" dirty="0" err="1"/>
              <a:t>streptozotocin</a:t>
            </a:r>
            <a:r>
              <a:rPr lang="en-IN" sz="2700" dirty="0"/>
              <a:t> - 2 functional group : </a:t>
            </a:r>
            <a:r>
              <a:rPr lang="en-IN" sz="2700" dirty="0" err="1"/>
              <a:t>Nitroso</a:t>
            </a:r>
            <a:r>
              <a:rPr lang="en-IN" sz="2700" dirty="0"/>
              <a:t> + Urea - highly lipid soluble, &amp; having ability to cross BBB ( So used in brain </a:t>
            </a:r>
            <a:r>
              <a:rPr lang="en-IN" sz="2700" dirty="0" smtClean="0"/>
              <a:t>tumour</a:t>
            </a:r>
            <a:r>
              <a:rPr lang="en-IN" sz="2700" dirty="0"/>
              <a:t>, meningeal leukaemia </a:t>
            </a:r>
            <a:r>
              <a:rPr lang="en-IN" sz="2700" dirty="0" smtClean="0"/>
              <a:t>), given </a:t>
            </a:r>
            <a:r>
              <a:rPr lang="en-IN" sz="2700" dirty="0" err="1" smtClean="0"/>
              <a:t>i.v.</a:t>
            </a:r>
            <a:endParaRPr lang="en-IN" sz="2700" dirty="0" smtClean="0"/>
          </a:p>
          <a:p>
            <a:pPr lvl="0" algn="just"/>
            <a:r>
              <a:rPr lang="en-IN" sz="2700" b="1" dirty="0"/>
              <a:t>Adverse </a:t>
            </a:r>
            <a:r>
              <a:rPr lang="en-IN" sz="2700" b="1" dirty="0" smtClean="0"/>
              <a:t>Effect</a:t>
            </a:r>
            <a:r>
              <a:rPr lang="en-IN" sz="2700" dirty="0" smtClean="0"/>
              <a:t>: </a:t>
            </a:r>
            <a:r>
              <a:rPr lang="en-IN" sz="2700" dirty="0"/>
              <a:t>pulmonary toxicity, </a:t>
            </a:r>
            <a:r>
              <a:rPr lang="en-IN" sz="2700" dirty="0" smtClean="0"/>
              <a:t>nephrotoxicity, CNS effects, </a:t>
            </a:r>
            <a:r>
              <a:rPr lang="en-IN" sz="2700" dirty="0"/>
              <a:t>Visceral fibrosis and Renal </a:t>
            </a:r>
            <a:r>
              <a:rPr lang="en-IN" sz="2700" dirty="0" smtClean="0"/>
              <a:t>damage.</a:t>
            </a:r>
          </a:p>
          <a:p>
            <a:pPr lvl="0" algn="just"/>
            <a:r>
              <a:rPr lang="en-IN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27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en-IN" sz="270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Alkylsulfonates</a:t>
            </a:r>
            <a:r>
              <a:rPr lang="en-IN" sz="27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2700" dirty="0" smtClean="0"/>
              <a:t> </a:t>
            </a:r>
            <a:r>
              <a:rPr lang="en-IN" sz="2700" dirty="0" err="1"/>
              <a:t>busulphan</a:t>
            </a:r>
            <a:r>
              <a:rPr lang="en-IN" sz="2700" dirty="0"/>
              <a:t>(</a:t>
            </a:r>
            <a:r>
              <a:rPr lang="en-IN" sz="2700" dirty="0" err="1"/>
              <a:t>i.v.</a:t>
            </a:r>
            <a:r>
              <a:rPr lang="en-IN" sz="2700" dirty="0"/>
              <a:t>) - alkyl </a:t>
            </a:r>
            <a:r>
              <a:rPr lang="en-IN" sz="2700" dirty="0" smtClean="0"/>
              <a:t>sulfonate, </a:t>
            </a:r>
            <a:r>
              <a:rPr lang="en-IN" sz="2700" dirty="0"/>
              <a:t>- highly selective for myeloid elements; Granulocyte precursors(most </a:t>
            </a:r>
            <a:r>
              <a:rPr lang="en-IN" sz="2700" dirty="0" err="1"/>
              <a:t>sensitve</a:t>
            </a:r>
            <a:r>
              <a:rPr lang="en-IN" sz="2700" dirty="0"/>
              <a:t>) &gt; Platelets and </a:t>
            </a:r>
            <a:r>
              <a:rPr lang="en-IN" sz="2700" dirty="0" smtClean="0"/>
              <a:t>RBC.</a:t>
            </a:r>
          </a:p>
          <a:p>
            <a:pPr lvl="0" algn="just"/>
            <a:r>
              <a:rPr lang="en-IN" sz="2700" b="1" dirty="0" smtClean="0"/>
              <a:t>USE:</a:t>
            </a:r>
            <a:r>
              <a:rPr lang="en-IN" sz="2700" dirty="0" smtClean="0"/>
              <a:t> </a:t>
            </a:r>
            <a:r>
              <a:rPr lang="en-IN" sz="2700" dirty="0"/>
              <a:t>to treat chronic myelogenous leukaemia (CML) in bone marrow transplantation </a:t>
            </a:r>
            <a:r>
              <a:rPr lang="en-IN" sz="2700" dirty="0" smtClean="0"/>
              <a:t>patients.</a:t>
            </a:r>
          </a:p>
          <a:p>
            <a:pPr lvl="0" algn="just"/>
            <a:r>
              <a:rPr lang="en-IN" sz="2700" b="1" dirty="0"/>
              <a:t>Adverse </a:t>
            </a:r>
            <a:r>
              <a:rPr lang="en-IN" sz="2700" b="1" dirty="0" smtClean="0"/>
              <a:t>Effect</a:t>
            </a:r>
            <a:r>
              <a:rPr lang="en-IN" sz="2700" dirty="0" smtClean="0"/>
              <a:t>: Constipation</a:t>
            </a:r>
            <a:r>
              <a:rPr lang="en-IN" sz="2700" dirty="0"/>
              <a:t>, Seizure, little effect on lymphoid tissue and GIT Hyperuricemia(common</a:t>
            </a:r>
            <a:r>
              <a:rPr lang="en-IN" sz="2700" dirty="0" smtClean="0"/>
              <a:t>)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 Alkylating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7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D) </a:t>
            </a:r>
            <a:r>
              <a:rPr lang="en-IN" sz="275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Ethylenimines</a:t>
            </a:r>
            <a:r>
              <a:rPr lang="en-IN" sz="27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2750" dirty="0"/>
              <a:t> </a:t>
            </a:r>
            <a:r>
              <a:rPr lang="en-IN" sz="2750" dirty="0" err="1"/>
              <a:t>Thio</a:t>
            </a:r>
            <a:r>
              <a:rPr lang="en-IN" sz="2750" dirty="0"/>
              <a:t>-TEPA (</a:t>
            </a:r>
            <a:r>
              <a:rPr lang="en-IN" sz="2750" dirty="0" err="1"/>
              <a:t>i.v</a:t>
            </a:r>
            <a:r>
              <a:rPr lang="en-IN" sz="2750" dirty="0"/>
              <a:t>) - High Toxicity - USED – Ovarian and Bladder </a:t>
            </a:r>
            <a:r>
              <a:rPr lang="en-IN" sz="2750" dirty="0" smtClean="0"/>
              <a:t>Cancer</a:t>
            </a:r>
          </a:p>
          <a:p>
            <a:pPr algn="just"/>
            <a:r>
              <a:rPr lang="en-IN" sz="275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  <a:r>
              <a:rPr lang="en-IN" sz="275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 </a:t>
            </a:r>
            <a:r>
              <a:rPr lang="en-IN" sz="275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Thiazenes</a:t>
            </a:r>
            <a:r>
              <a:rPr lang="en-IN" sz="275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2750" dirty="0" smtClean="0"/>
              <a:t> </a:t>
            </a:r>
            <a:r>
              <a:rPr lang="en-IN" sz="2750" dirty="0" err="1"/>
              <a:t>decarbazine</a:t>
            </a:r>
            <a:r>
              <a:rPr lang="en-IN" sz="2750" dirty="0"/>
              <a:t> (</a:t>
            </a:r>
            <a:r>
              <a:rPr lang="en-IN" sz="2750" dirty="0" err="1"/>
              <a:t>i.v.</a:t>
            </a:r>
            <a:r>
              <a:rPr lang="en-IN" sz="2750" dirty="0"/>
              <a:t>) - after activation in liver – </a:t>
            </a:r>
            <a:r>
              <a:rPr lang="en-IN" sz="2750" dirty="0" err="1"/>
              <a:t>methylating</a:t>
            </a:r>
            <a:r>
              <a:rPr lang="en-IN" sz="2750" dirty="0"/>
              <a:t> DNA , - most imp. Indication – malignant melanoma, also – Hodgkin's </a:t>
            </a:r>
            <a:r>
              <a:rPr lang="en-IN" sz="2750" dirty="0" smtClean="0"/>
              <a:t>lymphoma</a:t>
            </a:r>
          </a:p>
          <a:p>
            <a:pPr algn="just"/>
            <a:r>
              <a:rPr lang="en-IN" sz="275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F) </a:t>
            </a:r>
            <a:r>
              <a:rPr lang="en-IN" sz="2750" b="1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Methylhydrazines</a:t>
            </a:r>
            <a:r>
              <a:rPr lang="en-IN" sz="275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2750" dirty="0" smtClean="0"/>
              <a:t> </a:t>
            </a:r>
            <a:r>
              <a:rPr lang="en-IN" sz="2750" dirty="0" err="1"/>
              <a:t>Procarbazine</a:t>
            </a:r>
            <a:r>
              <a:rPr lang="en-IN" sz="2750" dirty="0"/>
              <a:t>(</a:t>
            </a:r>
            <a:r>
              <a:rPr lang="en-IN" sz="2750" dirty="0" err="1"/>
              <a:t>i.v.</a:t>
            </a:r>
            <a:r>
              <a:rPr lang="en-IN" sz="2750" dirty="0"/>
              <a:t>/orally(gel capsule)) - In vivo they convert into azo der. Or active against </a:t>
            </a:r>
            <a:r>
              <a:rPr lang="en-IN" sz="2750" dirty="0" smtClean="0"/>
              <a:t>tumour </a:t>
            </a:r>
            <a:r>
              <a:rPr lang="en-IN" sz="2750" dirty="0"/>
              <a:t>cells. - Used : in Hodgkin's disease with combination of </a:t>
            </a:r>
            <a:r>
              <a:rPr lang="en-IN" sz="2750" dirty="0" smtClean="0"/>
              <a:t>MVPP. (M </a:t>
            </a:r>
            <a:r>
              <a:rPr lang="en-IN" sz="2750" dirty="0"/>
              <a:t>– </a:t>
            </a:r>
            <a:r>
              <a:rPr lang="en-IN" sz="2750" dirty="0" err="1"/>
              <a:t>mechlorethamine</a:t>
            </a:r>
            <a:r>
              <a:rPr lang="en-IN" sz="2750" dirty="0"/>
              <a:t> V - vincristine P - </a:t>
            </a:r>
            <a:r>
              <a:rPr lang="en-IN" sz="2750" dirty="0" err="1"/>
              <a:t>Procarbazine</a:t>
            </a:r>
            <a:r>
              <a:rPr lang="en-IN" sz="2750" dirty="0"/>
              <a:t> P </a:t>
            </a:r>
            <a:r>
              <a:rPr lang="en-IN" sz="2750" dirty="0" smtClean="0"/>
              <a:t>– prednisone).</a:t>
            </a:r>
          </a:p>
          <a:p>
            <a:pPr algn="just"/>
            <a:r>
              <a:rPr lang="en-IN" sz="2750" b="1" dirty="0" smtClean="0">
                <a:solidFill>
                  <a:srgbClr val="00B050"/>
                </a:solidFill>
              </a:rPr>
              <a:t>Platinum </a:t>
            </a:r>
            <a:r>
              <a:rPr lang="en-IN" sz="2750" b="1" dirty="0">
                <a:solidFill>
                  <a:srgbClr val="00B050"/>
                </a:solidFill>
              </a:rPr>
              <a:t>based alkylating </a:t>
            </a:r>
            <a:r>
              <a:rPr lang="en-IN" sz="2750" b="1" dirty="0" smtClean="0">
                <a:solidFill>
                  <a:srgbClr val="00B050"/>
                </a:solidFill>
              </a:rPr>
              <a:t>agents:</a:t>
            </a:r>
            <a:r>
              <a:rPr lang="en-IN" sz="2750" dirty="0" smtClean="0">
                <a:solidFill>
                  <a:srgbClr val="00B050"/>
                </a:solidFill>
              </a:rPr>
              <a:t> </a:t>
            </a:r>
            <a:r>
              <a:rPr lang="en-IN" sz="2750" dirty="0" err="1"/>
              <a:t>cisplatine</a:t>
            </a:r>
            <a:r>
              <a:rPr lang="en-IN" sz="2750" dirty="0"/>
              <a:t>, carboplatin, </a:t>
            </a:r>
            <a:r>
              <a:rPr lang="en-IN" sz="2750" dirty="0" err="1"/>
              <a:t>oxaliplatin</a:t>
            </a:r>
            <a:r>
              <a:rPr lang="en-IN" sz="2750" dirty="0"/>
              <a:t> - They having no alkyl group , but also damage DNA, &amp; trigger apoptosis.</a:t>
            </a:r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 Platinum based alkylating </a:t>
            </a:r>
            <a:r>
              <a:rPr lang="en-IN" sz="2800" b="1" dirty="0" smtClean="0">
                <a:solidFill>
                  <a:schemeClr val="tx1"/>
                </a:solidFill>
              </a:rPr>
              <a:t>agent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dirty="0" smtClean="0"/>
              <a:t>platinum </a:t>
            </a:r>
            <a:r>
              <a:rPr lang="en-IN" dirty="0"/>
              <a:t>is only heavy metal </a:t>
            </a:r>
            <a:r>
              <a:rPr lang="en-IN" dirty="0" smtClean="0"/>
              <a:t>compound </a:t>
            </a:r>
            <a:r>
              <a:rPr lang="en-IN" dirty="0"/>
              <a:t>used in cancer. </a:t>
            </a:r>
            <a:r>
              <a:rPr lang="en-IN" b="1" dirty="0">
                <a:solidFill>
                  <a:srgbClr val="FFC000"/>
                </a:solidFill>
              </a:rPr>
              <a:t>a) </a:t>
            </a:r>
            <a:r>
              <a:rPr lang="en-IN" b="1" dirty="0" err="1" smtClean="0">
                <a:solidFill>
                  <a:srgbClr val="FFC000"/>
                </a:solidFill>
              </a:rPr>
              <a:t>Cisplatine</a:t>
            </a:r>
            <a:r>
              <a:rPr lang="en-IN" b="1" dirty="0" smtClean="0">
                <a:solidFill>
                  <a:srgbClr val="FFC000"/>
                </a:solidFill>
              </a:rPr>
              <a:t>: </a:t>
            </a:r>
            <a:r>
              <a:rPr lang="en-IN" dirty="0"/>
              <a:t>- Act against cells which in S- phase, </a:t>
            </a:r>
            <a:r>
              <a:rPr lang="en-IN" dirty="0" smtClean="0"/>
              <a:t>M-phase. Effects resemble, alkylating </a:t>
            </a:r>
            <a:r>
              <a:rPr lang="en-IN" dirty="0"/>
              <a:t>agent and </a:t>
            </a:r>
            <a:r>
              <a:rPr lang="en-IN" dirty="0" smtClean="0"/>
              <a:t>radiation. Plasma </a:t>
            </a:r>
            <a:r>
              <a:rPr lang="en-IN" dirty="0"/>
              <a:t>protein bound, penetrates </a:t>
            </a:r>
            <a:r>
              <a:rPr lang="en-IN" dirty="0" smtClean="0"/>
              <a:t>tissues, Slowly </a:t>
            </a:r>
            <a:r>
              <a:rPr lang="en-IN" dirty="0"/>
              <a:t>excreted in urine, </a:t>
            </a:r>
            <a:r>
              <a:rPr lang="en-IN" dirty="0" smtClean="0"/>
              <a:t>T1/2 </a:t>
            </a:r>
            <a:r>
              <a:rPr lang="en-IN" dirty="0"/>
              <a:t>– 72 </a:t>
            </a:r>
            <a:r>
              <a:rPr lang="en-IN" dirty="0" smtClean="0"/>
              <a:t>hrs.</a:t>
            </a:r>
          </a:p>
          <a:p>
            <a:pPr algn="just"/>
            <a:r>
              <a:rPr lang="en-IN" b="1" dirty="0" smtClean="0"/>
              <a:t>Use: </a:t>
            </a:r>
            <a:r>
              <a:rPr lang="en-IN" dirty="0"/>
              <a:t>ovarian, testicular, </a:t>
            </a:r>
            <a:r>
              <a:rPr lang="en-IN" dirty="0" smtClean="0"/>
              <a:t>endometrial, bladder, Lung </a:t>
            </a:r>
            <a:r>
              <a:rPr lang="en-IN" dirty="0"/>
              <a:t>and </a:t>
            </a:r>
            <a:r>
              <a:rPr lang="en-IN" dirty="0" smtClean="0"/>
              <a:t>Oesophageal Cancer.</a:t>
            </a:r>
          </a:p>
          <a:p>
            <a:pPr algn="just"/>
            <a:r>
              <a:rPr lang="en-IN" sz="2400" b="1" dirty="0" smtClean="0"/>
              <a:t>Adverse Effect</a:t>
            </a:r>
            <a:r>
              <a:rPr lang="en-IN" dirty="0" smtClean="0"/>
              <a:t>: </a:t>
            </a:r>
            <a:r>
              <a:rPr lang="en-IN" dirty="0" err="1" smtClean="0"/>
              <a:t>Aloplacia</a:t>
            </a:r>
            <a:r>
              <a:rPr lang="en-IN" dirty="0" smtClean="0"/>
              <a:t>, </a:t>
            </a:r>
            <a:r>
              <a:rPr lang="en-IN" dirty="0" err="1" smtClean="0"/>
              <a:t>maylosuppression</a:t>
            </a:r>
            <a:r>
              <a:rPr lang="en-IN" dirty="0" smtClean="0"/>
              <a:t>, </a:t>
            </a:r>
            <a:r>
              <a:rPr lang="en-IN" dirty="0" err="1" smtClean="0"/>
              <a:t>nephrotoxiciy</a:t>
            </a:r>
            <a:r>
              <a:rPr lang="en-IN" dirty="0" smtClean="0"/>
              <a:t>, </a:t>
            </a:r>
            <a:r>
              <a:rPr lang="en-IN" dirty="0"/>
              <a:t>Ototoxicity, Electrolyte </a:t>
            </a:r>
            <a:r>
              <a:rPr lang="en-IN" dirty="0" smtClean="0"/>
              <a:t>disturbances- </a:t>
            </a:r>
            <a:r>
              <a:rPr lang="en-IN" dirty="0" err="1"/>
              <a:t>Hypokalemia</a:t>
            </a:r>
            <a:r>
              <a:rPr lang="en-IN" dirty="0"/>
              <a:t>, </a:t>
            </a:r>
            <a:r>
              <a:rPr lang="en-IN" dirty="0" err="1"/>
              <a:t>Hypocalcemia</a:t>
            </a:r>
            <a:r>
              <a:rPr lang="en-IN" dirty="0"/>
              <a:t> and </a:t>
            </a:r>
            <a:r>
              <a:rPr lang="en-IN" dirty="0" smtClean="0"/>
              <a:t>Hypomagnesemia, Rarely </a:t>
            </a:r>
            <a:r>
              <a:rPr lang="en-IN" dirty="0"/>
              <a:t>Anaphylactic </a:t>
            </a:r>
            <a:r>
              <a:rPr lang="en-IN" dirty="0" smtClean="0"/>
              <a:t>shock, </a:t>
            </a:r>
            <a:r>
              <a:rPr lang="en-IN" dirty="0"/>
              <a:t>Mutagenic , Teratogenic and Carcinogenic </a:t>
            </a:r>
            <a:r>
              <a:rPr lang="en-IN" dirty="0" smtClean="0"/>
              <a:t>properties.</a:t>
            </a:r>
          </a:p>
          <a:p>
            <a:pPr algn="just"/>
            <a:r>
              <a:rPr lang="en-IN" b="1" dirty="0" smtClean="0"/>
              <a:t>Dose: </a:t>
            </a:r>
            <a:r>
              <a:rPr lang="en-IN" dirty="0" smtClean="0"/>
              <a:t>Cisplatin </a:t>
            </a:r>
            <a:r>
              <a:rPr lang="en-IN" dirty="0" err="1"/>
              <a:t>adm.</a:t>
            </a:r>
            <a:r>
              <a:rPr lang="en-IN" dirty="0"/>
              <a:t> Slow </a:t>
            </a:r>
            <a:r>
              <a:rPr lang="en-IN" dirty="0" err="1"/>
              <a:t>i.v</a:t>
            </a:r>
            <a:r>
              <a:rPr lang="en-IN" dirty="0"/>
              <a:t> infusion 50-100 mg/m2 BSA every 3-4 </a:t>
            </a:r>
            <a:r>
              <a:rPr lang="en-IN" dirty="0" smtClean="0"/>
              <a:t>weeks.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</a:t>
            </a:r>
            <a:r>
              <a:rPr lang="en-IN" sz="2800" b="1" dirty="0" smtClean="0">
                <a:solidFill>
                  <a:schemeClr val="tx1"/>
                </a:solidFill>
              </a:rPr>
              <a:t>drugs-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tx1"/>
                </a:solidFill>
              </a:rPr>
              <a:t>Antimetabolites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500" b="1" dirty="0" smtClean="0">
                <a:solidFill>
                  <a:srgbClr val="0070C0"/>
                </a:solidFill>
              </a:rPr>
              <a:t>Antimetabolites</a:t>
            </a:r>
            <a:r>
              <a:rPr lang="en-IN" sz="2500" dirty="0" smtClean="0"/>
              <a:t> </a:t>
            </a:r>
            <a:r>
              <a:rPr lang="en-IN" sz="2500" dirty="0"/>
              <a:t>are structurally related to normal compounds that present with in </a:t>
            </a:r>
            <a:r>
              <a:rPr lang="en-IN" sz="2500" dirty="0" smtClean="0"/>
              <a:t>cell. They </a:t>
            </a:r>
            <a:r>
              <a:rPr lang="en-IN" sz="2500" dirty="0"/>
              <a:t>generally interfere with… a) </a:t>
            </a:r>
            <a:r>
              <a:rPr lang="en-IN" sz="2500" u="sng" dirty="0"/>
              <a:t>availability of purine or pyrimidine nucleotide precursors</a:t>
            </a:r>
            <a:r>
              <a:rPr lang="en-IN" sz="2500" dirty="0"/>
              <a:t>. b) </a:t>
            </a:r>
            <a:r>
              <a:rPr lang="en-IN" sz="2500" u="sng" dirty="0"/>
              <a:t>Either by inhibiting their synthesis</a:t>
            </a:r>
            <a:r>
              <a:rPr lang="en-IN" sz="2500" dirty="0"/>
              <a:t> c) </a:t>
            </a:r>
            <a:r>
              <a:rPr lang="en-IN" sz="2500" u="sng" dirty="0"/>
              <a:t>or by competing with them in DNA or RNA synthesis</a:t>
            </a:r>
            <a:r>
              <a:rPr lang="en-IN" sz="2500" dirty="0"/>
              <a:t>. </a:t>
            </a:r>
            <a:r>
              <a:rPr lang="en-IN" sz="2500" dirty="0" smtClean="0"/>
              <a:t>Their </a:t>
            </a:r>
            <a:r>
              <a:rPr lang="en-IN" sz="2500" dirty="0"/>
              <a:t>max. cytotoxic effect are in S –phase ( </a:t>
            </a:r>
            <a:r>
              <a:rPr lang="en-IN" sz="2500" dirty="0" smtClean="0"/>
              <a:t>therefore, </a:t>
            </a:r>
            <a:r>
              <a:rPr lang="en-IN" sz="2500" dirty="0"/>
              <a:t>cell cycle specific </a:t>
            </a:r>
            <a:r>
              <a:rPr lang="en-IN" sz="2500" dirty="0" smtClean="0"/>
              <a:t>).</a:t>
            </a:r>
          </a:p>
          <a:p>
            <a:pPr lvl="0" algn="just"/>
            <a:r>
              <a:rPr lang="en-IN" sz="2500" b="1" dirty="0">
                <a:solidFill>
                  <a:schemeClr val="accent1">
                    <a:lumMod val="75000"/>
                  </a:schemeClr>
                </a:solidFill>
              </a:rPr>
              <a:t>A) Folic acid </a:t>
            </a:r>
            <a:r>
              <a:rPr lang="en-IN" sz="2500" b="1" dirty="0" smtClean="0">
                <a:solidFill>
                  <a:schemeClr val="accent1">
                    <a:lumMod val="75000"/>
                  </a:schemeClr>
                </a:solidFill>
              </a:rPr>
              <a:t>antagonist:</a:t>
            </a:r>
            <a:r>
              <a:rPr lang="en-IN" sz="2500" dirty="0" smtClean="0"/>
              <a:t> </a:t>
            </a:r>
            <a:r>
              <a:rPr lang="en-IN" sz="2500" b="1" dirty="0">
                <a:solidFill>
                  <a:srgbClr val="7030A0"/>
                </a:solidFill>
              </a:rPr>
              <a:t>methotrexate (</a:t>
            </a:r>
            <a:r>
              <a:rPr lang="en-IN" sz="2500" b="1" dirty="0" err="1" smtClean="0">
                <a:solidFill>
                  <a:srgbClr val="7030A0"/>
                </a:solidFill>
              </a:rPr>
              <a:t>Mtx</a:t>
            </a:r>
            <a:r>
              <a:rPr lang="en-IN" sz="2500" b="1" dirty="0" smtClean="0">
                <a:solidFill>
                  <a:srgbClr val="7030A0"/>
                </a:solidFill>
              </a:rPr>
              <a:t>)</a:t>
            </a:r>
            <a:r>
              <a:rPr lang="en-IN" sz="2500" dirty="0" smtClean="0">
                <a:solidFill>
                  <a:srgbClr val="7030A0"/>
                </a:solidFill>
              </a:rPr>
              <a:t>:</a:t>
            </a:r>
          </a:p>
          <a:p>
            <a:pPr lvl="0" algn="just"/>
            <a:r>
              <a:rPr lang="en-IN" sz="2500" b="1" dirty="0" smtClean="0"/>
              <a:t>MOA:</a:t>
            </a:r>
            <a:r>
              <a:rPr lang="en-IN" sz="2500" dirty="0" smtClean="0"/>
              <a:t> Folic </a:t>
            </a:r>
            <a:r>
              <a:rPr lang="en-IN" sz="2500" dirty="0"/>
              <a:t>acid is an essential dietary </a:t>
            </a:r>
            <a:r>
              <a:rPr lang="en-IN" sz="2500" dirty="0" smtClean="0"/>
              <a:t>factor. It </a:t>
            </a:r>
            <a:r>
              <a:rPr lang="en-IN" sz="2500" dirty="0"/>
              <a:t>is converted by enzymatic reduction to a series of tetrahydrofolate cofactors that provide carbon groups for synthesis of precursors of DNA &amp; </a:t>
            </a:r>
            <a:r>
              <a:rPr lang="en-IN" sz="2500" dirty="0" smtClean="0"/>
              <a:t>RNA. </a:t>
            </a:r>
            <a:r>
              <a:rPr lang="en-IN" sz="2500" dirty="0" err="1" smtClean="0"/>
              <a:t>Mtx</a:t>
            </a:r>
            <a:r>
              <a:rPr lang="en-IN" sz="2500" dirty="0" smtClean="0"/>
              <a:t> </a:t>
            </a:r>
            <a:r>
              <a:rPr lang="en-IN" sz="2500" dirty="0"/>
              <a:t>inhibits the enzyme DHFR. Which leads to depletion of tetrahydrofolate cofactor used for DNA &amp; RNA </a:t>
            </a:r>
            <a:r>
              <a:rPr lang="en-IN" sz="2500" dirty="0" smtClean="0"/>
              <a:t>synthesis. Also </a:t>
            </a:r>
            <a:r>
              <a:rPr lang="en-IN" sz="2500" dirty="0"/>
              <a:t>used to </a:t>
            </a:r>
            <a:r>
              <a:rPr lang="en-IN" sz="2500" dirty="0" smtClean="0"/>
              <a:t>inhibit </a:t>
            </a:r>
            <a:r>
              <a:rPr lang="en-IN" sz="2500" dirty="0"/>
              <a:t>thymidylate synthase (TS</a:t>
            </a:r>
            <a:r>
              <a:rPr lang="en-IN" sz="2500" dirty="0" smtClean="0"/>
              <a:t>).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tx1"/>
                </a:solidFill>
              </a:rPr>
              <a:t>Antimetabolites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b="1" dirty="0"/>
              <a:t>Dose:</a:t>
            </a:r>
            <a:r>
              <a:rPr lang="en-IN" dirty="0"/>
              <a:t> </a:t>
            </a:r>
            <a:r>
              <a:rPr lang="en-IN" dirty="0" err="1"/>
              <a:t>Choriocarcinoma</a:t>
            </a:r>
            <a:r>
              <a:rPr lang="en-IN" dirty="0"/>
              <a:t>; 15-30 mg/day for 5 days orally or 20-40 mg/m2 BSA </a:t>
            </a:r>
            <a:r>
              <a:rPr lang="en-IN" dirty="0" err="1"/>
              <a:t>i.m</a:t>
            </a:r>
            <a:r>
              <a:rPr lang="en-IN" dirty="0"/>
              <a:t>. or </a:t>
            </a:r>
            <a:r>
              <a:rPr lang="en-IN" dirty="0" err="1"/>
              <a:t>i.v.</a:t>
            </a:r>
            <a:r>
              <a:rPr lang="en-IN" dirty="0"/>
              <a:t> twice weekly. Low dose </a:t>
            </a:r>
            <a:r>
              <a:rPr lang="en-IN" dirty="0" err="1"/>
              <a:t>Mtx</a:t>
            </a:r>
            <a:r>
              <a:rPr lang="en-IN" dirty="0"/>
              <a:t> (7.5-30 mg once weekly) – Rheumatoid Arthritis, psoriasis.</a:t>
            </a:r>
          </a:p>
          <a:p>
            <a:pPr algn="just"/>
            <a:r>
              <a:rPr lang="en-IN" b="1" dirty="0"/>
              <a:t>RESISTANCE:</a:t>
            </a:r>
            <a:r>
              <a:rPr lang="en-IN" dirty="0"/>
              <a:t> - Due to reduction of affinity of DHFR to MTX, Diminished entry of MTX into cancer cells, Over production of DHFR enzyme.</a:t>
            </a:r>
          </a:p>
          <a:p>
            <a:pPr algn="just"/>
            <a:r>
              <a:rPr lang="en-IN" b="1" dirty="0"/>
              <a:t>USES:</a:t>
            </a:r>
            <a:r>
              <a:rPr lang="en-IN" dirty="0"/>
              <a:t> Combine with other drug in - Lymphocytic leukaemia, breast cancer, head &amp; neck carcinoma. In low dose effective against some inflammatory disease, like…. - severe psoriasis, rheumatoid arthritis, </a:t>
            </a:r>
            <a:r>
              <a:rPr lang="en-IN" dirty="0" err="1"/>
              <a:t>crohn</a:t>
            </a:r>
            <a:r>
              <a:rPr lang="en-IN" dirty="0"/>
              <a:t> disease, etc. - Other Uses – Psoriasis and in Organ transplantation.</a:t>
            </a:r>
          </a:p>
          <a:p>
            <a:pPr algn="just"/>
            <a:r>
              <a:rPr lang="en-IN" b="1" dirty="0" smtClean="0"/>
              <a:t>Kinetics:</a:t>
            </a:r>
            <a:r>
              <a:rPr lang="en-IN" dirty="0" smtClean="0"/>
              <a:t> </a:t>
            </a:r>
            <a:r>
              <a:rPr lang="en-IN" dirty="0"/>
              <a:t>Routes of Adm</a:t>
            </a:r>
            <a:r>
              <a:rPr lang="en-IN" dirty="0" smtClean="0"/>
              <a:t>.: </a:t>
            </a:r>
            <a:r>
              <a:rPr lang="en-IN" dirty="0"/>
              <a:t>oral, I.M., I.V., I.T. - 50% bound to plasma proteins, Poorly crosses </a:t>
            </a:r>
            <a:r>
              <a:rPr lang="en-IN" dirty="0" smtClean="0"/>
              <a:t>BBB.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tx1"/>
                </a:solidFill>
              </a:rPr>
              <a:t>Antimetabolites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dirty="0" smtClean="0"/>
              <a:t>Metabolism: </a:t>
            </a:r>
            <a:r>
              <a:rPr lang="en-IN" dirty="0" err="1"/>
              <a:t>Mtx</a:t>
            </a:r>
            <a:r>
              <a:rPr lang="en-IN" dirty="0"/>
              <a:t> </a:t>
            </a:r>
            <a:r>
              <a:rPr lang="en-IN" dirty="0" smtClean="0"/>
              <a:t>bio-transformed into </a:t>
            </a:r>
            <a:r>
              <a:rPr lang="en-IN" dirty="0" err="1"/>
              <a:t>polyglutamate</a:t>
            </a:r>
            <a:r>
              <a:rPr lang="en-IN" dirty="0"/>
              <a:t> </a:t>
            </a:r>
            <a:r>
              <a:rPr lang="en-IN" dirty="0" smtClean="0"/>
              <a:t>derivative, </a:t>
            </a:r>
            <a:r>
              <a:rPr lang="en-IN" dirty="0"/>
              <a:t>or at high dose undergo hydroxylation at 7 position &amp; form 7- </a:t>
            </a:r>
            <a:r>
              <a:rPr lang="en-IN" dirty="0" err="1" smtClean="0"/>
              <a:t>hydroxy</a:t>
            </a:r>
            <a:r>
              <a:rPr lang="en-IN" dirty="0" smtClean="0"/>
              <a:t> </a:t>
            </a:r>
            <a:r>
              <a:rPr lang="en-IN" dirty="0" err="1" smtClean="0"/>
              <a:t>Mtx</a:t>
            </a:r>
            <a:r>
              <a:rPr lang="en-IN" dirty="0"/>
              <a:t>. - Less water soluble, so produce </a:t>
            </a:r>
            <a:r>
              <a:rPr lang="en-IN" dirty="0" smtClean="0"/>
              <a:t>crystalluria.</a:t>
            </a:r>
          </a:p>
          <a:p>
            <a:pPr algn="just"/>
            <a:r>
              <a:rPr lang="en-IN" dirty="0" smtClean="0"/>
              <a:t>Excreted </a:t>
            </a:r>
            <a:r>
              <a:rPr lang="en-IN" dirty="0"/>
              <a:t>by </a:t>
            </a:r>
            <a:r>
              <a:rPr lang="en-IN" dirty="0" smtClean="0"/>
              <a:t>urine.</a:t>
            </a:r>
          </a:p>
          <a:p>
            <a:pPr algn="just"/>
            <a:r>
              <a:rPr lang="en-IN" sz="2800" b="1" dirty="0"/>
              <a:t>Adverse </a:t>
            </a:r>
            <a:r>
              <a:rPr lang="en-IN" sz="2800" b="1" dirty="0" smtClean="0"/>
              <a:t>Effect</a:t>
            </a:r>
            <a:r>
              <a:rPr lang="en-IN" dirty="0" smtClean="0"/>
              <a:t>: Stomatitis</a:t>
            </a:r>
            <a:r>
              <a:rPr lang="en-IN" dirty="0"/>
              <a:t>, rash, </a:t>
            </a:r>
            <a:r>
              <a:rPr lang="en-IN" dirty="0" err="1"/>
              <a:t>urticaria</a:t>
            </a:r>
            <a:r>
              <a:rPr lang="en-IN" dirty="0"/>
              <a:t>, alopecia, myelosuppression, - Most frequent </a:t>
            </a:r>
            <a:r>
              <a:rPr lang="en-IN" dirty="0" smtClean="0"/>
              <a:t>toxicities:</a:t>
            </a:r>
          </a:p>
          <a:p>
            <a:pPr algn="just"/>
            <a:r>
              <a:rPr lang="en-IN" dirty="0" smtClean="0"/>
              <a:t>Hepatic function: </a:t>
            </a:r>
            <a:r>
              <a:rPr lang="en-IN" dirty="0"/>
              <a:t>long term use of </a:t>
            </a:r>
            <a:r>
              <a:rPr lang="en-IN" dirty="0" err="1"/>
              <a:t>Mtx</a:t>
            </a:r>
            <a:r>
              <a:rPr lang="en-IN" dirty="0"/>
              <a:t> may lead to </a:t>
            </a:r>
            <a:r>
              <a:rPr lang="en-IN" dirty="0" smtClean="0"/>
              <a:t>cirrhosis.</a:t>
            </a:r>
          </a:p>
          <a:p>
            <a:pPr algn="just"/>
            <a:r>
              <a:rPr lang="en-IN" dirty="0" smtClean="0"/>
              <a:t>Neurological toxicities: </a:t>
            </a:r>
            <a:r>
              <a:rPr lang="en-IN" dirty="0"/>
              <a:t>meningeal irritation, stiff neck, fever, headache, rarely </a:t>
            </a:r>
            <a:r>
              <a:rPr lang="en-IN" dirty="0" smtClean="0"/>
              <a:t>seizures.</a:t>
            </a:r>
          </a:p>
          <a:p>
            <a:pPr algn="just"/>
            <a:r>
              <a:rPr lang="en-IN" dirty="0" smtClean="0"/>
              <a:t>Precaution: </a:t>
            </a:r>
            <a:r>
              <a:rPr lang="en-IN" dirty="0"/>
              <a:t>- because </a:t>
            </a:r>
            <a:r>
              <a:rPr lang="en-IN" dirty="0" err="1"/>
              <a:t>Mtx</a:t>
            </a:r>
            <a:r>
              <a:rPr lang="en-IN" dirty="0"/>
              <a:t> is </a:t>
            </a:r>
            <a:r>
              <a:rPr lang="en-IN" dirty="0" smtClean="0"/>
              <a:t>teratogenic, it </a:t>
            </a:r>
            <a:r>
              <a:rPr lang="en-IN" dirty="0"/>
              <a:t>should be avoided in </a:t>
            </a:r>
            <a:r>
              <a:rPr lang="en-IN" dirty="0" smtClean="0"/>
              <a:t>pregnancy.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tx1"/>
                </a:solidFill>
              </a:rPr>
              <a:t>Antimetabolites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B) Purine </a:t>
            </a:r>
            <a:r>
              <a:rPr lang="en-IN" sz="2800" b="1" dirty="0" smtClean="0">
                <a:solidFill>
                  <a:schemeClr val="accent1">
                    <a:lumMod val="75000"/>
                  </a:schemeClr>
                </a:solidFill>
              </a:rPr>
              <a:t>analogues:</a:t>
            </a:r>
            <a:r>
              <a:rPr lang="en-IN" sz="2800" dirty="0" smtClean="0"/>
              <a:t> </a:t>
            </a:r>
            <a:r>
              <a:rPr lang="en-IN" sz="2800" dirty="0"/>
              <a:t>6-MP, </a:t>
            </a:r>
            <a:r>
              <a:rPr lang="en-IN" sz="2800" dirty="0" smtClean="0"/>
              <a:t>6-TG</a:t>
            </a:r>
            <a:r>
              <a:rPr lang="en-IN" sz="2800" dirty="0"/>
              <a:t>, azathioprine, </a:t>
            </a:r>
            <a:r>
              <a:rPr lang="en-IN" sz="2800" dirty="0" err="1" smtClean="0"/>
              <a:t>fludarabine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b="1" dirty="0" smtClean="0"/>
              <a:t>Use:</a:t>
            </a:r>
            <a:r>
              <a:rPr lang="en-IN" sz="2800" dirty="0" smtClean="0"/>
              <a:t> Highly </a:t>
            </a:r>
            <a:r>
              <a:rPr lang="en-IN" sz="2800" dirty="0"/>
              <a:t>effective </a:t>
            </a:r>
            <a:r>
              <a:rPr lang="en-IN" sz="2800" dirty="0" smtClean="0"/>
              <a:t>agent, Purine </a:t>
            </a:r>
            <a:r>
              <a:rPr lang="en-IN" sz="2800" dirty="0"/>
              <a:t>antagonist used for treatment of malignant </a:t>
            </a:r>
            <a:r>
              <a:rPr lang="en-IN" sz="2800" dirty="0" err="1"/>
              <a:t>tumer</a:t>
            </a:r>
            <a:r>
              <a:rPr lang="en-IN" sz="2800" dirty="0"/>
              <a:t> (6-MP, 6-TG)but also prove beneficial for treating neoplastic disease ( </a:t>
            </a:r>
            <a:r>
              <a:rPr lang="en-IN" sz="2800" dirty="0" err="1"/>
              <a:t>immunosuppresion</a:t>
            </a:r>
            <a:r>
              <a:rPr lang="en-IN" sz="2800" dirty="0"/>
              <a:t> (azathioprine) and in antiviral chemotherapy (acyclovir, ganciclovir, </a:t>
            </a:r>
            <a:r>
              <a:rPr lang="en-IN" sz="2800" dirty="0" err="1"/>
              <a:t>vidarabine</a:t>
            </a:r>
            <a:r>
              <a:rPr lang="en-IN" sz="2800" dirty="0"/>
              <a:t>, zidovudine</a:t>
            </a:r>
            <a:r>
              <a:rPr lang="en-IN" sz="2800" dirty="0" smtClean="0"/>
              <a:t>)).</a:t>
            </a:r>
          </a:p>
          <a:p>
            <a:pPr algn="just"/>
            <a:r>
              <a:rPr lang="en-IN" sz="2800" b="1" dirty="0" smtClean="0">
                <a:solidFill>
                  <a:srgbClr val="00B050"/>
                </a:solidFill>
              </a:rPr>
              <a:t>6-MP:</a:t>
            </a:r>
            <a:r>
              <a:rPr lang="en-IN" sz="2800" dirty="0" smtClean="0"/>
              <a:t> </a:t>
            </a:r>
            <a:r>
              <a:rPr lang="en-IN" sz="2800" b="1" dirty="0" smtClean="0"/>
              <a:t>MOA:</a:t>
            </a:r>
            <a:r>
              <a:rPr lang="en-IN" sz="2800" dirty="0" smtClean="0"/>
              <a:t> 6-MP </a:t>
            </a:r>
            <a:r>
              <a:rPr lang="en-IN" sz="2800" dirty="0"/>
              <a:t>inhibit the conversion of inosine monophosphate to adenine &amp; guanine nucleotide formation, which are responsible for RNA &amp; DNA formation. </a:t>
            </a:r>
            <a:r>
              <a:rPr lang="en-IN" sz="2800" dirty="0" smtClean="0"/>
              <a:t>This </a:t>
            </a:r>
            <a:r>
              <a:rPr lang="en-IN" sz="2800" dirty="0"/>
              <a:t>results in </a:t>
            </a:r>
            <a:r>
              <a:rPr lang="en-IN" sz="2800" dirty="0" smtClean="0"/>
              <a:t>non-functional </a:t>
            </a:r>
            <a:r>
              <a:rPr lang="en-IN" sz="2800" dirty="0"/>
              <a:t>RNA &amp; </a:t>
            </a:r>
            <a:r>
              <a:rPr lang="en-IN" sz="2800" dirty="0" smtClean="0"/>
              <a:t>DNA formation.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tx1"/>
                </a:solidFill>
              </a:rPr>
              <a:t>Antimetabolites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Kinetics:</a:t>
            </a:r>
            <a:r>
              <a:rPr lang="en-IN" sz="2800" dirty="0" smtClean="0"/>
              <a:t> </a:t>
            </a:r>
            <a:r>
              <a:rPr lang="en-IN" sz="2800" dirty="0"/>
              <a:t>- Oral </a:t>
            </a:r>
            <a:r>
              <a:rPr lang="en-IN" sz="2800" dirty="0" smtClean="0"/>
              <a:t>administration, well </a:t>
            </a:r>
            <a:r>
              <a:rPr lang="en-IN" sz="2800" dirty="0"/>
              <a:t>distributed except for the </a:t>
            </a:r>
            <a:r>
              <a:rPr lang="en-IN" sz="2800" dirty="0" smtClean="0"/>
              <a:t>CSF.</a:t>
            </a:r>
          </a:p>
          <a:p>
            <a:pPr algn="just"/>
            <a:r>
              <a:rPr lang="en-IN" sz="2800" dirty="0" smtClean="0"/>
              <a:t>Metabolized </a:t>
            </a:r>
            <a:r>
              <a:rPr lang="en-IN" sz="2800" dirty="0"/>
              <a:t>in the liver, 6-MP is converted into 6- </a:t>
            </a:r>
            <a:r>
              <a:rPr lang="en-IN" sz="2800" dirty="0" smtClean="0"/>
              <a:t>ethyl MP derivative </a:t>
            </a:r>
            <a:r>
              <a:rPr lang="en-IN" sz="2800" dirty="0"/>
              <a:t>Or to </a:t>
            </a:r>
            <a:r>
              <a:rPr lang="en-IN" sz="2800" dirty="0" err="1"/>
              <a:t>thiouric</a:t>
            </a:r>
            <a:r>
              <a:rPr lang="en-IN" sz="2800" dirty="0"/>
              <a:t> </a:t>
            </a:r>
            <a:r>
              <a:rPr lang="en-IN" sz="2800" dirty="0" smtClean="0"/>
              <a:t>acid.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parent drug &amp; its metabolites are excreted by </a:t>
            </a:r>
            <a:r>
              <a:rPr lang="en-IN" sz="2800" dirty="0" smtClean="0"/>
              <a:t>kidney.</a:t>
            </a:r>
          </a:p>
          <a:p>
            <a:pPr algn="just"/>
            <a:r>
              <a:rPr lang="en-IN" sz="2800" b="1" dirty="0" smtClean="0"/>
              <a:t>Adverse Effect</a:t>
            </a:r>
            <a:r>
              <a:rPr lang="en-IN" sz="2800" dirty="0" smtClean="0"/>
              <a:t>: -Anorexia</a:t>
            </a:r>
            <a:r>
              <a:rPr lang="en-IN" sz="2800" dirty="0"/>
              <a:t>, </a:t>
            </a:r>
            <a:r>
              <a:rPr lang="en-IN" sz="2800" dirty="0" smtClean="0"/>
              <a:t>hepatotoxicity </a:t>
            </a:r>
            <a:r>
              <a:rPr lang="en-IN" sz="2800" dirty="0"/>
              <a:t>in the form of jaundice has been reported in about one third of adult </a:t>
            </a:r>
            <a:r>
              <a:rPr lang="en-IN" sz="2800" dirty="0" smtClean="0"/>
              <a:t>patients.</a:t>
            </a:r>
          </a:p>
          <a:p>
            <a:pPr algn="just"/>
            <a:r>
              <a:rPr lang="en-IN" sz="2800" b="1" dirty="0" smtClean="0"/>
              <a:t>Dose:</a:t>
            </a:r>
            <a:r>
              <a:rPr lang="en-IN" sz="2800" dirty="0" smtClean="0"/>
              <a:t> </a:t>
            </a:r>
            <a:r>
              <a:rPr lang="en-IN" sz="2800" dirty="0"/>
              <a:t>2.5 mg/kg/day, </a:t>
            </a:r>
            <a:r>
              <a:rPr lang="en-IN" sz="2800" dirty="0" smtClean="0"/>
              <a:t>half </a:t>
            </a:r>
            <a:r>
              <a:rPr lang="en-IN" sz="2800" dirty="0"/>
              <a:t>dose for </a:t>
            </a:r>
            <a:r>
              <a:rPr lang="en-IN" sz="2800" dirty="0" smtClean="0"/>
              <a:t>maintenance.</a:t>
            </a:r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tx1"/>
                </a:solidFill>
              </a:rPr>
              <a:t>Antimetabolites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800" b="1" dirty="0">
                <a:solidFill>
                  <a:srgbClr val="00B050"/>
                </a:solidFill>
              </a:rPr>
              <a:t>6- TG:</a:t>
            </a:r>
            <a:r>
              <a:rPr lang="en-IN" sz="2800" dirty="0"/>
              <a:t> 6-TG is also purine analogue, is primarily used in treatment of acute non-lymphocytic </a:t>
            </a:r>
            <a:r>
              <a:rPr lang="en-IN" sz="2800" dirty="0" err="1"/>
              <a:t>leukemia</a:t>
            </a:r>
            <a:r>
              <a:rPr lang="en-IN" sz="2800" dirty="0"/>
              <a:t> in combination with </a:t>
            </a:r>
            <a:r>
              <a:rPr lang="en-IN" sz="2800" dirty="0" err="1"/>
              <a:t>Daunorubicin</a:t>
            </a:r>
            <a:r>
              <a:rPr lang="en-IN" sz="2800" dirty="0"/>
              <a:t> &amp; </a:t>
            </a:r>
            <a:r>
              <a:rPr lang="en-IN" sz="2800" dirty="0" err="1"/>
              <a:t>cytarabine</a:t>
            </a:r>
            <a:r>
              <a:rPr lang="en-IN" sz="2800" dirty="0" smtClean="0"/>
              <a:t>.</a:t>
            </a:r>
            <a:endParaRPr lang="en-IN" sz="2800" b="1" dirty="0" smtClean="0"/>
          </a:p>
          <a:p>
            <a:pPr algn="just"/>
            <a:r>
              <a:rPr lang="en-IN" sz="2800" b="1" dirty="0" smtClean="0"/>
              <a:t>MOA:</a:t>
            </a:r>
            <a:r>
              <a:rPr lang="en-IN" sz="2800" dirty="0"/>
              <a:t> </a:t>
            </a:r>
            <a:r>
              <a:rPr lang="en-IN" sz="2800" dirty="0" smtClean="0"/>
              <a:t>Converted </a:t>
            </a:r>
            <a:r>
              <a:rPr lang="en-IN" sz="2800" dirty="0"/>
              <a:t>6-TG/6-MP to TGMP by enzyme </a:t>
            </a:r>
            <a:r>
              <a:rPr lang="en-IN" sz="2800" dirty="0" err="1"/>
              <a:t>hypoxanthineguanine</a:t>
            </a:r>
            <a:r>
              <a:rPr lang="en-IN" sz="2800" dirty="0"/>
              <a:t> </a:t>
            </a:r>
            <a:r>
              <a:rPr lang="en-IN" sz="2800" dirty="0" err="1"/>
              <a:t>phosphoribosyltransferase</a:t>
            </a:r>
            <a:r>
              <a:rPr lang="en-IN" sz="2800" dirty="0"/>
              <a:t> (</a:t>
            </a:r>
            <a:r>
              <a:rPr lang="en-IN" sz="2800" dirty="0" smtClean="0"/>
              <a:t>HGPRT). TGMP </a:t>
            </a:r>
            <a:r>
              <a:rPr lang="en-IN" sz="2800" dirty="0"/>
              <a:t>further converted into </a:t>
            </a:r>
            <a:r>
              <a:rPr lang="en-IN" sz="2800" dirty="0" smtClean="0"/>
              <a:t>di </a:t>
            </a:r>
            <a:r>
              <a:rPr lang="en-IN" sz="2800" dirty="0"/>
              <a:t>&amp; </a:t>
            </a:r>
            <a:r>
              <a:rPr lang="en-IN" sz="2800" dirty="0" smtClean="0"/>
              <a:t>tri phosphate, Which inhibit </a:t>
            </a:r>
            <a:r>
              <a:rPr lang="en-IN" sz="2800" dirty="0"/>
              <a:t>biosynthesis of GMP to guanosine </a:t>
            </a:r>
            <a:r>
              <a:rPr lang="en-IN" sz="2800" dirty="0" smtClean="0"/>
              <a:t>diphosphate</a:t>
            </a:r>
          </a:p>
          <a:p>
            <a:pPr algn="just"/>
            <a:r>
              <a:rPr lang="en-IN" sz="2800" b="1" dirty="0" smtClean="0"/>
              <a:t>Kinetics:</a:t>
            </a:r>
            <a:r>
              <a:rPr lang="en-IN" sz="2800" dirty="0" smtClean="0"/>
              <a:t> similar </a:t>
            </a:r>
            <a:r>
              <a:rPr lang="en-IN" sz="2800" dirty="0"/>
              <a:t>to 6- </a:t>
            </a:r>
            <a:r>
              <a:rPr lang="en-IN" sz="2800" dirty="0" smtClean="0"/>
              <a:t>MP</a:t>
            </a:r>
          </a:p>
          <a:p>
            <a:pPr algn="just"/>
            <a:r>
              <a:rPr lang="en-IN" sz="2800" b="1" dirty="0" smtClean="0"/>
              <a:t>Adverse Effect:</a:t>
            </a:r>
            <a:r>
              <a:rPr lang="en-IN" sz="2800" dirty="0" smtClean="0"/>
              <a:t> TG </a:t>
            </a:r>
            <a:r>
              <a:rPr lang="en-IN" sz="2800" dirty="0"/>
              <a:t>is not recommended for maintenance therapy or continuous long term treatment due to the risk of liver </a:t>
            </a:r>
            <a:r>
              <a:rPr lang="en-IN" sz="2800" dirty="0" smtClean="0"/>
              <a:t>toxicity.</a:t>
            </a:r>
          </a:p>
          <a:p>
            <a:pPr algn="just"/>
            <a:r>
              <a:rPr lang="en-IN" sz="2800" b="1" dirty="0" smtClean="0"/>
              <a:t>Dose:</a:t>
            </a:r>
            <a:r>
              <a:rPr lang="en-IN" sz="2800" dirty="0" smtClean="0"/>
              <a:t> </a:t>
            </a:r>
            <a:r>
              <a:rPr lang="en-IN" sz="2800" dirty="0"/>
              <a:t>100-200 mg/m2 /day for 5-20 </a:t>
            </a:r>
            <a:r>
              <a:rPr lang="en-IN" sz="2800" dirty="0" smtClean="0"/>
              <a:t>days.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CANCER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/>
              <a:t>Cancer-</a:t>
            </a:r>
            <a:r>
              <a:rPr lang="en-IN" dirty="0" smtClean="0"/>
              <a:t> Uncontrolled </a:t>
            </a:r>
            <a:r>
              <a:rPr lang="en-IN" dirty="0"/>
              <a:t>multiplication and spread within the body of abnormal forms of </a:t>
            </a:r>
            <a:r>
              <a:rPr lang="en-IN" dirty="0" smtClean="0"/>
              <a:t>body's </a:t>
            </a:r>
            <a:r>
              <a:rPr lang="en-IN" dirty="0"/>
              <a:t>own </a:t>
            </a:r>
            <a:r>
              <a:rPr lang="en-IN" dirty="0" smtClean="0"/>
              <a:t>cells.</a:t>
            </a:r>
          </a:p>
          <a:p>
            <a:pPr algn="just"/>
            <a:r>
              <a:rPr lang="en-IN" b="1" dirty="0" smtClean="0"/>
              <a:t>Neoplasm–</a:t>
            </a:r>
            <a:r>
              <a:rPr lang="en-IN" dirty="0" smtClean="0"/>
              <a:t> </a:t>
            </a:r>
            <a:r>
              <a:rPr lang="en-IN" dirty="0"/>
              <a:t>A mass of tissue formed as a result of </a:t>
            </a:r>
            <a:r>
              <a:rPr lang="en-IN" dirty="0" smtClean="0"/>
              <a:t>Abnormal, Excessive, Uncoordinated, Autonomous and purposeless </a:t>
            </a:r>
            <a:r>
              <a:rPr lang="en-IN" dirty="0"/>
              <a:t>Proliferation of </a:t>
            </a:r>
            <a:r>
              <a:rPr lang="en-IN" dirty="0" smtClean="0"/>
              <a:t>cells.</a:t>
            </a:r>
            <a:endParaRPr lang="en-IN" dirty="0"/>
          </a:p>
          <a:p>
            <a:pPr algn="just"/>
            <a:r>
              <a:rPr lang="en-IN" b="1" dirty="0" smtClean="0"/>
              <a:t>Complexity- </a:t>
            </a:r>
            <a:r>
              <a:rPr lang="en-IN" dirty="0"/>
              <a:t>Cancer chemotherapy not as successful as antimicrobial </a:t>
            </a:r>
            <a:r>
              <a:rPr lang="en-IN" dirty="0" smtClean="0"/>
              <a:t>chemotherapy. Metabolism </a:t>
            </a:r>
            <a:r>
              <a:rPr lang="en-IN" dirty="0"/>
              <a:t>in parasite differs qualitatively from host cells, while metabolism in cancer cells differ only quantitatively from normal host cells – Hence target selectivity is more difficult in cancer – </a:t>
            </a:r>
            <a:r>
              <a:rPr lang="en-IN" dirty="0" smtClean="0"/>
              <a:t>in cancer, </a:t>
            </a:r>
            <a:r>
              <a:rPr lang="en-IN" dirty="0"/>
              <a:t>there is no substantial immune response – Diagnostic </a:t>
            </a:r>
            <a:r>
              <a:rPr lang="en-IN" dirty="0" smtClean="0"/>
              <a:t>complexity.</a:t>
            </a:r>
          </a:p>
          <a:p>
            <a:pPr algn="just"/>
            <a:r>
              <a:rPr lang="en-IN" b="1" dirty="0"/>
              <a:t>Early diagnosis and </a:t>
            </a:r>
            <a:r>
              <a:rPr lang="en-IN" b="1" dirty="0" smtClean="0"/>
              <a:t>early treatment:</a:t>
            </a:r>
            <a:r>
              <a:rPr lang="en-IN" dirty="0"/>
              <a:t> </a:t>
            </a:r>
            <a:r>
              <a:rPr lang="en-IN" dirty="0" smtClean="0"/>
              <a:t>Survival </a:t>
            </a:r>
            <a:r>
              <a:rPr lang="en-IN" dirty="0"/>
              <a:t>time inversely related to initial number of </a:t>
            </a:r>
            <a:r>
              <a:rPr lang="en-IN" dirty="0" smtClean="0"/>
              <a:t>cancer cells. Aging </a:t>
            </a:r>
            <a:r>
              <a:rPr lang="en-IN" dirty="0"/>
              <a:t>cancer cells are less susceptible to chemotherapy, because there is – ↑ cell cycle (division) time – ↓No of actively dividing cells with more resting cells – ↑ cell death within </a:t>
            </a:r>
            <a:r>
              <a:rPr lang="en-IN" dirty="0" smtClean="0"/>
              <a:t>tumour </a:t>
            </a:r>
            <a:r>
              <a:rPr lang="en-IN" dirty="0"/>
              <a:t>– Overcrowding of </a:t>
            </a:r>
            <a:r>
              <a:rPr lang="en-IN" dirty="0" smtClean="0"/>
              <a:t>cells.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86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tx1"/>
                </a:solidFill>
              </a:rPr>
              <a:t>Antimetabolites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C) Pyrimidine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analogues:</a:t>
            </a:r>
            <a:r>
              <a:rPr lang="en-IN" dirty="0" smtClean="0"/>
              <a:t> </a:t>
            </a:r>
            <a:r>
              <a:rPr lang="en-IN" dirty="0"/>
              <a:t>5- FU, </a:t>
            </a:r>
            <a:r>
              <a:rPr lang="en-IN" dirty="0" err="1"/>
              <a:t>cytarabine</a:t>
            </a:r>
            <a:r>
              <a:rPr lang="en-IN" dirty="0"/>
              <a:t>, </a:t>
            </a:r>
            <a:r>
              <a:rPr lang="en-IN" dirty="0" err="1"/>
              <a:t>azarabine</a:t>
            </a:r>
            <a:r>
              <a:rPr lang="en-IN" dirty="0"/>
              <a:t>, </a:t>
            </a:r>
            <a:r>
              <a:rPr lang="en-IN" dirty="0" err="1" smtClean="0"/>
              <a:t>floxuridine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MOA:</a:t>
            </a:r>
            <a:r>
              <a:rPr lang="en-IN" dirty="0"/>
              <a:t> </a:t>
            </a:r>
            <a:r>
              <a:rPr lang="en-IN" b="1" dirty="0" smtClean="0">
                <a:solidFill>
                  <a:srgbClr val="00B0F0"/>
                </a:solidFill>
              </a:rPr>
              <a:t>5-FU</a:t>
            </a:r>
            <a:r>
              <a:rPr lang="en-IN" dirty="0" smtClean="0"/>
              <a:t> converted into 5-fluro-2-deoxyuredinemonophosphate </a:t>
            </a:r>
            <a:r>
              <a:rPr lang="en-IN" dirty="0"/>
              <a:t>(5-FduMP) which </a:t>
            </a:r>
            <a:r>
              <a:rPr lang="en-IN" dirty="0" smtClean="0"/>
              <a:t>inhibit </a:t>
            </a:r>
            <a:r>
              <a:rPr lang="en-IN" dirty="0"/>
              <a:t>thymidylate synthase and blocks the conversion of </a:t>
            </a:r>
            <a:r>
              <a:rPr lang="en-IN" dirty="0" err="1"/>
              <a:t>deoxyuridilic</a:t>
            </a:r>
            <a:r>
              <a:rPr lang="en-IN" dirty="0"/>
              <a:t> acid to </a:t>
            </a:r>
            <a:r>
              <a:rPr lang="en-IN" dirty="0" err="1"/>
              <a:t>deoxythymidylic</a:t>
            </a:r>
            <a:r>
              <a:rPr lang="en-IN" dirty="0"/>
              <a:t> acid. • 5-FU incorporated into RNA, interferes with RNA synthesis and causing cytotoxic effect. </a:t>
            </a:r>
            <a:r>
              <a:rPr lang="en-IN" dirty="0" smtClean="0"/>
              <a:t>This </a:t>
            </a:r>
            <a:r>
              <a:rPr lang="en-IN" dirty="0"/>
              <a:t>drug produce anticancer effect in the S – phase of the cell </a:t>
            </a:r>
            <a:r>
              <a:rPr lang="en-IN" dirty="0" smtClean="0"/>
              <a:t>cycle.</a:t>
            </a:r>
          </a:p>
          <a:p>
            <a:pPr algn="just"/>
            <a:r>
              <a:rPr lang="en-IN" b="1" dirty="0" smtClean="0"/>
              <a:t>Kinetics:</a:t>
            </a:r>
            <a:r>
              <a:rPr lang="en-IN" dirty="0" smtClean="0"/>
              <a:t> </a:t>
            </a:r>
            <a:r>
              <a:rPr lang="en-IN" dirty="0"/>
              <a:t>• Oral absorption of 5-FU is unreliable &amp; Because of its severe toxicity to the GI tract, primarily used by </a:t>
            </a:r>
            <a:r>
              <a:rPr lang="en-IN" dirty="0" err="1"/>
              <a:t>i.v.</a:t>
            </a:r>
            <a:r>
              <a:rPr lang="en-IN" dirty="0"/>
              <a:t> infusion or, in the case of skin cancer , given topically. </a:t>
            </a:r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</a:t>
            </a:r>
            <a:r>
              <a:rPr lang="en-IN" sz="2800" dirty="0"/>
              <a:t> </a:t>
            </a:r>
            <a:r>
              <a:rPr lang="en-IN" sz="2800" b="1" dirty="0">
                <a:solidFill>
                  <a:schemeClr val="tx1"/>
                </a:solidFill>
              </a:rPr>
              <a:t>Antimetabolites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dirty="0" smtClean="0"/>
              <a:t>Metabolism: 5-FU </a:t>
            </a:r>
            <a:r>
              <a:rPr lang="en-IN" dirty="0"/>
              <a:t>rapidly metabolized by </a:t>
            </a:r>
            <a:r>
              <a:rPr lang="en-IN" dirty="0" err="1"/>
              <a:t>dihydropyrimidine</a:t>
            </a:r>
            <a:r>
              <a:rPr lang="en-IN" dirty="0"/>
              <a:t> dehydrogenase (DPD) resulting in a plasma T1/2 15- 20 mins after </a:t>
            </a:r>
            <a:r>
              <a:rPr lang="en-IN" dirty="0" err="1"/>
              <a:t>i.v.</a:t>
            </a:r>
            <a:r>
              <a:rPr lang="en-IN" dirty="0"/>
              <a:t> </a:t>
            </a:r>
            <a:r>
              <a:rPr lang="en-IN" dirty="0" smtClean="0"/>
              <a:t>infusion. Genetic </a:t>
            </a:r>
            <a:r>
              <a:rPr lang="en-IN" dirty="0"/>
              <a:t>deficiency of DPD </a:t>
            </a:r>
            <a:r>
              <a:rPr lang="en-IN" dirty="0" smtClean="0"/>
              <a:t>causes severe </a:t>
            </a:r>
            <a:r>
              <a:rPr lang="en-IN" dirty="0"/>
              <a:t>5-FU </a:t>
            </a:r>
            <a:r>
              <a:rPr lang="en-IN" dirty="0" smtClean="0"/>
              <a:t>toxicity.</a:t>
            </a:r>
            <a:endParaRPr lang="en-IN" dirty="0"/>
          </a:p>
          <a:p>
            <a:pPr algn="just"/>
            <a:r>
              <a:rPr lang="en-IN" b="1" dirty="0" smtClean="0"/>
              <a:t>Adverse Effect:</a:t>
            </a:r>
            <a:r>
              <a:rPr lang="en-IN" dirty="0" smtClean="0"/>
              <a:t> Alopecia</a:t>
            </a:r>
            <a:r>
              <a:rPr lang="en-IN" dirty="0"/>
              <a:t>, severe ulceration in the oral &amp; GI mucosa, </a:t>
            </a:r>
            <a:r>
              <a:rPr lang="en-IN" dirty="0" smtClean="0"/>
              <a:t>myelosuppression, </a:t>
            </a:r>
            <a:r>
              <a:rPr lang="en-IN" dirty="0"/>
              <a:t>mucositis, peripheral neuropathy, </a:t>
            </a:r>
            <a:r>
              <a:rPr lang="en-IN" dirty="0" smtClean="0"/>
              <a:t>BMD &amp; </a:t>
            </a:r>
            <a:r>
              <a:rPr lang="en-IN" dirty="0"/>
              <a:t>anorexia are frequently encountered. • 5-FU also cause “ HAND- FOOT SYNDROME “is seen after extended </a:t>
            </a:r>
            <a:r>
              <a:rPr lang="en-IN" dirty="0" smtClean="0"/>
              <a:t>infusions.</a:t>
            </a:r>
          </a:p>
          <a:p>
            <a:pPr algn="just"/>
            <a:r>
              <a:rPr lang="en-IN" b="1" dirty="0" smtClean="0"/>
              <a:t>USE:</a:t>
            </a:r>
            <a:r>
              <a:rPr lang="en-IN" dirty="0" smtClean="0"/>
              <a:t> </a:t>
            </a:r>
            <a:r>
              <a:rPr lang="en-IN" dirty="0"/>
              <a:t>• primarily in the treatment of slow growing solid </a:t>
            </a:r>
            <a:r>
              <a:rPr lang="en-IN" dirty="0" smtClean="0"/>
              <a:t>tumours </a:t>
            </a:r>
            <a:r>
              <a:rPr lang="en-IN" dirty="0"/>
              <a:t>(colorectal, breast, ovarian, pancreatic, &amp; gastric </a:t>
            </a:r>
            <a:r>
              <a:rPr lang="en-IN" dirty="0" smtClean="0"/>
              <a:t>carcinoma)</a:t>
            </a:r>
          </a:p>
          <a:p>
            <a:pPr algn="just"/>
            <a:r>
              <a:rPr lang="en-IN" b="1" dirty="0" smtClean="0"/>
              <a:t>Dose:</a:t>
            </a:r>
            <a:r>
              <a:rPr lang="en-IN" dirty="0" smtClean="0"/>
              <a:t> </a:t>
            </a:r>
            <a:r>
              <a:rPr lang="en-IN" dirty="0"/>
              <a:t>– 25 mg/m2 BSA daily for 5 days every 28 days by </a:t>
            </a:r>
            <a:r>
              <a:rPr lang="en-IN" dirty="0" err="1"/>
              <a:t>i.v.</a:t>
            </a:r>
            <a:r>
              <a:rPr lang="en-IN" dirty="0"/>
              <a:t> </a:t>
            </a:r>
            <a:r>
              <a:rPr lang="en-IN" dirty="0" smtClean="0"/>
              <a:t>infusion.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</a:t>
            </a:r>
            <a:r>
              <a:rPr lang="en-IN" sz="2800" b="1" dirty="0" smtClean="0">
                <a:solidFill>
                  <a:schemeClr val="tx1"/>
                </a:solidFill>
              </a:rPr>
              <a:t>drugs-Microtubule damaging Agents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700" b="1" dirty="0" smtClean="0">
                <a:solidFill>
                  <a:srgbClr val="FF0000"/>
                </a:solidFill>
              </a:rPr>
              <a:t>A</a:t>
            </a:r>
            <a:r>
              <a:rPr lang="en-IN" sz="2700" b="1" dirty="0">
                <a:solidFill>
                  <a:srgbClr val="FF0000"/>
                </a:solidFill>
              </a:rPr>
              <a:t>) </a:t>
            </a:r>
            <a:r>
              <a:rPr lang="en-IN" sz="2700" b="1" dirty="0" err="1">
                <a:solidFill>
                  <a:srgbClr val="FF0000"/>
                </a:solidFill>
              </a:rPr>
              <a:t>Vinca</a:t>
            </a:r>
            <a:r>
              <a:rPr lang="en-IN" sz="2700" b="1" dirty="0">
                <a:solidFill>
                  <a:srgbClr val="FF0000"/>
                </a:solidFill>
              </a:rPr>
              <a:t> </a:t>
            </a:r>
            <a:r>
              <a:rPr lang="en-IN" sz="2700" b="1" dirty="0" smtClean="0">
                <a:solidFill>
                  <a:srgbClr val="FF0000"/>
                </a:solidFill>
              </a:rPr>
              <a:t>Alkaloids:</a:t>
            </a:r>
            <a:r>
              <a:rPr lang="en-IN" sz="2700" dirty="0" smtClean="0"/>
              <a:t> </a:t>
            </a:r>
            <a:r>
              <a:rPr lang="en-IN" sz="2700" dirty="0">
                <a:solidFill>
                  <a:srgbClr val="0070C0"/>
                </a:solidFill>
              </a:rPr>
              <a:t>Vincristine &amp; </a:t>
            </a:r>
            <a:r>
              <a:rPr lang="en-IN" sz="2700" dirty="0" smtClean="0">
                <a:solidFill>
                  <a:srgbClr val="0070C0"/>
                </a:solidFill>
              </a:rPr>
              <a:t>vinblastine</a:t>
            </a:r>
          </a:p>
          <a:p>
            <a:pPr lvl="0" algn="just"/>
            <a:r>
              <a:rPr lang="en-IN" sz="2700" b="1" dirty="0" smtClean="0"/>
              <a:t>MOA:</a:t>
            </a:r>
            <a:r>
              <a:rPr lang="en-IN" sz="2700" dirty="0" smtClean="0"/>
              <a:t> </a:t>
            </a:r>
            <a:r>
              <a:rPr lang="en-IN" sz="2700" dirty="0"/>
              <a:t>(mitotic spindle inhibitor) - these agent bine specifically to protein tubulin &amp; inhibit polymerization of microtubules. </a:t>
            </a:r>
            <a:r>
              <a:rPr lang="en-IN" sz="2700" dirty="0" smtClean="0"/>
              <a:t>This </a:t>
            </a:r>
            <a:r>
              <a:rPr lang="en-IN" sz="2700" dirty="0"/>
              <a:t>prevent formation of spindles &amp; blockade of mitotic division at metaphase. </a:t>
            </a:r>
            <a:r>
              <a:rPr lang="en-IN" sz="2700" dirty="0" smtClean="0"/>
              <a:t>They </a:t>
            </a:r>
            <a:r>
              <a:rPr lang="en-IN" sz="2700" dirty="0"/>
              <a:t>act primarily on the M phase of cancer cell </a:t>
            </a:r>
            <a:r>
              <a:rPr lang="en-IN" sz="2700" dirty="0" smtClean="0"/>
              <a:t>cycle.</a:t>
            </a:r>
          </a:p>
          <a:p>
            <a:pPr lvl="0" algn="just"/>
            <a:r>
              <a:rPr lang="en-IN" sz="2700" b="1" dirty="0" smtClean="0"/>
              <a:t>Kinetics:</a:t>
            </a:r>
            <a:r>
              <a:rPr lang="en-IN" sz="2700" dirty="0" smtClean="0"/>
              <a:t> Given </a:t>
            </a:r>
            <a:r>
              <a:rPr lang="en-IN" sz="2700" dirty="0"/>
              <a:t>parenterally, penetrate most tissues except CSF cleared mainly via biliary </a:t>
            </a:r>
            <a:r>
              <a:rPr lang="en-IN" sz="2700" dirty="0" smtClean="0"/>
              <a:t>secretions.</a:t>
            </a:r>
          </a:p>
          <a:p>
            <a:pPr lvl="0" algn="just"/>
            <a:r>
              <a:rPr lang="en-IN" sz="2700" b="1" dirty="0" smtClean="0"/>
              <a:t>Adverse Effect:</a:t>
            </a:r>
            <a:r>
              <a:rPr lang="en-IN" sz="2700" dirty="0" smtClean="0"/>
              <a:t> leukopenia</a:t>
            </a:r>
            <a:r>
              <a:rPr lang="en-IN" sz="2700" dirty="0"/>
              <a:t>, mental depression, loss of sleep, headache</a:t>
            </a:r>
            <a:r>
              <a:rPr lang="en-IN" sz="2700" dirty="0" smtClean="0"/>
              <a:t>, </a:t>
            </a:r>
            <a:r>
              <a:rPr lang="en-IN" sz="2700" dirty="0"/>
              <a:t>anorexia, constipation, </a:t>
            </a:r>
            <a:r>
              <a:rPr lang="en-IN" sz="2700" dirty="0" smtClean="0"/>
              <a:t>alopecia, peripheral neuritis.</a:t>
            </a:r>
            <a:endParaRPr lang="en-IN" sz="2700" dirty="0"/>
          </a:p>
          <a:p>
            <a:pPr lvl="0" algn="just"/>
            <a:r>
              <a:rPr lang="en-IN" sz="2700" b="1" dirty="0" smtClean="0"/>
              <a:t>Uses:</a:t>
            </a:r>
            <a:r>
              <a:rPr lang="en-IN" sz="2700" dirty="0" smtClean="0"/>
              <a:t> Lympho-sarcoma </a:t>
            </a:r>
            <a:r>
              <a:rPr lang="en-IN" sz="2700" dirty="0"/>
              <a:t>, Hodgkin's disease , lymphatic leukaemia , cancer of breast, testes, kidney B</a:t>
            </a:r>
            <a:r>
              <a:rPr lang="en-IN" sz="2700" dirty="0" smtClean="0"/>
              <a:t>)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drugs-Microtubule damaging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lvl="0"/>
            <a:r>
              <a:rPr lang="en-IN" sz="2800" b="1" dirty="0" smtClean="0">
                <a:solidFill>
                  <a:srgbClr val="FF0000"/>
                </a:solidFill>
              </a:rPr>
              <a:t>B) TAXANES: </a:t>
            </a:r>
            <a:r>
              <a:rPr lang="en-IN" sz="2800" dirty="0">
                <a:solidFill>
                  <a:srgbClr val="00B050"/>
                </a:solidFill>
              </a:rPr>
              <a:t>paclitaxel, </a:t>
            </a:r>
            <a:r>
              <a:rPr lang="en-IN" sz="2800" dirty="0" smtClean="0">
                <a:solidFill>
                  <a:srgbClr val="00B050"/>
                </a:solidFill>
              </a:rPr>
              <a:t>docetaxel</a:t>
            </a:r>
          </a:p>
          <a:p>
            <a:pPr lvl="0"/>
            <a:r>
              <a:rPr lang="en-IN" sz="2800" b="1" dirty="0" smtClean="0"/>
              <a:t>MOA:</a:t>
            </a:r>
            <a:r>
              <a:rPr lang="en-IN" sz="2800" dirty="0" smtClean="0"/>
              <a:t> </a:t>
            </a:r>
            <a:r>
              <a:rPr lang="en-IN" sz="2800" dirty="0"/>
              <a:t>- same as </a:t>
            </a:r>
            <a:r>
              <a:rPr lang="en-IN" sz="2800" dirty="0" err="1"/>
              <a:t>Vinca</a:t>
            </a:r>
            <a:r>
              <a:rPr lang="en-IN" sz="2800" dirty="0"/>
              <a:t> </a:t>
            </a:r>
            <a:r>
              <a:rPr lang="en-IN" sz="2800" dirty="0" smtClean="0"/>
              <a:t>alkaloid, </a:t>
            </a:r>
            <a:r>
              <a:rPr lang="en-IN" sz="2800" dirty="0" err="1" smtClean="0"/>
              <a:t>taxanes</a:t>
            </a:r>
            <a:r>
              <a:rPr lang="en-IN" sz="2800" dirty="0" smtClean="0"/>
              <a:t> act </a:t>
            </a:r>
            <a:r>
              <a:rPr lang="en-IN" sz="2800" dirty="0"/>
              <a:t>on microtubules &amp; stabilize </a:t>
            </a:r>
            <a:r>
              <a:rPr lang="en-IN" sz="2800" dirty="0" smtClean="0"/>
              <a:t>them.</a:t>
            </a:r>
            <a:endParaRPr lang="en-IN" sz="2800" dirty="0"/>
          </a:p>
          <a:p>
            <a:pPr lvl="0"/>
            <a:r>
              <a:rPr lang="en-IN" sz="2800" b="1" dirty="0" smtClean="0"/>
              <a:t>Adverse Effect:</a:t>
            </a:r>
            <a:r>
              <a:rPr lang="en-IN" sz="2800" dirty="0" smtClean="0"/>
              <a:t> </a:t>
            </a:r>
            <a:r>
              <a:rPr lang="en-IN" sz="2800" dirty="0"/>
              <a:t>- bone marrow depression, alopecia, muscle pain, neurotoxicity - allergy to paclitaxel is also common and many a time corticosteroids &amp; antihistamines are to be used to control </a:t>
            </a:r>
            <a:r>
              <a:rPr lang="en-IN" sz="2800" dirty="0" smtClean="0"/>
              <a:t>allergy.</a:t>
            </a:r>
          </a:p>
          <a:p>
            <a:pPr lvl="0"/>
            <a:r>
              <a:rPr lang="en-IN" sz="2800" b="1" dirty="0" smtClean="0"/>
              <a:t>USES:</a:t>
            </a:r>
            <a:r>
              <a:rPr lang="en-IN" sz="2800" dirty="0" smtClean="0"/>
              <a:t> ovarian </a:t>
            </a:r>
            <a:r>
              <a:rPr lang="en-IN" sz="2800" dirty="0"/>
              <a:t>&amp; breast cancer </a:t>
            </a:r>
            <a:endParaRPr lang="en-IN" sz="2800" dirty="0" smtClean="0"/>
          </a:p>
          <a:p>
            <a:pPr lvl="0" algn="just"/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16174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</a:t>
            </a:r>
            <a:r>
              <a:rPr lang="en-IN" sz="2800" b="1" dirty="0" smtClean="0">
                <a:solidFill>
                  <a:schemeClr val="tx1"/>
                </a:solidFill>
              </a:rPr>
              <a:t>drugs-</a:t>
            </a: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err="1">
                <a:solidFill>
                  <a:schemeClr val="tx1"/>
                </a:solidFill>
              </a:rPr>
              <a:t>Epipodophylotoxin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rgbClr val="00B050"/>
                </a:solidFill>
              </a:rPr>
              <a:t>Etoposide, </a:t>
            </a:r>
            <a:r>
              <a:rPr lang="en-IN" sz="2800" b="1" dirty="0" err="1" smtClean="0">
                <a:solidFill>
                  <a:srgbClr val="00B050"/>
                </a:solidFill>
              </a:rPr>
              <a:t>teniposide</a:t>
            </a:r>
            <a:endParaRPr lang="en-IN" sz="2800" dirty="0"/>
          </a:p>
          <a:p>
            <a:r>
              <a:rPr lang="en-IN" sz="2800" b="1" dirty="0" smtClean="0"/>
              <a:t>MOA:</a:t>
            </a:r>
            <a:r>
              <a:rPr lang="en-IN" sz="2800" dirty="0" smtClean="0"/>
              <a:t> </a:t>
            </a:r>
            <a:r>
              <a:rPr lang="en-IN" sz="2800" dirty="0"/>
              <a:t>- They act by inhibition of mitochondrial function &amp; nucleotide transport. - They also bind to </a:t>
            </a:r>
            <a:r>
              <a:rPr lang="en-IN" sz="2800" dirty="0">
                <a:solidFill>
                  <a:srgbClr val="C00000"/>
                </a:solidFill>
              </a:rPr>
              <a:t>topoisomerase </a:t>
            </a:r>
            <a:r>
              <a:rPr lang="en-IN" sz="2800" dirty="0" smtClean="0">
                <a:solidFill>
                  <a:srgbClr val="C00000"/>
                </a:solidFill>
              </a:rPr>
              <a:t>II</a:t>
            </a:r>
            <a:r>
              <a:rPr lang="en-IN" sz="2800" dirty="0" smtClean="0"/>
              <a:t> </a:t>
            </a:r>
            <a:r>
              <a:rPr lang="en-IN" sz="2800" dirty="0"/>
              <a:t>&amp; DNA, causing breaking of DNA. - This drug are most active in late s-phase &amp; early G2- phase</a:t>
            </a:r>
            <a:r>
              <a:rPr lang="en-IN" sz="2800" dirty="0" smtClean="0"/>
              <a:t>.</a:t>
            </a:r>
          </a:p>
          <a:p>
            <a:pPr lvl="0"/>
            <a:r>
              <a:rPr lang="en-IN" sz="2800" b="1" dirty="0" smtClean="0"/>
              <a:t>Kinetics:</a:t>
            </a:r>
            <a:r>
              <a:rPr lang="en-IN" sz="2800" dirty="0" smtClean="0"/>
              <a:t> Orally </a:t>
            </a:r>
            <a:r>
              <a:rPr lang="en-IN" sz="2800" dirty="0"/>
              <a:t>well absorbed and distributes to most body tissues , Elimination is mainly via </a:t>
            </a:r>
            <a:r>
              <a:rPr lang="en-IN" sz="2800" dirty="0" smtClean="0"/>
              <a:t>kidneys.</a:t>
            </a:r>
          </a:p>
          <a:p>
            <a:pPr lvl="0"/>
            <a:r>
              <a:rPr lang="en-IN" sz="2800" b="1" dirty="0" smtClean="0"/>
              <a:t>Adverse Effect:</a:t>
            </a:r>
            <a:r>
              <a:rPr lang="en-IN" sz="2800" dirty="0" smtClean="0"/>
              <a:t> myelosuppression</a:t>
            </a:r>
            <a:r>
              <a:rPr lang="en-IN" sz="2800" dirty="0"/>
              <a:t>, </a:t>
            </a:r>
            <a:r>
              <a:rPr lang="en-IN" sz="2800" dirty="0" smtClean="0"/>
              <a:t>alopecia</a:t>
            </a:r>
          </a:p>
          <a:p>
            <a:pPr lvl="0"/>
            <a:r>
              <a:rPr lang="en-IN" sz="2800" b="1" dirty="0" smtClean="0"/>
              <a:t>Use:</a:t>
            </a:r>
            <a:r>
              <a:rPr lang="en-IN" sz="2800" dirty="0" smtClean="0"/>
              <a:t> </a:t>
            </a:r>
            <a:r>
              <a:rPr lang="en-IN" sz="2800" dirty="0"/>
              <a:t>testicular </a:t>
            </a:r>
            <a:r>
              <a:rPr lang="en-IN" sz="2800" dirty="0" smtClean="0"/>
              <a:t>tumour</a:t>
            </a:r>
            <a:r>
              <a:rPr lang="en-IN" sz="2800" dirty="0"/>
              <a:t>, lung carcinoma along with cisplatin, non- Hodgkin's lymphoma &amp; lymphoblastic leukaemia in </a:t>
            </a:r>
            <a:r>
              <a:rPr lang="en-IN" sz="2800" dirty="0" smtClean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</a:t>
            </a:r>
            <a:r>
              <a:rPr lang="en-IN" sz="2800" b="1" dirty="0" smtClean="0">
                <a:solidFill>
                  <a:schemeClr val="tx1"/>
                </a:solidFill>
              </a:rPr>
              <a:t>drugs-</a:t>
            </a: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err="1" smtClean="0">
                <a:solidFill>
                  <a:schemeClr val="tx1"/>
                </a:solidFill>
              </a:rPr>
              <a:t>Campothecins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Irinotecan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topotecan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en-IN" sz="2800" dirty="0" err="1" smtClean="0"/>
              <a:t>Camptothecin</a:t>
            </a:r>
            <a:r>
              <a:rPr lang="en-IN" sz="2800" dirty="0" smtClean="0"/>
              <a:t> analogues</a:t>
            </a:r>
            <a:endParaRPr lang="en-IN" sz="2800" dirty="0"/>
          </a:p>
          <a:p>
            <a:r>
              <a:rPr lang="en-IN" sz="2800" b="1" dirty="0" smtClean="0"/>
              <a:t>MOA:</a:t>
            </a:r>
            <a:r>
              <a:rPr lang="en-IN" sz="2800" dirty="0" smtClean="0"/>
              <a:t> </a:t>
            </a:r>
            <a:r>
              <a:rPr lang="en-IN" sz="2800" dirty="0"/>
              <a:t>- they </a:t>
            </a:r>
            <a:r>
              <a:rPr lang="en-IN" sz="2800" dirty="0">
                <a:solidFill>
                  <a:srgbClr val="00B050"/>
                </a:solidFill>
              </a:rPr>
              <a:t>block Topoisomerase-І</a:t>
            </a:r>
            <a:r>
              <a:rPr lang="en-IN" sz="2800" dirty="0"/>
              <a:t>, which </a:t>
            </a:r>
            <a:r>
              <a:rPr lang="en-IN" sz="2800" dirty="0" smtClean="0"/>
              <a:t>occur </a:t>
            </a:r>
            <a:r>
              <a:rPr lang="en-IN" sz="2800" dirty="0"/>
              <a:t>in high levels </a:t>
            </a:r>
            <a:r>
              <a:rPr lang="en-IN" sz="2800" dirty="0" smtClean="0"/>
              <a:t>throughout </a:t>
            </a:r>
            <a:r>
              <a:rPr lang="en-IN" sz="2800" dirty="0"/>
              <a:t>the cell </a:t>
            </a:r>
            <a:r>
              <a:rPr lang="en-IN" sz="2800" dirty="0" smtClean="0"/>
              <a:t>cycle. No </a:t>
            </a:r>
            <a:r>
              <a:rPr lang="en-IN" sz="2800" dirty="0"/>
              <a:t>resealing of DNA after strand has </a:t>
            </a:r>
            <a:r>
              <a:rPr lang="en-IN" sz="2800" dirty="0" smtClean="0"/>
              <a:t>untwisted.</a:t>
            </a:r>
          </a:p>
          <a:p>
            <a:r>
              <a:rPr lang="en-IN" sz="2800" dirty="0" err="1" smtClean="0">
                <a:solidFill>
                  <a:srgbClr val="FFC000"/>
                </a:solidFill>
              </a:rPr>
              <a:t>Topotecan</a:t>
            </a:r>
            <a:r>
              <a:rPr lang="en-IN" sz="2800" dirty="0">
                <a:solidFill>
                  <a:srgbClr val="FFC000"/>
                </a:solidFill>
              </a:rPr>
              <a:t>:</a:t>
            </a:r>
            <a:r>
              <a:rPr lang="en-IN" sz="2800" dirty="0"/>
              <a:t> – Used in metastatic ovarian cancer – Major toxicity is bone marrow </a:t>
            </a:r>
            <a:r>
              <a:rPr lang="en-IN" sz="2800" dirty="0" smtClean="0"/>
              <a:t>depression.</a:t>
            </a:r>
          </a:p>
          <a:p>
            <a:r>
              <a:rPr lang="en-IN" sz="2800" dirty="0" smtClean="0">
                <a:solidFill>
                  <a:srgbClr val="FFC000"/>
                </a:solidFill>
              </a:rPr>
              <a:t>Irinotecan:</a:t>
            </a:r>
            <a:r>
              <a:rPr lang="en-IN" sz="2800" dirty="0" smtClean="0"/>
              <a:t> </a:t>
            </a:r>
            <a:r>
              <a:rPr lang="en-IN" sz="2800" dirty="0"/>
              <a:t>– Used in metastatic cancer of </a:t>
            </a:r>
            <a:r>
              <a:rPr lang="en-IN" sz="2800" dirty="0" smtClean="0"/>
              <a:t>colon/rectum.</a:t>
            </a:r>
          </a:p>
          <a:p>
            <a:r>
              <a:rPr lang="en-IN" sz="2800" dirty="0" smtClean="0"/>
              <a:t>Toxicity</a:t>
            </a:r>
            <a:r>
              <a:rPr lang="en-IN" sz="2800" dirty="0"/>
              <a:t>: diarrhoea, neutropenia, thrombocytopenia, cholinergic side </a:t>
            </a:r>
            <a:r>
              <a:rPr lang="en-IN" sz="2800" dirty="0" smtClean="0"/>
              <a:t>effects.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833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</a:t>
            </a:r>
            <a:r>
              <a:rPr lang="en-IN" sz="2800" b="1" dirty="0" smtClean="0">
                <a:solidFill>
                  <a:schemeClr val="tx1"/>
                </a:solidFill>
              </a:rPr>
              <a:t>drugs-</a:t>
            </a:r>
            <a:r>
              <a:rPr lang="en-IN" sz="2800" b="1" dirty="0">
                <a:solidFill>
                  <a:schemeClr val="tx1"/>
                </a:solidFill>
              </a:rPr>
              <a:t> Antibiotics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800" dirty="0" err="1" smtClean="0">
                <a:solidFill>
                  <a:srgbClr val="7030A0"/>
                </a:solidFill>
              </a:rPr>
              <a:t>Actinomycin</a:t>
            </a:r>
            <a:r>
              <a:rPr lang="en-IN" sz="2800" dirty="0" smtClean="0">
                <a:solidFill>
                  <a:srgbClr val="7030A0"/>
                </a:solidFill>
              </a:rPr>
              <a:t>- </a:t>
            </a:r>
            <a:r>
              <a:rPr lang="en-IN" sz="2800" dirty="0">
                <a:solidFill>
                  <a:srgbClr val="7030A0"/>
                </a:solidFill>
              </a:rPr>
              <a:t>D, </a:t>
            </a:r>
            <a:r>
              <a:rPr lang="en-IN" sz="2800" dirty="0" err="1">
                <a:solidFill>
                  <a:srgbClr val="7030A0"/>
                </a:solidFill>
              </a:rPr>
              <a:t>Daunorubicin</a:t>
            </a:r>
            <a:r>
              <a:rPr lang="en-IN" sz="2800" dirty="0">
                <a:solidFill>
                  <a:srgbClr val="7030A0"/>
                </a:solidFill>
              </a:rPr>
              <a:t>, Doxorubicin, </a:t>
            </a:r>
            <a:r>
              <a:rPr lang="en-IN" sz="2800" dirty="0" err="1">
                <a:solidFill>
                  <a:srgbClr val="7030A0"/>
                </a:solidFill>
              </a:rPr>
              <a:t>Mitomycin</a:t>
            </a:r>
            <a:r>
              <a:rPr lang="en-IN" sz="2800" dirty="0">
                <a:solidFill>
                  <a:srgbClr val="7030A0"/>
                </a:solidFill>
              </a:rPr>
              <a:t>, </a:t>
            </a:r>
            <a:r>
              <a:rPr lang="en-IN" sz="2800" dirty="0" smtClean="0">
                <a:solidFill>
                  <a:srgbClr val="7030A0"/>
                </a:solidFill>
              </a:rPr>
              <a:t>Bleomycin.</a:t>
            </a:r>
          </a:p>
          <a:p>
            <a:pPr lvl="0" algn="just"/>
            <a:r>
              <a:rPr lang="en-IN" sz="2800" b="1" dirty="0" smtClean="0">
                <a:solidFill>
                  <a:srgbClr val="0070C0"/>
                </a:solidFill>
              </a:rPr>
              <a:t>1</a:t>
            </a:r>
            <a:r>
              <a:rPr lang="en-IN" sz="2800" b="1" dirty="0">
                <a:solidFill>
                  <a:srgbClr val="0070C0"/>
                </a:solidFill>
              </a:rPr>
              <a:t>) </a:t>
            </a:r>
            <a:r>
              <a:rPr lang="en-IN" sz="2800" b="1" dirty="0" err="1">
                <a:solidFill>
                  <a:srgbClr val="0070C0"/>
                </a:solidFill>
              </a:rPr>
              <a:t>Actinomycin</a:t>
            </a:r>
            <a:r>
              <a:rPr lang="en-IN" sz="2800" b="1" dirty="0">
                <a:solidFill>
                  <a:srgbClr val="0070C0"/>
                </a:solidFill>
              </a:rPr>
              <a:t>- D or </a:t>
            </a:r>
            <a:r>
              <a:rPr lang="en-IN" sz="2800" b="1" dirty="0" err="1" smtClean="0">
                <a:solidFill>
                  <a:srgbClr val="0070C0"/>
                </a:solidFill>
              </a:rPr>
              <a:t>Dactinomycin</a:t>
            </a:r>
            <a:r>
              <a:rPr lang="en-IN" sz="2800" b="1" dirty="0" smtClean="0">
                <a:solidFill>
                  <a:srgbClr val="0070C0"/>
                </a:solidFill>
              </a:rPr>
              <a:t>:</a:t>
            </a:r>
          </a:p>
          <a:p>
            <a:pPr lvl="0" algn="just"/>
            <a:r>
              <a:rPr lang="en-IN" sz="2800" b="1" dirty="0" smtClean="0"/>
              <a:t>MOA:</a:t>
            </a:r>
            <a:r>
              <a:rPr lang="en-IN" sz="2800" dirty="0" smtClean="0"/>
              <a:t> It </a:t>
            </a:r>
            <a:r>
              <a:rPr lang="en-IN" sz="2800" dirty="0"/>
              <a:t>is an anticancer antibiotic which bind with DNA &amp; form complex with it. Also inhibits topoisomerase </a:t>
            </a:r>
            <a:r>
              <a:rPr lang="en-IN" sz="2800" dirty="0" smtClean="0"/>
              <a:t>II </a:t>
            </a:r>
            <a:r>
              <a:rPr lang="en-IN" sz="2800" dirty="0"/>
              <a:t>&amp; produce cytotoxicity. Also interrupts function of </a:t>
            </a:r>
            <a:r>
              <a:rPr lang="en-IN" sz="2800" dirty="0" smtClean="0"/>
              <a:t>DNA.</a:t>
            </a:r>
          </a:p>
          <a:p>
            <a:pPr lvl="0" algn="just"/>
            <a:r>
              <a:rPr lang="en-IN" sz="2800" b="1" dirty="0" smtClean="0"/>
              <a:t>A.E</a:t>
            </a:r>
            <a:r>
              <a:rPr lang="en-IN" sz="2800" b="1" dirty="0"/>
              <a:t>. : </a:t>
            </a:r>
            <a:r>
              <a:rPr lang="en-IN" sz="2800" dirty="0"/>
              <a:t>(</a:t>
            </a:r>
            <a:r>
              <a:rPr lang="en-IN" sz="2800" dirty="0" err="1"/>
              <a:t>Dactinomycin</a:t>
            </a:r>
            <a:r>
              <a:rPr lang="en-IN" sz="2800" dirty="0"/>
              <a:t>) anorexia</a:t>
            </a:r>
            <a:r>
              <a:rPr lang="en-IN" sz="2800" dirty="0" smtClean="0"/>
              <a:t>, BMD.</a:t>
            </a:r>
          </a:p>
          <a:p>
            <a:pPr lvl="0" algn="just"/>
            <a:r>
              <a:rPr lang="en-IN" sz="2800" b="1" dirty="0" smtClean="0"/>
              <a:t>USE:</a:t>
            </a:r>
            <a:r>
              <a:rPr lang="en-IN" sz="2800" dirty="0" smtClean="0"/>
              <a:t> </a:t>
            </a:r>
            <a:r>
              <a:rPr lang="en-IN" sz="2800" dirty="0"/>
              <a:t>in lymphoma, Hodgkin's disease</a:t>
            </a:r>
          </a:p>
          <a:p>
            <a:pPr lvl="0" algn="just"/>
            <a:r>
              <a:rPr lang="en-IN" sz="2800" b="1" dirty="0" smtClean="0">
                <a:solidFill>
                  <a:srgbClr val="0070C0"/>
                </a:solidFill>
              </a:rPr>
              <a:t>2</a:t>
            </a:r>
            <a:r>
              <a:rPr lang="en-IN" sz="2800" b="1" dirty="0">
                <a:solidFill>
                  <a:srgbClr val="0070C0"/>
                </a:solidFill>
              </a:rPr>
              <a:t>) </a:t>
            </a:r>
            <a:r>
              <a:rPr lang="en-IN" sz="2800" b="1" dirty="0" err="1">
                <a:solidFill>
                  <a:srgbClr val="0070C0"/>
                </a:solidFill>
              </a:rPr>
              <a:t>Daunorubicin</a:t>
            </a:r>
            <a:r>
              <a:rPr lang="en-IN" sz="2800" b="1" dirty="0">
                <a:solidFill>
                  <a:srgbClr val="0070C0"/>
                </a:solidFill>
              </a:rPr>
              <a:t> or </a:t>
            </a:r>
            <a:r>
              <a:rPr lang="en-IN" sz="2800" b="1" dirty="0" smtClean="0">
                <a:solidFill>
                  <a:srgbClr val="0070C0"/>
                </a:solidFill>
              </a:rPr>
              <a:t>Doxorubicin:</a:t>
            </a:r>
          </a:p>
          <a:p>
            <a:pPr lvl="0" algn="just"/>
            <a:r>
              <a:rPr lang="en-IN" sz="2800" b="1" dirty="0" smtClean="0"/>
              <a:t>MOA:</a:t>
            </a:r>
            <a:r>
              <a:rPr lang="en-IN" sz="2800" dirty="0" smtClean="0"/>
              <a:t> </a:t>
            </a:r>
            <a:r>
              <a:rPr lang="en-IN" sz="2800" dirty="0"/>
              <a:t>- it is bind with DNA &amp; intercalate with adjacent pairs &amp; </a:t>
            </a:r>
            <a:r>
              <a:rPr lang="en-IN" sz="2800" dirty="0" err="1"/>
              <a:t>disrrupts</a:t>
            </a:r>
            <a:r>
              <a:rPr lang="en-IN" sz="2800" dirty="0"/>
              <a:t> DNA activity , also </a:t>
            </a:r>
            <a:r>
              <a:rPr lang="en-IN" sz="2800" dirty="0" err="1"/>
              <a:t>inhibite</a:t>
            </a:r>
            <a:r>
              <a:rPr lang="en-IN" sz="2800" dirty="0"/>
              <a:t> DNA gyrase &amp; produce cytotoxicity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</a:t>
            </a:r>
            <a:r>
              <a:rPr lang="en-IN" sz="2800" b="1" dirty="0" smtClean="0">
                <a:solidFill>
                  <a:schemeClr val="tx1"/>
                </a:solidFill>
              </a:rPr>
              <a:t>drugs-</a:t>
            </a:r>
            <a:r>
              <a:rPr lang="en-IN" sz="2800" b="1" dirty="0">
                <a:solidFill>
                  <a:schemeClr val="tx1"/>
                </a:solidFill>
              </a:rPr>
              <a:t> Antibiotics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lvl="0"/>
            <a:r>
              <a:rPr lang="en-IN" sz="2700" b="1" dirty="0" smtClean="0"/>
              <a:t>PK</a:t>
            </a:r>
            <a:r>
              <a:rPr lang="en-IN" sz="2700" b="1" dirty="0"/>
              <a:t>:</a:t>
            </a:r>
            <a:r>
              <a:rPr lang="en-IN" sz="2700" dirty="0"/>
              <a:t> - </a:t>
            </a:r>
            <a:r>
              <a:rPr lang="en-IN" sz="2700" dirty="0" err="1"/>
              <a:t>Doxo</a:t>
            </a:r>
            <a:r>
              <a:rPr lang="en-IN" sz="2700" dirty="0"/>
              <a:t> and </a:t>
            </a:r>
            <a:r>
              <a:rPr lang="en-IN" sz="2700" dirty="0" err="1"/>
              <a:t>Daunorubicin</a:t>
            </a:r>
            <a:r>
              <a:rPr lang="en-IN" sz="2700" dirty="0"/>
              <a:t> must be given IV. - Metabolized in liver , excreted in bile and </a:t>
            </a:r>
            <a:r>
              <a:rPr lang="en-IN" sz="2700" dirty="0" smtClean="0"/>
              <a:t>urine.</a:t>
            </a:r>
          </a:p>
          <a:p>
            <a:pPr lvl="0"/>
            <a:r>
              <a:rPr lang="en-IN" sz="2700" b="1" dirty="0" smtClean="0"/>
              <a:t>A.E</a:t>
            </a:r>
            <a:r>
              <a:rPr lang="en-IN" sz="2700" b="1" dirty="0"/>
              <a:t>. : </a:t>
            </a:r>
            <a:r>
              <a:rPr lang="en-IN" sz="2700" dirty="0"/>
              <a:t>- This agents are highly toxic to myocardium &amp; produce arrhythmia, also produce BMD , </a:t>
            </a:r>
            <a:r>
              <a:rPr lang="en-IN" sz="2700" dirty="0" smtClean="0"/>
              <a:t>HT.</a:t>
            </a:r>
          </a:p>
          <a:p>
            <a:pPr lvl="0"/>
            <a:r>
              <a:rPr lang="en-IN" sz="2700" b="1" dirty="0" smtClean="0"/>
              <a:t>Use:</a:t>
            </a:r>
            <a:r>
              <a:rPr lang="en-IN" sz="2700" dirty="0" smtClean="0"/>
              <a:t> </a:t>
            </a:r>
            <a:r>
              <a:rPr lang="en-IN" sz="2700" dirty="0"/>
              <a:t>- </a:t>
            </a:r>
            <a:r>
              <a:rPr lang="en-IN" sz="2700" dirty="0" smtClean="0"/>
              <a:t>Doxorubicin </a:t>
            </a:r>
            <a:r>
              <a:rPr lang="en-IN" sz="2700" dirty="0"/>
              <a:t>– Hodgkin's and non-Hodgkin’s lymphoma, myelomas, sarcomas, breast, lung, ovarian and thyroid </a:t>
            </a:r>
            <a:r>
              <a:rPr lang="en-IN" sz="2700" dirty="0" smtClean="0"/>
              <a:t>cancer </a:t>
            </a:r>
            <a:r>
              <a:rPr lang="en-IN" sz="2700" dirty="0"/>
              <a:t>- </a:t>
            </a:r>
            <a:r>
              <a:rPr lang="en-IN" sz="2700" dirty="0" err="1"/>
              <a:t>Daunorubicin</a:t>
            </a:r>
            <a:r>
              <a:rPr lang="en-IN" sz="2700" dirty="0"/>
              <a:t> – acute </a:t>
            </a:r>
            <a:r>
              <a:rPr lang="en-IN" sz="2700" dirty="0" err="1" smtClean="0"/>
              <a:t>leukemias</a:t>
            </a:r>
            <a:r>
              <a:rPr lang="en-IN" sz="2700" dirty="0" smtClean="0"/>
              <a:t>.</a:t>
            </a:r>
            <a:endParaRPr lang="en-IN" sz="2700" dirty="0"/>
          </a:p>
          <a:p>
            <a:pPr algn="just"/>
            <a:r>
              <a:rPr lang="en-IN" sz="2700" b="1" dirty="0">
                <a:solidFill>
                  <a:srgbClr val="0070C0"/>
                </a:solidFill>
              </a:rPr>
              <a:t>3) </a:t>
            </a:r>
            <a:r>
              <a:rPr lang="en-IN" sz="2700" b="1" dirty="0" smtClean="0">
                <a:solidFill>
                  <a:srgbClr val="0070C0"/>
                </a:solidFill>
              </a:rPr>
              <a:t>Bleomycin:</a:t>
            </a:r>
            <a:endParaRPr lang="en-IN" sz="2700" dirty="0"/>
          </a:p>
          <a:p>
            <a:pPr algn="just"/>
            <a:r>
              <a:rPr lang="en-IN" sz="2700" b="1" dirty="0" smtClean="0"/>
              <a:t>MOA:</a:t>
            </a:r>
            <a:r>
              <a:rPr lang="en-IN" sz="2700" dirty="0" smtClean="0"/>
              <a:t> </a:t>
            </a:r>
            <a:r>
              <a:rPr lang="en-IN" sz="2700" dirty="0"/>
              <a:t>acts in the G2 phase- generates free radicals – bind to DNA – DNA strand breaks – inhibit DNA </a:t>
            </a:r>
            <a:r>
              <a:rPr lang="en-IN" sz="2700" dirty="0" smtClean="0"/>
              <a:t>synthesis.</a:t>
            </a:r>
          </a:p>
          <a:p>
            <a:pPr algn="just"/>
            <a:r>
              <a:rPr lang="en-IN" sz="2700" b="1" dirty="0" smtClean="0"/>
              <a:t>PK </a:t>
            </a:r>
            <a:r>
              <a:rPr lang="en-IN" sz="2700" b="1" dirty="0"/>
              <a:t>:</a:t>
            </a:r>
            <a:r>
              <a:rPr lang="en-IN" sz="2700" dirty="0"/>
              <a:t> Given parenterally, inactivated by tissue amino peptidases mainly</a:t>
            </a:r>
          </a:p>
        </p:txBody>
      </p:sp>
    </p:spTree>
    <p:extLst>
      <p:ext uri="{BB962C8B-B14F-4D97-AF65-F5344CB8AC3E}">
        <p14:creationId xmlns:p14="http://schemas.microsoft.com/office/powerpoint/2010/main" val="30287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</a:t>
            </a:r>
            <a:r>
              <a:rPr lang="en-IN" sz="2800" b="1" dirty="0">
                <a:solidFill>
                  <a:schemeClr val="tx1"/>
                </a:solidFill>
              </a:rPr>
              <a:t>drugs-Antibiotics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lvl="0" algn="just"/>
            <a:r>
              <a:rPr lang="en-IN" sz="2800" b="1" dirty="0" smtClean="0"/>
              <a:t>A.E</a:t>
            </a:r>
            <a:r>
              <a:rPr lang="en-IN" sz="2800" b="1" dirty="0"/>
              <a:t>. : </a:t>
            </a:r>
            <a:r>
              <a:rPr lang="en-IN" sz="2800" dirty="0" smtClean="0"/>
              <a:t>cause </a:t>
            </a:r>
            <a:r>
              <a:rPr lang="en-IN" sz="2800" dirty="0"/>
              <a:t>minimal BMD but produce serious effect i.e. pulmonary fibrosis. rarely produce nausea, vomiting, headache, hypotension • cutaneous toxicity (hyperpigmentation ,hyperkeratosis, erythema and </a:t>
            </a:r>
            <a:r>
              <a:rPr lang="en-IN" sz="2800" dirty="0" smtClean="0"/>
              <a:t>ulcers)</a:t>
            </a:r>
          </a:p>
          <a:p>
            <a:pPr lvl="0" algn="just"/>
            <a:r>
              <a:rPr lang="en-IN" sz="2800" dirty="0" smtClean="0"/>
              <a:t>bleomycin </a:t>
            </a:r>
            <a:r>
              <a:rPr lang="en-IN" sz="2800" dirty="0"/>
              <a:t>should be given prior to radiation therapy because it’s most sensitive to </a:t>
            </a:r>
            <a:r>
              <a:rPr lang="en-IN" sz="2800" dirty="0" smtClean="0"/>
              <a:t>radiation.</a:t>
            </a:r>
          </a:p>
          <a:p>
            <a:pPr lvl="0" algn="just"/>
            <a:r>
              <a:rPr lang="en-IN" sz="2800" b="1" dirty="0" smtClean="0"/>
              <a:t>USES:</a:t>
            </a:r>
            <a:r>
              <a:rPr lang="en-IN" sz="2800" dirty="0" smtClean="0"/>
              <a:t> </a:t>
            </a:r>
            <a:r>
              <a:rPr lang="en-IN" sz="2800" dirty="0"/>
              <a:t>used in carcinoma of skin, upper respiratory passages, oral cavity, </a:t>
            </a:r>
            <a:r>
              <a:rPr lang="en-IN" sz="2800" dirty="0" err="1"/>
              <a:t>urinogenital</a:t>
            </a:r>
            <a:r>
              <a:rPr lang="en-IN" sz="2800" dirty="0"/>
              <a:t> tract.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</a:t>
            </a:r>
            <a:r>
              <a:rPr lang="en-IN" sz="2800" b="1" dirty="0" smtClean="0">
                <a:solidFill>
                  <a:schemeClr val="tx1"/>
                </a:solidFill>
              </a:rPr>
              <a:t>drugs-</a:t>
            </a: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800" b="1" dirty="0" smtClean="0">
                <a:solidFill>
                  <a:schemeClr val="tx1"/>
                </a:solidFill>
              </a:rPr>
              <a:t>Enzymes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800" b="1" dirty="0" smtClean="0">
                <a:solidFill>
                  <a:srgbClr val="00B050"/>
                </a:solidFill>
              </a:rPr>
              <a:t>L-</a:t>
            </a:r>
            <a:r>
              <a:rPr lang="en-IN" sz="2800" b="1" dirty="0" err="1" smtClean="0">
                <a:solidFill>
                  <a:srgbClr val="00B050"/>
                </a:solidFill>
              </a:rPr>
              <a:t>Asparaginase</a:t>
            </a:r>
            <a:r>
              <a:rPr lang="en-IN" sz="2800" b="1" dirty="0" smtClean="0">
                <a:solidFill>
                  <a:srgbClr val="00B050"/>
                </a:solidFill>
              </a:rPr>
              <a:t>:</a:t>
            </a:r>
            <a:r>
              <a:rPr lang="en-IN" sz="2800" b="1" dirty="0" smtClean="0"/>
              <a:t> </a:t>
            </a:r>
            <a:r>
              <a:rPr lang="en-IN" sz="2800" dirty="0"/>
              <a:t>Isolated from </a:t>
            </a:r>
            <a:r>
              <a:rPr lang="en-IN" sz="2800" dirty="0" smtClean="0"/>
              <a:t>E.coli, Enzyme </a:t>
            </a:r>
            <a:r>
              <a:rPr lang="en-IN" sz="2800" dirty="0"/>
              <a:t>used for treatment of leukaemia's and </a:t>
            </a:r>
            <a:r>
              <a:rPr lang="en-IN" sz="2800" dirty="0" smtClean="0"/>
              <a:t>lymphomas. These tumours </a:t>
            </a:r>
            <a:r>
              <a:rPr lang="en-IN" sz="2800" dirty="0"/>
              <a:t>require exogenous asparagine for growth, L- </a:t>
            </a:r>
            <a:r>
              <a:rPr lang="en-IN" sz="2800" dirty="0" err="1"/>
              <a:t>Asparaginase</a:t>
            </a:r>
            <a:r>
              <a:rPr lang="en-IN" sz="2800" dirty="0"/>
              <a:t> acts by depleting this amino acid in </a:t>
            </a:r>
            <a:r>
              <a:rPr lang="en-IN" sz="2800" dirty="0" smtClean="0"/>
              <a:t>serum.</a:t>
            </a:r>
          </a:p>
          <a:p>
            <a:pPr algn="just"/>
            <a:r>
              <a:rPr lang="en-IN" sz="2800" b="1" dirty="0"/>
              <a:t>Use:</a:t>
            </a:r>
            <a:r>
              <a:rPr lang="en-IN" sz="2800" dirty="0"/>
              <a:t> Acute Lymphocytic </a:t>
            </a:r>
            <a:r>
              <a:rPr lang="en-IN" sz="2800" dirty="0" err="1"/>
              <a:t>Leukemia</a:t>
            </a:r>
            <a:endParaRPr lang="en-IN" sz="2800" dirty="0" smtClean="0"/>
          </a:p>
          <a:p>
            <a:pPr algn="just"/>
            <a:r>
              <a:rPr lang="en-IN" sz="2800" b="1" dirty="0" smtClean="0"/>
              <a:t>Dose:</a:t>
            </a:r>
            <a:r>
              <a:rPr lang="en-IN" sz="2800" dirty="0" smtClean="0"/>
              <a:t> 6000 </a:t>
            </a:r>
            <a:r>
              <a:rPr lang="en-IN" sz="2800" dirty="0"/>
              <a:t>to 10000U/kg IV daily for 3-4 </a:t>
            </a:r>
            <a:r>
              <a:rPr lang="en-IN" sz="2800" dirty="0" smtClean="0"/>
              <a:t>weeks</a:t>
            </a:r>
          </a:p>
          <a:p>
            <a:pPr algn="just"/>
            <a:r>
              <a:rPr lang="en-IN" sz="2800" b="1" dirty="0" smtClean="0"/>
              <a:t>AE </a:t>
            </a:r>
            <a:r>
              <a:rPr lang="en-IN" sz="2800" b="1" dirty="0"/>
              <a:t>:</a:t>
            </a:r>
            <a:r>
              <a:rPr lang="en-IN" sz="2800" dirty="0"/>
              <a:t> Hepatic </a:t>
            </a:r>
            <a:r>
              <a:rPr lang="en-IN" sz="2800" dirty="0" smtClean="0"/>
              <a:t>damage, hypersensitivity, haemorrhage, hyperglycaemia, </a:t>
            </a:r>
            <a:r>
              <a:rPr lang="en-IN" sz="2800" dirty="0"/>
              <a:t>headache, hallucinations , confusion, coma in </a:t>
            </a:r>
            <a:r>
              <a:rPr lang="en-IN" sz="2800" dirty="0" smtClean="0"/>
              <a:t>thrombosis.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CANCER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IN" sz="2700" b="1" dirty="0" smtClean="0"/>
              <a:t>Chemotherapy sensitivity:</a:t>
            </a:r>
            <a:r>
              <a:rPr lang="en-IN" sz="2700" dirty="0" smtClean="0"/>
              <a:t> Cancer </a:t>
            </a:r>
            <a:r>
              <a:rPr lang="en-IN" sz="2700" dirty="0"/>
              <a:t>chemotherapy can be curative </a:t>
            </a:r>
            <a:r>
              <a:rPr lang="en-IN" sz="2700" dirty="0" smtClean="0"/>
              <a:t>in Acute </a:t>
            </a:r>
            <a:r>
              <a:rPr lang="en-IN" sz="2700" dirty="0" err="1" smtClean="0"/>
              <a:t>Leukemias</a:t>
            </a:r>
            <a:r>
              <a:rPr lang="en-IN" sz="2700" dirty="0" smtClean="0"/>
              <a:t>, </a:t>
            </a:r>
            <a:r>
              <a:rPr lang="en-IN" sz="2700" dirty="0" err="1" smtClean="0"/>
              <a:t>Wilm’s</a:t>
            </a:r>
            <a:r>
              <a:rPr lang="en-IN" sz="2700" dirty="0" smtClean="0"/>
              <a:t> </a:t>
            </a:r>
            <a:r>
              <a:rPr lang="en-IN" sz="2700" dirty="0"/>
              <a:t>Tumour In </a:t>
            </a:r>
            <a:r>
              <a:rPr lang="en-IN" sz="2700" dirty="0" smtClean="0"/>
              <a:t>children, Ewing’s Sarcoma, </a:t>
            </a:r>
            <a:r>
              <a:rPr lang="en-IN" sz="2700" dirty="0" err="1" smtClean="0"/>
              <a:t>Choriocarcinoma</a:t>
            </a:r>
            <a:r>
              <a:rPr lang="en-IN" sz="2700" dirty="0" smtClean="0"/>
              <a:t>, Hodgkin’s Disease, </a:t>
            </a:r>
            <a:r>
              <a:rPr lang="en-IN" sz="2700" dirty="0" err="1" smtClean="0"/>
              <a:t>Lymphosarcoma</a:t>
            </a:r>
            <a:r>
              <a:rPr lang="en-IN" sz="2700" dirty="0" smtClean="0"/>
              <a:t>, </a:t>
            </a:r>
            <a:r>
              <a:rPr lang="en-IN" sz="2700" dirty="0" err="1" smtClean="0"/>
              <a:t>Burkitts</a:t>
            </a:r>
            <a:r>
              <a:rPr lang="en-IN" sz="2700" dirty="0" smtClean="0"/>
              <a:t> lymphoma, Testicular </a:t>
            </a:r>
            <a:r>
              <a:rPr lang="en-IN" sz="2700" dirty="0" err="1" smtClean="0"/>
              <a:t>Teratomas</a:t>
            </a:r>
            <a:r>
              <a:rPr lang="en-IN" sz="2700" dirty="0" smtClean="0"/>
              <a:t>, Seminomas.</a:t>
            </a:r>
            <a:endParaRPr lang="en-IN" sz="2700" dirty="0"/>
          </a:p>
          <a:p>
            <a:pPr lvl="0" algn="just"/>
            <a:r>
              <a:rPr lang="en-IN" sz="2700" dirty="0" smtClean="0"/>
              <a:t>Chemotherapy </a:t>
            </a:r>
            <a:r>
              <a:rPr lang="en-IN" sz="2700" dirty="0"/>
              <a:t>can have only Palliative effect </a:t>
            </a:r>
            <a:r>
              <a:rPr lang="en-IN" sz="2700" dirty="0" smtClean="0"/>
              <a:t>in Breast Cancer, Ovarian Cancer, Endometrial Cancer, Prostatic Cancer, Chronic </a:t>
            </a:r>
            <a:r>
              <a:rPr lang="en-IN" sz="2700" dirty="0"/>
              <a:t>Lymphatic </a:t>
            </a:r>
            <a:r>
              <a:rPr lang="en-IN" sz="2700" dirty="0" err="1" smtClean="0"/>
              <a:t>Leukemia</a:t>
            </a:r>
            <a:r>
              <a:rPr lang="en-IN" sz="2700" dirty="0" smtClean="0"/>
              <a:t>, Chronic </a:t>
            </a:r>
            <a:r>
              <a:rPr lang="en-IN" sz="2700" dirty="0"/>
              <a:t>Myeloid </a:t>
            </a:r>
            <a:r>
              <a:rPr lang="en-IN" sz="2700" dirty="0" err="1" smtClean="0"/>
              <a:t>Leukemia</a:t>
            </a:r>
            <a:r>
              <a:rPr lang="en-IN" sz="2700" dirty="0" smtClean="0"/>
              <a:t>, Head </a:t>
            </a:r>
            <a:r>
              <a:rPr lang="en-IN" sz="2700" dirty="0"/>
              <a:t>&amp; Neck </a:t>
            </a:r>
            <a:r>
              <a:rPr lang="en-IN" sz="2700" dirty="0" smtClean="0"/>
              <a:t>Cancer, Lung </a:t>
            </a:r>
            <a:r>
              <a:rPr lang="en-IN" sz="2700" dirty="0"/>
              <a:t>(small cell) </a:t>
            </a:r>
            <a:r>
              <a:rPr lang="en-IN" sz="2700" dirty="0" smtClean="0"/>
              <a:t>Cancer.</a:t>
            </a:r>
            <a:endParaRPr lang="en-IN" sz="2700" dirty="0"/>
          </a:p>
          <a:p>
            <a:pPr lvl="0" algn="just"/>
            <a:r>
              <a:rPr lang="en-IN" sz="2700" dirty="0" smtClean="0"/>
              <a:t>Chemotherapy </a:t>
            </a:r>
            <a:r>
              <a:rPr lang="en-IN" sz="2700" dirty="0"/>
              <a:t>is less sensitive </a:t>
            </a:r>
            <a:r>
              <a:rPr lang="en-IN" sz="2700" dirty="0" smtClean="0"/>
              <a:t>in, Colorectal Cancer, Carcinoma of Stomach, Carcinoma </a:t>
            </a:r>
            <a:r>
              <a:rPr lang="en-IN" sz="2700" dirty="0"/>
              <a:t>of </a:t>
            </a:r>
            <a:r>
              <a:rPr lang="en-IN" sz="2700" dirty="0" smtClean="0"/>
              <a:t>oesophagus, Renal carcinoma, Hepatoma, Bronchogenic </a:t>
            </a:r>
            <a:r>
              <a:rPr lang="en-IN" sz="2700" dirty="0"/>
              <a:t>(non small cell) </a:t>
            </a:r>
            <a:r>
              <a:rPr lang="en-IN" sz="2700" dirty="0" smtClean="0"/>
              <a:t>carcinoma, Malignant Melanoma, Sarcoma.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38911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</a:rPr>
              <a:t>THANKS</a:t>
            </a:r>
            <a:endParaRPr lang="en-IN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CANCER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lvl="0" algn="just"/>
            <a:r>
              <a:rPr lang="en-IN" b="1" dirty="0"/>
              <a:t>Cancer cells differ from normal </a:t>
            </a:r>
            <a:r>
              <a:rPr lang="en-IN" b="1" dirty="0" smtClean="0"/>
              <a:t>cells:</a:t>
            </a:r>
            <a:r>
              <a:rPr lang="en-IN" dirty="0" smtClean="0"/>
              <a:t> </a:t>
            </a:r>
            <a:r>
              <a:rPr lang="en-IN" dirty="0"/>
              <a:t>by </a:t>
            </a:r>
            <a:r>
              <a:rPr lang="en-IN" dirty="0" smtClean="0"/>
              <a:t>Uncontrolled proliferation, De-differentiation </a:t>
            </a:r>
            <a:r>
              <a:rPr lang="en-IN" dirty="0"/>
              <a:t>&amp; loss of </a:t>
            </a:r>
            <a:r>
              <a:rPr lang="en-IN" dirty="0" smtClean="0"/>
              <a:t>function, Invasiveness and Metastasis.</a:t>
            </a:r>
          </a:p>
          <a:p>
            <a:pPr algn="just"/>
            <a:r>
              <a:rPr lang="en-IN" b="1" dirty="0"/>
              <a:t>Pathogenesis of </a:t>
            </a:r>
            <a:r>
              <a:rPr lang="en-IN" b="1" dirty="0" smtClean="0"/>
              <a:t>cancer:</a:t>
            </a:r>
            <a:r>
              <a:rPr lang="en-IN" dirty="0" smtClean="0"/>
              <a:t> </a:t>
            </a:r>
            <a:r>
              <a:rPr lang="en-IN" dirty="0"/>
              <a:t>Development of primary </a:t>
            </a:r>
            <a:r>
              <a:rPr lang="en-IN" dirty="0" smtClean="0"/>
              <a:t>tumour, </a:t>
            </a:r>
            <a:r>
              <a:rPr lang="en-IN" dirty="0"/>
              <a:t>Production of </a:t>
            </a:r>
            <a:r>
              <a:rPr lang="en-IN" dirty="0" smtClean="0"/>
              <a:t>metalloproteinases, Invasion </a:t>
            </a:r>
            <a:r>
              <a:rPr lang="en-IN" dirty="0"/>
              <a:t>of nearby tissue by </a:t>
            </a:r>
            <a:r>
              <a:rPr lang="en-IN" dirty="0" smtClean="0"/>
              <a:t>tumour cells, Angiogenesis, Metastasis, </a:t>
            </a:r>
            <a:r>
              <a:rPr lang="en-IN" dirty="0"/>
              <a:t>Development of secondary </a:t>
            </a:r>
            <a:r>
              <a:rPr lang="en-IN" dirty="0" smtClean="0"/>
              <a:t>tumours.</a:t>
            </a:r>
            <a:endParaRPr lang="en-IN" dirty="0"/>
          </a:p>
          <a:p>
            <a:pPr lvl="0"/>
            <a:endParaRPr lang="en-IN" dirty="0"/>
          </a:p>
        </p:txBody>
      </p:sp>
      <p:pic>
        <p:nvPicPr>
          <p:cNvPr id="4" name="Picture 3" descr="Stages of tumor development and mechanism of metastasis | Download ..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8424936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6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General Principles in chemotherapy of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lvl="0" algn="just"/>
            <a:r>
              <a:rPr lang="en-IN" sz="3200" dirty="0" smtClean="0"/>
              <a:t>Single </a:t>
            </a:r>
            <a:r>
              <a:rPr lang="en-IN" sz="3200" dirty="0" err="1"/>
              <a:t>clonogenic</a:t>
            </a:r>
            <a:r>
              <a:rPr lang="en-IN" sz="3200" dirty="0"/>
              <a:t> malignant cell is capable of producing progeny that kill the </a:t>
            </a:r>
            <a:r>
              <a:rPr lang="en-IN" sz="3200" dirty="0" smtClean="0"/>
              <a:t>host.</a:t>
            </a:r>
          </a:p>
          <a:p>
            <a:pPr lvl="0" algn="just"/>
            <a:r>
              <a:rPr lang="en-IN" sz="3200" dirty="0" smtClean="0"/>
              <a:t>To </a:t>
            </a:r>
            <a:r>
              <a:rPr lang="en-IN" sz="3200" dirty="0"/>
              <a:t>effective cure, all malignant cells must be </a:t>
            </a:r>
            <a:r>
              <a:rPr lang="en-IN" sz="3200" dirty="0" smtClean="0"/>
              <a:t>killed.</a:t>
            </a:r>
          </a:p>
          <a:p>
            <a:pPr lvl="0" algn="just"/>
            <a:r>
              <a:rPr lang="en-IN" sz="3200" dirty="0" smtClean="0"/>
              <a:t>The </a:t>
            </a:r>
            <a:r>
              <a:rPr lang="en-IN" sz="3200" dirty="0"/>
              <a:t>proliferation rate of cancer cell differs from normal cell. The cytotoxic drugs kill cancer cell by first order kinetics</a:t>
            </a:r>
            <a:r>
              <a:rPr lang="en-IN" sz="3200" dirty="0" smtClean="0"/>
              <a:t>.</a:t>
            </a:r>
          </a:p>
          <a:p>
            <a:pPr lvl="0" algn="just"/>
            <a:r>
              <a:rPr lang="en-IN" sz="3200" dirty="0" smtClean="0"/>
              <a:t>‘</a:t>
            </a:r>
            <a:r>
              <a:rPr lang="en-IN" sz="3200" dirty="0"/>
              <a:t>Combined modality approach’ can be used for cancer therapy. </a:t>
            </a:r>
            <a:endParaRPr lang="en-IN" sz="3200" dirty="0" smtClean="0"/>
          </a:p>
          <a:p>
            <a:pPr lvl="0" algn="just"/>
            <a:r>
              <a:rPr lang="en-IN" sz="3200" dirty="0" smtClean="0"/>
              <a:t>Poly </a:t>
            </a:r>
            <a:r>
              <a:rPr lang="en-IN" sz="3200" dirty="0"/>
              <a:t>pharmacy can be used for </a:t>
            </a:r>
            <a:r>
              <a:rPr lang="en-IN" sz="3200" dirty="0" smtClean="0"/>
              <a:t>achieving </a:t>
            </a:r>
            <a:r>
              <a:rPr lang="en-IN" sz="3200" dirty="0"/>
              <a:t>‘total tumour cell kill</a:t>
            </a:r>
            <a:r>
              <a:rPr lang="en-IN" sz="3200" dirty="0" smtClean="0"/>
              <a:t>’.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776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CLASSIFICATION OF ANTI-CANCER DRUGS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WhatsApp Image 2020-04-19 at 11.31.20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713"/>
            <a:ext cx="8640960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500" dirty="0" smtClean="0"/>
              <a:t>Cytotoxic </a:t>
            </a:r>
            <a:r>
              <a:rPr lang="en-IN" sz="2500" dirty="0"/>
              <a:t>drugs are either cell cycle nonspecific (CCNS) or cell cycle specific (</a:t>
            </a:r>
            <a:r>
              <a:rPr lang="en-IN" sz="2500" dirty="0" smtClean="0"/>
              <a:t>CCS).</a:t>
            </a:r>
          </a:p>
          <a:p>
            <a:pPr algn="just"/>
            <a:r>
              <a:rPr lang="en-IN" sz="2500" dirty="0" smtClean="0"/>
              <a:t>cell </a:t>
            </a:r>
            <a:r>
              <a:rPr lang="en-IN" sz="2500" dirty="0"/>
              <a:t>cycle nonspecific (</a:t>
            </a:r>
            <a:r>
              <a:rPr lang="en-IN" sz="2500" dirty="0" smtClean="0"/>
              <a:t>CCNS) drugs, </a:t>
            </a:r>
            <a:r>
              <a:rPr lang="en-IN" sz="2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kill </a:t>
            </a:r>
            <a:r>
              <a:rPr lang="en-IN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resting as well as dividing cells</a:t>
            </a:r>
            <a:r>
              <a:rPr lang="en-IN" sz="2500" dirty="0"/>
              <a:t>. E.g.: </a:t>
            </a:r>
            <a:r>
              <a:rPr lang="en-IN" sz="2500" dirty="0" err="1"/>
              <a:t>Mustine</a:t>
            </a:r>
            <a:r>
              <a:rPr lang="en-IN" sz="2500" dirty="0"/>
              <a:t>, </a:t>
            </a:r>
            <a:r>
              <a:rPr lang="en-IN" sz="2500" dirty="0" smtClean="0"/>
              <a:t>cyclophosphamide</a:t>
            </a:r>
            <a:r>
              <a:rPr lang="en-IN" sz="2500" dirty="0"/>
              <a:t>, </a:t>
            </a:r>
            <a:r>
              <a:rPr lang="en-IN" sz="2500" dirty="0" err="1"/>
              <a:t>chlorambucil</a:t>
            </a:r>
            <a:r>
              <a:rPr lang="en-IN" sz="2500" dirty="0"/>
              <a:t>, </a:t>
            </a:r>
            <a:r>
              <a:rPr lang="en-IN" sz="2500" dirty="0" err="1"/>
              <a:t>carmustine</a:t>
            </a:r>
            <a:r>
              <a:rPr lang="en-IN" sz="2500" dirty="0"/>
              <a:t>, cisplatin, </a:t>
            </a:r>
            <a:r>
              <a:rPr lang="en-IN" sz="2500" dirty="0" smtClean="0"/>
              <a:t>L-</a:t>
            </a:r>
            <a:r>
              <a:rPr lang="en-IN" sz="2500" dirty="0" err="1" smtClean="0"/>
              <a:t>asparaginase</a:t>
            </a:r>
            <a:r>
              <a:rPr lang="en-IN" sz="2500" dirty="0"/>
              <a:t>.</a:t>
            </a:r>
          </a:p>
          <a:p>
            <a:pPr algn="just"/>
            <a:r>
              <a:rPr lang="en-IN" sz="2500" dirty="0"/>
              <a:t>cell cycle specific (CCS</a:t>
            </a:r>
            <a:r>
              <a:rPr lang="en-IN" sz="2500" dirty="0" smtClean="0"/>
              <a:t>) drugs, kill </a:t>
            </a:r>
            <a:r>
              <a:rPr lang="en-IN" sz="2500" dirty="0"/>
              <a:t>only </a:t>
            </a:r>
            <a:r>
              <a:rPr lang="en-IN" sz="2500" dirty="0">
                <a:solidFill>
                  <a:schemeClr val="accent1"/>
                </a:solidFill>
              </a:rPr>
              <a:t>actively dividing </a:t>
            </a:r>
            <a:r>
              <a:rPr lang="en-IN" sz="2500" dirty="0" smtClean="0">
                <a:solidFill>
                  <a:schemeClr val="accent1"/>
                </a:solidFill>
              </a:rPr>
              <a:t>cells</a:t>
            </a:r>
            <a:r>
              <a:rPr lang="en-IN" sz="2500" dirty="0" smtClean="0"/>
              <a:t>.</a:t>
            </a:r>
          </a:p>
          <a:p>
            <a:pPr algn="just"/>
            <a:r>
              <a:rPr lang="en-IN" sz="2500" dirty="0" smtClean="0"/>
              <a:t>G0 phase: Alkylating </a:t>
            </a:r>
            <a:r>
              <a:rPr lang="en-IN" sz="2500" dirty="0"/>
              <a:t>agent </a:t>
            </a:r>
            <a:endParaRPr lang="en-IN" sz="2500" dirty="0" smtClean="0"/>
          </a:p>
          <a:p>
            <a:pPr algn="just"/>
            <a:r>
              <a:rPr lang="en-IN" sz="2500" dirty="0" smtClean="0"/>
              <a:t>G1</a:t>
            </a:r>
            <a:r>
              <a:rPr lang="en-IN" sz="2500" dirty="0"/>
              <a:t> phase </a:t>
            </a:r>
            <a:r>
              <a:rPr lang="en-IN" sz="2500" dirty="0" smtClean="0"/>
              <a:t>: Vinblastine</a:t>
            </a:r>
          </a:p>
          <a:p>
            <a:pPr algn="just"/>
            <a:r>
              <a:rPr lang="en-IN" sz="2500" dirty="0" smtClean="0"/>
              <a:t>S</a:t>
            </a:r>
            <a:r>
              <a:rPr lang="en-IN" sz="2500" dirty="0"/>
              <a:t> phase </a:t>
            </a:r>
            <a:r>
              <a:rPr lang="en-IN" sz="2500" dirty="0" smtClean="0"/>
              <a:t>: </a:t>
            </a:r>
            <a:r>
              <a:rPr lang="en-IN" sz="2500" dirty="0" err="1" smtClean="0"/>
              <a:t>Methotrexet</a:t>
            </a:r>
            <a:r>
              <a:rPr lang="en-IN" sz="2500" dirty="0" smtClean="0"/>
              <a:t>, </a:t>
            </a:r>
            <a:r>
              <a:rPr lang="en-IN" sz="2500" dirty="0" err="1"/>
              <a:t>cytarabine</a:t>
            </a:r>
            <a:r>
              <a:rPr lang="en-IN" sz="2500" dirty="0"/>
              <a:t>, </a:t>
            </a:r>
            <a:r>
              <a:rPr lang="en-IN" sz="2500" dirty="0" err="1"/>
              <a:t>fludarabine</a:t>
            </a:r>
            <a:r>
              <a:rPr lang="en-IN" sz="2500" dirty="0" smtClean="0"/>
              <a:t>, </a:t>
            </a:r>
            <a:r>
              <a:rPr lang="en-IN" sz="2500" dirty="0"/>
              <a:t>6-MP, 5-FU, hydroxyurea, </a:t>
            </a:r>
            <a:r>
              <a:rPr lang="en-IN" sz="2500" dirty="0" err="1"/>
              <a:t>mitomycin</a:t>
            </a:r>
            <a:r>
              <a:rPr lang="en-IN" sz="2500" dirty="0"/>
              <a:t> C, doxorubicin, </a:t>
            </a:r>
            <a:r>
              <a:rPr lang="en-IN" sz="2500" dirty="0" err="1" smtClean="0"/>
              <a:t>daunorubicin</a:t>
            </a:r>
            <a:r>
              <a:rPr lang="en-IN" sz="2500" dirty="0" smtClean="0"/>
              <a:t>.</a:t>
            </a:r>
            <a:endParaRPr lang="en-IN" sz="2500" dirty="0"/>
          </a:p>
          <a:p>
            <a:pPr algn="just"/>
            <a:r>
              <a:rPr lang="en-IN" sz="2500" dirty="0" smtClean="0"/>
              <a:t>G2</a:t>
            </a:r>
            <a:r>
              <a:rPr lang="en-IN" sz="2500" dirty="0"/>
              <a:t> phase </a:t>
            </a:r>
            <a:r>
              <a:rPr lang="en-IN" sz="2500" dirty="0" smtClean="0"/>
              <a:t>: </a:t>
            </a:r>
            <a:r>
              <a:rPr lang="en-IN" sz="2500" dirty="0" err="1"/>
              <a:t>Daunorubicin</a:t>
            </a:r>
            <a:r>
              <a:rPr lang="en-IN" sz="2500" dirty="0"/>
              <a:t>, bleomycin, etoposide, </a:t>
            </a:r>
            <a:r>
              <a:rPr lang="en-IN" sz="2500" dirty="0" err="1" smtClean="0"/>
              <a:t>topotecan</a:t>
            </a:r>
            <a:r>
              <a:rPr lang="en-IN" sz="2500" dirty="0" smtClean="0"/>
              <a:t>.</a:t>
            </a:r>
            <a:endParaRPr lang="en-IN" sz="2500" dirty="0"/>
          </a:p>
          <a:p>
            <a:pPr algn="just"/>
            <a:r>
              <a:rPr lang="en-IN" sz="2500" dirty="0" smtClean="0"/>
              <a:t>M</a:t>
            </a:r>
            <a:r>
              <a:rPr lang="en-IN" sz="2500" dirty="0"/>
              <a:t> phase </a:t>
            </a:r>
            <a:r>
              <a:rPr lang="en-IN" sz="2500" dirty="0" smtClean="0"/>
              <a:t>: </a:t>
            </a:r>
            <a:r>
              <a:rPr lang="en-IN" sz="2500" dirty="0"/>
              <a:t>Vincristine, vinblastine, </a:t>
            </a:r>
            <a:r>
              <a:rPr lang="en-IN" sz="2500" dirty="0" err="1"/>
              <a:t>vinorelbine</a:t>
            </a:r>
            <a:r>
              <a:rPr lang="en-IN" sz="2500" dirty="0"/>
              <a:t>, paclitaxel, </a:t>
            </a:r>
            <a:r>
              <a:rPr lang="en-IN" sz="2500" dirty="0" smtClean="0"/>
              <a:t>docetaxel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5378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</a:t>
            </a:r>
            <a:r>
              <a:rPr lang="en-IN" sz="2800" b="1" dirty="0" smtClean="0">
                <a:solidFill>
                  <a:schemeClr val="tx1"/>
                </a:solidFill>
              </a:rPr>
              <a:t>drugs-</a:t>
            </a:r>
            <a:r>
              <a:rPr lang="en-IN" sz="2800" b="1" dirty="0">
                <a:solidFill>
                  <a:schemeClr val="tx1"/>
                </a:solidFill>
              </a:rPr>
              <a:t> Alkylating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MOA:</a:t>
            </a:r>
            <a:r>
              <a:rPr lang="en-IN" sz="2800" dirty="0" smtClean="0"/>
              <a:t> </a:t>
            </a:r>
            <a:r>
              <a:rPr lang="en-IN" sz="2800" dirty="0"/>
              <a:t>-</a:t>
            </a:r>
            <a:r>
              <a:rPr lang="en-IN" sz="2800" dirty="0" smtClean="0"/>
              <a:t>these </a:t>
            </a:r>
            <a:r>
              <a:rPr lang="en-IN" sz="2800" dirty="0"/>
              <a:t>are </a:t>
            </a:r>
            <a:r>
              <a:rPr lang="en-IN" sz="2800" dirty="0" smtClean="0"/>
              <a:t>compounds </a:t>
            </a:r>
            <a:r>
              <a:rPr lang="en-IN" sz="2800" dirty="0"/>
              <a:t>that are capable to introduce alkyl group into N site Of DNA , RNA or any enzyme through covalent bond or may cause…. a) </a:t>
            </a:r>
            <a:r>
              <a:rPr lang="en-IN" sz="2800" dirty="0" smtClean="0"/>
              <a:t>Miscoding, b) Destruction </a:t>
            </a:r>
            <a:r>
              <a:rPr lang="en-IN" sz="2800" dirty="0"/>
              <a:t>of </a:t>
            </a:r>
            <a:r>
              <a:rPr lang="en-IN" sz="2800" dirty="0" smtClean="0"/>
              <a:t>guanine, </a:t>
            </a:r>
            <a:r>
              <a:rPr lang="en-IN" sz="2800" dirty="0"/>
              <a:t>c) </a:t>
            </a:r>
            <a:r>
              <a:rPr lang="en-IN" sz="2800" dirty="0" smtClean="0"/>
              <a:t>Disruption </a:t>
            </a:r>
            <a:r>
              <a:rPr lang="en-IN" sz="2800" dirty="0"/>
              <a:t>of nucleic acid </a:t>
            </a:r>
            <a:r>
              <a:rPr lang="en-IN" sz="2800" dirty="0" smtClean="0"/>
              <a:t>function.</a:t>
            </a:r>
          </a:p>
          <a:p>
            <a:pPr algn="just"/>
            <a:r>
              <a:rPr lang="en-IN" sz="2800" dirty="0"/>
              <a:t>T</a:t>
            </a:r>
            <a:r>
              <a:rPr lang="en-IN" sz="2800" dirty="0" smtClean="0"/>
              <a:t>he </a:t>
            </a:r>
            <a:r>
              <a:rPr lang="en-IN" sz="2800" dirty="0"/>
              <a:t>effect of base alkylation include misreading of DNA codon &amp; single strand breakage of DNA </a:t>
            </a:r>
            <a:r>
              <a:rPr lang="en-IN" sz="2800" dirty="0" smtClean="0"/>
              <a:t>chain, mutation </a:t>
            </a:r>
            <a:r>
              <a:rPr lang="en-IN" sz="2800" dirty="0"/>
              <a:t>&amp; cell </a:t>
            </a:r>
            <a:r>
              <a:rPr lang="en-IN" sz="2800" dirty="0" smtClean="0"/>
              <a:t>death.</a:t>
            </a:r>
          </a:p>
          <a:p>
            <a:pPr algn="just"/>
            <a:r>
              <a:rPr lang="en-IN" sz="2800" dirty="0" smtClean="0"/>
              <a:t>Nitrogen </a:t>
            </a:r>
            <a:r>
              <a:rPr lang="en-IN" sz="2800" dirty="0"/>
              <a:t>mustards &amp; </a:t>
            </a:r>
            <a:r>
              <a:rPr lang="en-IN" sz="2800" dirty="0" err="1"/>
              <a:t>ethyleneimines</a:t>
            </a:r>
            <a:r>
              <a:rPr lang="en-IN" sz="2800" dirty="0"/>
              <a:t> act by above </a:t>
            </a:r>
            <a:r>
              <a:rPr lang="en-IN" sz="2800" dirty="0" smtClean="0"/>
              <a:t>mech.</a:t>
            </a:r>
          </a:p>
          <a:p>
            <a:pPr algn="just"/>
            <a:r>
              <a:rPr lang="en-IN" sz="2800" dirty="0" err="1" smtClean="0"/>
              <a:t>Busulfan</a:t>
            </a:r>
            <a:r>
              <a:rPr lang="en-IN" sz="2800" dirty="0" smtClean="0"/>
              <a:t> </a:t>
            </a:r>
            <a:r>
              <a:rPr lang="en-IN" sz="2800" dirty="0"/>
              <a:t>act by ‘</a:t>
            </a:r>
            <a:r>
              <a:rPr lang="en-IN" sz="2800" dirty="0" err="1"/>
              <a:t>sulfur</a:t>
            </a:r>
            <a:r>
              <a:rPr lang="en-IN" sz="2800" dirty="0"/>
              <a:t> stripping</a:t>
            </a:r>
            <a:r>
              <a:rPr lang="en-IN" sz="2800" dirty="0" smtClean="0"/>
              <a:t>’.</a:t>
            </a:r>
          </a:p>
          <a:p>
            <a:pPr algn="just"/>
            <a:r>
              <a:rPr lang="en-IN" sz="2800" dirty="0" err="1" smtClean="0"/>
              <a:t>Nitrosoureas</a:t>
            </a:r>
            <a:r>
              <a:rPr lang="en-IN" sz="2800" dirty="0" smtClean="0"/>
              <a:t> </a:t>
            </a:r>
            <a:r>
              <a:rPr lang="en-IN" sz="2800" dirty="0"/>
              <a:t>act through liberation of alkylation moiety</a:t>
            </a:r>
            <a:r>
              <a:rPr lang="en-IN" sz="2800" dirty="0" smtClean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0846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504056"/>
          </a:xfrm>
          <a:ln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Cytotoxic drugs- Alkylating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604867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51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A) Nitrogen mustards:</a:t>
            </a:r>
            <a:r>
              <a:rPr lang="en-IN" sz="2510" dirty="0"/>
              <a:t> cyclophosphamide, </a:t>
            </a:r>
            <a:r>
              <a:rPr lang="en-IN" sz="2510" dirty="0" err="1"/>
              <a:t>chlorambucil</a:t>
            </a:r>
            <a:r>
              <a:rPr lang="en-IN" sz="2510" dirty="0"/>
              <a:t>, </a:t>
            </a:r>
            <a:r>
              <a:rPr lang="en-IN" sz="2510" dirty="0" err="1"/>
              <a:t>mechlorethamine</a:t>
            </a:r>
            <a:r>
              <a:rPr lang="en-IN" sz="2510" dirty="0"/>
              <a:t> </a:t>
            </a:r>
            <a:r>
              <a:rPr lang="en-IN" sz="2510" dirty="0" err="1"/>
              <a:t>HCl</a:t>
            </a:r>
            <a:r>
              <a:rPr lang="en-IN" sz="2510" dirty="0"/>
              <a:t>, uracil mustard, </a:t>
            </a:r>
            <a:r>
              <a:rPr lang="en-IN" sz="2510" dirty="0" err="1" smtClean="0"/>
              <a:t>Ifosfamide</a:t>
            </a:r>
            <a:r>
              <a:rPr lang="en-IN" sz="2510" dirty="0" smtClean="0"/>
              <a:t>.</a:t>
            </a:r>
          </a:p>
          <a:p>
            <a:pPr algn="just"/>
            <a:r>
              <a:rPr lang="en-IN" sz="2510" dirty="0" smtClean="0"/>
              <a:t>This </a:t>
            </a:r>
            <a:r>
              <a:rPr lang="en-IN" sz="2510" dirty="0"/>
              <a:t>are cytotoxic chemotherapeutic agent similar to mustard </a:t>
            </a:r>
            <a:r>
              <a:rPr lang="en-IN" sz="2510" dirty="0" smtClean="0"/>
              <a:t>gas.</a:t>
            </a:r>
          </a:p>
          <a:p>
            <a:pPr algn="just"/>
            <a:r>
              <a:rPr lang="en-IN" sz="2510" b="1" dirty="0" smtClean="0">
                <a:solidFill>
                  <a:srgbClr val="FFC000"/>
                </a:solidFill>
              </a:rPr>
              <a:t>a</a:t>
            </a:r>
            <a:r>
              <a:rPr lang="en-IN" sz="2510" b="1" dirty="0">
                <a:solidFill>
                  <a:srgbClr val="FFC000"/>
                </a:solidFill>
              </a:rPr>
              <a:t>) </a:t>
            </a:r>
            <a:r>
              <a:rPr lang="en-IN" sz="2510" b="1" dirty="0" smtClean="0">
                <a:solidFill>
                  <a:srgbClr val="FFC000"/>
                </a:solidFill>
              </a:rPr>
              <a:t>Cyclophosphamide:</a:t>
            </a:r>
            <a:r>
              <a:rPr lang="en-IN" sz="2510" dirty="0" smtClean="0">
                <a:solidFill>
                  <a:srgbClr val="FFC000"/>
                </a:solidFill>
              </a:rPr>
              <a:t> </a:t>
            </a:r>
            <a:r>
              <a:rPr lang="en-IN" sz="2510" dirty="0"/>
              <a:t>- Inactive </a:t>
            </a:r>
            <a:r>
              <a:rPr lang="en-IN" sz="2510" dirty="0" err="1"/>
              <a:t>invitro</a:t>
            </a:r>
            <a:r>
              <a:rPr lang="en-IN" sz="2510" dirty="0"/>
              <a:t> but when it </a:t>
            </a:r>
            <a:r>
              <a:rPr lang="en-IN" sz="2510" dirty="0" smtClean="0"/>
              <a:t>administered, it </a:t>
            </a:r>
            <a:r>
              <a:rPr lang="en-IN" sz="2510" dirty="0"/>
              <a:t>is metabolized by liver into </a:t>
            </a:r>
            <a:r>
              <a:rPr lang="en-IN" sz="2510" dirty="0" err="1"/>
              <a:t>phosphoramide</a:t>
            </a:r>
            <a:r>
              <a:rPr lang="en-IN" sz="2510" dirty="0"/>
              <a:t> &amp; </a:t>
            </a:r>
            <a:r>
              <a:rPr lang="en-IN" sz="2510" dirty="0" err="1"/>
              <a:t>acrolein</a:t>
            </a:r>
            <a:r>
              <a:rPr lang="en-IN" sz="2510" dirty="0"/>
              <a:t>. </a:t>
            </a:r>
            <a:r>
              <a:rPr lang="en-IN" sz="2510" dirty="0" smtClean="0"/>
              <a:t>(active </a:t>
            </a:r>
            <a:r>
              <a:rPr lang="en-IN" sz="2510" dirty="0"/>
              <a:t>comp.) </a:t>
            </a:r>
            <a:r>
              <a:rPr lang="en-IN" sz="2510" dirty="0" smtClean="0"/>
              <a:t>– </a:t>
            </a:r>
            <a:r>
              <a:rPr lang="en-IN" sz="2510" u="sng" dirty="0" err="1" smtClean="0"/>
              <a:t>Phosphoramide</a:t>
            </a:r>
            <a:r>
              <a:rPr lang="en-IN" sz="2510" u="sng" dirty="0"/>
              <a:t>:</a:t>
            </a:r>
            <a:r>
              <a:rPr lang="en-IN" sz="2510" dirty="0" smtClean="0"/>
              <a:t> </a:t>
            </a:r>
            <a:r>
              <a:rPr lang="en-IN" sz="2510" dirty="0"/>
              <a:t>cytotoxic to cancer </a:t>
            </a:r>
            <a:r>
              <a:rPr lang="en-IN" sz="2510" dirty="0" smtClean="0"/>
              <a:t>cell, </a:t>
            </a:r>
            <a:r>
              <a:rPr lang="en-IN" sz="2510" u="sng" dirty="0" err="1" smtClean="0"/>
              <a:t>Acrolein</a:t>
            </a:r>
            <a:r>
              <a:rPr lang="en-IN" sz="2510" u="sng" dirty="0" smtClean="0"/>
              <a:t>:</a:t>
            </a:r>
            <a:r>
              <a:rPr lang="en-IN" sz="2510" dirty="0" smtClean="0"/>
              <a:t> </a:t>
            </a:r>
            <a:r>
              <a:rPr lang="en-IN" sz="2510" dirty="0"/>
              <a:t>toxic to bladder - Not </a:t>
            </a:r>
            <a:r>
              <a:rPr lang="en-IN" sz="2510" dirty="0" smtClean="0"/>
              <a:t>properly </a:t>
            </a:r>
            <a:r>
              <a:rPr lang="en-IN" sz="2510" dirty="0"/>
              <a:t>absorb by oral </a:t>
            </a:r>
            <a:r>
              <a:rPr lang="en-IN" sz="2510" dirty="0" smtClean="0"/>
              <a:t>route, </a:t>
            </a:r>
            <a:r>
              <a:rPr lang="en-IN" sz="2510" dirty="0"/>
              <a:t>so better to be given by </a:t>
            </a:r>
            <a:r>
              <a:rPr lang="en-IN" sz="2510" dirty="0" smtClean="0"/>
              <a:t>I.V.</a:t>
            </a:r>
          </a:p>
          <a:p>
            <a:pPr algn="just"/>
            <a:r>
              <a:rPr lang="en-IN" sz="2510" b="1" dirty="0" smtClean="0"/>
              <a:t>USE:</a:t>
            </a:r>
            <a:r>
              <a:rPr lang="en-IN" sz="2510" dirty="0" smtClean="0"/>
              <a:t> </a:t>
            </a:r>
            <a:r>
              <a:rPr lang="en-IN" sz="2510" dirty="0" err="1" smtClean="0"/>
              <a:t>Lymphosarcoma</a:t>
            </a:r>
            <a:r>
              <a:rPr lang="en-IN" sz="2510" dirty="0" smtClean="0"/>
              <a:t>, breast, ovarian, lung cancer.</a:t>
            </a:r>
          </a:p>
          <a:p>
            <a:pPr algn="just"/>
            <a:r>
              <a:rPr lang="en-IN" sz="2510" b="1" dirty="0" smtClean="0"/>
              <a:t>Adverse Effect:</a:t>
            </a:r>
            <a:r>
              <a:rPr lang="en-IN" sz="2510" dirty="0" smtClean="0"/>
              <a:t> </a:t>
            </a:r>
            <a:r>
              <a:rPr lang="en-IN" sz="2510" dirty="0"/>
              <a:t>N/V/D, BMD, darkening of </a:t>
            </a:r>
            <a:r>
              <a:rPr lang="en-IN" sz="2510" dirty="0" smtClean="0"/>
              <a:t>skin/nails, </a:t>
            </a:r>
            <a:r>
              <a:rPr lang="en-IN" sz="2510" dirty="0"/>
              <a:t>pulmonary fibrosis, UTI - Dose – 2-3 mg/kg/day </a:t>
            </a:r>
            <a:r>
              <a:rPr lang="en-IN" sz="2510" dirty="0" smtClean="0"/>
              <a:t>oral, </a:t>
            </a:r>
            <a:r>
              <a:rPr lang="en-IN" sz="2510" dirty="0"/>
              <a:t>10-15 mg/kg </a:t>
            </a:r>
            <a:r>
              <a:rPr lang="en-IN" sz="2510" dirty="0" err="1" smtClean="0"/>
              <a:t>i.v.</a:t>
            </a:r>
            <a:r>
              <a:rPr lang="en-IN" sz="2510" dirty="0" smtClean="0"/>
              <a:t> </a:t>
            </a:r>
            <a:r>
              <a:rPr lang="en-IN" sz="2510" dirty="0"/>
              <a:t>every 7- 10 </a:t>
            </a:r>
            <a:r>
              <a:rPr lang="en-IN" sz="2510" dirty="0" smtClean="0"/>
              <a:t>days.</a:t>
            </a:r>
            <a:endParaRPr lang="en-IN" sz="2510" dirty="0"/>
          </a:p>
        </p:txBody>
      </p:sp>
    </p:spTree>
    <p:extLst>
      <p:ext uri="{BB962C8B-B14F-4D97-AF65-F5344CB8AC3E}">
        <p14:creationId xmlns:p14="http://schemas.microsoft.com/office/powerpoint/2010/main" val="35890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1170</TotalTime>
  <Words>2836</Words>
  <Application>Microsoft Office PowerPoint</Application>
  <PresentationFormat>On-screen Show (4:3)</PresentationFormat>
  <Paragraphs>160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CHEMOTHERAPY OF CANCER</vt:lpstr>
      <vt:lpstr>CANCER</vt:lpstr>
      <vt:lpstr>CANCER</vt:lpstr>
      <vt:lpstr>CANCER</vt:lpstr>
      <vt:lpstr>General Principles in chemotherapy of cancer</vt:lpstr>
      <vt:lpstr>CLASSIFICATION OF ANTI-CANCER DRUGS</vt:lpstr>
      <vt:lpstr>Cytotoxic drugs</vt:lpstr>
      <vt:lpstr>Cytotoxic drugs- Alkylating agents </vt:lpstr>
      <vt:lpstr>Cytotoxic drugs- Alkylating agents </vt:lpstr>
      <vt:lpstr>Cytotoxic drugs- Alkylating agents </vt:lpstr>
      <vt:lpstr>Cytotoxic drugs- Alkylating agents </vt:lpstr>
      <vt:lpstr>Cytotoxic drugs- Alkylating agents </vt:lpstr>
      <vt:lpstr>Cytotoxic drugs- Platinum based alkylating agent</vt:lpstr>
      <vt:lpstr>Cytotoxic drugs- Antimetabolites</vt:lpstr>
      <vt:lpstr>Cytotoxic drugs- Antimetabolites</vt:lpstr>
      <vt:lpstr>Cytotoxic drugs- Antimetabolites</vt:lpstr>
      <vt:lpstr>Cytotoxic drugs- Antimetabolites</vt:lpstr>
      <vt:lpstr>Cytotoxic drugs- Antimetabolites</vt:lpstr>
      <vt:lpstr>Cytotoxic drugs- Antimetabolites</vt:lpstr>
      <vt:lpstr>Cytotoxic drugs- Antimetabolites</vt:lpstr>
      <vt:lpstr>Cytotoxic drugs- Antimetabolites</vt:lpstr>
      <vt:lpstr>Cytotoxic drugs-Microtubule damaging Agents</vt:lpstr>
      <vt:lpstr>Cytotoxic drugs-Microtubule damaging Agents</vt:lpstr>
      <vt:lpstr>Cytotoxic drugs- Epipodophylotoxin</vt:lpstr>
      <vt:lpstr>Cytotoxic drugs- Campothecins</vt:lpstr>
      <vt:lpstr>Cytotoxic drugs- Antibiotics</vt:lpstr>
      <vt:lpstr>Cytotoxic drugs- Antibiotics</vt:lpstr>
      <vt:lpstr>Cytotoxic drugs-Antibiotics</vt:lpstr>
      <vt:lpstr>Cytotoxic drugs- Enzymes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CHEMOTHERAPY OF CANCER</dc:title>
  <dc:creator>USER</dc:creator>
  <cp:lastModifiedBy>USER</cp:lastModifiedBy>
  <cp:revision>75</cp:revision>
  <dcterms:created xsi:type="dcterms:W3CDTF">2020-04-18T04:35:45Z</dcterms:created>
  <dcterms:modified xsi:type="dcterms:W3CDTF">2020-04-20T11:31:44Z</dcterms:modified>
</cp:coreProperties>
</file>