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62C6408-04AE-40B2-8A01-C4525AF496E0}" type="datetimeFigureOut">
              <a:rPr lang="en-IN" smtClean="0"/>
              <a:t>17-04-2020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D818F724-C974-4E47-B1D5-8DC4757B443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2C6408-04AE-40B2-8A01-C4525AF496E0}"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18F724-C974-4E47-B1D5-8DC4757B443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2C6408-04AE-40B2-8A01-C4525AF496E0}"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18F724-C974-4E47-B1D5-8DC4757B443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2C6408-04AE-40B2-8A01-C4525AF496E0}"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18F724-C974-4E47-B1D5-8DC4757B443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62C6408-04AE-40B2-8A01-C4525AF496E0}" type="datetimeFigureOut">
              <a:rPr lang="en-IN" smtClean="0"/>
              <a:t>17-04-2020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18F724-C974-4E47-B1D5-8DC4757B443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2C6408-04AE-40B2-8A01-C4525AF496E0}" type="datetimeFigureOut">
              <a:rPr lang="en-IN" smtClean="0"/>
              <a:t>17-04-2020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18F724-C974-4E47-B1D5-8DC4757B443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62C6408-04AE-40B2-8A01-C4525AF496E0}" type="datetimeFigureOut">
              <a:rPr lang="en-IN" smtClean="0"/>
              <a:t>17-04-2020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18F724-C974-4E47-B1D5-8DC4757B443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62C6408-04AE-40B2-8A01-C4525AF496E0}" type="datetimeFigureOut">
              <a:rPr lang="en-IN" smtClean="0"/>
              <a:t>17-04-2020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18F724-C974-4E47-B1D5-8DC4757B443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2C6408-04AE-40B2-8A01-C4525AF496E0}" type="datetimeFigureOut">
              <a:rPr lang="en-IN" smtClean="0"/>
              <a:t>17-04-2020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818F724-C974-4E47-B1D5-8DC4757B443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62C6408-04AE-40B2-8A01-C4525AF496E0}" type="datetimeFigureOut">
              <a:rPr lang="en-IN" smtClean="0"/>
              <a:t>17-04-2020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18F724-C974-4E47-B1D5-8DC4757B443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62C6408-04AE-40B2-8A01-C4525AF496E0}" type="datetimeFigureOut">
              <a:rPr lang="en-IN" smtClean="0"/>
              <a:t>17-04-2020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D818F724-C974-4E47-B1D5-8DC4757B4430}"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62C6408-04AE-40B2-8A01-C4525AF496E0}" type="datetimeFigureOut">
              <a:rPr lang="en-IN" smtClean="0"/>
              <a:t>17-04-2020</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818F724-C974-4E47-B1D5-8DC4757B4430}"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a:solidFill>
                  <a:srgbClr val="00B0F0"/>
                </a:solidFill>
                <a:latin typeface="Algerian" panose="04020705040A02060702" pitchFamily="82" charset="0"/>
              </a:rPr>
              <a:t>CHEMOTHERAPY OF VIRAL </a:t>
            </a:r>
            <a:r>
              <a:rPr lang="en-IN" dirty="0" smtClean="0">
                <a:solidFill>
                  <a:srgbClr val="00B0F0"/>
                </a:solidFill>
                <a:latin typeface="Algerian" panose="04020705040A02060702" pitchFamily="82" charset="0"/>
              </a:rPr>
              <a:t>DISEASES-II</a:t>
            </a:r>
            <a:endParaRPr lang="en-IN" dirty="0">
              <a:solidFill>
                <a:srgbClr val="00B0F0"/>
              </a:solidFill>
            </a:endParaRPr>
          </a:p>
        </p:txBody>
      </p:sp>
      <p:sp>
        <p:nvSpPr>
          <p:cNvPr id="3" name="Subtitle 2"/>
          <p:cNvSpPr>
            <a:spLocks noGrp="1"/>
          </p:cNvSpPr>
          <p:nvPr>
            <p:ph type="subTitle" idx="1"/>
          </p:nvPr>
        </p:nvSpPr>
        <p:spPr>
          <a:xfrm>
            <a:off x="3851920" y="3228536"/>
            <a:ext cx="4536176" cy="632512"/>
          </a:xfrm>
        </p:spPr>
        <p:txBody>
          <a:bodyPr/>
          <a:lstStyle/>
          <a:p>
            <a:r>
              <a:rPr lang="en-IN" b="1" dirty="0" smtClean="0">
                <a:solidFill>
                  <a:srgbClr val="FFC000"/>
                </a:solidFill>
              </a:rPr>
              <a:t>ANTI-RETRO VIRUSES, HIV</a:t>
            </a:r>
            <a:endParaRPr lang="en-IN" b="1" dirty="0">
              <a:solidFill>
                <a:srgbClr val="FFC000"/>
              </a:solidFill>
            </a:endParaRPr>
          </a:p>
          <a:p>
            <a:endParaRPr lang="en-IN" dirty="0"/>
          </a:p>
        </p:txBody>
      </p:sp>
      <p:sp>
        <p:nvSpPr>
          <p:cNvPr id="4" name="Subtitle 2"/>
          <p:cNvSpPr txBox="1">
            <a:spLocks/>
          </p:cNvSpPr>
          <p:nvPr/>
        </p:nvSpPr>
        <p:spPr>
          <a:xfrm>
            <a:off x="179512" y="6237312"/>
            <a:ext cx="1007784" cy="360040"/>
          </a:xfrm>
          <a:prstGeom prst="rect">
            <a:avLst/>
          </a:prstGeom>
        </p:spPr>
        <p:txBody>
          <a:bodyPr vert="horz" lIns="0" rIns="18288">
            <a:normAutofit/>
          </a:bodyPr>
          <a:lstStyle>
            <a:lvl1pPr marL="0" marR="45720" indent="0" algn="r" rtl="0" eaLnBrk="1" latinLnBrk="0" hangingPunct="1">
              <a:spcBef>
                <a:spcPct val="20000"/>
              </a:spcBef>
              <a:buClr>
                <a:schemeClr val="accent3"/>
              </a:buClr>
              <a:buSzPct val="95000"/>
              <a:buFont typeface="Wingdings 2"/>
              <a:buNone/>
              <a:defRPr kumimoji="0" sz="2600" kern="1200">
                <a:solidFill>
                  <a:schemeClr val="tx1"/>
                </a:solidFill>
                <a:latin typeface="+mn-lt"/>
                <a:ea typeface="+mn-ea"/>
                <a:cs typeface="+mn-cs"/>
              </a:defRPr>
            </a:lvl1pPr>
            <a:lvl2pPr marL="457200" indent="0" algn="ctr" rtl="0" eaLnBrk="1" latinLnBrk="0" hangingPunct="1">
              <a:spcBef>
                <a:spcPct val="20000"/>
              </a:spcBef>
              <a:buClr>
                <a:schemeClr val="accent1"/>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70000"/>
              <a:buFont typeface="Wingdings 2"/>
              <a:buNone/>
              <a:defRPr kumimoji="0" sz="21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65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65000"/>
              <a:buFont typeface="Wingdings 2"/>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r>
              <a:rPr lang="en-IN" sz="1400" b="1" dirty="0" smtClean="0">
                <a:solidFill>
                  <a:schemeClr val="bg1"/>
                </a:solidFill>
              </a:rPr>
              <a:t>R.M. SRSV</a:t>
            </a:r>
          </a:p>
          <a:p>
            <a:endParaRPr lang="en-IN" dirty="0"/>
          </a:p>
        </p:txBody>
      </p:sp>
    </p:spTree>
    <p:extLst>
      <p:ext uri="{BB962C8B-B14F-4D97-AF65-F5344CB8AC3E}">
        <p14:creationId xmlns:p14="http://schemas.microsoft.com/office/powerpoint/2010/main" val="3166794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r>
              <a:rPr lang="en-IN" sz="2800" b="1" dirty="0">
                <a:solidFill>
                  <a:srgbClr val="0070C0"/>
                </a:solidFill>
              </a:rPr>
              <a:t>Nucleoside Reverse Transcriptase </a:t>
            </a:r>
            <a:r>
              <a:rPr lang="en-IN" sz="2800" b="1" dirty="0" smtClean="0">
                <a:solidFill>
                  <a:srgbClr val="0070C0"/>
                </a:solidFill>
              </a:rPr>
              <a:t>Inhibitors (NRTIs)</a:t>
            </a:r>
            <a:endParaRPr lang="en-IN" sz="2800" b="1" dirty="0">
              <a:solidFill>
                <a:srgbClr val="0070C0"/>
              </a:solidFill>
            </a:endParaRPr>
          </a:p>
        </p:txBody>
      </p:sp>
      <p:sp>
        <p:nvSpPr>
          <p:cNvPr id="3" name="Content Placeholder 2"/>
          <p:cNvSpPr>
            <a:spLocks noGrp="1"/>
          </p:cNvSpPr>
          <p:nvPr>
            <p:ph idx="1"/>
          </p:nvPr>
        </p:nvSpPr>
        <p:spPr>
          <a:xfrm>
            <a:off x="251520" y="620688"/>
            <a:ext cx="8640960" cy="6120680"/>
          </a:xfrm>
        </p:spPr>
        <p:txBody>
          <a:bodyPr>
            <a:noAutofit/>
          </a:bodyPr>
          <a:lstStyle/>
          <a:p>
            <a:pPr algn="just"/>
            <a:r>
              <a:rPr lang="en-IN" sz="3150" b="1" dirty="0"/>
              <a:t>Drug </a:t>
            </a:r>
            <a:r>
              <a:rPr lang="en-IN" sz="3150" b="1" dirty="0" smtClean="0"/>
              <a:t>Name:</a:t>
            </a:r>
            <a:r>
              <a:rPr lang="en-IN" sz="3150" dirty="0" smtClean="0"/>
              <a:t> </a:t>
            </a:r>
            <a:r>
              <a:rPr lang="en-IN" sz="3150" dirty="0" smtClean="0">
                <a:solidFill>
                  <a:schemeClr val="accent2">
                    <a:lumMod val="75000"/>
                  </a:schemeClr>
                </a:solidFill>
              </a:rPr>
              <a:t>Lamivudine</a:t>
            </a:r>
          </a:p>
          <a:p>
            <a:pPr algn="just"/>
            <a:r>
              <a:rPr lang="en-IN" sz="3150" b="1" dirty="0" smtClean="0"/>
              <a:t>Focus: </a:t>
            </a:r>
            <a:r>
              <a:rPr lang="en-IN" sz="3150" dirty="0"/>
              <a:t>[3TC] is a cytidine </a:t>
            </a:r>
            <a:r>
              <a:rPr lang="en-IN" sz="3150" dirty="0" smtClean="0"/>
              <a:t>analogue </a:t>
            </a:r>
            <a:r>
              <a:rPr lang="en-IN" sz="3150" dirty="0"/>
              <a:t>for </a:t>
            </a:r>
            <a:r>
              <a:rPr lang="en-IN" sz="3150" dirty="0" smtClean="0"/>
              <a:t>HIV</a:t>
            </a:r>
          </a:p>
          <a:p>
            <a:pPr algn="just"/>
            <a:r>
              <a:rPr lang="en-IN" sz="3150" b="1" dirty="0" smtClean="0"/>
              <a:t>Dose: </a:t>
            </a:r>
            <a:r>
              <a:rPr lang="en-IN" sz="3150" dirty="0" smtClean="0"/>
              <a:t>100mg orally/day, </a:t>
            </a:r>
            <a:r>
              <a:rPr lang="en-IN" sz="3150" dirty="0"/>
              <a:t>for </a:t>
            </a:r>
            <a:r>
              <a:rPr lang="en-IN" sz="3150" dirty="0" smtClean="0"/>
              <a:t>Hepatitis-B 40mg BD.</a:t>
            </a:r>
          </a:p>
          <a:p>
            <a:pPr algn="just"/>
            <a:r>
              <a:rPr lang="en-IN" sz="3150" b="1" dirty="0" smtClean="0"/>
              <a:t>Adverse effects: </a:t>
            </a:r>
            <a:r>
              <a:rPr lang="en-IN" sz="3150" dirty="0"/>
              <a:t>Lamivudine is one of the least toxic antiretroviral drugs and has few significant adverse effects. Neutropenia Headache nausea </a:t>
            </a:r>
            <a:r>
              <a:rPr lang="en-IN" sz="3150" dirty="0" smtClean="0"/>
              <a:t>.</a:t>
            </a:r>
            <a:endParaRPr lang="en-IN" sz="3150" b="1" dirty="0" smtClean="0"/>
          </a:p>
          <a:p>
            <a:pPr algn="just"/>
            <a:r>
              <a:rPr lang="en-IN" sz="3150" b="1" dirty="0" smtClean="0"/>
              <a:t>Interactions:</a:t>
            </a:r>
            <a:r>
              <a:rPr lang="en-IN" sz="3150" dirty="0" smtClean="0"/>
              <a:t> </a:t>
            </a:r>
            <a:r>
              <a:rPr lang="en-IN" sz="3150" dirty="0" err="1" smtClean="0"/>
              <a:t>Lamivudine+zidovudine</a:t>
            </a:r>
            <a:r>
              <a:rPr lang="en-IN" sz="3150" dirty="0" smtClean="0"/>
              <a:t>=Enhance CD4 counts, </a:t>
            </a:r>
            <a:r>
              <a:rPr lang="en-IN" sz="3150" dirty="0" err="1" smtClean="0"/>
              <a:t>Lamivudine+zalcitabine</a:t>
            </a:r>
            <a:r>
              <a:rPr lang="en-IN" sz="3150" dirty="0" smtClean="0"/>
              <a:t> </a:t>
            </a:r>
            <a:r>
              <a:rPr lang="en-IN" sz="3150" dirty="0"/>
              <a:t>inactivate each other by inhibiting each </a:t>
            </a:r>
            <a:r>
              <a:rPr lang="en-IN" sz="3150" dirty="0" smtClean="0"/>
              <a:t>others phosphorylation.</a:t>
            </a:r>
            <a:endParaRPr lang="en-IN" sz="3150" dirty="0"/>
          </a:p>
        </p:txBody>
      </p:sp>
    </p:spTree>
    <p:extLst>
      <p:ext uri="{BB962C8B-B14F-4D97-AF65-F5344CB8AC3E}">
        <p14:creationId xmlns:p14="http://schemas.microsoft.com/office/powerpoint/2010/main" val="3747425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r>
              <a:rPr lang="en-IN" sz="2800" b="1" dirty="0">
                <a:solidFill>
                  <a:srgbClr val="0070C0"/>
                </a:solidFill>
              </a:rPr>
              <a:t>Nucleoside Reverse Transcriptase </a:t>
            </a:r>
            <a:r>
              <a:rPr lang="en-IN" sz="2800" b="1" dirty="0" smtClean="0">
                <a:solidFill>
                  <a:srgbClr val="0070C0"/>
                </a:solidFill>
              </a:rPr>
              <a:t>Inhibitors (NRTIs)</a:t>
            </a:r>
            <a:endParaRPr lang="en-IN" sz="2800" b="1" dirty="0">
              <a:solidFill>
                <a:srgbClr val="0070C0"/>
              </a:solidFill>
            </a:endParaRPr>
          </a:p>
        </p:txBody>
      </p:sp>
      <p:sp>
        <p:nvSpPr>
          <p:cNvPr id="3" name="Content Placeholder 2"/>
          <p:cNvSpPr>
            <a:spLocks noGrp="1"/>
          </p:cNvSpPr>
          <p:nvPr>
            <p:ph idx="1"/>
          </p:nvPr>
        </p:nvSpPr>
        <p:spPr>
          <a:xfrm>
            <a:off x="251520" y="620688"/>
            <a:ext cx="8640960" cy="6120680"/>
          </a:xfrm>
        </p:spPr>
        <p:txBody>
          <a:bodyPr>
            <a:noAutofit/>
          </a:bodyPr>
          <a:lstStyle/>
          <a:p>
            <a:pPr algn="just"/>
            <a:r>
              <a:rPr lang="en-IN" sz="3300" b="1" dirty="0"/>
              <a:t>Drug </a:t>
            </a:r>
            <a:r>
              <a:rPr lang="en-IN" sz="3300" b="1" dirty="0" smtClean="0"/>
              <a:t>Name:</a:t>
            </a:r>
            <a:r>
              <a:rPr lang="en-IN" sz="3300" dirty="0" smtClean="0"/>
              <a:t> </a:t>
            </a:r>
            <a:r>
              <a:rPr lang="en-IN" sz="3300" dirty="0" err="1" smtClean="0">
                <a:solidFill>
                  <a:schemeClr val="accent2">
                    <a:lumMod val="75000"/>
                  </a:schemeClr>
                </a:solidFill>
              </a:rPr>
              <a:t>Abcavir</a:t>
            </a:r>
            <a:endParaRPr lang="en-IN" sz="3300" dirty="0" smtClean="0">
              <a:solidFill>
                <a:schemeClr val="accent2">
                  <a:lumMod val="75000"/>
                </a:schemeClr>
              </a:solidFill>
            </a:endParaRPr>
          </a:p>
          <a:p>
            <a:pPr algn="just"/>
            <a:r>
              <a:rPr lang="en-IN" sz="3300" b="1" dirty="0" smtClean="0"/>
              <a:t>Focus: </a:t>
            </a:r>
            <a:r>
              <a:rPr lang="en-IN" sz="3300" dirty="0"/>
              <a:t>guanosine </a:t>
            </a:r>
            <a:r>
              <a:rPr lang="en-IN" sz="3300" dirty="0" smtClean="0"/>
              <a:t>analogue,</a:t>
            </a:r>
            <a:r>
              <a:rPr lang="en-IN" sz="3300" dirty="0"/>
              <a:t> Used in HIV-1 therapy in adults and in children. Used post exposure prophylaxis</a:t>
            </a:r>
            <a:endParaRPr lang="en-IN" sz="3300" dirty="0" smtClean="0"/>
          </a:p>
          <a:p>
            <a:pPr algn="just"/>
            <a:r>
              <a:rPr lang="en-IN" sz="3300" b="1" dirty="0" smtClean="0"/>
              <a:t>Dose: </a:t>
            </a:r>
            <a:r>
              <a:rPr lang="en-IN" sz="3300" dirty="0"/>
              <a:t>300mg BD.</a:t>
            </a:r>
            <a:endParaRPr lang="en-IN" sz="3300" dirty="0" smtClean="0"/>
          </a:p>
          <a:p>
            <a:pPr algn="just"/>
            <a:r>
              <a:rPr lang="en-IN" sz="3300" b="1" dirty="0" smtClean="0"/>
              <a:t>Adverse effects:</a:t>
            </a:r>
            <a:r>
              <a:rPr lang="en-IN" sz="3300" dirty="0" smtClean="0"/>
              <a:t> Hypersensitivity </a:t>
            </a:r>
            <a:r>
              <a:rPr lang="en-IN" sz="3300" dirty="0"/>
              <a:t>reaction (may include fever, rash, nausea, vomiting, </a:t>
            </a:r>
            <a:r>
              <a:rPr lang="en-IN" sz="3300" dirty="0" smtClean="0"/>
              <a:t>diarrhoea</a:t>
            </a:r>
            <a:r>
              <a:rPr lang="en-IN" sz="3300" dirty="0"/>
              <a:t>, malaise, shortness of breath, cough, pharyngitis); patients positive for HLA-B*5701 are at highest risk for </a:t>
            </a:r>
            <a:r>
              <a:rPr lang="en-IN" sz="3300" dirty="0" smtClean="0"/>
              <a:t>hypersensitivity. </a:t>
            </a:r>
            <a:endParaRPr lang="en-IN" sz="3300" dirty="0"/>
          </a:p>
        </p:txBody>
      </p:sp>
    </p:spTree>
    <p:extLst>
      <p:ext uri="{BB962C8B-B14F-4D97-AF65-F5344CB8AC3E}">
        <p14:creationId xmlns:p14="http://schemas.microsoft.com/office/powerpoint/2010/main" val="3971499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r>
              <a:rPr lang="en-IN" sz="2800" b="1" dirty="0">
                <a:solidFill>
                  <a:srgbClr val="0070C0"/>
                </a:solidFill>
              </a:rPr>
              <a:t>Nucleoside Reverse Transcriptase </a:t>
            </a:r>
            <a:r>
              <a:rPr lang="en-IN" sz="2800" b="1" dirty="0" smtClean="0">
                <a:solidFill>
                  <a:srgbClr val="0070C0"/>
                </a:solidFill>
              </a:rPr>
              <a:t>Inhibitors (NRTIs)</a:t>
            </a:r>
            <a:endParaRPr lang="en-IN" sz="2800" b="1" dirty="0">
              <a:solidFill>
                <a:srgbClr val="0070C0"/>
              </a:solidFill>
            </a:endParaRPr>
          </a:p>
        </p:txBody>
      </p:sp>
      <p:sp>
        <p:nvSpPr>
          <p:cNvPr id="3" name="Content Placeholder 2"/>
          <p:cNvSpPr>
            <a:spLocks noGrp="1"/>
          </p:cNvSpPr>
          <p:nvPr>
            <p:ph idx="1"/>
          </p:nvPr>
        </p:nvSpPr>
        <p:spPr>
          <a:xfrm>
            <a:off x="251520" y="620688"/>
            <a:ext cx="8640960" cy="6120680"/>
          </a:xfrm>
        </p:spPr>
        <p:txBody>
          <a:bodyPr>
            <a:noAutofit/>
          </a:bodyPr>
          <a:lstStyle/>
          <a:p>
            <a:pPr algn="just"/>
            <a:r>
              <a:rPr lang="en-IN" sz="2800" b="1" dirty="0"/>
              <a:t>Drug </a:t>
            </a:r>
            <a:r>
              <a:rPr lang="en-IN" sz="2800" b="1" dirty="0" smtClean="0"/>
              <a:t>Name:</a:t>
            </a:r>
            <a:r>
              <a:rPr lang="en-IN" sz="2800" dirty="0" smtClean="0"/>
              <a:t> </a:t>
            </a:r>
            <a:r>
              <a:rPr lang="en-IN" sz="2800" dirty="0" err="1">
                <a:solidFill>
                  <a:schemeClr val="accent2">
                    <a:lumMod val="75000"/>
                  </a:schemeClr>
                </a:solidFill>
              </a:rPr>
              <a:t>Emtricitabine</a:t>
            </a:r>
            <a:endParaRPr lang="en-IN" sz="2800" dirty="0" smtClean="0">
              <a:solidFill>
                <a:schemeClr val="accent2">
                  <a:lumMod val="75000"/>
                </a:schemeClr>
              </a:solidFill>
            </a:endParaRPr>
          </a:p>
          <a:p>
            <a:pPr algn="just"/>
            <a:r>
              <a:rPr lang="en-IN" sz="2800" b="1" dirty="0" smtClean="0"/>
              <a:t>Focus: </a:t>
            </a:r>
            <a:r>
              <a:rPr lang="en-IN" sz="2800" dirty="0" smtClean="0"/>
              <a:t>cytidine </a:t>
            </a:r>
            <a:r>
              <a:rPr lang="en-IN" sz="2800" dirty="0"/>
              <a:t>analogue</a:t>
            </a:r>
            <a:endParaRPr lang="en-IN" sz="2800" dirty="0" smtClean="0"/>
          </a:p>
          <a:p>
            <a:pPr algn="just"/>
            <a:r>
              <a:rPr lang="en-IN" sz="2800" b="1" dirty="0" smtClean="0"/>
              <a:t>Dose: </a:t>
            </a:r>
            <a:r>
              <a:rPr lang="en-IN" sz="2800" dirty="0"/>
              <a:t>200mg OD</a:t>
            </a:r>
            <a:endParaRPr lang="en-IN" sz="2800" b="1" dirty="0" smtClean="0"/>
          </a:p>
          <a:p>
            <a:pPr algn="just"/>
            <a:r>
              <a:rPr lang="en-IN" sz="2800" b="1" dirty="0" smtClean="0"/>
              <a:t>Adverse effects:</a:t>
            </a:r>
            <a:r>
              <a:rPr lang="en-IN" sz="2800" dirty="0" smtClean="0"/>
              <a:t> Minimal </a:t>
            </a:r>
            <a:r>
              <a:rPr lang="en-IN" sz="2800" dirty="0"/>
              <a:t>toxicity, hyperpigmentation Used in combination with protease inhibitor and/or </a:t>
            </a:r>
            <a:r>
              <a:rPr lang="en-IN" sz="2800" dirty="0" smtClean="0"/>
              <a:t>NNRTI</a:t>
            </a:r>
          </a:p>
          <a:p>
            <a:pPr algn="just"/>
            <a:r>
              <a:rPr lang="en-IN" sz="2800" b="1" dirty="0" smtClean="0"/>
              <a:t>Drug </a:t>
            </a:r>
            <a:r>
              <a:rPr lang="en-IN" sz="2800" b="1" dirty="0"/>
              <a:t>Name:</a:t>
            </a:r>
            <a:r>
              <a:rPr lang="en-IN" sz="2800" dirty="0"/>
              <a:t> </a:t>
            </a:r>
            <a:r>
              <a:rPr lang="en-IN" sz="2800" dirty="0" err="1">
                <a:solidFill>
                  <a:schemeClr val="accent2">
                    <a:lumMod val="75000"/>
                  </a:schemeClr>
                </a:solidFill>
              </a:rPr>
              <a:t>Didanosine</a:t>
            </a:r>
            <a:endParaRPr lang="en-IN" sz="2800" dirty="0" smtClean="0">
              <a:solidFill>
                <a:schemeClr val="accent2">
                  <a:lumMod val="75000"/>
                </a:schemeClr>
              </a:solidFill>
            </a:endParaRPr>
          </a:p>
          <a:p>
            <a:pPr algn="just"/>
            <a:r>
              <a:rPr lang="en-IN" sz="2800" b="1" dirty="0" smtClean="0"/>
              <a:t>Focus: </a:t>
            </a:r>
            <a:r>
              <a:rPr lang="en-IN" sz="2800" dirty="0"/>
              <a:t>adenosine </a:t>
            </a:r>
            <a:r>
              <a:rPr lang="en-IN" sz="2800" dirty="0" smtClean="0"/>
              <a:t>nucleoside, </a:t>
            </a:r>
            <a:r>
              <a:rPr lang="en-IN" sz="2800" dirty="0"/>
              <a:t>active against HIV-1, HIV-2, and other retroviruses including </a:t>
            </a:r>
            <a:r>
              <a:rPr lang="en-IN" sz="2800" dirty="0" smtClean="0"/>
              <a:t>HTLV-1</a:t>
            </a:r>
            <a:endParaRPr lang="en-IN" sz="2800" dirty="0"/>
          </a:p>
          <a:p>
            <a:pPr algn="just"/>
            <a:r>
              <a:rPr lang="en-IN" sz="2800" b="1" dirty="0"/>
              <a:t>Dose: </a:t>
            </a:r>
            <a:r>
              <a:rPr lang="en-IN" sz="2800" dirty="0"/>
              <a:t>250mg BD, 30mins before or 2 hrs after meal</a:t>
            </a:r>
            <a:endParaRPr lang="en-IN" sz="2800" b="1" dirty="0" smtClean="0"/>
          </a:p>
          <a:p>
            <a:pPr algn="just"/>
            <a:r>
              <a:rPr lang="en-IN" sz="2800" b="1" dirty="0" smtClean="0"/>
              <a:t>Adverse effects: </a:t>
            </a:r>
            <a:r>
              <a:rPr lang="en-IN" sz="2800" dirty="0" smtClean="0"/>
              <a:t>Peripheral </a:t>
            </a:r>
            <a:r>
              <a:rPr lang="en-IN" sz="2800" dirty="0"/>
              <a:t>neuropathy, pancreatitis, nausea, lactic acidosis, hyperuricemia, optical </a:t>
            </a:r>
            <a:r>
              <a:rPr lang="en-IN" sz="2800" dirty="0" smtClean="0"/>
              <a:t>neuritis.</a:t>
            </a:r>
            <a:endParaRPr lang="en-IN" sz="2800" dirty="0"/>
          </a:p>
        </p:txBody>
      </p:sp>
    </p:spTree>
    <p:extLst>
      <p:ext uri="{BB962C8B-B14F-4D97-AF65-F5344CB8AC3E}">
        <p14:creationId xmlns:p14="http://schemas.microsoft.com/office/powerpoint/2010/main" val="1355643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r>
              <a:rPr lang="en-IN" sz="2800" b="1" dirty="0">
                <a:solidFill>
                  <a:schemeClr val="accent6">
                    <a:lumMod val="50000"/>
                  </a:schemeClr>
                </a:solidFill>
              </a:rPr>
              <a:t>Nucleotide Reverse Transcriptase Inhibitors (</a:t>
            </a:r>
            <a:r>
              <a:rPr lang="en-IN" sz="2800" b="1" dirty="0" err="1" smtClean="0">
                <a:solidFill>
                  <a:schemeClr val="accent6">
                    <a:lumMod val="50000"/>
                  </a:schemeClr>
                </a:solidFill>
              </a:rPr>
              <a:t>NtRTIs</a:t>
            </a:r>
            <a:r>
              <a:rPr lang="en-IN" sz="2800" b="1" dirty="0" smtClean="0">
                <a:solidFill>
                  <a:schemeClr val="accent6">
                    <a:lumMod val="50000"/>
                  </a:schemeClr>
                </a:solidFill>
              </a:rPr>
              <a:t>)</a:t>
            </a:r>
            <a:endParaRPr lang="en-IN" sz="2800" b="1" dirty="0">
              <a:solidFill>
                <a:schemeClr val="accent6">
                  <a:lumMod val="50000"/>
                </a:schemeClr>
              </a:solidFill>
            </a:endParaRPr>
          </a:p>
        </p:txBody>
      </p:sp>
      <p:sp>
        <p:nvSpPr>
          <p:cNvPr id="3" name="Content Placeholder 2"/>
          <p:cNvSpPr>
            <a:spLocks noGrp="1"/>
          </p:cNvSpPr>
          <p:nvPr>
            <p:ph idx="1"/>
          </p:nvPr>
        </p:nvSpPr>
        <p:spPr>
          <a:xfrm>
            <a:off x="251520" y="620688"/>
            <a:ext cx="8640960" cy="6120680"/>
          </a:xfrm>
        </p:spPr>
        <p:txBody>
          <a:bodyPr>
            <a:noAutofit/>
          </a:bodyPr>
          <a:lstStyle/>
          <a:p>
            <a:pPr algn="just"/>
            <a:r>
              <a:rPr lang="en-IN" sz="2400" b="1" dirty="0" smtClean="0"/>
              <a:t>Drug Name:</a:t>
            </a:r>
            <a:r>
              <a:rPr lang="en-IN" sz="2400" dirty="0" smtClean="0"/>
              <a:t> </a:t>
            </a:r>
            <a:r>
              <a:rPr lang="en-IN" sz="2400" dirty="0" err="1">
                <a:solidFill>
                  <a:schemeClr val="accent3"/>
                </a:solidFill>
              </a:rPr>
              <a:t>Tenofovir</a:t>
            </a:r>
            <a:r>
              <a:rPr lang="en-IN" sz="2400" dirty="0">
                <a:solidFill>
                  <a:schemeClr val="accent3"/>
                </a:solidFill>
              </a:rPr>
              <a:t> </a:t>
            </a:r>
            <a:r>
              <a:rPr lang="en-IN" sz="2400" dirty="0" err="1">
                <a:solidFill>
                  <a:schemeClr val="accent3"/>
                </a:solidFill>
              </a:rPr>
              <a:t>disoproxil</a:t>
            </a:r>
            <a:endParaRPr lang="en-IN" sz="2400" dirty="0" smtClean="0">
              <a:solidFill>
                <a:schemeClr val="accent3"/>
              </a:solidFill>
            </a:endParaRPr>
          </a:p>
          <a:p>
            <a:pPr algn="just"/>
            <a:r>
              <a:rPr lang="en-IN" sz="2400" b="1" dirty="0" smtClean="0"/>
              <a:t>Focus: </a:t>
            </a:r>
            <a:r>
              <a:rPr lang="en-IN" sz="2400" dirty="0"/>
              <a:t>derivative of adenosine 5'-monophosphate lacking a complete ribose ring</a:t>
            </a:r>
            <a:r>
              <a:rPr lang="en-IN" sz="2400" dirty="0" smtClean="0"/>
              <a:t>. </a:t>
            </a:r>
            <a:r>
              <a:rPr lang="en-IN" sz="2400" dirty="0" err="1"/>
              <a:t>Tenofovir</a:t>
            </a:r>
            <a:r>
              <a:rPr lang="en-IN" sz="2400" dirty="0"/>
              <a:t> </a:t>
            </a:r>
            <a:r>
              <a:rPr lang="en-IN" sz="2400" dirty="0" err="1"/>
              <a:t>disoproxil</a:t>
            </a:r>
            <a:r>
              <a:rPr lang="en-IN" sz="2400" dirty="0"/>
              <a:t> is </a:t>
            </a:r>
            <a:r>
              <a:rPr lang="en-IN" sz="2400" dirty="0" err="1"/>
              <a:t>hydrolyzed</a:t>
            </a:r>
            <a:r>
              <a:rPr lang="en-IN" sz="2400" dirty="0"/>
              <a:t> rapidly to </a:t>
            </a:r>
            <a:r>
              <a:rPr lang="en-IN" sz="2400" dirty="0" err="1"/>
              <a:t>tenofovir</a:t>
            </a:r>
            <a:r>
              <a:rPr lang="en-IN" sz="2400" dirty="0"/>
              <a:t> and then is phosphorylated by cellular kinases to its active metabolite, </a:t>
            </a:r>
            <a:r>
              <a:rPr lang="en-IN" sz="2400" dirty="0" err="1"/>
              <a:t>tenofovir</a:t>
            </a:r>
            <a:r>
              <a:rPr lang="en-IN" sz="2400" dirty="0"/>
              <a:t> </a:t>
            </a:r>
            <a:r>
              <a:rPr lang="en-IN" sz="2400" dirty="0" smtClean="0"/>
              <a:t>diphosphate. </a:t>
            </a:r>
            <a:r>
              <a:rPr lang="en-IN" sz="2400" dirty="0" err="1" smtClean="0"/>
              <a:t>Tenofovir</a:t>
            </a:r>
            <a:r>
              <a:rPr lang="en-IN" sz="2400" dirty="0" smtClean="0"/>
              <a:t> </a:t>
            </a:r>
            <a:r>
              <a:rPr lang="en-IN" sz="2400" dirty="0"/>
              <a:t>diphosphate is a competitive inhibitor of viral reverse </a:t>
            </a:r>
            <a:r>
              <a:rPr lang="en-IN" sz="2400" dirty="0" err="1"/>
              <a:t>transcriptases</a:t>
            </a:r>
            <a:r>
              <a:rPr lang="en-IN" sz="2400" dirty="0"/>
              <a:t> and is incorporated into HIV DNA to cause chain termination because it has an incomplete ribose ring.</a:t>
            </a:r>
            <a:endParaRPr lang="en-IN" sz="2400" dirty="0" smtClean="0"/>
          </a:p>
          <a:p>
            <a:pPr algn="just"/>
            <a:r>
              <a:rPr lang="en-IN" sz="2400" b="1" dirty="0" smtClean="0"/>
              <a:t>Dose: 300mg orally/ day</a:t>
            </a:r>
          </a:p>
          <a:p>
            <a:pPr lvl="0" algn="just"/>
            <a:r>
              <a:rPr lang="en-IN" sz="2400" b="1" dirty="0"/>
              <a:t>Adverse effects: </a:t>
            </a:r>
            <a:r>
              <a:rPr lang="en-IN" sz="2400" dirty="0"/>
              <a:t>Nausea, Vomiting, </a:t>
            </a:r>
            <a:r>
              <a:rPr lang="en-IN" sz="2400" dirty="0" err="1"/>
              <a:t>Diarrhea</a:t>
            </a:r>
            <a:r>
              <a:rPr lang="en-IN" sz="2400" dirty="0"/>
              <a:t>, Headache, Asthenia, renal insufficiency, </a:t>
            </a:r>
            <a:r>
              <a:rPr lang="en-IN" sz="2400" dirty="0" err="1"/>
              <a:t>osteomalacia</a:t>
            </a:r>
            <a:r>
              <a:rPr lang="en-IN" sz="2400" dirty="0"/>
              <a:t>.</a:t>
            </a:r>
          </a:p>
          <a:p>
            <a:pPr lvl="0" algn="just"/>
            <a:r>
              <a:rPr lang="en-IN" sz="2400" b="1" dirty="0"/>
              <a:t>Interactions:</a:t>
            </a:r>
            <a:r>
              <a:rPr lang="en-IN" sz="2400" dirty="0"/>
              <a:t> </a:t>
            </a:r>
            <a:r>
              <a:rPr lang="en-IN" sz="2400" dirty="0" err="1"/>
              <a:t>Tenofovir</a:t>
            </a:r>
            <a:r>
              <a:rPr lang="en-IN" sz="2400" dirty="0"/>
              <a:t> increase plasma levels of </a:t>
            </a:r>
            <a:r>
              <a:rPr lang="en-IN" sz="2400" dirty="0" err="1"/>
              <a:t>didanosine</a:t>
            </a:r>
            <a:r>
              <a:rPr lang="en-IN" sz="2400" dirty="0"/>
              <a:t> leading to toxicity (pancreatitis, hepatotoxicity, lactic acidosis), It decreases serum concentration of </a:t>
            </a:r>
            <a:r>
              <a:rPr lang="en-IN" sz="2400" dirty="0" err="1"/>
              <a:t>atazanavir</a:t>
            </a:r>
            <a:r>
              <a:rPr lang="en-IN" sz="2400" dirty="0" smtClean="0"/>
              <a:t>.</a:t>
            </a:r>
            <a:endParaRPr lang="en-IN" sz="2400" b="1" dirty="0"/>
          </a:p>
        </p:txBody>
      </p:sp>
    </p:spTree>
    <p:extLst>
      <p:ext uri="{BB962C8B-B14F-4D97-AF65-F5344CB8AC3E}">
        <p14:creationId xmlns:p14="http://schemas.microsoft.com/office/powerpoint/2010/main" val="2509744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fontScale="90000"/>
          </a:bodyPr>
          <a:lstStyle/>
          <a:p>
            <a:r>
              <a:rPr lang="en-IN" sz="2800" b="1" dirty="0">
                <a:solidFill>
                  <a:srgbClr val="7030A0"/>
                </a:solidFill>
              </a:rPr>
              <a:t>Non-Nucleoside Reverse Transcriptase </a:t>
            </a:r>
            <a:r>
              <a:rPr lang="en-IN" sz="2800" b="1" dirty="0" smtClean="0">
                <a:solidFill>
                  <a:srgbClr val="7030A0"/>
                </a:solidFill>
              </a:rPr>
              <a:t>Inhibitors(NNRTIs)</a:t>
            </a:r>
            <a:endParaRPr lang="en-IN" sz="2800" b="1" dirty="0">
              <a:solidFill>
                <a:srgbClr val="7030A0"/>
              </a:solidFill>
            </a:endParaRPr>
          </a:p>
        </p:txBody>
      </p:sp>
      <p:sp>
        <p:nvSpPr>
          <p:cNvPr id="3" name="Content Placeholder 2"/>
          <p:cNvSpPr>
            <a:spLocks noGrp="1"/>
          </p:cNvSpPr>
          <p:nvPr>
            <p:ph idx="1"/>
          </p:nvPr>
        </p:nvSpPr>
        <p:spPr>
          <a:xfrm>
            <a:off x="251520" y="620688"/>
            <a:ext cx="8640960" cy="6120680"/>
          </a:xfrm>
        </p:spPr>
        <p:txBody>
          <a:bodyPr>
            <a:noAutofit/>
          </a:bodyPr>
          <a:lstStyle/>
          <a:p>
            <a:pPr lvl="0" algn="just"/>
            <a:r>
              <a:rPr lang="en-IN" sz="3000" dirty="0" smtClean="0"/>
              <a:t>NNRTIs have </a:t>
            </a:r>
            <a:r>
              <a:rPr lang="en-IN" sz="3000" dirty="0"/>
              <a:t>potent activity against HIV-1 and are part of preferred initial regimens. </a:t>
            </a:r>
            <a:r>
              <a:rPr lang="en-IN" sz="3000" dirty="0" err="1" smtClean="0"/>
              <a:t>Nevirapine</a:t>
            </a:r>
            <a:r>
              <a:rPr lang="en-IN" sz="3000" dirty="0" smtClean="0"/>
              <a:t> is introduced first, </a:t>
            </a:r>
            <a:r>
              <a:rPr lang="en-IN" sz="3000" dirty="0" err="1" smtClean="0"/>
              <a:t>Efavirenz</a:t>
            </a:r>
            <a:r>
              <a:rPr lang="en-IN" sz="3000" dirty="0" smtClean="0"/>
              <a:t> </a:t>
            </a:r>
            <a:r>
              <a:rPr lang="en-IN" sz="3000" dirty="0"/>
              <a:t>confers most significant inhibition of viral </a:t>
            </a:r>
            <a:r>
              <a:rPr lang="en-IN" sz="3000" dirty="0" smtClean="0"/>
              <a:t>infectivity, All </a:t>
            </a:r>
            <a:r>
              <a:rPr lang="en-IN" sz="3000" dirty="0"/>
              <a:t>exhibit same mechanism of </a:t>
            </a:r>
            <a:r>
              <a:rPr lang="en-IN" sz="3000" dirty="0" smtClean="0"/>
              <a:t>action.</a:t>
            </a:r>
            <a:endParaRPr lang="en-IN" sz="3000" dirty="0"/>
          </a:p>
          <a:p>
            <a:pPr lvl="0" algn="just"/>
            <a:r>
              <a:rPr lang="en-IN" sz="3000" b="1" dirty="0" smtClean="0"/>
              <a:t>Mechanism </a:t>
            </a:r>
            <a:r>
              <a:rPr lang="en-IN" sz="3000" b="1" dirty="0"/>
              <a:t>of </a:t>
            </a:r>
            <a:r>
              <a:rPr lang="en-IN" sz="3000" b="1" dirty="0" smtClean="0"/>
              <a:t>action:</a:t>
            </a:r>
            <a:r>
              <a:rPr lang="en-IN" sz="3000" dirty="0" smtClean="0"/>
              <a:t> </a:t>
            </a:r>
            <a:r>
              <a:rPr lang="en-IN" sz="3000" dirty="0"/>
              <a:t>• HIV reverse transcriptase is a heterodimer composed of 2 subunits (p66 and p51</a:t>
            </a:r>
            <a:r>
              <a:rPr lang="en-IN" sz="3000" dirty="0" smtClean="0"/>
              <a:t>). NNRTIs </a:t>
            </a:r>
            <a:r>
              <a:rPr lang="en-IN" sz="3000" dirty="0"/>
              <a:t>bind p66 subunit at a hydrophobic pocket distant from active site of enzyme (allosteric site</a:t>
            </a:r>
            <a:r>
              <a:rPr lang="en-IN" sz="3000" dirty="0" smtClean="0"/>
              <a:t>). This non-competitive </a:t>
            </a:r>
            <a:r>
              <a:rPr lang="en-IN" sz="3000" dirty="0"/>
              <a:t>binding induces a conformational change and inhibits reverse </a:t>
            </a:r>
            <a:r>
              <a:rPr lang="en-IN" sz="3000" dirty="0" smtClean="0"/>
              <a:t>transcriptase </a:t>
            </a:r>
            <a:r>
              <a:rPr lang="en-IN" sz="3000" dirty="0"/>
              <a:t>enzymes.</a:t>
            </a:r>
          </a:p>
          <a:p>
            <a:pPr lvl="0" algn="just"/>
            <a:endParaRPr lang="en-IN" sz="2800" b="1" dirty="0"/>
          </a:p>
        </p:txBody>
      </p:sp>
    </p:spTree>
    <p:extLst>
      <p:ext uri="{BB962C8B-B14F-4D97-AF65-F5344CB8AC3E}">
        <p14:creationId xmlns:p14="http://schemas.microsoft.com/office/powerpoint/2010/main" val="4098269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fontScale="90000"/>
          </a:bodyPr>
          <a:lstStyle/>
          <a:p>
            <a:r>
              <a:rPr lang="en-IN" sz="2800" b="1" dirty="0">
                <a:solidFill>
                  <a:srgbClr val="7030A0"/>
                </a:solidFill>
              </a:rPr>
              <a:t>Non-Nucleoside Reverse Transcriptase Inhibitors(NNRTIs)</a:t>
            </a:r>
            <a:endParaRPr lang="en-IN" sz="2800" b="1" dirty="0">
              <a:solidFill>
                <a:srgbClr val="0070C0"/>
              </a:solidFill>
            </a:endParaRPr>
          </a:p>
        </p:txBody>
      </p:sp>
      <p:sp>
        <p:nvSpPr>
          <p:cNvPr id="3" name="Content Placeholder 2"/>
          <p:cNvSpPr>
            <a:spLocks noGrp="1"/>
          </p:cNvSpPr>
          <p:nvPr>
            <p:ph idx="1"/>
          </p:nvPr>
        </p:nvSpPr>
        <p:spPr>
          <a:xfrm>
            <a:off x="251520" y="620688"/>
            <a:ext cx="8640960" cy="6120680"/>
          </a:xfrm>
        </p:spPr>
        <p:txBody>
          <a:bodyPr>
            <a:noAutofit/>
          </a:bodyPr>
          <a:lstStyle/>
          <a:p>
            <a:pPr algn="just"/>
            <a:r>
              <a:rPr lang="en-IN" sz="2750" b="1" dirty="0"/>
              <a:t>Drug </a:t>
            </a:r>
            <a:r>
              <a:rPr lang="en-IN" sz="2750" b="1" dirty="0" smtClean="0"/>
              <a:t>Name:</a:t>
            </a:r>
            <a:r>
              <a:rPr lang="en-IN" sz="2750" dirty="0" smtClean="0"/>
              <a:t> </a:t>
            </a:r>
            <a:r>
              <a:rPr lang="en-IN" sz="2750" dirty="0" err="1">
                <a:solidFill>
                  <a:schemeClr val="accent1"/>
                </a:solidFill>
              </a:rPr>
              <a:t>Nevirapine</a:t>
            </a:r>
            <a:endParaRPr lang="en-IN" sz="2750" dirty="0" smtClean="0">
              <a:solidFill>
                <a:schemeClr val="accent1"/>
              </a:solidFill>
            </a:endParaRPr>
          </a:p>
          <a:p>
            <a:pPr algn="just"/>
            <a:r>
              <a:rPr lang="en-IN" sz="2750" b="1" dirty="0" smtClean="0"/>
              <a:t>Focus: </a:t>
            </a:r>
            <a:r>
              <a:rPr lang="en-IN" sz="2750" dirty="0" smtClean="0"/>
              <a:t>It is </a:t>
            </a:r>
            <a:r>
              <a:rPr lang="en-IN" sz="2750" dirty="0"/>
              <a:t>enzyme inducer- causes </a:t>
            </a:r>
            <a:r>
              <a:rPr lang="en-IN" sz="2750" dirty="0" smtClean="0"/>
              <a:t>auto-induction </a:t>
            </a:r>
            <a:r>
              <a:rPr lang="en-IN" sz="2750" dirty="0"/>
              <a:t>of its own metabolism.</a:t>
            </a:r>
            <a:endParaRPr lang="en-IN" sz="2750" dirty="0" smtClean="0"/>
          </a:p>
          <a:p>
            <a:pPr algn="just"/>
            <a:r>
              <a:rPr lang="en-IN" sz="2750" b="1" dirty="0" smtClean="0"/>
              <a:t>Dose: </a:t>
            </a:r>
            <a:r>
              <a:rPr lang="en-IN" sz="2750" dirty="0"/>
              <a:t>Initially it is started at low dose and then is gradually increased in 2 weeks as level decreases by </a:t>
            </a:r>
            <a:r>
              <a:rPr lang="en-IN" sz="2750" dirty="0" smtClean="0"/>
              <a:t>auto-induction. To reduce the skin rash only 200mg orally /day immediate release tablets are administered.</a:t>
            </a:r>
            <a:endParaRPr lang="en-IN" sz="2750" b="1" dirty="0" smtClean="0"/>
          </a:p>
          <a:p>
            <a:pPr algn="just"/>
            <a:r>
              <a:rPr lang="en-IN" sz="2750" b="1" dirty="0" smtClean="0"/>
              <a:t>Adverse effects: </a:t>
            </a:r>
            <a:r>
              <a:rPr lang="en-IN" sz="2750" dirty="0" err="1" smtClean="0"/>
              <a:t>Nevirapine</a:t>
            </a:r>
            <a:r>
              <a:rPr lang="en-IN" sz="2750" dirty="0" smtClean="0"/>
              <a:t> can cause severe life threating side effects, these include severe liver problems, skin rash and skin reactions.</a:t>
            </a:r>
          </a:p>
          <a:p>
            <a:pPr lvl="0" algn="just"/>
            <a:r>
              <a:rPr lang="en-IN" sz="2750" b="1" dirty="0" smtClean="0"/>
              <a:t>Interactions:</a:t>
            </a:r>
            <a:r>
              <a:rPr lang="en-IN" sz="2750" dirty="0" smtClean="0"/>
              <a:t> </a:t>
            </a:r>
            <a:r>
              <a:rPr lang="en-IN" sz="2750" dirty="0" err="1" smtClean="0"/>
              <a:t>nevirapine</a:t>
            </a:r>
            <a:r>
              <a:rPr lang="en-IN" sz="2750" dirty="0" smtClean="0"/>
              <a:t> may reduce the blood levels and effect of ergotamine. It also may decrease the effect of methadone.</a:t>
            </a:r>
          </a:p>
        </p:txBody>
      </p:sp>
    </p:spTree>
    <p:extLst>
      <p:ext uri="{BB962C8B-B14F-4D97-AF65-F5344CB8AC3E}">
        <p14:creationId xmlns:p14="http://schemas.microsoft.com/office/powerpoint/2010/main" val="341593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r>
              <a:rPr lang="en-IN" sz="2800" b="1" dirty="0">
                <a:solidFill>
                  <a:schemeClr val="accent1">
                    <a:lumMod val="75000"/>
                  </a:schemeClr>
                </a:solidFill>
              </a:rPr>
              <a:t>Protease Inhibitors</a:t>
            </a:r>
          </a:p>
        </p:txBody>
      </p:sp>
      <p:sp>
        <p:nvSpPr>
          <p:cNvPr id="3" name="Content Placeholder 2"/>
          <p:cNvSpPr>
            <a:spLocks noGrp="1"/>
          </p:cNvSpPr>
          <p:nvPr>
            <p:ph idx="1"/>
          </p:nvPr>
        </p:nvSpPr>
        <p:spPr>
          <a:xfrm>
            <a:off x="251520" y="620688"/>
            <a:ext cx="8640960" cy="6120680"/>
          </a:xfrm>
        </p:spPr>
        <p:txBody>
          <a:bodyPr>
            <a:noAutofit/>
          </a:bodyPr>
          <a:lstStyle/>
          <a:p>
            <a:pPr lvl="0" algn="just"/>
            <a:r>
              <a:rPr lang="en-IN" sz="2850" dirty="0" smtClean="0"/>
              <a:t>First </a:t>
            </a:r>
            <a:r>
              <a:rPr lang="en-IN" sz="2850" dirty="0"/>
              <a:t>introduced in 1995 • Are an integral part of treatment • Exhibit activity against clinical isolates of both HIV-1 and HIV-2.</a:t>
            </a:r>
          </a:p>
          <a:p>
            <a:pPr lvl="0" algn="just"/>
            <a:r>
              <a:rPr lang="en-IN" sz="2850" b="1" dirty="0" smtClean="0"/>
              <a:t>Mechanism </a:t>
            </a:r>
            <a:r>
              <a:rPr lang="en-IN" sz="2850" b="1" dirty="0"/>
              <a:t>of </a:t>
            </a:r>
            <a:r>
              <a:rPr lang="en-IN" sz="2850" b="1" dirty="0" smtClean="0"/>
              <a:t>Action:</a:t>
            </a:r>
            <a:r>
              <a:rPr lang="en-IN" sz="2850" dirty="0" smtClean="0"/>
              <a:t> HIV </a:t>
            </a:r>
            <a:r>
              <a:rPr lang="en-IN" sz="2850" dirty="0"/>
              <a:t>protease is a 99 amino acid protein responsible for cleaving large proteins and enzymes leading to maturation of virus particles. </a:t>
            </a:r>
            <a:r>
              <a:rPr lang="en-IN" sz="2850" dirty="0" smtClean="0"/>
              <a:t>PI’s </a:t>
            </a:r>
            <a:r>
              <a:rPr lang="en-IN" sz="2850" dirty="0"/>
              <a:t>are competitive inhibitors which bind to HIV protease and prevent subsequent cleavage of polypeptides preventing the maturation of new virus particles further leading to production of immature non infectious viral progeny, which prevents further infection. • Acts at late step of virus cycle. • Effective in both acute and chronic infection</a:t>
            </a:r>
            <a:r>
              <a:rPr lang="en-IN" sz="2850" dirty="0" smtClean="0"/>
              <a:t>.</a:t>
            </a:r>
            <a:endParaRPr lang="en-IN" sz="2850" dirty="0"/>
          </a:p>
        </p:txBody>
      </p:sp>
    </p:spTree>
    <p:extLst>
      <p:ext uri="{BB962C8B-B14F-4D97-AF65-F5344CB8AC3E}">
        <p14:creationId xmlns:p14="http://schemas.microsoft.com/office/powerpoint/2010/main" val="15909046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r>
              <a:rPr lang="en-IN" sz="2800" b="1" dirty="0">
                <a:solidFill>
                  <a:schemeClr val="accent1">
                    <a:lumMod val="75000"/>
                  </a:schemeClr>
                </a:solidFill>
              </a:rPr>
              <a:t>Protease Inhibitors</a:t>
            </a:r>
          </a:p>
        </p:txBody>
      </p:sp>
      <p:sp>
        <p:nvSpPr>
          <p:cNvPr id="3" name="Content Placeholder 2"/>
          <p:cNvSpPr>
            <a:spLocks noGrp="1"/>
          </p:cNvSpPr>
          <p:nvPr>
            <p:ph idx="1"/>
          </p:nvPr>
        </p:nvSpPr>
        <p:spPr>
          <a:xfrm>
            <a:off x="251520" y="620688"/>
            <a:ext cx="8640960" cy="6120680"/>
          </a:xfrm>
        </p:spPr>
        <p:txBody>
          <a:bodyPr>
            <a:noAutofit/>
          </a:bodyPr>
          <a:lstStyle/>
          <a:p>
            <a:pPr lvl="0"/>
            <a:r>
              <a:rPr lang="en-IN" sz="2400" dirty="0" smtClean="0"/>
              <a:t>Pharmacokinetics </a:t>
            </a:r>
            <a:r>
              <a:rPr lang="en-IN" sz="2400" dirty="0"/>
              <a:t>• Significant first-pass metabolism by cytochrome P450 (CYP) 3A4 and </a:t>
            </a:r>
            <a:r>
              <a:rPr lang="en-IN" sz="2400" dirty="0" smtClean="0"/>
              <a:t>3A5.</a:t>
            </a:r>
          </a:p>
          <a:p>
            <a:pPr algn="just"/>
            <a:r>
              <a:rPr lang="en-IN" sz="2400" b="1" dirty="0"/>
              <a:t>Drug Name:</a:t>
            </a:r>
            <a:r>
              <a:rPr lang="en-IN" sz="2400" dirty="0"/>
              <a:t> </a:t>
            </a:r>
            <a:r>
              <a:rPr lang="en-IN" sz="2400" dirty="0">
                <a:solidFill>
                  <a:srgbClr val="C00000"/>
                </a:solidFill>
              </a:rPr>
              <a:t>Ritonavir</a:t>
            </a:r>
            <a:endParaRPr lang="en-IN" sz="2400" dirty="0" smtClean="0">
              <a:solidFill>
                <a:srgbClr val="C00000"/>
              </a:solidFill>
            </a:endParaRPr>
          </a:p>
          <a:p>
            <a:pPr algn="just"/>
            <a:r>
              <a:rPr lang="en-IN" sz="2400" b="1" dirty="0" smtClean="0"/>
              <a:t>Focus</a:t>
            </a:r>
            <a:r>
              <a:rPr lang="en-IN" sz="2400" b="1" dirty="0"/>
              <a:t>: </a:t>
            </a:r>
            <a:r>
              <a:rPr lang="en-IN" sz="2400" dirty="0"/>
              <a:t>potent enzyme </a:t>
            </a:r>
            <a:r>
              <a:rPr lang="en-IN" sz="2400" dirty="0" smtClean="0"/>
              <a:t>inhibitor, sufficient </a:t>
            </a:r>
            <a:r>
              <a:rPr lang="en-IN" sz="2400" dirty="0"/>
              <a:t>to inhibit CYP3A4 and increase the concentrations of most concurrently administered CYP3A4 </a:t>
            </a:r>
            <a:r>
              <a:rPr lang="en-IN" sz="2400" dirty="0" smtClean="0"/>
              <a:t>substrates. </a:t>
            </a:r>
            <a:r>
              <a:rPr lang="en-IN" sz="2400" dirty="0"/>
              <a:t>Boosted PI regimen- decreases the </a:t>
            </a:r>
            <a:r>
              <a:rPr lang="en-IN" sz="2400" dirty="0" smtClean="0"/>
              <a:t>frequency </a:t>
            </a:r>
            <a:r>
              <a:rPr lang="en-IN" sz="2400" dirty="0"/>
              <a:t>and toxicity of the </a:t>
            </a:r>
            <a:r>
              <a:rPr lang="en-IN" sz="2400" dirty="0" smtClean="0"/>
              <a:t>co-administered </a:t>
            </a:r>
            <a:r>
              <a:rPr lang="en-IN" sz="2400" dirty="0"/>
              <a:t>drugs.</a:t>
            </a:r>
            <a:endParaRPr lang="en-IN" sz="2400" b="1" dirty="0" smtClean="0"/>
          </a:p>
          <a:p>
            <a:pPr algn="just"/>
            <a:r>
              <a:rPr lang="en-IN" sz="2400" b="1" dirty="0" smtClean="0"/>
              <a:t>Dose</a:t>
            </a:r>
            <a:r>
              <a:rPr lang="en-IN" sz="2400" b="1" dirty="0"/>
              <a:t>: </a:t>
            </a:r>
            <a:r>
              <a:rPr lang="en-IN" sz="2400" dirty="0"/>
              <a:t>100 or 200 mg once or twice daily </a:t>
            </a:r>
            <a:endParaRPr lang="en-IN" sz="2400" b="1" dirty="0" smtClean="0"/>
          </a:p>
          <a:p>
            <a:pPr algn="just"/>
            <a:r>
              <a:rPr lang="en-IN" sz="2400" b="1" dirty="0" smtClean="0"/>
              <a:t>Adverse </a:t>
            </a:r>
            <a:r>
              <a:rPr lang="en-IN" sz="2400" b="1" dirty="0"/>
              <a:t>effects: </a:t>
            </a:r>
            <a:r>
              <a:rPr lang="en-IN" sz="2400" dirty="0" smtClean="0"/>
              <a:t>asthenia, diarrhoea, hypertriglyceridemia, increased </a:t>
            </a:r>
            <a:r>
              <a:rPr lang="en-IN" sz="2400" dirty="0" smtClean="0">
                <a:sym typeface="Symbol"/>
              </a:rPr>
              <a:t>-</a:t>
            </a:r>
            <a:r>
              <a:rPr lang="en-IN" sz="2400" dirty="0" err="1" smtClean="0">
                <a:sym typeface="Symbol"/>
              </a:rPr>
              <a:t>glutamyl</a:t>
            </a:r>
            <a:r>
              <a:rPr lang="en-IN" sz="2400" dirty="0" smtClean="0">
                <a:sym typeface="Symbol"/>
              </a:rPr>
              <a:t> </a:t>
            </a:r>
            <a:r>
              <a:rPr lang="en-IN" sz="2400" dirty="0" err="1" smtClean="0">
                <a:sym typeface="Symbol"/>
              </a:rPr>
              <a:t>tranferase</a:t>
            </a:r>
            <a:r>
              <a:rPr lang="en-IN" sz="2400" dirty="0" smtClean="0">
                <a:sym typeface="Symbol"/>
              </a:rPr>
              <a:t>, nausea, vomiting and unpleasant taste.</a:t>
            </a:r>
            <a:endParaRPr lang="en-IN" sz="2400" dirty="0"/>
          </a:p>
          <a:p>
            <a:pPr lvl="0" algn="just"/>
            <a:r>
              <a:rPr lang="en-IN" sz="2400" b="1" dirty="0"/>
              <a:t>Interactions:</a:t>
            </a:r>
            <a:r>
              <a:rPr lang="en-IN" sz="2400" dirty="0"/>
              <a:t> </a:t>
            </a:r>
            <a:r>
              <a:rPr lang="en-IN" sz="2400" dirty="0" smtClean="0"/>
              <a:t>ritonavir may increase the blood level of buprenorphine which may increase drowsiness, dizziness etc. cetirizine effect may increase by ritonavir.</a:t>
            </a:r>
            <a:endParaRPr lang="en-IN" sz="2400" dirty="0"/>
          </a:p>
          <a:p>
            <a:pPr lvl="0"/>
            <a:endParaRPr lang="en-IN" sz="2800" dirty="0"/>
          </a:p>
          <a:p>
            <a:pPr algn="just"/>
            <a:endParaRPr lang="en-IN" sz="2800" dirty="0" smtClean="0"/>
          </a:p>
        </p:txBody>
      </p:sp>
    </p:spTree>
    <p:extLst>
      <p:ext uri="{BB962C8B-B14F-4D97-AF65-F5344CB8AC3E}">
        <p14:creationId xmlns:p14="http://schemas.microsoft.com/office/powerpoint/2010/main" val="35496944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r>
              <a:rPr lang="en-IN" sz="2800" b="1" dirty="0" smtClean="0">
                <a:solidFill>
                  <a:srgbClr val="C00000"/>
                </a:solidFill>
              </a:rPr>
              <a:t>Entry/Fusion </a:t>
            </a:r>
            <a:r>
              <a:rPr lang="en-IN" sz="2800" b="1" dirty="0">
                <a:solidFill>
                  <a:srgbClr val="C00000"/>
                </a:solidFill>
              </a:rPr>
              <a:t>Inhibitors</a:t>
            </a:r>
          </a:p>
        </p:txBody>
      </p:sp>
      <p:sp>
        <p:nvSpPr>
          <p:cNvPr id="3" name="Content Placeholder 2"/>
          <p:cNvSpPr>
            <a:spLocks noGrp="1"/>
          </p:cNvSpPr>
          <p:nvPr>
            <p:ph idx="1"/>
          </p:nvPr>
        </p:nvSpPr>
        <p:spPr>
          <a:xfrm>
            <a:off x="251520" y="620688"/>
            <a:ext cx="8640960" cy="6120680"/>
          </a:xfrm>
        </p:spPr>
        <p:txBody>
          <a:bodyPr>
            <a:noAutofit/>
          </a:bodyPr>
          <a:lstStyle/>
          <a:p>
            <a:pPr lvl="0" algn="just"/>
            <a:r>
              <a:rPr lang="en-IN" sz="2800" b="1" dirty="0"/>
              <a:t>Mechanism of Action: </a:t>
            </a:r>
            <a:r>
              <a:rPr lang="en-IN" sz="2800" dirty="0" smtClean="0"/>
              <a:t>Binding </a:t>
            </a:r>
            <a:r>
              <a:rPr lang="en-IN" sz="2800" dirty="0"/>
              <a:t>of gp120 HIV surface protein to CD4 receptor induces a structural change that reveals V3 loop of the protein. </a:t>
            </a:r>
            <a:r>
              <a:rPr lang="en-IN" sz="2800" dirty="0" smtClean="0"/>
              <a:t>V3 </a:t>
            </a:r>
            <a:r>
              <a:rPr lang="en-IN" sz="2800" dirty="0"/>
              <a:t>loop then binds with a chemokine </a:t>
            </a:r>
            <a:r>
              <a:rPr lang="en-IN" sz="2800" dirty="0" smtClean="0"/>
              <a:t>co-receptor </a:t>
            </a:r>
            <a:r>
              <a:rPr lang="en-IN" sz="2800" dirty="0"/>
              <a:t>(principally either CCR5 or CXCR4), allowing gp41 to insert itself into the host cell membrane and folds to form six helical bundle. </a:t>
            </a:r>
            <a:r>
              <a:rPr lang="en-IN" sz="2800" dirty="0" smtClean="0"/>
              <a:t>The </a:t>
            </a:r>
            <a:r>
              <a:rPr lang="en-IN" sz="2800" dirty="0"/>
              <a:t>latter is the driving force that bring the opposing membranes in close proximity resulting in the formation of fusion </a:t>
            </a:r>
            <a:r>
              <a:rPr lang="en-IN" sz="2800" dirty="0" smtClean="0"/>
              <a:t>pore.</a:t>
            </a:r>
          </a:p>
          <a:p>
            <a:pPr lvl="0" algn="just"/>
            <a:r>
              <a:rPr lang="en-IN" sz="2800" b="1" dirty="0"/>
              <a:t>Drug Name: </a:t>
            </a:r>
            <a:r>
              <a:rPr lang="en-IN" sz="2800" dirty="0" err="1" smtClean="0">
                <a:solidFill>
                  <a:schemeClr val="accent2"/>
                </a:solidFill>
              </a:rPr>
              <a:t>Maraviroc</a:t>
            </a:r>
            <a:endParaRPr lang="en-IN" sz="2800" dirty="0">
              <a:solidFill>
                <a:schemeClr val="accent2"/>
              </a:solidFill>
            </a:endParaRPr>
          </a:p>
          <a:p>
            <a:pPr lvl="0" algn="just"/>
            <a:r>
              <a:rPr lang="en-IN" sz="2800" b="1" dirty="0"/>
              <a:t>Focus: </a:t>
            </a:r>
            <a:r>
              <a:rPr lang="en-IN" sz="2800" dirty="0" smtClean="0"/>
              <a:t>selectively </a:t>
            </a:r>
            <a:r>
              <a:rPr lang="en-IN" sz="2800" dirty="0"/>
              <a:t>and reversibly binds CCR5 </a:t>
            </a:r>
            <a:r>
              <a:rPr lang="en-IN" sz="2800" dirty="0" smtClean="0"/>
              <a:t>co-receptor</a:t>
            </a:r>
            <a:r>
              <a:rPr lang="en-IN" sz="2800" dirty="0"/>
              <a:t>, blocking V3 loop interaction and inhibiting fusion of cellular membranes</a:t>
            </a:r>
            <a:r>
              <a:rPr lang="en-IN" sz="2800" dirty="0" smtClean="0"/>
              <a:t>.</a:t>
            </a:r>
            <a:endParaRPr lang="en-IN" sz="2800" dirty="0"/>
          </a:p>
        </p:txBody>
      </p:sp>
    </p:spTree>
    <p:extLst>
      <p:ext uri="{BB962C8B-B14F-4D97-AF65-F5344CB8AC3E}">
        <p14:creationId xmlns:p14="http://schemas.microsoft.com/office/powerpoint/2010/main" val="5814986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r>
              <a:rPr lang="en-IN" sz="2800" b="1" dirty="0" smtClean="0">
                <a:solidFill>
                  <a:srgbClr val="C00000"/>
                </a:solidFill>
              </a:rPr>
              <a:t>Entry/Fusion </a:t>
            </a:r>
            <a:r>
              <a:rPr lang="en-IN" sz="2800" b="1" dirty="0">
                <a:solidFill>
                  <a:srgbClr val="C00000"/>
                </a:solidFill>
              </a:rPr>
              <a:t>Inhibitors</a:t>
            </a:r>
          </a:p>
        </p:txBody>
      </p:sp>
      <p:sp>
        <p:nvSpPr>
          <p:cNvPr id="3" name="Content Placeholder 2"/>
          <p:cNvSpPr>
            <a:spLocks noGrp="1"/>
          </p:cNvSpPr>
          <p:nvPr>
            <p:ph idx="1"/>
          </p:nvPr>
        </p:nvSpPr>
        <p:spPr>
          <a:xfrm>
            <a:off x="251520" y="620688"/>
            <a:ext cx="8640960" cy="6120680"/>
          </a:xfrm>
        </p:spPr>
        <p:txBody>
          <a:bodyPr>
            <a:noAutofit/>
          </a:bodyPr>
          <a:lstStyle/>
          <a:p>
            <a:pPr lvl="0" algn="just"/>
            <a:r>
              <a:rPr lang="en-IN" sz="2800" b="1" dirty="0" smtClean="0"/>
              <a:t>Pharmacokinetics:</a:t>
            </a:r>
            <a:r>
              <a:rPr lang="en-IN" sz="2800" dirty="0" smtClean="0"/>
              <a:t> 75</a:t>
            </a:r>
            <a:r>
              <a:rPr lang="en-IN" sz="2800" dirty="0"/>
              <a:t>% protein-bound, primarily to albumin and alpha1 acid glycoprotein. </a:t>
            </a:r>
            <a:r>
              <a:rPr lang="en-IN" sz="2800" dirty="0" smtClean="0"/>
              <a:t>Terminal </a:t>
            </a:r>
            <a:r>
              <a:rPr lang="en-IN" sz="2800" dirty="0"/>
              <a:t>half-life is 15-30 hours. </a:t>
            </a:r>
            <a:r>
              <a:rPr lang="en-IN" sz="2800" dirty="0" smtClean="0"/>
              <a:t>Metabolized </a:t>
            </a:r>
            <a:r>
              <a:rPr lang="en-IN" sz="2800" dirty="0"/>
              <a:t>through CYP3A4 and is a substrate for efflux pump </a:t>
            </a:r>
            <a:r>
              <a:rPr lang="en-IN" sz="2800" dirty="0" smtClean="0"/>
              <a:t>p-glycoprotein.</a:t>
            </a:r>
          </a:p>
          <a:p>
            <a:pPr algn="just"/>
            <a:r>
              <a:rPr lang="en-IN" sz="2800" b="1" dirty="0"/>
              <a:t>Dose: </a:t>
            </a:r>
            <a:r>
              <a:rPr lang="en-IN" sz="2800" dirty="0" smtClean="0"/>
              <a:t>Dosage </a:t>
            </a:r>
            <a:r>
              <a:rPr lang="en-IN" sz="2800" dirty="0"/>
              <a:t>adjustment is required when administered in combination with potent inhibitors or inducers of </a:t>
            </a:r>
            <a:r>
              <a:rPr lang="en-IN" sz="2800" dirty="0" smtClean="0"/>
              <a:t>CYP3A4. 300 </a:t>
            </a:r>
            <a:r>
              <a:rPr lang="en-IN" sz="2800" dirty="0"/>
              <a:t>mg PO </a:t>
            </a:r>
            <a:r>
              <a:rPr lang="en-IN" sz="2800" dirty="0" smtClean="0"/>
              <a:t>bid, </a:t>
            </a:r>
            <a:r>
              <a:rPr lang="en-IN" sz="2800" dirty="0"/>
              <a:t>150 mg PO bid (CYP3A4 </a:t>
            </a:r>
            <a:r>
              <a:rPr lang="en-IN" sz="2800" dirty="0" smtClean="0"/>
              <a:t>inhibitors), 600 </a:t>
            </a:r>
            <a:r>
              <a:rPr lang="en-IN" sz="2800" dirty="0"/>
              <a:t>mg PO bid (CYP3A4 </a:t>
            </a:r>
            <a:r>
              <a:rPr lang="en-IN" sz="2800" dirty="0" smtClean="0"/>
              <a:t>inducers), 300mg </a:t>
            </a:r>
            <a:r>
              <a:rPr lang="en-IN" sz="2800" dirty="0"/>
              <a:t>BD when given in combination with other ARD</a:t>
            </a:r>
            <a:r>
              <a:rPr lang="en-IN" sz="2800" dirty="0" smtClean="0"/>
              <a:t>.</a:t>
            </a:r>
            <a:endParaRPr lang="en-IN" sz="2800" dirty="0"/>
          </a:p>
          <a:p>
            <a:pPr lvl="0" algn="just"/>
            <a:r>
              <a:rPr lang="en-IN" sz="2800" b="1" dirty="0"/>
              <a:t>Adverse effects: </a:t>
            </a:r>
            <a:r>
              <a:rPr lang="en-IN" sz="2800" dirty="0" smtClean="0"/>
              <a:t>Hepatotoxicity, Constipation, Dizziness, Cough, Pyrexia, Upper </a:t>
            </a:r>
            <a:r>
              <a:rPr lang="en-IN" sz="2800" dirty="0"/>
              <a:t>respiratory tract </a:t>
            </a:r>
            <a:r>
              <a:rPr lang="en-IN" sz="2800" dirty="0" smtClean="0"/>
              <a:t>infections, Rash, Musculoskeletal </a:t>
            </a:r>
            <a:r>
              <a:rPr lang="en-IN" sz="2800" dirty="0"/>
              <a:t>symptoms </a:t>
            </a:r>
            <a:r>
              <a:rPr lang="en-IN" sz="2800" dirty="0" smtClean="0"/>
              <a:t>- </a:t>
            </a:r>
            <a:r>
              <a:rPr lang="en-IN" sz="2800" dirty="0"/>
              <a:t>Abdominal </a:t>
            </a:r>
            <a:r>
              <a:rPr lang="en-IN" sz="2800" dirty="0" smtClean="0"/>
              <a:t>pain, </a:t>
            </a:r>
            <a:r>
              <a:rPr lang="en-IN" sz="2800" dirty="0" err="1" smtClean="0"/>
              <a:t>nasopharyngitis</a:t>
            </a:r>
            <a:r>
              <a:rPr lang="en-IN" sz="2800" dirty="0" smtClean="0"/>
              <a:t>.</a:t>
            </a:r>
            <a:endParaRPr lang="en-IN" sz="2800" dirty="0"/>
          </a:p>
          <a:p>
            <a:pPr algn="just"/>
            <a:endParaRPr lang="en-IN" sz="2800" dirty="0" smtClean="0"/>
          </a:p>
        </p:txBody>
      </p:sp>
    </p:spTree>
    <p:extLst>
      <p:ext uri="{BB962C8B-B14F-4D97-AF65-F5344CB8AC3E}">
        <p14:creationId xmlns:p14="http://schemas.microsoft.com/office/powerpoint/2010/main" val="692836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r>
              <a:rPr lang="en-IN" sz="2800" b="1" dirty="0">
                <a:solidFill>
                  <a:srgbClr val="0070C0"/>
                </a:solidFill>
              </a:rPr>
              <a:t>Human Immunodeficiency virus</a:t>
            </a:r>
          </a:p>
        </p:txBody>
      </p:sp>
      <p:sp>
        <p:nvSpPr>
          <p:cNvPr id="3" name="Content Placeholder 2"/>
          <p:cNvSpPr>
            <a:spLocks noGrp="1"/>
          </p:cNvSpPr>
          <p:nvPr>
            <p:ph idx="1"/>
          </p:nvPr>
        </p:nvSpPr>
        <p:spPr>
          <a:xfrm>
            <a:off x="251520" y="620688"/>
            <a:ext cx="8640960" cy="6120680"/>
          </a:xfrm>
        </p:spPr>
        <p:txBody>
          <a:bodyPr>
            <a:normAutofit fontScale="92500" lnSpcReduction="20000"/>
          </a:bodyPr>
          <a:lstStyle/>
          <a:p>
            <a:pPr lvl="0" algn="just"/>
            <a:r>
              <a:rPr lang="en-IN" sz="3000" b="1" dirty="0" smtClean="0">
                <a:latin typeface="+mj-lt"/>
              </a:rPr>
              <a:t>HIV </a:t>
            </a:r>
            <a:r>
              <a:rPr lang="en-IN" sz="3000" b="1" dirty="0">
                <a:latin typeface="+mj-lt"/>
              </a:rPr>
              <a:t>is a RNA </a:t>
            </a:r>
            <a:r>
              <a:rPr lang="en-IN" sz="3000" b="1" dirty="0" smtClean="0">
                <a:latin typeface="+mj-lt"/>
              </a:rPr>
              <a:t>(RETROVIRUS-lentivirus) virus:</a:t>
            </a:r>
            <a:r>
              <a:rPr lang="en-IN" sz="3000" dirty="0" smtClean="0">
                <a:latin typeface="+mj-lt"/>
              </a:rPr>
              <a:t> HIV-I </a:t>
            </a:r>
            <a:r>
              <a:rPr lang="en-IN" sz="3000" dirty="0">
                <a:latin typeface="+mj-lt"/>
              </a:rPr>
              <a:t>is more common </a:t>
            </a:r>
            <a:r>
              <a:rPr lang="en-IN" sz="3000" dirty="0" smtClean="0">
                <a:latin typeface="+mj-lt"/>
              </a:rPr>
              <a:t>worldwide. HIV-II </a:t>
            </a:r>
            <a:r>
              <a:rPr lang="en-IN" sz="3000" dirty="0">
                <a:latin typeface="+mj-lt"/>
              </a:rPr>
              <a:t>is restricted to West Africa. </a:t>
            </a:r>
            <a:r>
              <a:rPr lang="en-IN" sz="3000" dirty="0" smtClean="0">
                <a:latin typeface="+mj-lt"/>
              </a:rPr>
              <a:t>The </a:t>
            </a:r>
            <a:r>
              <a:rPr lang="en-IN" sz="3000" dirty="0">
                <a:latin typeface="+mj-lt"/>
              </a:rPr>
              <a:t>virus has an enzyme reverse transcriptase which transcribes the RNA genome to double stranded DNA and is incorporated into host cell. • The target for HIV is the CD-4+ Helper T-Cells, which are the backbone of the immune system.</a:t>
            </a:r>
          </a:p>
          <a:p>
            <a:pPr lvl="0" algn="just"/>
            <a:r>
              <a:rPr lang="en-IN" sz="3000" b="1" dirty="0" smtClean="0">
                <a:latin typeface="+mj-lt"/>
              </a:rPr>
              <a:t>How </a:t>
            </a:r>
            <a:r>
              <a:rPr lang="en-IN" sz="3000" b="1" dirty="0">
                <a:latin typeface="+mj-lt"/>
              </a:rPr>
              <a:t>HIV affects our </a:t>
            </a:r>
            <a:r>
              <a:rPr lang="en-IN" sz="3000" b="1" dirty="0" smtClean="0">
                <a:latin typeface="+mj-lt"/>
              </a:rPr>
              <a:t>body:</a:t>
            </a:r>
            <a:r>
              <a:rPr lang="en-IN" sz="3000" dirty="0" smtClean="0">
                <a:latin typeface="+mj-lt"/>
              </a:rPr>
              <a:t> </a:t>
            </a:r>
            <a:r>
              <a:rPr lang="en-IN" sz="3000" dirty="0">
                <a:latin typeface="+mj-lt"/>
              </a:rPr>
              <a:t>Virus enters the immune cells (CD4 cells) </a:t>
            </a:r>
            <a:r>
              <a:rPr lang="en-IN" sz="3000" dirty="0" smtClean="0">
                <a:latin typeface="+mj-lt"/>
              </a:rPr>
              <a:t>=&gt; </a:t>
            </a:r>
            <a:r>
              <a:rPr lang="en-IN" sz="3000" dirty="0">
                <a:latin typeface="+mj-lt"/>
              </a:rPr>
              <a:t>Gets integrated to the cells nucleus =&gt;</a:t>
            </a:r>
            <a:r>
              <a:rPr lang="en-IN" sz="3000" dirty="0" smtClean="0">
                <a:latin typeface="+mj-lt"/>
              </a:rPr>
              <a:t> </a:t>
            </a:r>
            <a:r>
              <a:rPr lang="en-IN" sz="3000" dirty="0">
                <a:latin typeface="+mj-lt"/>
              </a:rPr>
              <a:t>Replicates inside the cells =&gt;</a:t>
            </a:r>
            <a:r>
              <a:rPr lang="en-IN" sz="3000" dirty="0" smtClean="0">
                <a:latin typeface="+mj-lt"/>
              </a:rPr>
              <a:t> </a:t>
            </a:r>
            <a:r>
              <a:rPr lang="en-IN" sz="3000" dirty="0">
                <a:latin typeface="+mj-lt"/>
              </a:rPr>
              <a:t>Ultimately destroys the immune cells =&gt;</a:t>
            </a:r>
            <a:r>
              <a:rPr lang="en-IN" sz="3000" dirty="0" smtClean="0">
                <a:latin typeface="+mj-lt"/>
              </a:rPr>
              <a:t> </a:t>
            </a:r>
            <a:r>
              <a:rPr lang="en-IN" sz="3000" dirty="0">
                <a:latin typeface="+mj-lt"/>
              </a:rPr>
              <a:t>Immunodeficiency =&gt;</a:t>
            </a:r>
            <a:r>
              <a:rPr lang="en-IN" sz="3000" dirty="0" smtClean="0">
                <a:latin typeface="+mj-lt"/>
              </a:rPr>
              <a:t> </a:t>
            </a:r>
            <a:r>
              <a:rPr lang="en-IN" sz="3000" dirty="0">
                <a:latin typeface="+mj-lt"/>
              </a:rPr>
              <a:t>Multiple </a:t>
            </a:r>
            <a:r>
              <a:rPr lang="en-IN" sz="3000" dirty="0" smtClean="0">
                <a:latin typeface="+mj-lt"/>
              </a:rPr>
              <a:t>infections.</a:t>
            </a:r>
          </a:p>
          <a:p>
            <a:pPr lvl="0" algn="just"/>
            <a:r>
              <a:rPr lang="en-IN" sz="3000" b="1" dirty="0">
                <a:latin typeface="+mj-lt"/>
              </a:rPr>
              <a:t>Is HIV curable? </a:t>
            </a:r>
            <a:r>
              <a:rPr lang="en-IN" sz="3000" dirty="0" smtClean="0">
                <a:latin typeface="+mj-lt"/>
              </a:rPr>
              <a:t>No, </a:t>
            </a:r>
            <a:r>
              <a:rPr lang="en-IN" sz="3000" dirty="0">
                <a:latin typeface="+mj-lt"/>
              </a:rPr>
              <a:t>HIV is treatable but not curable. </a:t>
            </a:r>
            <a:r>
              <a:rPr lang="en-IN" sz="3000" dirty="0" smtClean="0">
                <a:latin typeface="+mj-lt"/>
              </a:rPr>
              <a:t>Anti </a:t>
            </a:r>
            <a:r>
              <a:rPr lang="en-IN" sz="3000" dirty="0">
                <a:latin typeface="+mj-lt"/>
              </a:rPr>
              <a:t>retroviral (ARV) drugs suppress the virus and improve immune status. However, the patient remains HIV positive for life and can transmit the disease to others.</a:t>
            </a:r>
          </a:p>
          <a:p>
            <a:endParaRPr lang="en-IN" dirty="0"/>
          </a:p>
        </p:txBody>
      </p:sp>
    </p:spTree>
    <p:extLst>
      <p:ext uri="{BB962C8B-B14F-4D97-AF65-F5344CB8AC3E}">
        <p14:creationId xmlns:p14="http://schemas.microsoft.com/office/powerpoint/2010/main" val="40863548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r>
              <a:rPr lang="en-IN" sz="2800" b="1" dirty="0" smtClean="0">
                <a:solidFill>
                  <a:srgbClr val="C00000"/>
                </a:solidFill>
              </a:rPr>
              <a:t>Entry/Fusion </a:t>
            </a:r>
            <a:r>
              <a:rPr lang="en-IN" sz="2800" b="1" dirty="0">
                <a:solidFill>
                  <a:srgbClr val="C00000"/>
                </a:solidFill>
              </a:rPr>
              <a:t>Inhibitors</a:t>
            </a:r>
          </a:p>
        </p:txBody>
      </p:sp>
      <p:sp>
        <p:nvSpPr>
          <p:cNvPr id="3" name="Content Placeholder 2"/>
          <p:cNvSpPr>
            <a:spLocks noGrp="1"/>
          </p:cNvSpPr>
          <p:nvPr>
            <p:ph idx="1"/>
          </p:nvPr>
        </p:nvSpPr>
        <p:spPr>
          <a:xfrm>
            <a:off x="251520" y="620688"/>
            <a:ext cx="8640960" cy="6120680"/>
          </a:xfrm>
        </p:spPr>
        <p:txBody>
          <a:bodyPr>
            <a:noAutofit/>
          </a:bodyPr>
          <a:lstStyle/>
          <a:p>
            <a:pPr lvl="0" algn="just"/>
            <a:r>
              <a:rPr lang="en-IN" sz="2700" dirty="0"/>
              <a:t>Fusion Inhibitors • Act extracellularly to prevent fusion of HIV to CD4 or other target cell. • Blocks second step in fusion pathway by binding to gp41. • Thus preventing the formation of 6 helical bundles of gp41 required to complete the final step in the fusion process. • Not active against HIV-2. </a:t>
            </a:r>
            <a:endParaRPr lang="en-IN" sz="2700" dirty="0" smtClean="0"/>
          </a:p>
          <a:p>
            <a:pPr lvl="0" algn="just"/>
            <a:r>
              <a:rPr lang="en-IN" sz="2700" b="1" dirty="0"/>
              <a:t>Drug Name: </a:t>
            </a:r>
            <a:r>
              <a:rPr lang="en-IN" sz="2700" dirty="0" err="1" smtClean="0">
                <a:solidFill>
                  <a:schemeClr val="accent2"/>
                </a:solidFill>
              </a:rPr>
              <a:t>Enfuvirtide</a:t>
            </a:r>
            <a:endParaRPr lang="en-IN" sz="2700" dirty="0">
              <a:solidFill>
                <a:schemeClr val="accent2"/>
              </a:solidFill>
            </a:endParaRPr>
          </a:p>
          <a:p>
            <a:pPr lvl="0" algn="just"/>
            <a:r>
              <a:rPr lang="en-IN" sz="2700" b="1" dirty="0" smtClean="0"/>
              <a:t>Dose:</a:t>
            </a:r>
            <a:r>
              <a:rPr lang="en-IN" sz="2700" dirty="0" smtClean="0"/>
              <a:t> </a:t>
            </a:r>
            <a:r>
              <a:rPr lang="en-IN" sz="2700" dirty="0"/>
              <a:t>90 mg SC bid • Dose adjustments are not required in patients with renal insufficiency or mild-to-moderate hepatic </a:t>
            </a:r>
            <a:r>
              <a:rPr lang="en-IN" sz="2700" dirty="0" smtClean="0"/>
              <a:t>insufficiency.</a:t>
            </a:r>
          </a:p>
          <a:p>
            <a:pPr lvl="0" algn="just"/>
            <a:r>
              <a:rPr lang="en-IN" sz="2700" b="1" dirty="0"/>
              <a:t>Adverse effects: </a:t>
            </a:r>
            <a:r>
              <a:rPr lang="en-IN" sz="2700" dirty="0" smtClean="0"/>
              <a:t>Injection-site </a:t>
            </a:r>
            <a:r>
              <a:rPr lang="en-IN" sz="2700" dirty="0"/>
              <a:t>reactions (</a:t>
            </a:r>
            <a:r>
              <a:rPr lang="en-IN" sz="2700" dirty="0" err="1"/>
              <a:t>eg</a:t>
            </a:r>
            <a:r>
              <a:rPr lang="en-IN" sz="2700" dirty="0"/>
              <a:t>, pain, erythema, induration, </a:t>
            </a:r>
            <a:r>
              <a:rPr lang="en-IN" sz="2700" dirty="0" smtClean="0"/>
              <a:t>nodules), </a:t>
            </a:r>
            <a:r>
              <a:rPr lang="en-IN" sz="2700" dirty="0" err="1" smtClean="0"/>
              <a:t>diarrhea</a:t>
            </a:r>
            <a:r>
              <a:rPr lang="en-IN" sz="2700" dirty="0"/>
              <a:t>, nausea, fatigue, hypersensitivity reactions, increased rate of bacterial </a:t>
            </a:r>
            <a:r>
              <a:rPr lang="en-IN" sz="2700" dirty="0" smtClean="0"/>
              <a:t>pneumonia.</a:t>
            </a:r>
            <a:endParaRPr lang="en-IN" sz="2700" dirty="0"/>
          </a:p>
          <a:p>
            <a:pPr algn="just"/>
            <a:endParaRPr lang="en-IN" sz="2800" dirty="0" smtClean="0"/>
          </a:p>
        </p:txBody>
      </p:sp>
    </p:spTree>
    <p:extLst>
      <p:ext uri="{BB962C8B-B14F-4D97-AF65-F5344CB8AC3E}">
        <p14:creationId xmlns:p14="http://schemas.microsoft.com/office/powerpoint/2010/main" val="3462015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r>
              <a:rPr lang="en-IN" sz="2800" b="1" dirty="0">
                <a:solidFill>
                  <a:schemeClr val="accent1"/>
                </a:solidFill>
              </a:rPr>
              <a:t>Integrase Inhibitors</a:t>
            </a:r>
          </a:p>
        </p:txBody>
      </p:sp>
      <p:sp>
        <p:nvSpPr>
          <p:cNvPr id="3" name="Content Placeholder 2"/>
          <p:cNvSpPr>
            <a:spLocks noGrp="1"/>
          </p:cNvSpPr>
          <p:nvPr>
            <p:ph idx="1"/>
          </p:nvPr>
        </p:nvSpPr>
        <p:spPr>
          <a:xfrm>
            <a:off x="251520" y="620688"/>
            <a:ext cx="8640960" cy="6120680"/>
          </a:xfrm>
        </p:spPr>
        <p:txBody>
          <a:bodyPr>
            <a:noAutofit/>
          </a:bodyPr>
          <a:lstStyle/>
          <a:p>
            <a:pPr lvl="0" algn="just"/>
            <a:r>
              <a:rPr lang="en-IN" sz="2900" dirty="0" smtClean="0"/>
              <a:t>HIV </a:t>
            </a:r>
            <a:r>
              <a:rPr lang="en-IN" sz="2900" dirty="0"/>
              <a:t>integrase -Responsible for transport and attachment of </a:t>
            </a:r>
            <a:r>
              <a:rPr lang="en-IN" sz="2900" dirty="0" smtClean="0"/>
              <a:t>pro-viral </a:t>
            </a:r>
            <a:r>
              <a:rPr lang="en-IN" sz="2900" dirty="0"/>
              <a:t>DNA to host-cell chromosomes, allowing transcription of viral proteins and subsequent assembly of virus </a:t>
            </a:r>
            <a:r>
              <a:rPr lang="en-IN" sz="2900" dirty="0" smtClean="0"/>
              <a:t>particles.</a:t>
            </a:r>
          </a:p>
          <a:p>
            <a:pPr lvl="0" algn="just"/>
            <a:r>
              <a:rPr lang="en-IN" sz="2900" dirty="0" smtClean="0"/>
              <a:t>Integrase </a:t>
            </a:r>
            <a:r>
              <a:rPr lang="en-IN" sz="2900" dirty="0"/>
              <a:t>inhibitors competitively inhibit integrase activity and thus preventing the integration of viral DNA into host </a:t>
            </a:r>
            <a:r>
              <a:rPr lang="en-IN" sz="2900" dirty="0" smtClean="0"/>
              <a:t>chromosomes.</a:t>
            </a:r>
          </a:p>
          <a:p>
            <a:pPr lvl="0" algn="just"/>
            <a:r>
              <a:rPr lang="en-IN" sz="2900" dirty="0" err="1" smtClean="0">
                <a:solidFill>
                  <a:srgbClr val="C00000"/>
                </a:solidFill>
              </a:rPr>
              <a:t>Raltegravir</a:t>
            </a:r>
            <a:r>
              <a:rPr lang="en-IN" sz="2900" dirty="0" smtClean="0">
                <a:solidFill>
                  <a:srgbClr val="C00000"/>
                </a:solidFill>
              </a:rPr>
              <a:t> </a:t>
            </a:r>
            <a:r>
              <a:rPr lang="en-IN" sz="2900" dirty="0">
                <a:solidFill>
                  <a:srgbClr val="C00000"/>
                </a:solidFill>
              </a:rPr>
              <a:t>&amp; </a:t>
            </a:r>
            <a:r>
              <a:rPr lang="en-IN" sz="2900" dirty="0" err="1">
                <a:solidFill>
                  <a:srgbClr val="C00000"/>
                </a:solidFill>
              </a:rPr>
              <a:t>Elvitegravir</a:t>
            </a:r>
            <a:r>
              <a:rPr lang="en-IN" sz="2900" dirty="0">
                <a:solidFill>
                  <a:srgbClr val="C00000"/>
                </a:solidFill>
              </a:rPr>
              <a:t> </a:t>
            </a:r>
            <a:r>
              <a:rPr lang="en-IN" sz="2900" dirty="0" smtClean="0"/>
              <a:t>,</a:t>
            </a:r>
          </a:p>
          <a:p>
            <a:pPr algn="just"/>
            <a:r>
              <a:rPr lang="en-IN" sz="2900" dirty="0" err="1" smtClean="0">
                <a:solidFill>
                  <a:srgbClr val="00B050"/>
                </a:solidFill>
              </a:rPr>
              <a:t>Dolutegravir</a:t>
            </a:r>
            <a:r>
              <a:rPr lang="en-IN" sz="2900" dirty="0" smtClean="0">
                <a:solidFill>
                  <a:srgbClr val="00B050"/>
                </a:solidFill>
              </a:rPr>
              <a:t> </a:t>
            </a:r>
            <a:r>
              <a:rPr lang="en-IN" sz="2900" dirty="0" smtClean="0">
                <a:sym typeface="Symbol"/>
              </a:rPr>
              <a:t>is </a:t>
            </a:r>
            <a:r>
              <a:rPr lang="en-IN" sz="2900" dirty="0" smtClean="0"/>
              <a:t>Newest </a:t>
            </a:r>
            <a:r>
              <a:rPr lang="en-IN" sz="2900" dirty="0"/>
              <a:t>integrase </a:t>
            </a:r>
            <a:r>
              <a:rPr lang="en-IN" sz="2900" dirty="0" smtClean="0"/>
              <a:t>inhibitor, </a:t>
            </a:r>
            <a:r>
              <a:rPr lang="en-IN" sz="2900" dirty="0"/>
              <a:t>appears to work against virus that is resistant to </a:t>
            </a:r>
            <a:r>
              <a:rPr lang="en-IN" sz="2900" dirty="0" err="1"/>
              <a:t>raltegravir</a:t>
            </a:r>
            <a:r>
              <a:rPr lang="en-IN" sz="2900" dirty="0"/>
              <a:t> and/or </a:t>
            </a:r>
            <a:r>
              <a:rPr lang="en-IN" sz="2900" dirty="0" err="1"/>
              <a:t>elvitegravir</a:t>
            </a:r>
            <a:r>
              <a:rPr lang="en-IN" sz="2900" dirty="0" smtClean="0"/>
              <a:t>.</a:t>
            </a:r>
          </a:p>
          <a:p>
            <a:pPr lvl="0" algn="just"/>
            <a:r>
              <a:rPr lang="en-IN" sz="2900" dirty="0" smtClean="0"/>
              <a:t>once-a-day medication, doesn't </a:t>
            </a:r>
            <a:r>
              <a:rPr lang="en-IN" sz="2900" dirty="0"/>
              <a:t>require a </a:t>
            </a:r>
            <a:r>
              <a:rPr lang="en-IN" sz="2900" dirty="0" smtClean="0"/>
              <a:t>booster.</a:t>
            </a:r>
            <a:endParaRPr lang="en-IN" sz="2800" dirty="0" smtClean="0"/>
          </a:p>
        </p:txBody>
      </p:sp>
    </p:spTree>
    <p:extLst>
      <p:ext uri="{BB962C8B-B14F-4D97-AF65-F5344CB8AC3E}">
        <p14:creationId xmlns:p14="http://schemas.microsoft.com/office/powerpoint/2010/main" val="23934393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r>
              <a:rPr lang="en-IN" sz="2800" b="1" dirty="0">
                <a:solidFill>
                  <a:schemeClr val="accent1"/>
                </a:solidFill>
              </a:rPr>
              <a:t>Integrase Inhibitors</a:t>
            </a:r>
          </a:p>
        </p:txBody>
      </p:sp>
      <p:sp>
        <p:nvSpPr>
          <p:cNvPr id="3" name="Content Placeholder 2"/>
          <p:cNvSpPr>
            <a:spLocks noGrp="1"/>
          </p:cNvSpPr>
          <p:nvPr>
            <p:ph idx="1"/>
          </p:nvPr>
        </p:nvSpPr>
        <p:spPr>
          <a:xfrm>
            <a:off x="251520" y="620688"/>
            <a:ext cx="8640960" cy="6120680"/>
          </a:xfrm>
        </p:spPr>
        <p:txBody>
          <a:bodyPr>
            <a:noAutofit/>
          </a:bodyPr>
          <a:lstStyle/>
          <a:p>
            <a:pPr lvl="0" algn="just"/>
            <a:r>
              <a:rPr lang="en-IN" sz="2670" dirty="0" err="1">
                <a:solidFill>
                  <a:srgbClr val="7030A0"/>
                </a:solidFill>
              </a:rPr>
              <a:t>Raltegravir</a:t>
            </a:r>
            <a:r>
              <a:rPr lang="en-IN" sz="2670" dirty="0" smtClean="0">
                <a:solidFill>
                  <a:srgbClr val="7030A0"/>
                </a:solidFill>
              </a:rPr>
              <a:t>:</a:t>
            </a:r>
          </a:p>
          <a:p>
            <a:pPr lvl="0" algn="just"/>
            <a:r>
              <a:rPr lang="en-IN" sz="2670" b="1" dirty="0"/>
              <a:t>Pharmacokinetics:</a:t>
            </a:r>
            <a:r>
              <a:rPr lang="en-IN" sz="2670" dirty="0"/>
              <a:t> </a:t>
            </a:r>
            <a:r>
              <a:rPr lang="en-IN" sz="2670" dirty="0" smtClean="0"/>
              <a:t>Rapid </a:t>
            </a:r>
            <a:r>
              <a:rPr lang="en-IN" sz="2670" dirty="0"/>
              <a:t>absorption, taken with or without food. half-life of 10-12 hours • 83% bound to plasma proteins • Metabolized by uridine diphosphate </a:t>
            </a:r>
            <a:r>
              <a:rPr lang="en-IN" sz="2670" dirty="0" err="1"/>
              <a:t>glucuronyl</a:t>
            </a:r>
            <a:r>
              <a:rPr lang="en-IN" sz="2670" dirty="0"/>
              <a:t> transferase • </a:t>
            </a:r>
            <a:endParaRPr lang="en-IN" sz="2670" dirty="0" smtClean="0"/>
          </a:p>
          <a:p>
            <a:pPr lvl="0" algn="just"/>
            <a:r>
              <a:rPr lang="en-IN" sz="2670" b="1" dirty="0" smtClean="0"/>
              <a:t>Interaction:</a:t>
            </a:r>
            <a:r>
              <a:rPr lang="en-IN" sz="2670" dirty="0" smtClean="0"/>
              <a:t> Antacids </a:t>
            </a:r>
            <a:r>
              <a:rPr lang="en-IN" sz="2670" dirty="0"/>
              <a:t>may decrease absorption by divalent cation </a:t>
            </a:r>
            <a:r>
              <a:rPr lang="en-IN" sz="2670" dirty="0" smtClean="0"/>
              <a:t>binding.</a:t>
            </a:r>
          </a:p>
          <a:p>
            <a:pPr lvl="0" algn="just"/>
            <a:r>
              <a:rPr lang="en-IN" sz="2670" dirty="0" err="1" smtClean="0">
                <a:solidFill>
                  <a:srgbClr val="FFC000"/>
                </a:solidFill>
              </a:rPr>
              <a:t>Elvitegravir</a:t>
            </a:r>
            <a:r>
              <a:rPr lang="en-IN" sz="2670" dirty="0" smtClean="0">
                <a:solidFill>
                  <a:srgbClr val="FFC000"/>
                </a:solidFill>
              </a:rPr>
              <a:t>:</a:t>
            </a:r>
            <a:endParaRPr lang="en-IN" sz="2670" dirty="0" smtClean="0"/>
          </a:p>
          <a:p>
            <a:pPr lvl="0" algn="just"/>
            <a:r>
              <a:rPr lang="en-IN" sz="2670" b="1" dirty="0" smtClean="0"/>
              <a:t>Dose:</a:t>
            </a:r>
            <a:r>
              <a:rPr lang="en-IN" sz="2670" dirty="0" smtClean="0"/>
              <a:t> Administered </a:t>
            </a:r>
            <a:r>
              <a:rPr lang="en-IN" sz="2670" dirty="0"/>
              <a:t>with low-dose ritonavir (100 mg) to reduce its first- pass metabolism and systemic </a:t>
            </a:r>
            <a:r>
              <a:rPr lang="en-IN" sz="2670" dirty="0" smtClean="0"/>
              <a:t>clearance.</a:t>
            </a:r>
          </a:p>
          <a:p>
            <a:pPr lvl="0" algn="just"/>
            <a:r>
              <a:rPr lang="en-IN" sz="2670" b="1" dirty="0"/>
              <a:t>Interaction: </a:t>
            </a:r>
            <a:r>
              <a:rPr lang="en-IN" sz="2670" dirty="0" err="1" smtClean="0"/>
              <a:t>Coadministration</a:t>
            </a:r>
            <a:r>
              <a:rPr lang="en-IN" sz="2670" dirty="0" smtClean="0"/>
              <a:t> </a:t>
            </a:r>
            <a:r>
              <a:rPr lang="en-IN" sz="2670" dirty="0"/>
              <a:t>results in a 20-fold increase in systemic exposure and a terminal half-life of 10-13 hours. • Antacids may decrease absorption.</a:t>
            </a:r>
          </a:p>
          <a:p>
            <a:pPr algn="just"/>
            <a:endParaRPr lang="en-IN" sz="2800" dirty="0" smtClean="0"/>
          </a:p>
        </p:txBody>
      </p:sp>
    </p:spTree>
    <p:extLst>
      <p:ext uri="{BB962C8B-B14F-4D97-AF65-F5344CB8AC3E}">
        <p14:creationId xmlns:p14="http://schemas.microsoft.com/office/powerpoint/2010/main" val="41377651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endParaRPr lang="en-IN" sz="2800" b="1" dirty="0">
              <a:solidFill>
                <a:schemeClr val="accent1"/>
              </a:solidFill>
            </a:endParaRPr>
          </a:p>
        </p:txBody>
      </p:sp>
      <p:sp>
        <p:nvSpPr>
          <p:cNvPr id="3" name="Content Placeholder 2"/>
          <p:cNvSpPr>
            <a:spLocks noGrp="1"/>
          </p:cNvSpPr>
          <p:nvPr>
            <p:ph idx="1"/>
          </p:nvPr>
        </p:nvSpPr>
        <p:spPr>
          <a:xfrm>
            <a:off x="251520" y="620688"/>
            <a:ext cx="8640960" cy="6120680"/>
          </a:xfrm>
        </p:spPr>
        <p:txBody>
          <a:bodyPr>
            <a:noAutofit/>
          </a:bodyPr>
          <a:lstStyle/>
          <a:p>
            <a:pPr marL="0" indent="0" algn="ctr">
              <a:buNone/>
            </a:pPr>
            <a:endParaRPr lang="en-IN" sz="2800" dirty="0" smtClean="0"/>
          </a:p>
          <a:p>
            <a:pPr marL="0" indent="0" algn="ctr">
              <a:buNone/>
            </a:pPr>
            <a:endParaRPr lang="en-IN" sz="2800" dirty="0"/>
          </a:p>
          <a:p>
            <a:pPr marL="0" indent="0" algn="ctr">
              <a:buNone/>
            </a:pPr>
            <a:endParaRPr lang="en-IN" sz="2800" dirty="0" smtClean="0"/>
          </a:p>
          <a:p>
            <a:pPr marL="0" indent="0" algn="ctr">
              <a:buNone/>
            </a:pPr>
            <a:endParaRPr lang="en-IN" sz="2800" dirty="0"/>
          </a:p>
          <a:p>
            <a:pPr marL="0" indent="0" algn="ctr">
              <a:buNone/>
            </a:pPr>
            <a:r>
              <a:rPr lang="en-IN" sz="5400" dirty="0" smtClean="0">
                <a:solidFill>
                  <a:srgbClr val="C00000"/>
                </a:solidFill>
                <a:latin typeface="Algerian" panose="04020705040A02060702" pitchFamily="82" charset="0"/>
              </a:rPr>
              <a:t>V</a:t>
            </a:r>
            <a:r>
              <a:rPr lang="en-IN" sz="5400" dirty="0" smtClean="0">
                <a:solidFill>
                  <a:srgbClr val="FFC000"/>
                </a:solidFill>
                <a:latin typeface="Algerian" panose="04020705040A02060702" pitchFamily="82" charset="0"/>
              </a:rPr>
              <a:t>I</a:t>
            </a:r>
            <a:r>
              <a:rPr lang="en-IN" sz="5400" dirty="0" smtClean="0">
                <a:solidFill>
                  <a:srgbClr val="92D050"/>
                </a:solidFill>
                <a:latin typeface="Algerian" panose="04020705040A02060702" pitchFamily="82" charset="0"/>
              </a:rPr>
              <a:t>R</a:t>
            </a:r>
            <a:r>
              <a:rPr lang="en-IN" sz="5400" dirty="0" smtClean="0">
                <a:solidFill>
                  <a:srgbClr val="00B050"/>
                </a:solidFill>
                <a:latin typeface="Algerian" panose="04020705040A02060702" pitchFamily="82" charset="0"/>
              </a:rPr>
              <a:t>A</a:t>
            </a:r>
            <a:r>
              <a:rPr lang="en-IN" sz="5400" dirty="0" smtClean="0">
                <a:solidFill>
                  <a:schemeClr val="accent2"/>
                </a:solidFill>
                <a:latin typeface="Algerian" panose="04020705040A02060702" pitchFamily="82" charset="0"/>
              </a:rPr>
              <a:t>L</a:t>
            </a:r>
            <a:r>
              <a:rPr lang="en-IN" sz="5400" dirty="0" smtClean="0">
                <a:latin typeface="Algerian" panose="04020705040A02060702" pitchFamily="82" charset="0"/>
              </a:rPr>
              <a:t> </a:t>
            </a:r>
            <a:r>
              <a:rPr lang="en-IN" sz="5400" dirty="0" smtClean="0">
                <a:solidFill>
                  <a:schemeClr val="accent3"/>
                </a:solidFill>
                <a:latin typeface="Algerian" panose="04020705040A02060702" pitchFamily="82" charset="0"/>
              </a:rPr>
              <a:t>V</a:t>
            </a:r>
            <a:r>
              <a:rPr lang="en-IN" sz="5400" dirty="0" smtClean="0">
                <a:solidFill>
                  <a:srgbClr val="C00000"/>
                </a:solidFill>
                <a:latin typeface="Algerian" panose="04020705040A02060702" pitchFamily="82" charset="0"/>
              </a:rPr>
              <a:t>I</a:t>
            </a:r>
            <a:r>
              <a:rPr lang="en-IN" sz="5400" dirty="0" smtClean="0">
                <a:solidFill>
                  <a:schemeClr val="accent1">
                    <a:lumMod val="75000"/>
                  </a:schemeClr>
                </a:solidFill>
                <a:latin typeface="Algerian" panose="04020705040A02060702" pitchFamily="82" charset="0"/>
              </a:rPr>
              <a:t>R</a:t>
            </a:r>
            <a:r>
              <a:rPr lang="en-IN" sz="5400" dirty="0" smtClean="0">
                <a:solidFill>
                  <a:srgbClr val="00B0F0"/>
                </a:solidFill>
                <a:latin typeface="Algerian" panose="04020705040A02060702" pitchFamily="82" charset="0"/>
              </a:rPr>
              <a:t>U</a:t>
            </a:r>
            <a:r>
              <a:rPr lang="en-IN" sz="5400" dirty="0" smtClean="0">
                <a:solidFill>
                  <a:schemeClr val="accent6"/>
                </a:solidFill>
                <a:latin typeface="Algerian" panose="04020705040A02060702" pitchFamily="82" charset="0"/>
              </a:rPr>
              <a:t>S</a:t>
            </a:r>
          </a:p>
        </p:txBody>
      </p:sp>
    </p:spTree>
    <p:extLst>
      <p:ext uri="{BB962C8B-B14F-4D97-AF65-F5344CB8AC3E}">
        <p14:creationId xmlns:p14="http://schemas.microsoft.com/office/powerpoint/2010/main" val="332579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4" end="4"/>
                                            </p:txEl>
                                          </p:spTgt>
                                        </p:tgtEl>
                                        <p:attrNameLst>
                                          <p:attrName>ppt_x</p:attrName>
                                          <p:attrName>ppt_y</p:attrName>
                                        </p:attrNameLst>
                                      </p:cBhvr>
                                    </p:animMotion>
                                    <p:animRot by="1500000">
                                      <p:cBhvr>
                                        <p:cTn id="7" dur="125" fill="hold">
                                          <p:stCondLst>
                                            <p:cond delay="0"/>
                                          </p:stCondLst>
                                        </p:cTn>
                                        <p:tgtEl>
                                          <p:spTgt spid="3">
                                            <p:txEl>
                                              <p:pRg st="4" end="4"/>
                                            </p:txEl>
                                          </p:spTgt>
                                        </p:tgtEl>
                                        <p:attrNameLst>
                                          <p:attrName>r</p:attrName>
                                        </p:attrNameLst>
                                      </p:cBhvr>
                                    </p:animRot>
                                    <p:animRot by="-1500000">
                                      <p:cBhvr>
                                        <p:cTn id="8" dur="125" fill="hold">
                                          <p:stCondLst>
                                            <p:cond delay="125"/>
                                          </p:stCondLst>
                                        </p:cTn>
                                        <p:tgtEl>
                                          <p:spTgt spid="3">
                                            <p:txEl>
                                              <p:pRg st="4" end="4"/>
                                            </p:txEl>
                                          </p:spTgt>
                                        </p:tgtEl>
                                        <p:attrNameLst>
                                          <p:attrName>r</p:attrName>
                                        </p:attrNameLst>
                                      </p:cBhvr>
                                    </p:animRot>
                                    <p:animRot by="-1500000">
                                      <p:cBhvr>
                                        <p:cTn id="9" dur="125" fill="hold">
                                          <p:stCondLst>
                                            <p:cond delay="250"/>
                                          </p:stCondLst>
                                        </p:cTn>
                                        <p:tgtEl>
                                          <p:spTgt spid="3">
                                            <p:txEl>
                                              <p:pRg st="4" end="4"/>
                                            </p:txEl>
                                          </p:spTgt>
                                        </p:tgtEl>
                                        <p:attrNameLst>
                                          <p:attrName>r</p:attrName>
                                        </p:attrNameLst>
                                      </p:cBhvr>
                                    </p:animRot>
                                    <p:animRot by="1500000">
                                      <p:cBhvr>
                                        <p:cTn id="10" dur="125" fill="hold">
                                          <p:stCondLst>
                                            <p:cond delay="375"/>
                                          </p:stCondLst>
                                        </p:cTn>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r>
              <a:rPr lang="en-IN" sz="2800" b="1" dirty="0">
                <a:solidFill>
                  <a:srgbClr val="0070C0"/>
                </a:solidFill>
              </a:rPr>
              <a:t>Human Immunodeficiency virus</a:t>
            </a:r>
          </a:p>
        </p:txBody>
      </p:sp>
      <p:sp>
        <p:nvSpPr>
          <p:cNvPr id="3" name="Content Placeholder 2"/>
          <p:cNvSpPr>
            <a:spLocks noGrp="1"/>
          </p:cNvSpPr>
          <p:nvPr>
            <p:ph idx="1"/>
          </p:nvPr>
        </p:nvSpPr>
        <p:spPr>
          <a:xfrm>
            <a:off x="251520" y="620688"/>
            <a:ext cx="8640960" cy="6120680"/>
          </a:xfrm>
        </p:spPr>
        <p:txBody>
          <a:bodyPr>
            <a:normAutofit lnSpcReduction="10000"/>
          </a:bodyPr>
          <a:lstStyle/>
          <a:p>
            <a:pPr lvl="0" algn="just"/>
            <a:r>
              <a:rPr lang="en-IN" sz="3200" b="1" dirty="0"/>
              <a:t>What is </a:t>
            </a:r>
            <a:r>
              <a:rPr lang="en-IN" sz="3200" b="1" dirty="0" smtClean="0"/>
              <a:t>ART?</a:t>
            </a:r>
            <a:r>
              <a:rPr lang="en-IN" sz="3200" dirty="0"/>
              <a:t> </a:t>
            </a:r>
            <a:r>
              <a:rPr lang="en-IN" sz="3200" dirty="0" smtClean="0"/>
              <a:t>Anti-retroviral </a:t>
            </a:r>
            <a:r>
              <a:rPr lang="en-IN" sz="3200" dirty="0"/>
              <a:t>therapy (ART) is a combination of least three drugs from different </a:t>
            </a:r>
            <a:r>
              <a:rPr lang="en-IN" sz="3200" dirty="0" smtClean="0"/>
              <a:t>groups. It </a:t>
            </a:r>
            <a:r>
              <a:rPr lang="en-IN" sz="3200" dirty="0"/>
              <a:t>works to control HIV replication in the body and prevent the destruction of CD4 Cells. Hence it delays disease progression, prevents </a:t>
            </a:r>
            <a:r>
              <a:rPr lang="en-IN" sz="3200" dirty="0" smtClean="0"/>
              <a:t>opportunistic infections (OIs), </a:t>
            </a:r>
            <a:r>
              <a:rPr lang="en-IN" sz="3200" dirty="0"/>
              <a:t>reduces hospitalization, reduces transmission of </a:t>
            </a:r>
            <a:r>
              <a:rPr lang="en-IN" sz="3200" dirty="0" smtClean="0"/>
              <a:t>HIV.</a:t>
            </a:r>
          </a:p>
          <a:p>
            <a:pPr lvl="0" algn="just"/>
            <a:r>
              <a:rPr lang="en-IN" sz="3200" dirty="0" smtClean="0"/>
              <a:t>ART </a:t>
            </a:r>
            <a:r>
              <a:rPr lang="en-IN" sz="3200" dirty="0"/>
              <a:t>increases survival &amp; quality of life. </a:t>
            </a:r>
            <a:r>
              <a:rPr lang="en-IN" sz="3200" dirty="0" smtClean="0"/>
              <a:t>It </a:t>
            </a:r>
            <a:r>
              <a:rPr lang="en-IN" sz="3200" dirty="0"/>
              <a:t>is a life long therapy, requires high adherence, similar to treatment taken for high BP and diabetes. </a:t>
            </a:r>
            <a:r>
              <a:rPr lang="en-IN" sz="3200" dirty="0" smtClean="0"/>
              <a:t>They </a:t>
            </a:r>
            <a:r>
              <a:rPr lang="en-IN" sz="3200" dirty="0"/>
              <a:t>have certain side-effects should be prescribed by specialized physicians .</a:t>
            </a:r>
          </a:p>
        </p:txBody>
      </p:sp>
    </p:spTree>
    <p:extLst>
      <p:ext uri="{BB962C8B-B14F-4D97-AF65-F5344CB8AC3E}">
        <p14:creationId xmlns:p14="http://schemas.microsoft.com/office/powerpoint/2010/main" val="36686668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r>
              <a:rPr lang="en-IN" sz="2800" b="1" dirty="0">
                <a:solidFill>
                  <a:srgbClr val="0070C0"/>
                </a:solidFill>
              </a:rPr>
              <a:t>Human Immunodeficiency virus</a:t>
            </a:r>
          </a:p>
        </p:txBody>
      </p:sp>
      <p:sp>
        <p:nvSpPr>
          <p:cNvPr id="3" name="Content Placeholder 2"/>
          <p:cNvSpPr>
            <a:spLocks noGrp="1"/>
          </p:cNvSpPr>
          <p:nvPr>
            <p:ph idx="1"/>
          </p:nvPr>
        </p:nvSpPr>
        <p:spPr>
          <a:xfrm>
            <a:off x="251520" y="620688"/>
            <a:ext cx="8640960" cy="6120680"/>
          </a:xfrm>
        </p:spPr>
        <p:txBody>
          <a:bodyPr>
            <a:normAutofit lnSpcReduction="10000"/>
          </a:bodyPr>
          <a:lstStyle/>
          <a:p>
            <a:pPr lvl="0" algn="just"/>
            <a:r>
              <a:rPr lang="en-IN" sz="2800" b="1" dirty="0" smtClean="0"/>
              <a:t>Diagnosis:</a:t>
            </a:r>
            <a:r>
              <a:rPr lang="en-IN" sz="2800" dirty="0" smtClean="0"/>
              <a:t> </a:t>
            </a:r>
            <a:r>
              <a:rPr lang="en-IN" sz="2800" dirty="0"/>
              <a:t>ELISA (Enzyme Linked Immuno-Sorbent Assay) -to detect HIV </a:t>
            </a:r>
            <a:r>
              <a:rPr lang="en-IN" sz="2800" dirty="0" smtClean="0"/>
              <a:t>antibodies.</a:t>
            </a:r>
          </a:p>
          <a:p>
            <a:pPr lvl="0" algn="just"/>
            <a:r>
              <a:rPr lang="en-IN" sz="2800" dirty="0" smtClean="0"/>
              <a:t>positive </a:t>
            </a:r>
            <a:r>
              <a:rPr lang="en-IN" sz="2800" dirty="0"/>
              <a:t>ELISA must be confirmed by Western blot or immunofluorescence assay (IFA) to detect specific HIV proteins. • HIV core protein p24 is the most abundant protein produced by </a:t>
            </a:r>
            <a:r>
              <a:rPr lang="en-IN" sz="2800" dirty="0" smtClean="0"/>
              <a:t>HIV.</a:t>
            </a:r>
          </a:p>
          <a:p>
            <a:pPr lvl="0" algn="just"/>
            <a:r>
              <a:rPr lang="en-IN" sz="2800" dirty="0" smtClean="0"/>
              <a:t>Anti-p24 </a:t>
            </a:r>
            <a:r>
              <a:rPr lang="en-IN" sz="2800" dirty="0"/>
              <a:t>is the first reliably detected antibody but declines as viral titres rise in late </a:t>
            </a:r>
            <a:r>
              <a:rPr lang="en-IN" sz="2800" dirty="0" smtClean="0"/>
              <a:t>infection.</a:t>
            </a:r>
          </a:p>
          <a:p>
            <a:pPr lvl="0" algn="just"/>
            <a:r>
              <a:rPr lang="en-IN" sz="2800" dirty="0" smtClean="0"/>
              <a:t>Other </a:t>
            </a:r>
            <a:r>
              <a:rPr lang="en-IN" sz="2800" dirty="0"/>
              <a:t>HIV proteins such as p55, p40, gp120 and gp41 may also be </a:t>
            </a:r>
            <a:r>
              <a:rPr lang="en-IN" sz="2800" dirty="0" smtClean="0"/>
              <a:t>analysed.</a:t>
            </a:r>
          </a:p>
          <a:p>
            <a:pPr lvl="0" algn="just"/>
            <a:r>
              <a:rPr lang="en-IN" sz="2800" dirty="0" smtClean="0"/>
              <a:t>Measurement </a:t>
            </a:r>
            <a:r>
              <a:rPr lang="en-IN" sz="2800" dirty="0"/>
              <a:t>of CD4+ lymphocyte levels and viral load are often useful indexes of the disease progression as well as the effectiveness of antiretroviral therapy.</a:t>
            </a:r>
            <a:endParaRPr lang="en-IN" dirty="0"/>
          </a:p>
        </p:txBody>
      </p:sp>
    </p:spTree>
    <p:extLst>
      <p:ext uri="{BB962C8B-B14F-4D97-AF65-F5344CB8AC3E}">
        <p14:creationId xmlns:p14="http://schemas.microsoft.com/office/powerpoint/2010/main" val="31947687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r>
              <a:rPr lang="en-IN" sz="2800" b="1" dirty="0" smtClean="0">
                <a:solidFill>
                  <a:srgbClr val="0070C0"/>
                </a:solidFill>
              </a:rPr>
              <a:t>ANTI-HIV DRUGS</a:t>
            </a:r>
            <a:endParaRPr lang="en-IN" sz="2800" b="1" dirty="0">
              <a:solidFill>
                <a:srgbClr val="0070C0"/>
              </a:solidFill>
            </a:endParaRPr>
          </a:p>
        </p:txBody>
      </p:sp>
      <p:sp>
        <p:nvSpPr>
          <p:cNvPr id="3" name="Content Placeholder 2"/>
          <p:cNvSpPr>
            <a:spLocks noGrp="1"/>
          </p:cNvSpPr>
          <p:nvPr>
            <p:ph idx="1"/>
          </p:nvPr>
        </p:nvSpPr>
        <p:spPr>
          <a:xfrm>
            <a:off x="251520" y="620688"/>
            <a:ext cx="8640960" cy="6120680"/>
          </a:xfrm>
        </p:spPr>
        <p:txBody>
          <a:bodyPr>
            <a:normAutofit fontScale="92500" lnSpcReduction="10000"/>
          </a:bodyPr>
          <a:lstStyle/>
          <a:p>
            <a:pPr algn="just"/>
            <a:r>
              <a:rPr lang="en-IN" b="1" dirty="0" smtClean="0"/>
              <a:t>Classification:</a:t>
            </a:r>
            <a:endParaRPr lang="en-IN" dirty="0" smtClean="0"/>
          </a:p>
          <a:p>
            <a:pPr algn="just"/>
            <a:r>
              <a:rPr lang="en-IN" sz="2700" dirty="0" smtClean="0">
                <a:solidFill>
                  <a:srgbClr val="00B050"/>
                </a:solidFill>
              </a:rPr>
              <a:t>Nucleoside </a:t>
            </a:r>
            <a:r>
              <a:rPr lang="en-IN" sz="2700" dirty="0">
                <a:solidFill>
                  <a:srgbClr val="00B050"/>
                </a:solidFill>
              </a:rPr>
              <a:t>reverse transcriptase inhibitors (NRTIs)</a:t>
            </a:r>
            <a:r>
              <a:rPr lang="en-IN" sz="2700" dirty="0"/>
              <a:t>- Zidovudine, </a:t>
            </a:r>
            <a:r>
              <a:rPr lang="en-IN" sz="2700" dirty="0" err="1"/>
              <a:t>Stavudine</a:t>
            </a:r>
            <a:r>
              <a:rPr lang="en-IN" sz="2700" dirty="0"/>
              <a:t>, Lamivudine, </a:t>
            </a:r>
            <a:r>
              <a:rPr lang="en-IN" sz="2700" dirty="0" err="1"/>
              <a:t>Abacavir</a:t>
            </a:r>
            <a:r>
              <a:rPr lang="en-IN" sz="2700" dirty="0"/>
              <a:t>, </a:t>
            </a:r>
            <a:r>
              <a:rPr lang="en-IN" sz="2700" dirty="0" err="1"/>
              <a:t>Zalcitabine</a:t>
            </a:r>
            <a:r>
              <a:rPr lang="en-IN" sz="2700" dirty="0"/>
              <a:t>, </a:t>
            </a:r>
            <a:r>
              <a:rPr lang="en-IN" sz="2700" dirty="0" err="1"/>
              <a:t>Emtricitabine</a:t>
            </a:r>
            <a:r>
              <a:rPr lang="en-IN" sz="2700" dirty="0"/>
              <a:t>, </a:t>
            </a:r>
            <a:r>
              <a:rPr lang="en-IN" sz="2700" dirty="0" err="1" smtClean="0"/>
              <a:t>Didanosine</a:t>
            </a:r>
            <a:r>
              <a:rPr lang="en-IN" sz="2700" dirty="0" smtClean="0"/>
              <a:t>.</a:t>
            </a:r>
          </a:p>
          <a:p>
            <a:pPr algn="just"/>
            <a:r>
              <a:rPr lang="en-IN" sz="2700" dirty="0" smtClean="0">
                <a:solidFill>
                  <a:srgbClr val="00B050"/>
                </a:solidFill>
              </a:rPr>
              <a:t>Non-nucleoside </a:t>
            </a:r>
            <a:r>
              <a:rPr lang="en-IN" sz="2700" dirty="0">
                <a:solidFill>
                  <a:srgbClr val="00B050"/>
                </a:solidFill>
              </a:rPr>
              <a:t>reverse transcriptase inhibitors (NNRTIs) </a:t>
            </a:r>
            <a:r>
              <a:rPr lang="en-IN" sz="2700" dirty="0"/>
              <a:t>– </a:t>
            </a:r>
            <a:r>
              <a:rPr lang="en-IN" sz="2700" dirty="0" err="1"/>
              <a:t>Nevirapine</a:t>
            </a:r>
            <a:r>
              <a:rPr lang="en-IN" sz="2700" dirty="0"/>
              <a:t>, </a:t>
            </a:r>
            <a:r>
              <a:rPr lang="en-IN" sz="2700" dirty="0" err="1"/>
              <a:t>Efavirenz</a:t>
            </a:r>
            <a:r>
              <a:rPr lang="en-IN" sz="2700" dirty="0"/>
              <a:t>, </a:t>
            </a:r>
            <a:r>
              <a:rPr lang="en-IN" sz="2700" dirty="0" err="1"/>
              <a:t>Dilavirdine</a:t>
            </a:r>
            <a:r>
              <a:rPr lang="en-IN" sz="2700" dirty="0"/>
              <a:t>, </a:t>
            </a:r>
            <a:r>
              <a:rPr lang="en-IN" sz="2700" dirty="0" err="1" smtClean="0"/>
              <a:t>Etravirine</a:t>
            </a:r>
            <a:r>
              <a:rPr lang="en-IN" sz="2700" dirty="0" smtClean="0"/>
              <a:t>.</a:t>
            </a:r>
          </a:p>
          <a:p>
            <a:pPr algn="just"/>
            <a:r>
              <a:rPr lang="en-IN" sz="2700" dirty="0" smtClean="0">
                <a:solidFill>
                  <a:srgbClr val="00B050"/>
                </a:solidFill>
              </a:rPr>
              <a:t>Nucleotide </a:t>
            </a:r>
            <a:r>
              <a:rPr lang="en-IN" sz="2700" dirty="0">
                <a:solidFill>
                  <a:srgbClr val="00B050"/>
                </a:solidFill>
              </a:rPr>
              <a:t>reverse transcriptase </a:t>
            </a:r>
            <a:r>
              <a:rPr lang="en-IN" sz="2700" dirty="0" smtClean="0">
                <a:solidFill>
                  <a:srgbClr val="00B050"/>
                </a:solidFill>
              </a:rPr>
              <a:t>inhibitors </a:t>
            </a:r>
            <a:r>
              <a:rPr lang="en-IN" sz="2800" dirty="0" smtClean="0">
                <a:solidFill>
                  <a:srgbClr val="00B050"/>
                </a:solidFill>
              </a:rPr>
              <a:t>(</a:t>
            </a:r>
            <a:r>
              <a:rPr lang="en-IN" sz="2800" dirty="0" err="1">
                <a:solidFill>
                  <a:srgbClr val="00B050"/>
                </a:solidFill>
              </a:rPr>
              <a:t>NtRTI</a:t>
            </a:r>
            <a:r>
              <a:rPr lang="en-IN" sz="2800" dirty="0" smtClean="0">
                <a:solidFill>
                  <a:srgbClr val="00B050"/>
                </a:solidFill>
              </a:rPr>
              <a:t>)</a:t>
            </a:r>
            <a:r>
              <a:rPr lang="en-IN" sz="2700" dirty="0" smtClean="0"/>
              <a:t>- </a:t>
            </a:r>
            <a:r>
              <a:rPr lang="en-IN" sz="2700" dirty="0" err="1" smtClean="0"/>
              <a:t>Tenofovir</a:t>
            </a:r>
            <a:endParaRPr lang="en-IN" sz="2700" dirty="0"/>
          </a:p>
          <a:p>
            <a:pPr algn="just"/>
            <a:r>
              <a:rPr lang="en-IN" sz="2700" dirty="0" smtClean="0">
                <a:solidFill>
                  <a:srgbClr val="00B050"/>
                </a:solidFill>
              </a:rPr>
              <a:t>Protease Inhibitors(PI)</a:t>
            </a:r>
            <a:r>
              <a:rPr lang="en-IN" sz="2700" dirty="0" smtClean="0"/>
              <a:t>- </a:t>
            </a:r>
            <a:r>
              <a:rPr lang="en-IN" sz="2700" dirty="0" err="1"/>
              <a:t>Saquinavir</a:t>
            </a:r>
            <a:r>
              <a:rPr lang="en-IN" sz="2700" dirty="0"/>
              <a:t>, </a:t>
            </a:r>
            <a:r>
              <a:rPr lang="en-IN" sz="2700" dirty="0" err="1"/>
              <a:t>Indinavir</a:t>
            </a:r>
            <a:r>
              <a:rPr lang="en-IN" sz="2700" dirty="0"/>
              <a:t>, Ritonavir, </a:t>
            </a:r>
            <a:r>
              <a:rPr lang="en-IN" sz="2700" dirty="0" err="1"/>
              <a:t>Lopinavir</a:t>
            </a:r>
            <a:r>
              <a:rPr lang="en-IN" sz="2700" dirty="0"/>
              <a:t>, </a:t>
            </a:r>
            <a:r>
              <a:rPr lang="en-IN" sz="2700" dirty="0" err="1"/>
              <a:t>Darunavir</a:t>
            </a:r>
            <a:r>
              <a:rPr lang="en-IN" sz="2700" dirty="0"/>
              <a:t>, </a:t>
            </a:r>
            <a:r>
              <a:rPr lang="en-IN" sz="2700" dirty="0" err="1" smtClean="0"/>
              <a:t>Fosamprenavir</a:t>
            </a:r>
            <a:r>
              <a:rPr lang="en-IN" sz="2700" dirty="0" smtClean="0"/>
              <a:t>.</a:t>
            </a:r>
          </a:p>
          <a:p>
            <a:pPr algn="just"/>
            <a:r>
              <a:rPr lang="en-IN" sz="2700" dirty="0" smtClean="0">
                <a:solidFill>
                  <a:srgbClr val="00B050"/>
                </a:solidFill>
              </a:rPr>
              <a:t>Entry/Fusion Inhibitors(EI/FI)</a:t>
            </a:r>
            <a:r>
              <a:rPr lang="en-IN" sz="2700" dirty="0" smtClean="0"/>
              <a:t>- </a:t>
            </a:r>
            <a:r>
              <a:rPr lang="en-IN" sz="2700" dirty="0" err="1" smtClean="0"/>
              <a:t>Enfuvirtide</a:t>
            </a:r>
            <a:endParaRPr lang="en-IN" sz="2700" dirty="0"/>
          </a:p>
          <a:p>
            <a:pPr lvl="1" algn="just"/>
            <a:r>
              <a:rPr lang="en-IN" sz="2500" dirty="0" smtClean="0">
                <a:solidFill>
                  <a:srgbClr val="FFC000"/>
                </a:solidFill>
              </a:rPr>
              <a:t>CCR5 </a:t>
            </a:r>
            <a:r>
              <a:rPr lang="en-IN" sz="2500" dirty="0">
                <a:solidFill>
                  <a:srgbClr val="FFC000"/>
                </a:solidFill>
              </a:rPr>
              <a:t>receptor inhibitor</a:t>
            </a:r>
            <a:r>
              <a:rPr lang="en-IN" sz="2500" dirty="0"/>
              <a:t>- </a:t>
            </a:r>
            <a:r>
              <a:rPr lang="en-IN" sz="2500" dirty="0" err="1" smtClean="0"/>
              <a:t>Maraviroc</a:t>
            </a:r>
            <a:endParaRPr lang="en-IN" sz="2500" dirty="0"/>
          </a:p>
          <a:p>
            <a:pPr algn="just"/>
            <a:r>
              <a:rPr lang="en-IN" sz="2700" dirty="0" smtClean="0">
                <a:solidFill>
                  <a:srgbClr val="00B050"/>
                </a:solidFill>
              </a:rPr>
              <a:t>Integrase </a:t>
            </a:r>
            <a:r>
              <a:rPr lang="en-IN" sz="2700" dirty="0">
                <a:solidFill>
                  <a:srgbClr val="00B050"/>
                </a:solidFill>
              </a:rPr>
              <a:t>inhibitor</a:t>
            </a:r>
            <a:r>
              <a:rPr lang="en-IN" sz="2700" dirty="0"/>
              <a:t>- </a:t>
            </a:r>
            <a:r>
              <a:rPr lang="en-IN" sz="2700" dirty="0" err="1" smtClean="0"/>
              <a:t>Raltegravir</a:t>
            </a:r>
            <a:endParaRPr lang="en-IN" sz="2700" dirty="0"/>
          </a:p>
          <a:p>
            <a:pPr algn="just"/>
            <a:r>
              <a:rPr lang="en-IN" sz="2700" dirty="0" smtClean="0">
                <a:solidFill>
                  <a:srgbClr val="00B050"/>
                </a:solidFill>
              </a:rPr>
              <a:t>Newer </a:t>
            </a:r>
            <a:r>
              <a:rPr lang="en-IN" sz="2700" dirty="0">
                <a:solidFill>
                  <a:srgbClr val="00B050"/>
                </a:solidFill>
              </a:rPr>
              <a:t>Anti-Retroviral Drugs</a:t>
            </a:r>
            <a:r>
              <a:rPr lang="en-IN" sz="2700" dirty="0"/>
              <a:t>- </a:t>
            </a:r>
            <a:r>
              <a:rPr lang="en-IN" sz="2700" dirty="0" err="1"/>
              <a:t>Elvitegravir</a:t>
            </a:r>
            <a:r>
              <a:rPr lang="en-IN" sz="2700" dirty="0"/>
              <a:t>, </a:t>
            </a:r>
            <a:r>
              <a:rPr lang="en-IN" sz="2700" dirty="0" err="1"/>
              <a:t>Bevirimat</a:t>
            </a:r>
            <a:r>
              <a:rPr lang="en-IN" sz="2700" dirty="0"/>
              <a:t>, </a:t>
            </a:r>
            <a:r>
              <a:rPr lang="en-IN" sz="2700" dirty="0" err="1"/>
              <a:t>Elvucitabine</a:t>
            </a:r>
            <a:r>
              <a:rPr lang="en-IN" sz="2700" dirty="0"/>
              <a:t>, </a:t>
            </a:r>
            <a:r>
              <a:rPr lang="en-IN" sz="2700" dirty="0" err="1" smtClean="0"/>
              <a:t>Vicriviroc</a:t>
            </a:r>
            <a:endParaRPr lang="en-IN" sz="2700" dirty="0"/>
          </a:p>
        </p:txBody>
      </p:sp>
    </p:spTree>
    <p:extLst>
      <p:ext uri="{BB962C8B-B14F-4D97-AF65-F5344CB8AC3E}">
        <p14:creationId xmlns:p14="http://schemas.microsoft.com/office/powerpoint/2010/main" val="1912162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r>
              <a:rPr lang="en-IN" sz="2800" b="1" dirty="0" smtClean="0">
                <a:solidFill>
                  <a:srgbClr val="0070C0"/>
                </a:solidFill>
              </a:rPr>
              <a:t>ANTI-HIV DRUGS</a:t>
            </a:r>
            <a:endParaRPr lang="en-IN" sz="2800" b="1" dirty="0">
              <a:solidFill>
                <a:srgbClr val="0070C0"/>
              </a:solidFill>
            </a:endParaRPr>
          </a:p>
        </p:txBody>
      </p:sp>
      <p:pic>
        <p:nvPicPr>
          <p:cNvPr id="4" name="Content Placeholder 3" descr="Management of HIV/AIDS - Wikipedia"/>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620688"/>
            <a:ext cx="8568952" cy="6048672"/>
          </a:xfrm>
          <a:prstGeom prst="rect">
            <a:avLst/>
          </a:prstGeom>
          <a:noFill/>
          <a:ln>
            <a:noFill/>
          </a:ln>
        </p:spPr>
      </p:pic>
    </p:spTree>
    <p:extLst>
      <p:ext uri="{BB962C8B-B14F-4D97-AF65-F5344CB8AC3E}">
        <p14:creationId xmlns:p14="http://schemas.microsoft.com/office/powerpoint/2010/main" val="1766249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r>
              <a:rPr lang="en-IN" sz="2800" b="1" dirty="0">
                <a:solidFill>
                  <a:srgbClr val="0070C0"/>
                </a:solidFill>
              </a:rPr>
              <a:t>Nucleoside Reverse Transcriptase </a:t>
            </a:r>
            <a:r>
              <a:rPr lang="en-IN" sz="2800" b="1" dirty="0" smtClean="0">
                <a:solidFill>
                  <a:srgbClr val="0070C0"/>
                </a:solidFill>
              </a:rPr>
              <a:t>Inhibitors (NRTIs)</a:t>
            </a:r>
            <a:endParaRPr lang="en-IN" sz="2800" b="1" dirty="0">
              <a:solidFill>
                <a:srgbClr val="0070C0"/>
              </a:solidFill>
            </a:endParaRPr>
          </a:p>
        </p:txBody>
      </p:sp>
      <p:sp>
        <p:nvSpPr>
          <p:cNvPr id="3" name="Content Placeholder 2"/>
          <p:cNvSpPr>
            <a:spLocks noGrp="1"/>
          </p:cNvSpPr>
          <p:nvPr>
            <p:ph idx="1"/>
          </p:nvPr>
        </p:nvSpPr>
        <p:spPr>
          <a:xfrm>
            <a:off x="251520" y="620688"/>
            <a:ext cx="8640960" cy="6120680"/>
          </a:xfrm>
        </p:spPr>
        <p:txBody>
          <a:bodyPr>
            <a:normAutofit/>
          </a:bodyPr>
          <a:lstStyle/>
          <a:p>
            <a:pPr algn="just"/>
            <a:r>
              <a:rPr lang="en-IN" sz="2800" b="1" dirty="0" smtClean="0"/>
              <a:t>Mechanism </a:t>
            </a:r>
            <a:r>
              <a:rPr lang="en-IN" sz="2800" b="1" dirty="0"/>
              <a:t>of </a:t>
            </a:r>
            <a:r>
              <a:rPr lang="en-IN" sz="2800" b="1" dirty="0" smtClean="0"/>
              <a:t>Action:</a:t>
            </a:r>
            <a:r>
              <a:rPr lang="en-IN" sz="2800" dirty="0" smtClean="0"/>
              <a:t> Drugs </a:t>
            </a:r>
            <a:r>
              <a:rPr lang="en-IN" sz="2800" dirty="0"/>
              <a:t>are first converted to their active triphosphate metabolites by host cell kinase </a:t>
            </a:r>
            <a:r>
              <a:rPr lang="en-IN" sz="2800" dirty="0" smtClean="0"/>
              <a:t>enzymes.</a:t>
            </a:r>
          </a:p>
          <a:p>
            <a:pPr algn="just"/>
            <a:r>
              <a:rPr lang="en-IN" sz="2800" dirty="0" smtClean="0"/>
              <a:t>The </a:t>
            </a:r>
            <a:r>
              <a:rPr lang="en-IN" sz="2800" dirty="0"/>
              <a:t>triphosphate form of these drugs then competes with viral nucleoside triphosphates and competitively inhibits the viral reverse </a:t>
            </a:r>
            <a:r>
              <a:rPr lang="en-IN" sz="2800" dirty="0" smtClean="0"/>
              <a:t>transcriptase </a:t>
            </a:r>
            <a:r>
              <a:rPr lang="en-IN" sz="2800" dirty="0"/>
              <a:t>enzyme and hinders its action to produce complementary DNA from RNA and terminate chain elongation</a:t>
            </a:r>
            <a:r>
              <a:rPr lang="en-IN" sz="2800" dirty="0" smtClean="0"/>
              <a:t>.</a:t>
            </a:r>
          </a:p>
          <a:p>
            <a:pPr algn="just"/>
            <a:r>
              <a:rPr lang="en-IN" sz="2800" b="1" dirty="0"/>
              <a:t>Drug </a:t>
            </a:r>
            <a:r>
              <a:rPr lang="en-IN" sz="2800" b="1" dirty="0" smtClean="0"/>
              <a:t>Name: </a:t>
            </a:r>
            <a:r>
              <a:rPr lang="en-IN" sz="2800" b="1" dirty="0" smtClean="0">
                <a:solidFill>
                  <a:schemeClr val="accent2">
                    <a:lumMod val="75000"/>
                  </a:schemeClr>
                </a:solidFill>
              </a:rPr>
              <a:t>Zidovudine</a:t>
            </a:r>
          </a:p>
          <a:p>
            <a:pPr algn="just"/>
            <a:r>
              <a:rPr lang="en-IN" sz="2800" b="1" dirty="0" smtClean="0"/>
              <a:t>Focus: </a:t>
            </a:r>
            <a:r>
              <a:rPr lang="en-IN" sz="2800" dirty="0" smtClean="0"/>
              <a:t>thymidine analogue, 1st </a:t>
            </a:r>
            <a:r>
              <a:rPr lang="en-IN" sz="2800" dirty="0"/>
              <a:t>line triple </a:t>
            </a:r>
            <a:r>
              <a:rPr lang="en-IN" sz="2800" dirty="0" smtClean="0"/>
              <a:t>regimen. Post </a:t>
            </a:r>
            <a:r>
              <a:rPr lang="en-IN" sz="2800" dirty="0"/>
              <a:t>exposure prophylaxis. </a:t>
            </a:r>
            <a:r>
              <a:rPr lang="en-IN" sz="2800" dirty="0" smtClean="0"/>
              <a:t>Prevention </a:t>
            </a:r>
            <a:r>
              <a:rPr lang="en-IN" sz="2800" dirty="0"/>
              <a:t>of mother to child transmission</a:t>
            </a:r>
            <a:endParaRPr lang="en-IN" sz="2800" dirty="0" smtClean="0"/>
          </a:p>
          <a:p>
            <a:pPr algn="just"/>
            <a:r>
              <a:rPr lang="en-IN" sz="2800" b="1" dirty="0" smtClean="0"/>
              <a:t>Doses: </a:t>
            </a:r>
            <a:r>
              <a:rPr lang="en-IN" sz="2800" dirty="0"/>
              <a:t>200mgTDS or 300mg </a:t>
            </a:r>
            <a:r>
              <a:rPr lang="en-IN" sz="2800" dirty="0" smtClean="0"/>
              <a:t>BD</a:t>
            </a:r>
          </a:p>
        </p:txBody>
      </p:sp>
    </p:spTree>
    <p:extLst>
      <p:ext uri="{BB962C8B-B14F-4D97-AF65-F5344CB8AC3E}">
        <p14:creationId xmlns:p14="http://schemas.microsoft.com/office/powerpoint/2010/main" val="17662496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r>
              <a:rPr lang="en-IN" sz="2800" b="1" dirty="0">
                <a:solidFill>
                  <a:srgbClr val="0070C0"/>
                </a:solidFill>
              </a:rPr>
              <a:t>Nucleoside Reverse Transcriptase </a:t>
            </a:r>
            <a:r>
              <a:rPr lang="en-IN" sz="2800" b="1" dirty="0" smtClean="0">
                <a:solidFill>
                  <a:srgbClr val="0070C0"/>
                </a:solidFill>
              </a:rPr>
              <a:t>Inhibitors (NRTIs)</a:t>
            </a:r>
            <a:endParaRPr lang="en-IN" sz="2800" b="1" dirty="0">
              <a:solidFill>
                <a:srgbClr val="0070C0"/>
              </a:solidFill>
            </a:endParaRPr>
          </a:p>
        </p:txBody>
      </p:sp>
      <p:sp>
        <p:nvSpPr>
          <p:cNvPr id="3" name="Content Placeholder 2"/>
          <p:cNvSpPr>
            <a:spLocks noGrp="1"/>
          </p:cNvSpPr>
          <p:nvPr>
            <p:ph idx="1"/>
          </p:nvPr>
        </p:nvSpPr>
        <p:spPr>
          <a:xfrm>
            <a:off x="251520" y="620688"/>
            <a:ext cx="8640960" cy="6120680"/>
          </a:xfrm>
        </p:spPr>
        <p:txBody>
          <a:bodyPr>
            <a:noAutofit/>
          </a:bodyPr>
          <a:lstStyle/>
          <a:p>
            <a:pPr algn="just"/>
            <a:r>
              <a:rPr lang="en-IN" sz="2655" b="1" dirty="0" smtClean="0"/>
              <a:t>Adverse Effects:</a:t>
            </a:r>
            <a:r>
              <a:rPr lang="en-IN" sz="2655" dirty="0" smtClean="0"/>
              <a:t> Nausea, Vomiting, Headache, Asthenia, Anaemia, Granulocytopenia, Myopathy, </a:t>
            </a:r>
            <a:r>
              <a:rPr lang="en-IN" sz="2655" dirty="0"/>
              <a:t>lactic </a:t>
            </a:r>
            <a:r>
              <a:rPr lang="en-IN" sz="2655" dirty="0" smtClean="0"/>
              <a:t>acidosis, hepatomegaly </a:t>
            </a:r>
            <a:r>
              <a:rPr lang="en-IN" sz="2655" dirty="0"/>
              <a:t>with steatosis nail </a:t>
            </a:r>
            <a:r>
              <a:rPr lang="en-IN" sz="2655" dirty="0" smtClean="0"/>
              <a:t>pigmentation, </a:t>
            </a:r>
            <a:r>
              <a:rPr lang="en-IN" sz="2655" dirty="0"/>
              <a:t>lipid </a:t>
            </a:r>
            <a:r>
              <a:rPr lang="en-IN" sz="2655" dirty="0" smtClean="0"/>
              <a:t>abnormalities, Lipoatrophy, hyperglycaemia.</a:t>
            </a:r>
          </a:p>
          <a:p>
            <a:pPr algn="just"/>
            <a:r>
              <a:rPr lang="en-IN" sz="2655" b="1" dirty="0" smtClean="0"/>
              <a:t>Interactions:</a:t>
            </a:r>
            <a:r>
              <a:rPr lang="en-IN" sz="2655" dirty="0" smtClean="0"/>
              <a:t> </a:t>
            </a:r>
            <a:r>
              <a:rPr lang="en-IN" sz="2655" dirty="0"/>
              <a:t>Probenecid, fluconazole, </a:t>
            </a:r>
            <a:r>
              <a:rPr lang="en-IN" sz="2655" dirty="0" err="1"/>
              <a:t>atovaquone</a:t>
            </a:r>
            <a:r>
              <a:rPr lang="en-IN" sz="2655" dirty="0"/>
              <a:t>, and valproic acid may increase plasma concentrations of </a:t>
            </a:r>
            <a:r>
              <a:rPr lang="en-IN" sz="2655" dirty="0" smtClean="0"/>
              <a:t>zidovudine, probably </a:t>
            </a:r>
            <a:r>
              <a:rPr lang="en-IN" sz="2655" dirty="0"/>
              <a:t>through inhibition of </a:t>
            </a:r>
            <a:r>
              <a:rPr lang="en-IN" sz="2655" dirty="0" err="1"/>
              <a:t>glucuronosyl</a:t>
            </a:r>
            <a:r>
              <a:rPr lang="en-IN" sz="2655" dirty="0"/>
              <a:t> transferase. Zidovudine can cause bone marrow suppression and should be used cautiously in patients with </a:t>
            </a:r>
            <a:r>
              <a:rPr lang="en-IN" sz="2655" dirty="0" smtClean="0"/>
              <a:t>pre-existing anaemia </a:t>
            </a:r>
            <a:r>
              <a:rPr lang="en-IN" sz="2655" dirty="0"/>
              <a:t>or granulocytopenia and in those taking other marrow-suppressive drugs</a:t>
            </a:r>
            <a:r>
              <a:rPr lang="en-IN" sz="2655" dirty="0" smtClean="0"/>
              <a:t>. </a:t>
            </a:r>
            <a:r>
              <a:rPr lang="en-IN" sz="2655" dirty="0" err="1" smtClean="0"/>
              <a:t>Nelvinafir</a:t>
            </a:r>
            <a:r>
              <a:rPr lang="en-IN" sz="2655" dirty="0" smtClean="0"/>
              <a:t> </a:t>
            </a:r>
            <a:r>
              <a:rPr lang="en-IN" sz="2655" dirty="0"/>
              <a:t>decreases plasma levels. Paracetamol increases AZT toxicity by competing for </a:t>
            </a:r>
            <a:r>
              <a:rPr lang="en-IN" sz="2655" dirty="0" err="1"/>
              <a:t>glucoronidation</a:t>
            </a:r>
            <a:r>
              <a:rPr lang="en-IN" sz="2655" dirty="0"/>
              <a:t>.</a:t>
            </a:r>
          </a:p>
        </p:txBody>
      </p:sp>
    </p:spTree>
    <p:extLst>
      <p:ext uri="{BB962C8B-B14F-4D97-AF65-F5344CB8AC3E}">
        <p14:creationId xmlns:p14="http://schemas.microsoft.com/office/powerpoint/2010/main" val="1494900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28" y="116633"/>
            <a:ext cx="8260672" cy="504055"/>
          </a:xfrm>
        </p:spPr>
        <p:txBody>
          <a:bodyPr>
            <a:normAutofit/>
          </a:bodyPr>
          <a:lstStyle/>
          <a:p>
            <a:r>
              <a:rPr lang="en-IN" sz="2800" b="1" dirty="0">
                <a:solidFill>
                  <a:srgbClr val="0070C0"/>
                </a:solidFill>
              </a:rPr>
              <a:t>Nucleoside Reverse Transcriptase </a:t>
            </a:r>
            <a:r>
              <a:rPr lang="en-IN" sz="2800" b="1" dirty="0" smtClean="0">
                <a:solidFill>
                  <a:srgbClr val="0070C0"/>
                </a:solidFill>
              </a:rPr>
              <a:t>Inhibitors (NRTIs)</a:t>
            </a:r>
            <a:endParaRPr lang="en-IN" sz="2800" b="1" dirty="0">
              <a:solidFill>
                <a:srgbClr val="0070C0"/>
              </a:solidFill>
            </a:endParaRPr>
          </a:p>
        </p:txBody>
      </p:sp>
      <p:sp>
        <p:nvSpPr>
          <p:cNvPr id="3" name="Content Placeholder 2"/>
          <p:cNvSpPr>
            <a:spLocks noGrp="1"/>
          </p:cNvSpPr>
          <p:nvPr>
            <p:ph idx="1"/>
          </p:nvPr>
        </p:nvSpPr>
        <p:spPr>
          <a:xfrm>
            <a:off x="251520" y="620688"/>
            <a:ext cx="8640960" cy="6120680"/>
          </a:xfrm>
        </p:spPr>
        <p:txBody>
          <a:bodyPr>
            <a:noAutofit/>
          </a:bodyPr>
          <a:lstStyle/>
          <a:p>
            <a:pPr algn="just"/>
            <a:r>
              <a:rPr lang="en-IN" sz="3600" b="1" dirty="0"/>
              <a:t>Drug </a:t>
            </a:r>
            <a:r>
              <a:rPr lang="en-IN" sz="3600" b="1" dirty="0" smtClean="0"/>
              <a:t>Name:</a:t>
            </a:r>
            <a:r>
              <a:rPr lang="en-IN" sz="3600" dirty="0" smtClean="0"/>
              <a:t> </a:t>
            </a:r>
            <a:r>
              <a:rPr lang="en-IN" sz="3600" dirty="0" err="1" smtClean="0">
                <a:solidFill>
                  <a:schemeClr val="accent2">
                    <a:lumMod val="75000"/>
                  </a:schemeClr>
                </a:solidFill>
              </a:rPr>
              <a:t>Stavudine</a:t>
            </a:r>
            <a:endParaRPr lang="en-IN" sz="3600" dirty="0" smtClean="0">
              <a:solidFill>
                <a:schemeClr val="accent2">
                  <a:lumMod val="75000"/>
                </a:schemeClr>
              </a:solidFill>
            </a:endParaRPr>
          </a:p>
          <a:p>
            <a:pPr algn="just"/>
            <a:r>
              <a:rPr lang="en-IN" sz="3600" b="1" dirty="0" smtClean="0"/>
              <a:t>Focus: </a:t>
            </a:r>
            <a:r>
              <a:rPr lang="en-IN" sz="3600" dirty="0" smtClean="0"/>
              <a:t>Thymidine </a:t>
            </a:r>
            <a:r>
              <a:rPr lang="en-IN" sz="3600" dirty="0"/>
              <a:t>nucleoside analogue</a:t>
            </a:r>
            <a:endParaRPr lang="en-IN" sz="3600" dirty="0" smtClean="0"/>
          </a:p>
          <a:p>
            <a:pPr algn="just"/>
            <a:r>
              <a:rPr lang="en-IN" sz="3600" b="1" dirty="0" smtClean="0"/>
              <a:t>Dose: </a:t>
            </a:r>
            <a:r>
              <a:rPr lang="en-IN" sz="3600" dirty="0" smtClean="0"/>
              <a:t>30-150mg </a:t>
            </a:r>
            <a:r>
              <a:rPr lang="en-IN" sz="3600" dirty="0"/>
              <a:t>BD</a:t>
            </a:r>
            <a:endParaRPr lang="en-IN" sz="3600" b="1" dirty="0" smtClean="0"/>
          </a:p>
          <a:p>
            <a:pPr algn="just"/>
            <a:r>
              <a:rPr lang="en-IN" sz="3600" b="1" dirty="0" smtClean="0"/>
              <a:t>Adverse effects: </a:t>
            </a:r>
            <a:r>
              <a:rPr lang="en-IN" sz="3600" dirty="0" smtClean="0"/>
              <a:t>Peripheral </a:t>
            </a:r>
            <a:r>
              <a:rPr lang="en-IN" sz="3600" dirty="0"/>
              <a:t>neuropathy Pancreatitis lactic acidosis Lipoatrophy </a:t>
            </a:r>
            <a:r>
              <a:rPr lang="en-IN" sz="3600" dirty="0" smtClean="0"/>
              <a:t>hyperlipidaemia.</a:t>
            </a:r>
            <a:endParaRPr lang="en-IN" sz="3600" b="1" dirty="0" smtClean="0"/>
          </a:p>
          <a:p>
            <a:pPr algn="just"/>
            <a:r>
              <a:rPr lang="en-IN" sz="3600" b="1" dirty="0" smtClean="0"/>
              <a:t>Interactions:</a:t>
            </a:r>
            <a:r>
              <a:rPr lang="en-IN" sz="3600" dirty="0" smtClean="0"/>
              <a:t> </a:t>
            </a:r>
            <a:r>
              <a:rPr lang="en-IN" sz="3600" dirty="0"/>
              <a:t>Combining </a:t>
            </a:r>
            <a:r>
              <a:rPr lang="en-IN" sz="3600" dirty="0" err="1"/>
              <a:t>stavudine</a:t>
            </a:r>
            <a:r>
              <a:rPr lang="en-IN" sz="3600" dirty="0"/>
              <a:t> with </a:t>
            </a:r>
            <a:r>
              <a:rPr lang="en-IN" sz="3600" dirty="0" err="1"/>
              <a:t>didanosine</a:t>
            </a:r>
            <a:r>
              <a:rPr lang="en-IN" sz="3600" dirty="0"/>
              <a:t> leads to increased risk and severity of peripheral neuropathy and potentially fatal </a:t>
            </a:r>
            <a:r>
              <a:rPr lang="en-IN" sz="3600" dirty="0" smtClean="0"/>
              <a:t>pancreatitis. </a:t>
            </a:r>
            <a:endParaRPr lang="en-IN" sz="3600" dirty="0"/>
          </a:p>
        </p:txBody>
      </p:sp>
    </p:spTree>
    <p:extLst>
      <p:ext uri="{BB962C8B-B14F-4D97-AF65-F5344CB8AC3E}">
        <p14:creationId xmlns:p14="http://schemas.microsoft.com/office/powerpoint/2010/main" val="17092071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721</TotalTime>
  <Words>1986</Words>
  <Application>Microsoft Office PowerPoint</Application>
  <PresentationFormat>On-screen Show (4:3)</PresentationFormat>
  <Paragraphs>118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CHEMOTHERAPY OF VIRAL DISEASES-II</vt:lpstr>
      <vt:lpstr>Human Immunodeficiency virus</vt:lpstr>
      <vt:lpstr>Human Immunodeficiency virus</vt:lpstr>
      <vt:lpstr>Human Immunodeficiency virus</vt:lpstr>
      <vt:lpstr>ANTI-HIV DRUGS</vt:lpstr>
      <vt:lpstr>ANTI-HIV DRUGS</vt:lpstr>
      <vt:lpstr>Nucleoside Reverse Transcriptase Inhibitors (NRTIs)</vt:lpstr>
      <vt:lpstr>Nucleoside Reverse Transcriptase Inhibitors (NRTIs)</vt:lpstr>
      <vt:lpstr>Nucleoside Reverse Transcriptase Inhibitors (NRTIs)</vt:lpstr>
      <vt:lpstr>Nucleoside Reverse Transcriptase Inhibitors (NRTIs)</vt:lpstr>
      <vt:lpstr>Nucleoside Reverse Transcriptase Inhibitors (NRTIs)</vt:lpstr>
      <vt:lpstr>Nucleoside Reverse Transcriptase Inhibitors (NRTIs)</vt:lpstr>
      <vt:lpstr>Nucleotide Reverse Transcriptase Inhibitors (NtRTIs)</vt:lpstr>
      <vt:lpstr>Non-Nucleoside Reverse Transcriptase Inhibitors(NNRTIs)</vt:lpstr>
      <vt:lpstr>Non-Nucleoside Reverse Transcriptase Inhibitors(NNRTIs)</vt:lpstr>
      <vt:lpstr>Protease Inhibitors</vt:lpstr>
      <vt:lpstr>Protease Inhibitors</vt:lpstr>
      <vt:lpstr>Entry/Fusion Inhibitors</vt:lpstr>
      <vt:lpstr>Entry/Fusion Inhibitors</vt:lpstr>
      <vt:lpstr>Entry/Fusion Inhibitors</vt:lpstr>
      <vt:lpstr>Integrase Inhibitors</vt:lpstr>
      <vt:lpstr>Integrase Inhibitors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68</cp:revision>
  <dcterms:created xsi:type="dcterms:W3CDTF">2020-04-16T04:23:19Z</dcterms:created>
  <dcterms:modified xsi:type="dcterms:W3CDTF">2020-04-17T05:37:29Z</dcterms:modified>
</cp:coreProperties>
</file>