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80" r:id="rId6"/>
    <p:sldId id="260" r:id="rId7"/>
    <p:sldId id="261" r:id="rId8"/>
    <p:sldId id="281" r:id="rId9"/>
    <p:sldId id="262" r:id="rId10"/>
    <p:sldId id="282" r:id="rId11"/>
    <p:sldId id="263" r:id="rId12"/>
    <p:sldId id="283" r:id="rId13"/>
    <p:sldId id="272" r:id="rId14"/>
    <p:sldId id="291" r:id="rId15"/>
    <p:sldId id="284" r:id="rId16"/>
    <p:sldId id="285" r:id="rId17"/>
    <p:sldId id="286" r:id="rId18"/>
    <p:sldId id="287" r:id="rId19"/>
    <p:sldId id="288" r:id="rId20"/>
    <p:sldId id="289" r:id="rId21"/>
    <p:sldId id="290" r:id="rId22"/>
    <p:sldId id="29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03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D7FE8B-4694-4072-B1E3-CABED90CEF50}" type="datetimeFigureOut">
              <a:rPr lang="en-IN" smtClean="0"/>
              <a:t>28-04-2020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31D08-176E-41E3-8EF2-77A69F06A582}"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D7FE8B-4694-4072-B1E3-CABED90CEF50}" type="datetimeFigureOut">
              <a:rPr lang="en-IN" smtClean="0"/>
              <a:t>28-04-2020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31D08-176E-41E3-8EF2-77A69F06A582}"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D7FE8B-4694-4072-B1E3-CABED90CEF50}" type="datetimeFigureOut">
              <a:rPr lang="en-IN" smtClean="0"/>
              <a:t>28-04-2020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31D08-176E-41E3-8EF2-77A69F06A582}"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D7FE8B-4694-4072-B1E3-CABED90CEF50}" type="datetimeFigureOut">
              <a:rPr lang="en-IN" smtClean="0"/>
              <a:t>28-04-2020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31D08-176E-41E3-8EF2-77A69F06A582}"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D7FE8B-4694-4072-B1E3-CABED90CEF50}" type="datetimeFigureOut">
              <a:rPr lang="en-IN" smtClean="0"/>
              <a:t>28-04-2020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31D08-176E-41E3-8EF2-77A69F06A582}"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4D7FE8B-4694-4072-B1E3-CABED90CEF50}" type="datetimeFigureOut">
              <a:rPr lang="en-IN" smtClean="0"/>
              <a:t>28-04-2020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31D08-176E-41E3-8EF2-77A69F06A582}"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D7FE8B-4694-4072-B1E3-CABED90CEF50}" type="datetimeFigureOut">
              <a:rPr lang="en-IN" smtClean="0"/>
              <a:t>28-04-2020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B31D08-176E-41E3-8EF2-77A69F06A582}"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D7FE8B-4694-4072-B1E3-CABED90CEF50}" type="datetimeFigureOut">
              <a:rPr lang="en-IN" smtClean="0"/>
              <a:t>28-04-2020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B31D08-176E-41E3-8EF2-77A69F06A582}"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D7FE8B-4694-4072-B1E3-CABED90CEF50}" type="datetimeFigureOut">
              <a:rPr lang="en-IN" smtClean="0"/>
              <a:t>28-04-2020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B31D08-176E-41E3-8EF2-77A69F06A582}"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D7FE8B-4694-4072-B1E3-CABED90CEF50}" type="datetimeFigureOut">
              <a:rPr lang="en-IN" smtClean="0"/>
              <a:t>28-04-2020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31D08-176E-41E3-8EF2-77A69F06A582}"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D7FE8B-4694-4072-B1E3-CABED90CEF50}" type="datetimeFigureOut">
              <a:rPr lang="en-IN" smtClean="0"/>
              <a:t>28-04-2020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31D08-176E-41E3-8EF2-77A69F06A582}"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4D7FE8B-4694-4072-B1E3-CABED90CEF50}" type="datetimeFigureOut">
              <a:rPr lang="en-IN" smtClean="0"/>
              <a:t>28-04-2020</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92B31D08-176E-41E3-8EF2-77A69F06A58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512" y="6381328"/>
            <a:ext cx="1225997" cy="320671"/>
          </a:xfrm>
        </p:spPr>
        <p:txBody>
          <a:bodyPr>
            <a:normAutofit/>
          </a:bodyPr>
          <a:lstStyle/>
          <a:p>
            <a:r>
              <a:rPr lang="en-IN" sz="1400" dirty="0" smtClean="0"/>
              <a:t>R.M., SRSV</a:t>
            </a:r>
            <a:endParaRPr lang="en-IN" sz="1400" dirty="0"/>
          </a:p>
        </p:txBody>
      </p:sp>
      <p:sp>
        <p:nvSpPr>
          <p:cNvPr id="2" name="Title 1"/>
          <p:cNvSpPr>
            <a:spLocks noGrp="1"/>
          </p:cNvSpPr>
          <p:nvPr>
            <p:ph type="ctrTitle"/>
          </p:nvPr>
        </p:nvSpPr>
        <p:spPr>
          <a:xfrm>
            <a:off x="971600" y="1124744"/>
            <a:ext cx="7175351" cy="2664295"/>
          </a:xfrm>
          <a:ln>
            <a:noFill/>
          </a:ln>
          <a:effectLst>
            <a:glow rad="139700">
              <a:schemeClr val="accent3">
                <a:satMod val="175000"/>
                <a:alpha val="40000"/>
              </a:schemeClr>
            </a:glow>
            <a:innerShdw blurRad="63500" dist="50800" dir="13500000">
              <a:prstClr val="black">
                <a:alpha val="50000"/>
              </a:prstClr>
            </a:innerShdw>
          </a:effectLst>
          <a:scene3d>
            <a:camera prst="orthographicFront">
              <a:rot lat="0" lon="0" rev="0"/>
            </a:camera>
            <a:lightRig rig="glow" dir="t">
              <a:rot lat="0" lon="0" rev="14100000"/>
            </a:lightRig>
          </a:scene3d>
          <a:sp3d prstMaterial="softEdge">
            <a:bevelT w="127000" prst="artDeco"/>
          </a:sp3d>
        </p:spPr>
        <p:style>
          <a:lnRef idx="1">
            <a:schemeClr val="accent1"/>
          </a:lnRef>
          <a:fillRef idx="2">
            <a:schemeClr val="accent1"/>
          </a:fillRef>
          <a:effectRef idx="1">
            <a:schemeClr val="accent1"/>
          </a:effectRef>
          <a:fontRef idx="minor">
            <a:schemeClr val="dk1"/>
          </a:fontRef>
        </p:style>
        <p:txBody>
          <a:bodyPr/>
          <a:lstStyle/>
          <a:p>
            <a:pPr marL="182880" indent="0" algn="ctr">
              <a:buNone/>
            </a:pPr>
            <a:r>
              <a:rPr lang="en-IN" dirty="0">
                <a:solidFill>
                  <a:schemeClr val="accent3"/>
                </a:solidFill>
                <a:effectLst>
                  <a:outerShdw blurRad="38100" dist="38100" dir="2700000" algn="tl">
                    <a:srgbClr val="000000">
                      <a:alpha val="43137"/>
                    </a:srgbClr>
                  </a:outerShdw>
                </a:effectLst>
              </a:rPr>
              <a:t>HORMONES AND HORMONE </a:t>
            </a:r>
            <a:r>
              <a:rPr lang="en-IN" dirty="0" smtClean="0">
                <a:solidFill>
                  <a:schemeClr val="accent3"/>
                </a:solidFill>
                <a:effectLst>
                  <a:outerShdw blurRad="38100" dist="38100" dir="2700000" algn="tl">
                    <a:srgbClr val="000000">
                      <a:alpha val="43137"/>
                    </a:srgbClr>
                  </a:outerShdw>
                </a:effectLst>
              </a:rPr>
              <a:t>ANTAGONISTS-II</a:t>
            </a:r>
            <a:endParaRPr lang="en-IN" dirty="0">
              <a:solidFill>
                <a:schemeClr val="accent3"/>
              </a:solidFill>
              <a:effectLst>
                <a:outerShdw blurRad="38100" dist="38100" dir="2700000" algn="tl">
                  <a:srgbClr val="000000">
                    <a:alpha val="43137"/>
                  </a:srgbClr>
                </a:outerShdw>
              </a:effectLst>
            </a:endParaRPr>
          </a:p>
        </p:txBody>
      </p:sp>
      <p:sp>
        <p:nvSpPr>
          <p:cNvPr id="4" name="Subtitle 2"/>
          <p:cNvSpPr txBox="1">
            <a:spLocks/>
          </p:cNvSpPr>
          <p:nvPr/>
        </p:nvSpPr>
        <p:spPr>
          <a:xfrm>
            <a:off x="1691680" y="4005064"/>
            <a:ext cx="7200800" cy="504056"/>
          </a:xfrm>
          <a:prstGeom prst="rect">
            <a:avLst/>
          </a:prstGeom>
        </p:spPr>
        <p:txBody>
          <a:bodyPr vert="horz" lIns="91440" tIns="45720" rIns="91440" bIns="45720" rtlCol="0" anchor="ctr">
            <a:no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r"/>
            <a:r>
              <a:rPr lang="en-IN" sz="2800" b="1" dirty="0">
                <a:solidFill>
                  <a:srgbClr val="0070C0"/>
                </a:solidFill>
                <a:effectLst>
                  <a:reflection blurRad="6350" stA="55000" endA="300" endPos="45500" dir="5400000" sy="-100000" algn="bl" rotWithShape="0"/>
                </a:effectLst>
                <a:latin typeface="+mj-lt"/>
                <a:ea typeface="+mj-ea"/>
                <a:cs typeface="+mj-cs"/>
              </a:rPr>
              <a:t>Sex hormones</a:t>
            </a:r>
          </a:p>
        </p:txBody>
      </p:sp>
    </p:spTree>
    <p:extLst>
      <p:ext uri="{BB962C8B-B14F-4D97-AF65-F5344CB8AC3E}">
        <p14:creationId xmlns:p14="http://schemas.microsoft.com/office/powerpoint/2010/main" val="2299579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a:solidFill>
                  <a:srgbClr val="0070C0"/>
                </a:solidFill>
              </a:rPr>
              <a:t>Progestin</a:t>
            </a:r>
            <a:r>
              <a:rPr lang="en-IN" sz="2800" dirty="0"/>
              <a:t> </a:t>
            </a:r>
            <a:r>
              <a:rPr lang="en-IN" sz="2800" dirty="0" smtClean="0">
                <a:solidFill>
                  <a:srgbClr val="0070C0"/>
                </a:solidFill>
              </a:rPr>
              <a:t>-</a:t>
            </a:r>
            <a:r>
              <a:rPr lang="en-IN" sz="2800" dirty="0" smtClean="0">
                <a:solidFill>
                  <a:schemeClr val="accent3"/>
                </a:solidFill>
              </a:rPr>
              <a:t>Physiologic Effects:</a:t>
            </a:r>
            <a:endParaRPr lang="en-IN" sz="2800" dirty="0">
              <a:solidFill>
                <a:schemeClr val="accent3"/>
              </a:solidFill>
            </a:endParaRPr>
          </a:p>
        </p:txBody>
      </p:sp>
      <p:sp>
        <p:nvSpPr>
          <p:cNvPr id="3" name="Content Placeholder 2"/>
          <p:cNvSpPr>
            <a:spLocks noGrp="1"/>
          </p:cNvSpPr>
          <p:nvPr>
            <p:ph sz="quarter" idx="13"/>
          </p:nvPr>
        </p:nvSpPr>
        <p:spPr>
          <a:xfrm>
            <a:off x="323528" y="548680"/>
            <a:ext cx="8568952" cy="6048672"/>
          </a:xfrm>
        </p:spPr>
        <p:txBody>
          <a:bodyPr>
            <a:noAutofit/>
          </a:bodyPr>
          <a:lstStyle/>
          <a:p>
            <a:pPr algn="just"/>
            <a:r>
              <a:rPr lang="en-IN" sz="2550" dirty="0" smtClean="0"/>
              <a:t>d</a:t>
            </a:r>
            <a:r>
              <a:rPr lang="en-IN" sz="2550" dirty="0"/>
              <a:t>. Progesterone alters function of respiratory </a:t>
            </a:r>
            <a:r>
              <a:rPr lang="en-IN" sz="2550" dirty="0" err="1"/>
              <a:t>centers</a:t>
            </a:r>
            <a:r>
              <a:rPr lang="en-IN" sz="2550" dirty="0"/>
              <a:t>. The </a:t>
            </a:r>
            <a:r>
              <a:rPr lang="en-IN" sz="2550" dirty="0" err="1"/>
              <a:t>ventilatory</a:t>
            </a:r>
            <a:r>
              <a:rPr lang="en-IN" sz="2550" dirty="0"/>
              <a:t> response to CO2 is increased. This leads to a measurable reduction in arterial and alveolar PCO2 during pregnancy and in luteal phase of the menstrual </a:t>
            </a:r>
            <a:r>
              <a:rPr lang="en-IN" sz="2550" dirty="0" smtClean="0"/>
              <a:t>cycle.</a:t>
            </a:r>
          </a:p>
          <a:p>
            <a:pPr algn="just"/>
            <a:r>
              <a:rPr lang="en-IN" sz="2550" dirty="0" smtClean="0"/>
              <a:t>e</a:t>
            </a:r>
            <a:r>
              <a:rPr lang="en-IN" sz="2550" dirty="0"/>
              <a:t>. Progesterone and related steroids also have depressant and hypnotic effects on the </a:t>
            </a:r>
            <a:r>
              <a:rPr lang="en-IN" sz="2550" dirty="0" smtClean="0"/>
              <a:t>brain.</a:t>
            </a:r>
          </a:p>
          <a:p>
            <a:pPr algn="just"/>
            <a:r>
              <a:rPr lang="en-IN" sz="2550" dirty="0" smtClean="0"/>
              <a:t>f</a:t>
            </a:r>
            <a:r>
              <a:rPr lang="en-IN" sz="2550" dirty="0"/>
              <a:t>. Progesterone is responsible for </a:t>
            </a:r>
            <a:r>
              <a:rPr lang="en-IN" sz="2550" dirty="0" err="1" smtClean="0"/>
              <a:t>alveo</a:t>
            </a:r>
            <a:r>
              <a:rPr lang="en-IN" sz="2550" dirty="0" smtClean="0"/>
              <a:t>-lobular </a:t>
            </a:r>
            <a:r>
              <a:rPr lang="en-IN" sz="2550" dirty="0"/>
              <a:t>development of secretory apparatus in the breast. It also participates in </a:t>
            </a:r>
            <a:r>
              <a:rPr lang="en-IN" sz="2550" dirty="0" smtClean="0"/>
              <a:t>pre-ovulatory </a:t>
            </a:r>
            <a:r>
              <a:rPr lang="en-IN" sz="2550" dirty="0"/>
              <a:t>LH surge and causes maturation and secretory changes in endometrium that are seen following </a:t>
            </a:r>
            <a:r>
              <a:rPr lang="en-IN" sz="2550" dirty="0" smtClean="0"/>
              <a:t>ovulation.</a:t>
            </a:r>
          </a:p>
          <a:p>
            <a:pPr algn="just"/>
            <a:r>
              <a:rPr lang="en-IN" sz="2550" dirty="0" smtClean="0"/>
              <a:t>g</a:t>
            </a:r>
            <a:r>
              <a:rPr lang="en-IN" sz="2550" dirty="0"/>
              <a:t>. Progesterone decreases plasma levels of many amino acids and leads to increased urinary nitrogen excretion.</a:t>
            </a:r>
            <a:endParaRPr lang="en-IN" sz="2550" dirty="0">
              <a:latin typeface="Calibri" panose="020F0502020204030204" pitchFamily="34" charset="0"/>
            </a:endParaRPr>
          </a:p>
        </p:txBody>
      </p:sp>
    </p:spTree>
    <p:extLst>
      <p:ext uri="{BB962C8B-B14F-4D97-AF65-F5344CB8AC3E}">
        <p14:creationId xmlns:p14="http://schemas.microsoft.com/office/powerpoint/2010/main" val="974685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a:solidFill>
                  <a:srgbClr val="0070C0"/>
                </a:solidFill>
              </a:rPr>
              <a:t>Progestin</a:t>
            </a:r>
            <a:r>
              <a:rPr lang="en-IN" sz="2800" dirty="0"/>
              <a:t> </a:t>
            </a:r>
            <a:r>
              <a:rPr lang="en-IN" sz="2800" dirty="0" smtClean="0">
                <a:solidFill>
                  <a:srgbClr val="0070C0"/>
                </a:solidFill>
              </a:rPr>
              <a:t>-</a:t>
            </a:r>
            <a:r>
              <a:rPr lang="en-IN" sz="2800" dirty="0"/>
              <a:t> </a:t>
            </a:r>
            <a:r>
              <a:rPr lang="en-IN" sz="2800" dirty="0">
                <a:solidFill>
                  <a:schemeClr val="accent1">
                    <a:lumMod val="60000"/>
                    <a:lumOff val="40000"/>
                  </a:schemeClr>
                </a:solidFill>
              </a:rPr>
              <a:t>THERAPEUTIC </a:t>
            </a:r>
            <a:r>
              <a:rPr lang="en-IN" sz="2800" dirty="0" smtClean="0">
                <a:solidFill>
                  <a:schemeClr val="accent1">
                    <a:lumMod val="60000"/>
                    <a:lumOff val="40000"/>
                  </a:schemeClr>
                </a:solidFill>
              </a:rPr>
              <a:t>APPLICATIONS:</a:t>
            </a:r>
            <a:endParaRPr lang="en-IN" sz="2800" dirty="0">
              <a:solidFill>
                <a:schemeClr val="accent1">
                  <a:lumMod val="60000"/>
                  <a:lumOff val="40000"/>
                </a:schemeClr>
              </a:solidFill>
            </a:endParaRPr>
          </a:p>
        </p:txBody>
      </p:sp>
      <p:sp>
        <p:nvSpPr>
          <p:cNvPr id="3" name="Content Placeholder 2"/>
          <p:cNvSpPr>
            <a:spLocks noGrp="1"/>
          </p:cNvSpPr>
          <p:nvPr>
            <p:ph sz="quarter" idx="13"/>
          </p:nvPr>
        </p:nvSpPr>
        <p:spPr>
          <a:xfrm>
            <a:off x="323528" y="548680"/>
            <a:ext cx="8568952" cy="6048672"/>
          </a:xfrm>
        </p:spPr>
        <p:txBody>
          <a:bodyPr>
            <a:noAutofit/>
          </a:bodyPr>
          <a:lstStyle/>
          <a:p>
            <a:pPr algn="just"/>
            <a:r>
              <a:rPr lang="en-IN" sz="2800" dirty="0" smtClean="0"/>
              <a:t>a</a:t>
            </a:r>
            <a:r>
              <a:rPr lang="en-IN" sz="2800" dirty="0"/>
              <a:t>. Used in for hormone replacement therapy and hormonal </a:t>
            </a:r>
            <a:r>
              <a:rPr lang="en-IN" sz="2800" dirty="0" smtClean="0"/>
              <a:t>contraception.</a:t>
            </a:r>
          </a:p>
          <a:p>
            <a:pPr algn="just"/>
            <a:r>
              <a:rPr lang="en-IN" sz="2800" dirty="0" smtClean="0"/>
              <a:t>b</a:t>
            </a:r>
            <a:r>
              <a:rPr lang="en-IN" sz="2800" dirty="0"/>
              <a:t>. Useful in producing long-term ovarian suppression for other </a:t>
            </a:r>
            <a:r>
              <a:rPr lang="en-IN" sz="2800" dirty="0" smtClean="0"/>
              <a:t>purposes.</a:t>
            </a:r>
          </a:p>
          <a:p>
            <a:pPr algn="just"/>
            <a:r>
              <a:rPr lang="en-IN" sz="2800" dirty="0" smtClean="0"/>
              <a:t>c</a:t>
            </a:r>
            <a:r>
              <a:rPr lang="en-IN" sz="2800" dirty="0"/>
              <a:t>. In treatment of </a:t>
            </a:r>
            <a:r>
              <a:rPr lang="en-IN" sz="2800" dirty="0" smtClean="0"/>
              <a:t>dysmenorrhea, </a:t>
            </a:r>
            <a:r>
              <a:rPr lang="en-IN" sz="2800" dirty="0"/>
              <a:t>endometriosis, and bleeding disorders, when </a:t>
            </a:r>
            <a:r>
              <a:rPr lang="en-IN" sz="2800" dirty="0" smtClean="0"/>
              <a:t>oestrogens </a:t>
            </a:r>
            <a:r>
              <a:rPr lang="en-IN" sz="2800" dirty="0"/>
              <a:t>are contraindicated, and for </a:t>
            </a:r>
            <a:r>
              <a:rPr lang="en-IN" sz="2800" dirty="0" smtClean="0"/>
              <a:t>contraception.</a:t>
            </a:r>
          </a:p>
          <a:p>
            <a:pPr algn="just"/>
            <a:r>
              <a:rPr lang="en-IN" sz="2800" dirty="0" smtClean="0"/>
              <a:t>d</a:t>
            </a:r>
            <a:r>
              <a:rPr lang="en-IN" sz="2800" dirty="0"/>
              <a:t>. Progesterone and medroxyprogesterone have been used in the treatment of women who have difficulty in conceiving and who demonstrate a slow rise in basal body </a:t>
            </a:r>
            <a:r>
              <a:rPr lang="en-IN" sz="2800" dirty="0" smtClean="0"/>
              <a:t>temperature.</a:t>
            </a:r>
          </a:p>
        </p:txBody>
      </p:sp>
    </p:spTree>
    <p:extLst>
      <p:ext uri="{BB962C8B-B14F-4D97-AF65-F5344CB8AC3E}">
        <p14:creationId xmlns:p14="http://schemas.microsoft.com/office/powerpoint/2010/main" val="52264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a:solidFill>
                  <a:srgbClr val="0070C0"/>
                </a:solidFill>
              </a:rPr>
              <a:t>Progestin</a:t>
            </a:r>
            <a:r>
              <a:rPr lang="en-IN" sz="2800" dirty="0"/>
              <a:t> </a:t>
            </a:r>
            <a:r>
              <a:rPr lang="en-IN" sz="2800" dirty="0" smtClean="0">
                <a:solidFill>
                  <a:srgbClr val="0070C0"/>
                </a:solidFill>
              </a:rPr>
              <a:t>-</a:t>
            </a:r>
            <a:r>
              <a:rPr lang="en-IN" sz="2800" dirty="0"/>
              <a:t> </a:t>
            </a:r>
            <a:r>
              <a:rPr lang="en-IN" sz="2800" dirty="0">
                <a:solidFill>
                  <a:schemeClr val="accent1">
                    <a:lumMod val="60000"/>
                    <a:lumOff val="40000"/>
                  </a:schemeClr>
                </a:solidFill>
              </a:rPr>
              <a:t>THERAPEUTIC </a:t>
            </a:r>
            <a:r>
              <a:rPr lang="en-IN" sz="2800" dirty="0" smtClean="0">
                <a:solidFill>
                  <a:schemeClr val="accent1">
                    <a:lumMod val="60000"/>
                    <a:lumOff val="40000"/>
                  </a:schemeClr>
                </a:solidFill>
              </a:rPr>
              <a:t>APPLICATIONS:</a:t>
            </a:r>
            <a:endParaRPr lang="en-IN" sz="2800" dirty="0">
              <a:solidFill>
                <a:schemeClr val="accent1">
                  <a:lumMod val="60000"/>
                  <a:lumOff val="40000"/>
                </a:schemeClr>
              </a:solidFill>
            </a:endParaRPr>
          </a:p>
        </p:txBody>
      </p:sp>
      <p:sp>
        <p:nvSpPr>
          <p:cNvPr id="3" name="Content Placeholder 2"/>
          <p:cNvSpPr>
            <a:spLocks noGrp="1"/>
          </p:cNvSpPr>
          <p:nvPr>
            <p:ph sz="quarter" idx="13"/>
          </p:nvPr>
        </p:nvSpPr>
        <p:spPr>
          <a:xfrm>
            <a:off x="323528" y="548680"/>
            <a:ext cx="8568952" cy="6048672"/>
          </a:xfrm>
        </p:spPr>
        <p:txBody>
          <a:bodyPr>
            <a:noAutofit/>
          </a:bodyPr>
          <a:lstStyle/>
          <a:p>
            <a:pPr algn="just"/>
            <a:r>
              <a:rPr lang="en-IN" sz="2500" dirty="0" smtClean="0"/>
              <a:t>e</a:t>
            </a:r>
            <a:r>
              <a:rPr lang="en-IN" sz="2500" dirty="0"/>
              <a:t>. Preparations of progesterone and medroxyprogesterone have been used to treat premenstrual </a:t>
            </a:r>
            <a:r>
              <a:rPr lang="en-IN" sz="2500" dirty="0" smtClean="0"/>
              <a:t>syndrome.</a:t>
            </a:r>
          </a:p>
          <a:p>
            <a:pPr algn="just"/>
            <a:r>
              <a:rPr lang="en-IN" sz="2500" dirty="0" smtClean="0"/>
              <a:t>f</a:t>
            </a:r>
            <a:r>
              <a:rPr lang="en-IN" sz="2500" dirty="0"/>
              <a:t>. Abortifacients and Emergency Contraceptives-Progesterone is a hormone required for the maintenance of pregnancy. Termination of early pregnancy is effected using the steroidal </a:t>
            </a:r>
            <a:r>
              <a:rPr lang="en-IN" sz="2500" dirty="0" smtClean="0"/>
              <a:t>anti-progestin </a:t>
            </a:r>
            <a:r>
              <a:rPr lang="en-IN" sz="2500" dirty="0"/>
              <a:t>drug, mifepristone (RU486), which acts by blocking progestin binding to the progesterone receptor</a:t>
            </a:r>
            <a:r>
              <a:rPr lang="en-IN" sz="2500" dirty="0" smtClean="0"/>
              <a:t>.</a:t>
            </a:r>
          </a:p>
          <a:p>
            <a:pPr algn="just"/>
            <a:r>
              <a:rPr lang="en-IN" sz="2500" b="1" dirty="0" smtClean="0">
                <a:solidFill>
                  <a:schemeClr val="accent1">
                    <a:lumMod val="60000"/>
                    <a:lumOff val="40000"/>
                  </a:schemeClr>
                </a:solidFill>
              </a:rPr>
              <a:t>Pharmacokinetics-</a:t>
            </a:r>
            <a:r>
              <a:rPr lang="en-IN" sz="2500" dirty="0" smtClean="0"/>
              <a:t> Rapidly </a:t>
            </a:r>
            <a:r>
              <a:rPr lang="en-IN" sz="2500" dirty="0"/>
              <a:t>absorbed following administration by any route. Its half-life in plasma is </a:t>
            </a:r>
            <a:r>
              <a:rPr lang="en-IN" sz="2500" dirty="0" smtClean="0"/>
              <a:t>approximately </a:t>
            </a:r>
            <a:r>
              <a:rPr lang="en-IN" sz="2500" dirty="0"/>
              <a:t>5 minutes, and small amounts are stored temporarily in body fat. It is completely metabolized in one passage through liver.  Metabolized to inactive products and are excreted mainly in urine.</a:t>
            </a:r>
            <a:endParaRPr lang="en-IN" sz="2500" dirty="0">
              <a:latin typeface="Calibri" panose="020F0502020204030204" pitchFamily="34" charset="0"/>
            </a:endParaRPr>
          </a:p>
        </p:txBody>
      </p:sp>
    </p:spTree>
    <p:extLst>
      <p:ext uri="{BB962C8B-B14F-4D97-AF65-F5344CB8AC3E}">
        <p14:creationId xmlns:p14="http://schemas.microsoft.com/office/powerpoint/2010/main" val="1816044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smtClean="0">
                <a:solidFill>
                  <a:srgbClr val="00B050"/>
                </a:solidFill>
                <a:effectLst/>
              </a:rPr>
              <a:t>Androgen</a:t>
            </a:r>
            <a:endParaRPr lang="en-IN" sz="2800" dirty="0">
              <a:solidFill>
                <a:srgbClr val="00B050"/>
              </a:solidFill>
            </a:endParaRPr>
          </a:p>
        </p:txBody>
      </p:sp>
      <p:sp>
        <p:nvSpPr>
          <p:cNvPr id="3" name="Content Placeholder 2"/>
          <p:cNvSpPr>
            <a:spLocks noGrp="1"/>
          </p:cNvSpPr>
          <p:nvPr>
            <p:ph sz="quarter" idx="13"/>
          </p:nvPr>
        </p:nvSpPr>
        <p:spPr>
          <a:xfrm>
            <a:off x="179512" y="548680"/>
            <a:ext cx="8784976" cy="6048672"/>
          </a:xfrm>
        </p:spPr>
        <p:txBody>
          <a:bodyPr>
            <a:noAutofit/>
          </a:bodyPr>
          <a:lstStyle/>
          <a:p>
            <a:pPr algn="just"/>
            <a:r>
              <a:rPr lang="en-IN" sz="2700" dirty="0"/>
              <a:t>Androgens are steroid hormones secreted primarily by testis, and testosterone is principal androgen secreted. Its primary function is to regulate differentiation and secretory function of male sex accessory organs. Androgens also possess protein anabolic activity that is manifested in skeletal muscle, bone, and </a:t>
            </a:r>
            <a:r>
              <a:rPr lang="en-IN" sz="2700" dirty="0" smtClean="0"/>
              <a:t>kidneys.</a:t>
            </a:r>
            <a:endParaRPr lang="en-IN" sz="2700" dirty="0"/>
          </a:p>
          <a:p>
            <a:pPr algn="just"/>
            <a:r>
              <a:rPr lang="en-IN" sz="2700" b="1" dirty="0" smtClean="0">
                <a:solidFill>
                  <a:srgbClr val="FFC000"/>
                </a:solidFill>
              </a:rPr>
              <a:t>PHARMACOLOGICAL ACTIONS</a:t>
            </a:r>
            <a:r>
              <a:rPr lang="en-IN" sz="2700" b="1" dirty="0" smtClean="0"/>
              <a:t>:</a:t>
            </a:r>
            <a:endParaRPr lang="en-IN" sz="2700" b="1" dirty="0"/>
          </a:p>
          <a:p>
            <a:pPr algn="just"/>
            <a:r>
              <a:rPr lang="en-IN" sz="2700" dirty="0" smtClean="0"/>
              <a:t>Androgens </a:t>
            </a:r>
            <a:r>
              <a:rPr lang="en-IN" sz="2700" dirty="0"/>
              <a:t>produce both </a:t>
            </a:r>
            <a:r>
              <a:rPr lang="en-IN" sz="2700" dirty="0" smtClean="0"/>
              <a:t>virilising </a:t>
            </a:r>
            <a:r>
              <a:rPr lang="en-IN" sz="2700" dirty="0"/>
              <a:t>and protein anabolic actions. The </a:t>
            </a:r>
            <a:r>
              <a:rPr lang="en-IN" sz="2700" dirty="0" smtClean="0"/>
              <a:t>virilising </a:t>
            </a:r>
            <a:r>
              <a:rPr lang="en-IN" sz="2700" dirty="0"/>
              <a:t>actions of testosterone include irreversible effects that occur during embryogenesis, and excitatory actions at puberty that are responsible for secondary sexual </a:t>
            </a:r>
            <a:r>
              <a:rPr lang="en-IN" sz="2700" dirty="0" smtClean="0"/>
              <a:t>development.</a:t>
            </a:r>
            <a:endParaRPr lang="en-IN" sz="2700" dirty="0"/>
          </a:p>
        </p:txBody>
      </p:sp>
    </p:spTree>
    <p:extLst>
      <p:ext uri="{BB962C8B-B14F-4D97-AF65-F5344CB8AC3E}">
        <p14:creationId xmlns:p14="http://schemas.microsoft.com/office/powerpoint/2010/main" val="2170433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smtClean="0">
                <a:solidFill>
                  <a:srgbClr val="00B050"/>
                </a:solidFill>
                <a:effectLst/>
              </a:rPr>
              <a:t>Androgen</a:t>
            </a:r>
            <a:endParaRPr lang="en-IN" sz="2800" dirty="0">
              <a:solidFill>
                <a:srgbClr val="00B050"/>
              </a:solidFill>
            </a:endParaRPr>
          </a:p>
        </p:txBody>
      </p:sp>
      <p:sp>
        <p:nvSpPr>
          <p:cNvPr id="3" name="Content Placeholder 2"/>
          <p:cNvSpPr>
            <a:spLocks noGrp="1"/>
          </p:cNvSpPr>
          <p:nvPr>
            <p:ph sz="quarter" idx="13"/>
          </p:nvPr>
        </p:nvSpPr>
        <p:spPr>
          <a:xfrm>
            <a:off x="179512" y="548680"/>
            <a:ext cx="8784976" cy="6048672"/>
          </a:xfrm>
        </p:spPr>
        <p:txBody>
          <a:bodyPr>
            <a:noAutofit/>
          </a:bodyPr>
          <a:lstStyle/>
          <a:p>
            <a:pPr algn="just"/>
            <a:r>
              <a:rPr lang="en-IN" sz="2800" b="1" dirty="0" smtClean="0">
                <a:solidFill>
                  <a:srgbClr val="FFC000"/>
                </a:solidFill>
              </a:rPr>
              <a:t>PHARMACOLOGICAL ACTIONS:</a:t>
            </a:r>
            <a:endParaRPr lang="en-IN" sz="2800" b="1" dirty="0">
              <a:solidFill>
                <a:srgbClr val="FFC000"/>
              </a:solidFill>
            </a:endParaRPr>
          </a:p>
          <a:p>
            <a:pPr algn="just"/>
            <a:r>
              <a:rPr lang="en-IN" sz="2800" dirty="0" smtClean="0"/>
              <a:t>In </a:t>
            </a:r>
            <a:r>
              <a:rPr lang="en-IN" sz="2800" dirty="0"/>
              <a:t>addition to effects on male reproductive function, androgens influence a number of other systems, associated with masculinity. These actions include growth of male-pattern facial, pubic, and body hair, lower vocal pitch resulting from a thickening and lengthening of vocal cords, and increase in rate of long bone </a:t>
            </a:r>
            <a:r>
              <a:rPr lang="en-IN" sz="2800" dirty="0" smtClean="0"/>
              <a:t>growth.</a:t>
            </a:r>
            <a:endParaRPr lang="en-IN" sz="2800" dirty="0"/>
          </a:p>
          <a:p>
            <a:pPr algn="just"/>
            <a:r>
              <a:rPr lang="en-IN" sz="2800" dirty="0" smtClean="0"/>
              <a:t>The </a:t>
            </a:r>
            <a:r>
              <a:rPr lang="en-IN" sz="2800" dirty="0"/>
              <a:t>protein anabolic actions of androgens on bone and skeletal muscle are responsible for larger stature of males than females. Androgens induce some degree of anabolism in other tissues, including bone marrow, liver, kidney, and heart</a:t>
            </a:r>
            <a:r>
              <a:rPr lang="en-IN" sz="2800" dirty="0" smtClean="0"/>
              <a:t>.</a:t>
            </a:r>
            <a:endParaRPr lang="en-IN" sz="2800" dirty="0" smtClean="0"/>
          </a:p>
        </p:txBody>
      </p:sp>
    </p:spTree>
    <p:extLst>
      <p:ext uri="{BB962C8B-B14F-4D97-AF65-F5344CB8AC3E}">
        <p14:creationId xmlns:p14="http://schemas.microsoft.com/office/powerpoint/2010/main" val="3382364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smtClean="0">
                <a:solidFill>
                  <a:srgbClr val="00B050"/>
                </a:solidFill>
                <a:effectLst/>
              </a:rPr>
              <a:t>Androgen</a:t>
            </a:r>
            <a:endParaRPr lang="en-IN" sz="2800" dirty="0">
              <a:solidFill>
                <a:srgbClr val="00B050"/>
              </a:solidFill>
            </a:endParaRPr>
          </a:p>
        </p:txBody>
      </p:sp>
      <p:sp>
        <p:nvSpPr>
          <p:cNvPr id="3" name="Content Placeholder 2"/>
          <p:cNvSpPr>
            <a:spLocks noGrp="1"/>
          </p:cNvSpPr>
          <p:nvPr>
            <p:ph sz="quarter" idx="13"/>
          </p:nvPr>
        </p:nvSpPr>
        <p:spPr>
          <a:xfrm>
            <a:off x="179512" y="548680"/>
            <a:ext cx="8784976" cy="6048672"/>
          </a:xfrm>
        </p:spPr>
        <p:txBody>
          <a:bodyPr>
            <a:noAutofit/>
          </a:bodyPr>
          <a:lstStyle/>
          <a:p>
            <a:pPr algn="just"/>
            <a:r>
              <a:rPr lang="en-IN" sz="2800" b="1" dirty="0">
                <a:solidFill>
                  <a:schemeClr val="accent5">
                    <a:lumMod val="60000"/>
                    <a:lumOff val="40000"/>
                  </a:schemeClr>
                </a:solidFill>
              </a:rPr>
              <a:t>CLINICAL </a:t>
            </a:r>
            <a:r>
              <a:rPr lang="en-IN" sz="2800" b="1" dirty="0" smtClean="0">
                <a:solidFill>
                  <a:schemeClr val="accent5">
                    <a:lumMod val="60000"/>
                    <a:lumOff val="40000"/>
                  </a:schemeClr>
                </a:solidFill>
              </a:rPr>
              <a:t>USES:</a:t>
            </a:r>
          </a:p>
          <a:p>
            <a:pPr algn="just"/>
            <a:r>
              <a:rPr lang="en-IN" sz="2800" dirty="0" smtClean="0"/>
              <a:t>1</a:t>
            </a:r>
            <a:r>
              <a:rPr lang="en-IN" sz="2800" dirty="0"/>
              <a:t>. </a:t>
            </a:r>
            <a:r>
              <a:rPr lang="en-IN" sz="2800" dirty="0" smtClean="0"/>
              <a:t>Hypogonadism</a:t>
            </a:r>
          </a:p>
          <a:p>
            <a:pPr algn="just"/>
            <a:r>
              <a:rPr lang="en-IN" sz="2800" dirty="0" smtClean="0"/>
              <a:t>2</a:t>
            </a:r>
            <a:r>
              <a:rPr lang="en-IN" sz="2800" dirty="0"/>
              <a:t>. </a:t>
            </a:r>
            <a:r>
              <a:rPr lang="en-IN" sz="2800" dirty="0" err="1"/>
              <a:t>Prepuberal</a:t>
            </a:r>
            <a:r>
              <a:rPr lang="en-IN" sz="2800" dirty="0"/>
              <a:t> </a:t>
            </a:r>
            <a:r>
              <a:rPr lang="en-IN" sz="2800" dirty="0" smtClean="0"/>
              <a:t>Hypogonadism</a:t>
            </a:r>
          </a:p>
          <a:p>
            <a:pPr algn="just"/>
            <a:r>
              <a:rPr lang="en-IN" sz="2800" dirty="0" smtClean="0"/>
              <a:t>3</a:t>
            </a:r>
            <a:r>
              <a:rPr lang="en-IN" sz="2800" dirty="0"/>
              <a:t>. </a:t>
            </a:r>
            <a:r>
              <a:rPr lang="en-IN" sz="2800" dirty="0" err="1"/>
              <a:t>Postpuberal</a:t>
            </a:r>
            <a:r>
              <a:rPr lang="en-IN" sz="2800" dirty="0"/>
              <a:t> </a:t>
            </a:r>
            <a:r>
              <a:rPr lang="en-IN" sz="2800" dirty="0" smtClean="0"/>
              <a:t>Hypogonadism</a:t>
            </a:r>
          </a:p>
          <a:p>
            <a:pPr algn="just"/>
            <a:r>
              <a:rPr lang="en-IN" sz="2800" dirty="0" smtClean="0"/>
              <a:t>4</a:t>
            </a:r>
            <a:r>
              <a:rPr lang="en-IN" sz="2800" dirty="0"/>
              <a:t>. Aging and </a:t>
            </a:r>
            <a:r>
              <a:rPr lang="en-IN" sz="2800" dirty="0" smtClean="0"/>
              <a:t>Impotence</a:t>
            </a:r>
          </a:p>
          <a:p>
            <a:pPr algn="just"/>
            <a:r>
              <a:rPr lang="en-IN" sz="2800" dirty="0" smtClean="0"/>
              <a:t>5</a:t>
            </a:r>
            <a:r>
              <a:rPr lang="en-IN" sz="2800" dirty="0"/>
              <a:t>. </a:t>
            </a:r>
            <a:r>
              <a:rPr lang="en-IN" sz="2800" dirty="0" err="1" smtClean="0"/>
              <a:t>Anemia</a:t>
            </a:r>
            <a:endParaRPr lang="en-IN" sz="2800" dirty="0"/>
          </a:p>
          <a:p>
            <a:pPr algn="just"/>
            <a:r>
              <a:rPr lang="en-IN" sz="2800" b="1" dirty="0" smtClean="0">
                <a:solidFill>
                  <a:schemeClr val="accent5">
                    <a:lumMod val="60000"/>
                    <a:lumOff val="40000"/>
                  </a:schemeClr>
                </a:solidFill>
              </a:rPr>
              <a:t>Therapeutic </a:t>
            </a:r>
            <a:r>
              <a:rPr lang="en-IN" sz="2800" b="1" dirty="0">
                <a:solidFill>
                  <a:schemeClr val="accent5">
                    <a:lumMod val="60000"/>
                    <a:lumOff val="40000"/>
                  </a:schemeClr>
                </a:solidFill>
              </a:rPr>
              <a:t>Use of Androgens in </a:t>
            </a:r>
            <a:r>
              <a:rPr lang="en-IN" sz="2800" b="1" dirty="0" smtClean="0">
                <a:solidFill>
                  <a:schemeClr val="accent5">
                    <a:lumMod val="60000"/>
                    <a:lumOff val="40000"/>
                  </a:schemeClr>
                </a:solidFill>
              </a:rPr>
              <a:t>Women:</a:t>
            </a:r>
          </a:p>
          <a:p>
            <a:pPr algn="just"/>
            <a:r>
              <a:rPr lang="en-IN" sz="2800" dirty="0" smtClean="0"/>
              <a:t>1</a:t>
            </a:r>
            <a:r>
              <a:rPr lang="en-IN" sz="2800" dirty="0"/>
              <a:t>. </a:t>
            </a:r>
            <a:r>
              <a:rPr lang="en-IN" sz="2800" dirty="0" smtClean="0"/>
              <a:t>Endometriosis</a:t>
            </a:r>
          </a:p>
          <a:p>
            <a:pPr algn="just"/>
            <a:r>
              <a:rPr lang="en-IN" sz="2800" dirty="0" smtClean="0"/>
              <a:t>2</a:t>
            </a:r>
            <a:r>
              <a:rPr lang="en-IN" sz="2800" dirty="0"/>
              <a:t>. Female </a:t>
            </a:r>
            <a:r>
              <a:rPr lang="en-IN" sz="2800" dirty="0" smtClean="0"/>
              <a:t>Hypogonadism</a:t>
            </a:r>
          </a:p>
          <a:p>
            <a:pPr algn="just"/>
            <a:r>
              <a:rPr lang="en-IN" sz="2800" dirty="0" smtClean="0"/>
              <a:t>3</a:t>
            </a:r>
            <a:r>
              <a:rPr lang="en-IN" sz="2800" dirty="0"/>
              <a:t>. Use of Androgens as </a:t>
            </a:r>
            <a:r>
              <a:rPr lang="en-IN" sz="2800" dirty="0" smtClean="0"/>
              <a:t>Protein</a:t>
            </a:r>
          </a:p>
          <a:p>
            <a:pPr algn="just"/>
            <a:r>
              <a:rPr lang="en-IN" sz="2800" dirty="0" smtClean="0"/>
              <a:t>4</a:t>
            </a:r>
            <a:r>
              <a:rPr lang="en-IN" sz="2800" dirty="0"/>
              <a:t>. Anabolic </a:t>
            </a:r>
            <a:r>
              <a:rPr lang="en-IN" sz="2800" dirty="0" smtClean="0"/>
              <a:t>Agents</a:t>
            </a:r>
            <a:endParaRPr lang="en-IN" sz="2800" dirty="0" smtClean="0"/>
          </a:p>
        </p:txBody>
      </p:sp>
    </p:spTree>
    <p:extLst>
      <p:ext uri="{BB962C8B-B14F-4D97-AF65-F5344CB8AC3E}">
        <p14:creationId xmlns:p14="http://schemas.microsoft.com/office/powerpoint/2010/main" val="1008173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a:solidFill>
                  <a:schemeClr val="accent5">
                    <a:lumMod val="40000"/>
                    <a:lumOff val="60000"/>
                  </a:schemeClr>
                </a:solidFill>
              </a:rPr>
              <a:t>Oral contraceptive</a:t>
            </a:r>
            <a:endParaRPr lang="en-IN" sz="2800" dirty="0">
              <a:solidFill>
                <a:schemeClr val="accent5">
                  <a:lumMod val="40000"/>
                  <a:lumOff val="60000"/>
                </a:schemeClr>
              </a:solidFill>
            </a:endParaRPr>
          </a:p>
        </p:txBody>
      </p:sp>
      <p:sp>
        <p:nvSpPr>
          <p:cNvPr id="3" name="Content Placeholder 2"/>
          <p:cNvSpPr>
            <a:spLocks noGrp="1"/>
          </p:cNvSpPr>
          <p:nvPr>
            <p:ph sz="quarter" idx="13"/>
          </p:nvPr>
        </p:nvSpPr>
        <p:spPr>
          <a:xfrm>
            <a:off x="179512" y="548680"/>
            <a:ext cx="8784976" cy="6048672"/>
          </a:xfrm>
        </p:spPr>
        <p:txBody>
          <a:bodyPr>
            <a:noAutofit/>
          </a:bodyPr>
          <a:lstStyle/>
          <a:p>
            <a:pPr algn="just"/>
            <a:r>
              <a:rPr lang="en-IN" sz="2650" dirty="0" smtClean="0"/>
              <a:t>Contraception </a:t>
            </a:r>
            <a:r>
              <a:rPr lang="en-IN" sz="2650" dirty="0"/>
              <a:t>means interception in the birth process at any stage ranging from ovulation to ovum implantation. An ideal contraceptive agent should not only be safe but provide reversible suppression of </a:t>
            </a:r>
            <a:r>
              <a:rPr lang="en-IN" sz="2650" dirty="0" smtClean="0"/>
              <a:t>fertility.</a:t>
            </a:r>
          </a:p>
          <a:p>
            <a:pPr algn="just"/>
            <a:r>
              <a:rPr lang="en-IN" sz="2650" b="1" dirty="0" smtClean="0">
                <a:solidFill>
                  <a:srgbClr val="FFC000"/>
                </a:solidFill>
              </a:rPr>
              <a:t>Classification:</a:t>
            </a:r>
          </a:p>
          <a:p>
            <a:pPr algn="just"/>
            <a:r>
              <a:rPr lang="en-IN" sz="2650" dirty="0" smtClean="0"/>
              <a:t>1</a:t>
            </a:r>
            <a:r>
              <a:rPr lang="en-IN" sz="2650" dirty="0"/>
              <a:t>. </a:t>
            </a:r>
            <a:r>
              <a:rPr lang="en-IN" sz="2650" b="1" dirty="0">
                <a:solidFill>
                  <a:srgbClr val="00B0F0"/>
                </a:solidFill>
              </a:rPr>
              <a:t>Combination </a:t>
            </a:r>
            <a:r>
              <a:rPr lang="en-IN" sz="2650" b="1" dirty="0" smtClean="0">
                <a:solidFill>
                  <a:srgbClr val="00B0F0"/>
                </a:solidFill>
              </a:rPr>
              <a:t>pills</a:t>
            </a:r>
          </a:p>
          <a:p>
            <a:pPr algn="just"/>
            <a:r>
              <a:rPr lang="en-IN" sz="2650" dirty="0" smtClean="0"/>
              <a:t>a</a:t>
            </a:r>
            <a:r>
              <a:rPr lang="en-IN" sz="2650" dirty="0"/>
              <a:t>. </a:t>
            </a:r>
            <a:r>
              <a:rPr lang="en-IN" sz="2650" dirty="0" err="1"/>
              <a:t>Ethinyl</a:t>
            </a:r>
            <a:r>
              <a:rPr lang="en-IN" sz="2650" dirty="0"/>
              <a:t> </a:t>
            </a:r>
            <a:r>
              <a:rPr lang="en-IN" sz="2650" dirty="0" err="1"/>
              <a:t>estradiol</a:t>
            </a:r>
            <a:r>
              <a:rPr lang="en-IN" sz="2650" dirty="0"/>
              <a:t> (30 mcg)+ </a:t>
            </a:r>
            <a:r>
              <a:rPr lang="en-IN" sz="2650" dirty="0" err="1"/>
              <a:t>Norgestrel</a:t>
            </a:r>
            <a:r>
              <a:rPr lang="en-IN" sz="2650" dirty="0"/>
              <a:t> (300 </a:t>
            </a:r>
            <a:r>
              <a:rPr lang="en-IN" sz="2650" dirty="0" smtClean="0"/>
              <a:t>mcg)</a:t>
            </a:r>
          </a:p>
          <a:p>
            <a:pPr algn="just"/>
            <a:r>
              <a:rPr lang="en-IN" sz="2650" dirty="0" smtClean="0"/>
              <a:t>b</a:t>
            </a:r>
            <a:r>
              <a:rPr lang="en-IN" sz="2650" dirty="0"/>
              <a:t>. </a:t>
            </a:r>
            <a:r>
              <a:rPr lang="en-IN" sz="2650" dirty="0" err="1"/>
              <a:t>Ethinyl</a:t>
            </a:r>
            <a:r>
              <a:rPr lang="en-IN" sz="2650" dirty="0"/>
              <a:t> </a:t>
            </a:r>
            <a:r>
              <a:rPr lang="en-IN" sz="2650" dirty="0" err="1"/>
              <a:t>estradiol</a:t>
            </a:r>
            <a:r>
              <a:rPr lang="en-IN" sz="2650" dirty="0"/>
              <a:t> (30 mcg)+ </a:t>
            </a:r>
            <a:r>
              <a:rPr lang="en-IN" sz="2650" dirty="0" err="1"/>
              <a:t>Levonorgestrel</a:t>
            </a:r>
            <a:r>
              <a:rPr lang="en-IN" sz="2650" dirty="0"/>
              <a:t> (150 </a:t>
            </a:r>
            <a:r>
              <a:rPr lang="en-IN" sz="2650" dirty="0" smtClean="0"/>
              <a:t>mcg)</a:t>
            </a:r>
          </a:p>
          <a:p>
            <a:pPr algn="just"/>
            <a:r>
              <a:rPr lang="en-IN" sz="2650" dirty="0" smtClean="0"/>
              <a:t>c</a:t>
            </a:r>
            <a:r>
              <a:rPr lang="en-IN" sz="2650" dirty="0"/>
              <a:t>. </a:t>
            </a:r>
            <a:r>
              <a:rPr lang="en-IN" sz="2650" dirty="0" err="1"/>
              <a:t>Ethinyl</a:t>
            </a:r>
            <a:r>
              <a:rPr lang="en-IN" sz="2650" dirty="0"/>
              <a:t> </a:t>
            </a:r>
            <a:r>
              <a:rPr lang="en-IN" sz="2650" dirty="0" err="1"/>
              <a:t>estradiol</a:t>
            </a:r>
            <a:r>
              <a:rPr lang="en-IN" sz="2650" dirty="0"/>
              <a:t> (50 mcg)+ </a:t>
            </a:r>
            <a:r>
              <a:rPr lang="en-IN" sz="2650" dirty="0" err="1"/>
              <a:t>Norgestrel</a:t>
            </a:r>
            <a:r>
              <a:rPr lang="en-IN" sz="2650" dirty="0"/>
              <a:t> (0.5 </a:t>
            </a:r>
            <a:r>
              <a:rPr lang="en-IN" sz="2650" dirty="0" smtClean="0"/>
              <a:t>mg)</a:t>
            </a:r>
          </a:p>
          <a:p>
            <a:pPr algn="just"/>
            <a:r>
              <a:rPr lang="en-IN" sz="2650" dirty="0" smtClean="0"/>
              <a:t>d</a:t>
            </a:r>
            <a:r>
              <a:rPr lang="en-IN" sz="2650" dirty="0"/>
              <a:t>. </a:t>
            </a:r>
            <a:r>
              <a:rPr lang="en-IN" sz="2650" dirty="0" err="1"/>
              <a:t>Ethinyl</a:t>
            </a:r>
            <a:r>
              <a:rPr lang="en-IN" sz="2650" dirty="0"/>
              <a:t> </a:t>
            </a:r>
            <a:r>
              <a:rPr lang="en-IN" sz="2650" dirty="0" err="1"/>
              <a:t>estradiol</a:t>
            </a:r>
            <a:r>
              <a:rPr lang="en-IN" sz="2650" dirty="0"/>
              <a:t> (30 mcg)+ </a:t>
            </a:r>
            <a:r>
              <a:rPr lang="en-IN" sz="2650" dirty="0" err="1"/>
              <a:t>desogestrel</a:t>
            </a:r>
            <a:r>
              <a:rPr lang="en-IN" sz="2650" dirty="0"/>
              <a:t> (150 </a:t>
            </a:r>
            <a:r>
              <a:rPr lang="en-IN" sz="2650" dirty="0" smtClean="0"/>
              <a:t>mcg)</a:t>
            </a:r>
          </a:p>
          <a:p>
            <a:pPr algn="just"/>
            <a:r>
              <a:rPr lang="en-IN" sz="2650" dirty="0" smtClean="0"/>
              <a:t>e</a:t>
            </a:r>
            <a:r>
              <a:rPr lang="en-IN" sz="2650" dirty="0"/>
              <a:t>. Mestranol (50 mcg) + </a:t>
            </a:r>
            <a:r>
              <a:rPr lang="en-IN" sz="2650" dirty="0" err="1"/>
              <a:t>Norethindrone</a:t>
            </a:r>
            <a:r>
              <a:rPr lang="en-IN" sz="2650" dirty="0"/>
              <a:t> (1 mg)</a:t>
            </a:r>
            <a:endParaRPr lang="en-IN" sz="2650" dirty="0" smtClean="0"/>
          </a:p>
        </p:txBody>
      </p:sp>
    </p:spTree>
    <p:extLst>
      <p:ext uri="{BB962C8B-B14F-4D97-AF65-F5344CB8AC3E}">
        <p14:creationId xmlns:p14="http://schemas.microsoft.com/office/powerpoint/2010/main" val="979604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a:solidFill>
                  <a:schemeClr val="accent5">
                    <a:lumMod val="40000"/>
                    <a:lumOff val="60000"/>
                  </a:schemeClr>
                </a:solidFill>
              </a:rPr>
              <a:t>Oral contraceptive</a:t>
            </a:r>
            <a:endParaRPr lang="en-IN" sz="2800" dirty="0">
              <a:solidFill>
                <a:schemeClr val="accent5">
                  <a:lumMod val="40000"/>
                  <a:lumOff val="60000"/>
                </a:schemeClr>
              </a:solidFill>
            </a:endParaRPr>
          </a:p>
        </p:txBody>
      </p:sp>
      <p:sp>
        <p:nvSpPr>
          <p:cNvPr id="3" name="Content Placeholder 2"/>
          <p:cNvSpPr>
            <a:spLocks noGrp="1"/>
          </p:cNvSpPr>
          <p:nvPr>
            <p:ph sz="quarter" idx="13"/>
          </p:nvPr>
        </p:nvSpPr>
        <p:spPr>
          <a:xfrm>
            <a:off x="179512" y="548680"/>
            <a:ext cx="8784976" cy="6048672"/>
          </a:xfrm>
        </p:spPr>
        <p:txBody>
          <a:bodyPr>
            <a:noAutofit/>
          </a:bodyPr>
          <a:lstStyle/>
          <a:p>
            <a:pPr algn="just"/>
            <a:r>
              <a:rPr lang="en-IN" sz="2600" dirty="0"/>
              <a:t>2. </a:t>
            </a:r>
            <a:r>
              <a:rPr lang="en-IN" sz="2600" b="1" dirty="0">
                <a:solidFill>
                  <a:srgbClr val="00B0F0"/>
                </a:solidFill>
              </a:rPr>
              <a:t>Phased </a:t>
            </a:r>
            <a:r>
              <a:rPr lang="en-IN" sz="2600" b="1" dirty="0" smtClean="0">
                <a:solidFill>
                  <a:srgbClr val="00B0F0"/>
                </a:solidFill>
              </a:rPr>
              <a:t>pills</a:t>
            </a:r>
          </a:p>
          <a:p>
            <a:pPr algn="just"/>
            <a:r>
              <a:rPr lang="en-IN" sz="2600" dirty="0" smtClean="0"/>
              <a:t>a</a:t>
            </a:r>
            <a:r>
              <a:rPr lang="en-IN" sz="2600" dirty="0"/>
              <a:t>. </a:t>
            </a:r>
            <a:r>
              <a:rPr lang="en-IN" sz="2600" dirty="0" err="1"/>
              <a:t>Ethinyl</a:t>
            </a:r>
            <a:r>
              <a:rPr lang="en-IN" sz="2600" dirty="0"/>
              <a:t> </a:t>
            </a:r>
            <a:r>
              <a:rPr lang="en-IN" sz="2600" dirty="0" err="1"/>
              <a:t>estradiol</a:t>
            </a:r>
            <a:r>
              <a:rPr lang="en-IN" sz="2600" dirty="0"/>
              <a:t> (30-40-30 mcg)+ </a:t>
            </a:r>
            <a:r>
              <a:rPr lang="en-IN" sz="2600" dirty="0" err="1"/>
              <a:t>Levonorgestrel</a:t>
            </a:r>
            <a:r>
              <a:rPr lang="en-IN" sz="2600" dirty="0"/>
              <a:t> (50-75-125 </a:t>
            </a:r>
            <a:r>
              <a:rPr lang="en-IN" sz="2600" dirty="0" smtClean="0"/>
              <a:t>mcg)</a:t>
            </a:r>
          </a:p>
          <a:p>
            <a:pPr algn="just"/>
            <a:r>
              <a:rPr lang="en-IN" sz="2600" dirty="0" smtClean="0"/>
              <a:t>b</a:t>
            </a:r>
            <a:r>
              <a:rPr lang="en-IN" sz="2600" dirty="0"/>
              <a:t>. </a:t>
            </a:r>
            <a:r>
              <a:rPr lang="en-IN" sz="2600" dirty="0" err="1"/>
              <a:t>Ethinyl</a:t>
            </a:r>
            <a:r>
              <a:rPr lang="en-IN" sz="2600" dirty="0"/>
              <a:t> </a:t>
            </a:r>
            <a:r>
              <a:rPr lang="en-IN" sz="2600" dirty="0" err="1"/>
              <a:t>estradiol</a:t>
            </a:r>
            <a:r>
              <a:rPr lang="en-IN" sz="2600" dirty="0"/>
              <a:t> (35-35-35 mcg) + </a:t>
            </a:r>
            <a:r>
              <a:rPr lang="en-IN" sz="2600" dirty="0" err="1"/>
              <a:t>Norethindrone</a:t>
            </a:r>
            <a:r>
              <a:rPr lang="en-IN" sz="2600" dirty="0"/>
              <a:t> (0.5-0.75-1.0 </a:t>
            </a:r>
            <a:r>
              <a:rPr lang="en-IN" sz="2600" dirty="0" smtClean="0"/>
              <a:t>mg)</a:t>
            </a:r>
          </a:p>
          <a:p>
            <a:pPr algn="just"/>
            <a:r>
              <a:rPr lang="en-IN" sz="2600" dirty="0" smtClean="0"/>
              <a:t>3</a:t>
            </a:r>
            <a:r>
              <a:rPr lang="en-IN" sz="2600" dirty="0"/>
              <a:t>. </a:t>
            </a:r>
            <a:r>
              <a:rPr lang="en-IN" sz="2600" b="1" dirty="0">
                <a:solidFill>
                  <a:srgbClr val="00B0F0"/>
                </a:solidFill>
              </a:rPr>
              <a:t>Post coital (morning after) </a:t>
            </a:r>
            <a:r>
              <a:rPr lang="en-IN" sz="2600" b="1" dirty="0" smtClean="0">
                <a:solidFill>
                  <a:srgbClr val="00B0F0"/>
                </a:solidFill>
              </a:rPr>
              <a:t>pills</a:t>
            </a:r>
          </a:p>
          <a:p>
            <a:pPr algn="just"/>
            <a:r>
              <a:rPr lang="en-IN" sz="2600" dirty="0" smtClean="0"/>
              <a:t>a</a:t>
            </a:r>
            <a:r>
              <a:rPr lang="en-IN" sz="2600" dirty="0"/>
              <a:t>. </a:t>
            </a:r>
            <a:r>
              <a:rPr lang="en-IN" sz="2600" dirty="0" err="1"/>
              <a:t>Ethinyl</a:t>
            </a:r>
            <a:r>
              <a:rPr lang="en-IN" sz="2600" dirty="0"/>
              <a:t> </a:t>
            </a:r>
            <a:r>
              <a:rPr lang="en-IN" sz="2600" dirty="0" err="1"/>
              <a:t>estradiol</a:t>
            </a:r>
            <a:r>
              <a:rPr lang="en-IN" sz="2600" dirty="0"/>
              <a:t> (50 mcg)+ </a:t>
            </a:r>
            <a:r>
              <a:rPr lang="en-IN" sz="2600" dirty="0" err="1"/>
              <a:t>Levonorgestrel</a:t>
            </a:r>
            <a:r>
              <a:rPr lang="en-IN" sz="2600" dirty="0"/>
              <a:t> (0.25 </a:t>
            </a:r>
            <a:r>
              <a:rPr lang="en-IN" sz="2600" dirty="0" smtClean="0"/>
              <a:t>mg)</a:t>
            </a:r>
          </a:p>
          <a:p>
            <a:pPr algn="just"/>
            <a:r>
              <a:rPr lang="en-IN" sz="2600" dirty="0" smtClean="0"/>
              <a:t>b</a:t>
            </a:r>
            <a:r>
              <a:rPr lang="en-IN" sz="2600" dirty="0"/>
              <a:t>. </a:t>
            </a:r>
            <a:r>
              <a:rPr lang="en-IN" sz="2600" dirty="0" err="1"/>
              <a:t>Levonorgestrel</a:t>
            </a:r>
            <a:r>
              <a:rPr lang="en-IN" sz="2600" dirty="0"/>
              <a:t> (0.75 </a:t>
            </a:r>
            <a:r>
              <a:rPr lang="en-IN" sz="2600" dirty="0" smtClean="0"/>
              <a:t>mg)</a:t>
            </a:r>
          </a:p>
          <a:p>
            <a:pPr algn="just"/>
            <a:r>
              <a:rPr lang="en-IN" sz="2600" dirty="0" smtClean="0"/>
              <a:t>c</a:t>
            </a:r>
            <a:r>
              <a:rPr lang="en-IN" sz="2600" dirty="0"/>
              <a:t>. Mifepristone </a:t>
            </a:r>
            <a:r>
              <a:rPr lang="en-IN" sz="2600" dirty="0" smtClean="0"/>
              <a:t>600mg</a:t>
            </a:r>
          </a:p>
          <a:p>
            <a:pPr algn="just"/>
            <a:r>
              <a:rPr lang="en-IN" sz="2600" dirty="0" smtClean="0"/>
              <a:t>4</a:t>
            </a:r>
            <a:r>
              <a:rPr lang="en-IN" sz="2600" dirty="0"/>
              <a:t>. </a:t>
            </a:r>
            <a:r>
              <a:rPr lang="en-IN" sz="2600" b="1" dirty="0">
                <a:solidFill>
                  <a:srgbClr val="00B0F0"/>
                </a:solidFill>
              </a:rPr>
              <a:t>Mini pills (progestin only </a:t>
            </a:r>
            <a:r>
              <a:rPr lang="en-IN" sz="2600" b="1" dirty="0" smtClean="0">
                <a:solidFill>
                  <a:srgbClr val="00B0F0"/>
                </a:solidFill>
              </a:rPr>
              <a:t>pills)</a:t>
            </a:r>
          </a:p>
          <a:p>
            <a:pPr algn="just"/>
            <a:r>
              <a:rPr lang="en-IN" sz="2600" dirty="0" smtClean="0"/>
              <a:t>a</a:t>
            </a:r>
            <a:r>
              <a:rPr lang="en-IN" sz="2600" dirty="0"/>
              <a:t>. </a:t>
            </a:r>
            <a:r>
              <a:rPr lang="en-IN" sz="2600" dirty="0" err="1"/>
              <a:t>Norgestrel</a:t>
            </a:r>
            <a:r>
              <a:rPr lang="en-IN" sz="2600" dirty="0"/>
              <a:t> (75 </a:t>
            </a:r>
            <a:r>
              <a:rPr lang="en-IN" sz="2600" dirty="0" smtClean="0"/>
              <a:t>mcg)</a:t>
            </a:r>
          </a:p>
          <a:p>
            <a:pPr algn="just"/>
            <a:r>
              <a:rPr lang="en-IN" sz="2600" dirty="0" smtClean="0"/>
              <a:t>b</a:t>
            </a:r>
            <a:r>
              <a:rPr lang="en-IN" sz="2600" dirty="0"/>
              <a:t>. </a:t>
            </a:r>
            <a:r>
              <a:rPr lang="en-IN" sz="2600" dirty="0" err="1"/>
              <a:t>Norethindrone</a:t>
            </a:r>
            <a:r>
              <a:rPr lang="en-IN" sz="2600" dirty="0"/>
              <a:t> (0.35 mg)</a:t>
            </a:r>
            <a:endParaRPr lang="en-IN" sz="2600" dirty="0" smtClean="0"/>
          </a:p>
        </p:txBody>
      </p:sp>
    </p:spTree>
    <p:extLst>
      <p:ext uri="{BB962C8B-B14F-4D97-AF65-F5344CB8AC3E}">
        <p14:creationId xmlns:p14="http://schemas.microsoft.com/office/powerpoint/2010/main" val="3180673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a:solidFill>
                  <a:schemeClr val="accent5">
                    <a:lumMod val="40000"/>
                    <a:lumOff val="60000"/>
                  </a:schemeClr>
                </a:solidFill>
              </a:rPr>
              <a:t>Oral contraceptive</a:t>
            </a:r>
            <a:endParaRPr lang="en-IN" sz="2800" dirty="0">
              <a:solidFill>
                <a:schemeClr val="accent5">
                  <a:lumMod val="40000"/>
                  <a:lumOff val="60000"/>
                </a:schemeClr>
              </a:solidFill>
            </a:endParaRPr>
          </a:p>
        </p:txBody>
      </p:sp>
      <p:sp>
        <p:nvSpPr>
          <p:cNvPr id="3" name="Content Placeholder 2"/>
          <p:cNvSpPr>
            <a:spLocks noGrp="1"/>
          </p:cNvSpPr>
          <p:nvPr>
            <p:ph sz="quarter" idx="13"/>
          </p:nvPr>
        </p:nvSpPr>
        <p:spPr>
          <a:xfrm>
            <a:off x="179512" y="548680"/>
            <a:ext cx="8784976" cy="6048672"/>
          </a:xfrm>
        </p:spPr>
        <p:txBody>
          <a:bodyPr>
            <a:noAutofit/>
          </a:bodyPr>
          <a:lstStyle/>
          <a:p>
            <a:pPr algn="just"/>
            <a:r>
              <a:rPr lang="en-IN" sz="2500" dirty="0">
                <a:solidFill>
                  <a:srgbClr val="0070C0"/>
                </a:solidFill>
              </a:rPr>
              <a:t>MECHANISM OF ACTION</a:t>
            </a:r>
            <a:r>
              <a:rPr lang="en-IN" sz="2500" dirty="0"/>
              <a:t>-The combinations of </a:t>
            </a:r>
            <a:r>
              <a:rPr lang="en-IN" sz="2500" dirty="0" err="1"/>
              <a:t>estrogens</a:t>
            </a:r>
            <a:r>
              <a:rPr lang="en-IN" sz="2500" dirty="0"/>
              <a:t> and </a:t>
            </a:r>
            <a:r>
              <a:rPr lang="en-IN" sz="2500" dirty="0" err="1"/>
              <a:t>progestins</a:t>
            </a:r>
            <a:r>
              <a:rPr lang="en-IN" sz="2500" dirty="0"/>
              <a:t> exert their contraceptive effect largely through selective inhibition of pituitary function that results in inhibition of ovulation. The combination agents also produce a change in cervical mucus, in uterine endometrium, and in motility and secretion in uterine tubes, all of which decrease the likelihood of conception and implantation</a:t>
            </a:r>
            <a:r>
              <a:rPr lang="en-IN" sz="2500" dirty="0" smtClean="0"/>
              <a:t>.</a:t>
            </a:r>
          </a:p>
          <a:p>
            <a:pPr algn="just"/>
            <a:r>
              <a:rPr lang="en-IN" sz="2500" dirty="0">
                <a:solidFill>
                  <a:srgbClr val="0070C0"/>
                </a:solidFill>
              </a:rPr>
              <a:t>Pharmacologic </a:t>
            </a:r>
            <a:r>
              <a:rPr lang="en-IN" sz="2500" dirty="0" smtClean="0">
                <a:solidFill>
                  <a:srgbClr val="0070C0"/>
                </a:solidFill>
              </a:rPr>
              <a:t>Effects:</a:t>
            </a:r>
          </a:p>
          <a:p>
            <a:pPr algn="just"/>
            <a:r>
              <a:rPr lang="en-IN" sz="2500" dirty="0" smtClean="0">
                <a:solidFill>
                  <a:srgbClr val="00B050"/>
                </a:solidFill>
              </a:rPr>
              <a:t>Effects On </a:t>
            </a:r>
            <a:r>
              <a:rPr lang="en-IN" sz="2500" dirty="0">
                <a:solidFill>
                  <a:srgbClr val="00B050"/>
                </a:solidFill>
              </a:rPr>
              <a:t>OVARY</a:t>
            </a:r>
            <a:r>
              <a:rPr lang="en-IN" sz="2500" dirty="0"/>
              <a:t>-Chronic use of combination agents depresses ovarian function. Follicular development is minimal, and corpora </a:t>
            </a:r>
            <a:r>
              <a:rPr lang="en-IN" sz="2500" dirty="0" err="1"/>
              <a:t>lutea</a:t>
            </a:r>
            <a:r>
              <a:rPr lang="en-IN" sz="2500" dirty="0"/>
              <a:t>, larger follicles, stromal </a:t>
            </a:r>
            <a:r>
              <a:rPr lang="en-IN" sz="2500" dirty="0" smtClean="0"/>
              <a:t>oedema, </a:t>
            </a:r>
            <a:r>
              <a:rPr lang="en-IN" sz="2500" dirty="0"/>
              <a:t>and other morphologic features normally seen in ovulating women are absent. The ovaries usually become smaller even when enlarged before therapy.</a:t>
            </a:r>
            <a:endParaRPr lang="en-IN" sz="2500" dirty="0" smtClean="0"/>
          </a:p>
        </p:txBody>
      </p:sp>
    </p:spTree>
    <p:extLst>
      <p:ext uri="{BB962C8B-B14F-4D97-AF65-F5344CB8AC3E}">
        <p14:creationId xmlns:p14="http://schemas.microsoft.com/office/powerpoint/2010/main" val="3951433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a:solidFill>
                  <a:schemeClr val="accent5">
                    <a:lumMod val="40000"/>
                    <a:lumOff val="60000"/>
                  </a:schemeClr>
                </a:solidFill>
              </a:rPr>
              <a:t>Oral contraceptive</a:t>
            </a:r>
            <a:endParaRPr lang="en-IN" sz="2800" dirty="0">
              <a:solidFill>
                <a:schemeClr val="accent5">
                  <a:lumMod val="40000"/>
                  <a:lumOff val="60000"/>
                </a:schemeClr>
              </a:solidFill>
            </a:endParaRPr>
          </a:p>
        </p:txBody>
      </p:sp>
      <p:sp>
        <p:nvSpPr>
          <p:cNvPr id="3" name="Content Placeholder 2"/>
          <p:cNvSpPr>
            <a:spLocks noGrp="1"/>
          </p:cNvSpPr>
          <p:nvPr>
            <p:ph sz="quarter" idx="13"/>
          </p:nvPr>
        </p:nvSpPr>
        <p:spPr>
          <a:xfrm>
            <a:off x="179512" y="548680"/>
            <a:ext cx="8784976" cy="6048672"/>
          </a:xfrm>
        </p:spPr>
        <p:txBody>
          <a:bodyPr>
            <a:noAutofit/>
          </a:bodyPr>
          <a:lstStyle/>
          <a:p>
            <a:pPr algn="just"/>
            <a:r>
              <a:rPr lang="en-IN" sz="2800" dirty="0" smtClean="0">
                <a:solidFill>
                  <a:srgbClr val="0070C0"/>
                </a:solidFill>
              </a:rPr>
              <a:t>Pharmacologic Effects:</a:t>
            </a:r>
          </a:p>
          <a:p>
            <a:pPr algn="just"/>
            <a:r>
              <a:rPr lang="en-IN" sz="2800" dirty="0">
                <a:solidFill>
                  <a:srgbClr val="00B050"/>
                </a:solidFill>
              </a:rPr>
              <a:t>Effects On </a:t>
            </a:r>
            <a:r>
              <a:rPr lang="en-IN" sz="2800" dirty="0" smtClean="0">
                <a:solidFill>
                  <a:srgbClr val="00B050"/>
                </a:solidFill>
              </a:rPr>
              <a:t>UTERUS</a:t>
            </a:r>
            <a:r>
              <a:rPr lang="en-IN" sz="2800" dirty="0" smtClean="0"/>
              <a:t>-After </a:t>
            </a:r>
            <a:r>
              <a:rPr lang="en-IN" sz="2800" dirty="0"/>
              <a:t>prolonged use, the cervix may show hypertrophy and polyp formation. There are also important effects on cervical mucus, making it more like </a:t>
            </a:r>
            <a:r>
              <a:rPr lang="en-IN" sz="2800" dirty="0" smtClean="0"/>
              <a:t>post-ovulation </a:t>
            </a:r>
            <a:r>
              <a:rPr lang="en-IN" sz="2800" dirty="0"/>
              <a:t>mucus, i.e., thicker and less </a:t>
            </a:r>
            <a:r>
              <a:rPr lang="en-IN" sz="2800" dirty="0" smtClean="0"/>
              <a:t>copious.</a:t>
            </a:r>
            <a:endParaRPr lang="en-IN" sz="2800" dirty="0"/>
          </a:p>
          <a:p>
            <a:pPr algn="just"/>
            <a:r>
              <a:rPr lang="en-IN" sz="2800" dirty="0">
                <a:solidFill>
                  <a:srgbClr val="00B050"/>
                </a:solidFill>
              </a:rPr>
              <a:t>Effects On </a:t>
            </a:r>
            <a:r>
              <a:rPr lang="en-IN" sz="2800" dirty="0" smtClean="0">
                <a:solidFill>
                  <a:srgbClr val="00B050"/>
                </a:solidFill>
              </a:rPr>
              <a:t>BREAST</a:t>
            </a:r>
            <a:r>
              <a:rPr lang="en-IN" sz="2800" dirty="0" smtClean="0"/>
              <a:t>-Stimulation </a:t>
            </a:r>
            <a:r>
              <a:rPr lang="en-IN" sz="2800" dirty="0"/>
              <a:t>of breasts occurs in most patients receiving </a:t>
            </a:r>
            <a:r>
              <a:rPr lang="en-IN" sz="2800" dirty="0" smtClean="0"/>
              <a:t>oestrogen-containing </a:t>
            </a:r>
            <a:r>
              <a:rPr lang="en-IN" sz="2800" dirty="0"/>
              <a:t>agents. Enlargement is noted. The administration of </a:t>
            </a:r>
            <a:r>
              <a:rPr lang="en-IN" sz="2800" dirty="0" smtClean="0"/>
              <a:t>oestrogens </a:t>
            </a:r>
            <a:r>
              <a:rPr lang="en-IN" sz="2800" dirty="0"/>
              <a:t>and combinations of </a:t>
            </a:r>
            <a:r>
              <a:rPr lang="en-IN" sz="2800" dirty="0" smtClean="0"/>
              <a:t>oestrogens </a:t>
            </a:r>
            <a:r>
              <a:rPr lang="en-IN" sz="2800" dirty="0"/>
              <a:t>and </a:t>
            </a:r>
            <a:r>
              <a:rPr lang="en-IN" sz="2800" dirty="0" err="1"/>
              <a:t>progestins</a:t>
            </a:r>
            <a:r>
              <a:rPr lang="en-IN" sz="2800" dirty="0"/>
              <a:t> tends to suppress lactation.</a:t>
            </a:r>
            <a:endParaRPr lang="en-IN" sz="2800" dirty="0" smtClean="0">
              <a:solidFill>
                <a:srgbClr val="0070C0"/>
              </a:solidFill>
            </a:endParaRPr>
          </a:p>
        </p:txBody>
      </p:sp>
    </p:spTree>
    <p:extLst>
      <p:ext uri="{BB962C8B-B14F-4D97-AF65-F5344CB8AC3E}">
        <p14:creationId xmlns:p14="http://schemas.microsoft.com/office/powerpoint/2010/main" val="1402722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smtClean="0">
                <a:solidFill>
                  <a:srgbClr val="0070C0"/>
                </a:solidFill>
              </a:rPr>
              <a:t>Oestrogen </a:t>
            </a:r>
            <a:r>
              <a:rPr lang="en-IN" sz="2800" dirty="0">
                <a:solidFill>
                  <a:srgbClr val="0070C0"/>
                </a:solidFill>
              </a:rPr>
              <a:t>and </a:t>
            </a:r>
            <a:r>
              <a:rPr lang="en-IN" sz="2800" dirty="0" smtClean="0">
                <a:solidFill>
                  <a:srgbClr val="0070C0"/>
                </a:solidFill>
              </a:rPr>
              <a:t>Progesterone</a:t>
            </a:r>
            <a:endParaRPr lang="en-IN" sz="2800" dirty="0">
              <a:solidFill>
                <a:srgbClr val="0070C0"/>
              </a:solidFill>
            </a:endParaRPr>
          </a:p>
        </p:txBody>
      </p:sp>
      <p:sp>
        <p:nvSpPr>
          <p:cNvPr id="3" name="Content Placeholder 2"/>
          <p:cNvSpPr>
            <a:spLocks noGrp="1"/>
          </p:cNvSpPr>
          <p:nvPr>
            <p:ph sz="quarter" idx="13"/>
          </p:nvPr>
        </p:nvSpPr>
        <p:spPr>
          <a:xfrm>
            <a:off x="323528" y="548680"/>
            <a:ext cx="8568952" cy="6048672"/>
          </a:xfrm>
        </p:spPr>
        <p:txBody>
          <a:bodyPr>
            <a:noAutofit/>
          </a:bodyPr>
          <a:lstStyle/>
          <a:p>
            <a:pPr algn="just"/>
            <a:r>
              <a:rPr lang="en-IN" dirty="0"/>
              <a:t>Sex hormones are the substances secreted by ovaries or testes that stimulate the development of secondary sexual characters.</a:t>
            </a:r>
            <a:endParaRPr lang="en-IN" b="1" dirty="0" smtClean="0">
              <a:latin typeface="Calibri" panose="020F0502020204030204" pitchFamily="34" charset="0"/>
            </a:endParaRPr>
          </a:p>
          <a:p>
            <a:pPr algn="just"/>
            <a:r>
              <a:rPr lang="en-IN" b="1" dirty="0" smtClean="0">
                <a:solidFill>
                  <a:srgbClr val="C00000"/>
                </a:solidFill>
                <a:latin typeface="Calibri" panose="020F0502020204030204" pitchFamily="34" charset="0"/>
              </a:rPr>
              <a:t>Pharmacological Actions of o</a:t>
            </a:r>
            <a:r>
              <a:rPr lang="en-IN" b="1" dirty="0" smtClean="0">
                <a:solidFill>
                  <a:srgbClr val="C00000"/>
                </a:solidFill>
              </a:rPr>
              <a:t>estrogen </a:t>
            </a:r>
            <a:r>
              <a:rPr lang="en-IN" b="1" dirty="0">
                <a:solidFill>
                  <a:srgbClr val="C00000"/>
                </a:solidFill>
              </a:rPr>
              <a:t>and progesterone</a:t>
            </a:r>
            <a:r>
              <a:rPr lang="en-IN" b="1" dirty="0" smtClean="0">
                <a:solidFill>
                  <a:srgbClr val="C00000"/>
                </a:solidFill>
                <a:latin typeface="Calibri" panose="020F0502020204030204" pitchFamily="34" charset="0"/>
              </a:rPr>
              <a:t>:-</a:t>
            </a:r>
            <a:r>
              <a:rPr lang="en-IN" b="1" dirty="0" smtClean="0">
                <a:latin typeface="Calibri" panose="020F0502020204030204" pitchFamily="34" charset="0"/>
              </a:rPr>
              <a:t> </a:t>
            </a:r>
            <a:r>
              <a:rPr lang="en-IN" dirty="0"/>
              <a:t>T</a:t>
            </a:r>
            <a:r>
              <a:rPr lang="en-IN" dirty="0"/>
              <a:t>he oestrogens are feminising and are responsible for the normal development and maintenance of the female genital tract &amp; secondary sex characteristics. </a:t>
            </a:r>
            <a:r>
              <a:rPr lang="en-IN" dirty="0"/>
              <a:t>Progesterone is secreted by the corpus luteum and by the placenta if pregnancy develops.</a:t>
            </a:r>
          </a:p>
          <a:p>
            <a:pPr algn="just"/>
            <a:r>
              <a:rPr lang="en-IN" b="1" dirty="0" smtClean="0">
                <a:solidFill>
                  <a:srgbClr val="C00000"/>
                </a:solidFill>
                <a:latin typeface="Calibri" panose="020F0502020204030204" pitchFamily="34" charset="0"/>
              </a:rPr>
              <a:t>Mechanism of Action:</a:t>
            </a:r>
            <a:endParaRPr lang="en-IN" dirty="0" smtClean="0">
              <a:solidFill>
                <a:srgbClr val="C00000"/>
              </a:solidFill>
              <a:latin typeface="Calibri" panose="020F0502020204030204" pitchFamily="34" charset="0"/>
            </a:endParaRPr>
          </a:p>
          <a:p>
            <a:pPr algn="just"/>
            <a:r>
              <a:rPr lang="en-IN" dirty="0" smtClean="0"/>
              <a:t>Oestrogens </a:t>
            </a:r>
            <a:r>
              <a:rPr lang="en-IN" dirty="0"/>
              <a:t>and </a:t>
            </a:r>
            <a:r>
              <a:rPr lang="en-IN" dirty="0" smtClean="0"/>
              <a:t>progestin </a:t>
            </a:r>
            <a:r>
              <a:rPr lang="en-IN" dirty="0"/>
              <a:t>exert their effects in target tissues by a combination of cellular mechanisms. There are two forms of the </a:t>
            </a:r>
            <a:r>
              <a:rPr lang="en-IN" dirty="0" smtClean="0"/>
              <a:t>oestrogen </a:t>
            </a:r>
            <a:r>
              <a:rPr lang="en-IN" dirty="0"/>
              <a:t>receptor, ER-alpha and ER-beta, and two forms of progesterone receptor, PR-alpha and PR-beta. Receptor binding by </a:t>
            </a:r>
            <a:r>
              <a:rPr lang="en-IN" dirty="0" smtClean="0"/>
              <a:t>oestrogens </a:t>
            </a:r>
            <a:r>
              <a:rPr lang="en-IN" dirty="0"/>
              <a:t>and </a:t>
            </a:r>
            <a:r>
              <a:rPr lang="en-IN" dirty="0" smtClean="0"/>
              <a:t>progestin </a:t>
            </a:r>
            <a:r>
              <a:rPr lang="en-IN" dirty="0"/>
              <a:t>can activate a classic pathway of steroid hormone gene transcription. Gene activation is mediated by ability of steroid hormone receptor complexes to recruit nuclear coactivator proteins to transcription complex</a:t>
            </a:r>
            <a:r>
              <a:rPr lang="en-IN" dirty="0" smtClean="0"/>
              <a:t>.</a:t>
            </a:r>
            <a:endParaRPr lang="en-IN" dirty="0">
              <a:latin typeface="Calibri" panose="020F0502020204030204" pitchFamily="34" charset="0"/>
            </a:endParaRPr>
          </a:p>
        </p:txBody>
      </p:sp>
    </p:spTree>
    <p:extLst>
      <p:ext uri="{BB962C8B-B14F-4D97-AF65-F5344CB8AC3E}">
        <p14:creationId xmlns:p14="http://schemas.microsoft.com/office/powerpoint/2010/main" val="807013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a:solidFill>
                  <a:schemeClr val="accent5">
                    <a:lumMod val="40000"/>
                    <a:lumOff val="60000"/>
                  </a:schemeClr>
                </a:solidFill>
              </a:rPr>
              <a:t>Oral contraceptive</a:t>
            </a:r>
            <a:endParaRPr lang="en-IN" sz="2800" dirty="0">
              <a:solidFill>
                <a:schemeClr val="accent5">
                  <a:lumMod val="40000"/>
                  <a:lumOff val="60000"/>
                </a:schemeClr>
              </a:solidFill>
            </a:endParaRPr>
          </a:p>
        </p:txBody>
      </p:sp>
      <p:sp>
        <p:nvSpPr>
          <p:cNvPr id="3" name="Content Placeholder 2"/>
          <p:cNvSpPr>
            <a:spLocks noGrp="1"/>
          </p:cNvSpPr>
          <p:nvPr>
            <p:ph sz="quarter" idx="13"/>
          </p:nvPr>
        </p:nvSpPr>
        <p:spPr>
          <a:xfrm>
            <a:off x="179512" y="548680"/>
            <a:ext cx="8784976" cy="6048672"/>
          </a:xfrm>
        </p:spPr>
        <p:txBody>
          <a:bodyPr>
            <a:noAutofit/>
          </a:bodyPr>
          <a:lstStyle/>
          <a:p>
            <a:pPr algn="just"/>
            <a:r>
              <a:rPr lang="en-IN" sz="2800" b="1" dirty="0">
                <a:solidFill>
                  <a:srgbClr val="00B050"/>
                </a:solidFill>
              </a:rPr>
              <a:t>Clinical Uses</a:t>
            </a:r>
            <a:r>
              <a:rPr lang="en-IN" sz="2800" b="1" dirty="0" smtClean="0">
                <a:solidFill>
                  <a:srgbClr val="00B050"/>
                </a:solidFill>
              </a:rPr>
              <a:t>:-</a:t>
            </a:r>
          </a:p>
          <a:p>
            <a:pPr algn="just"/>
            <a:r>
              <a:rPr lang="en-IN" sz="2800" dirty="0" smtClean="0"/>
              <a:t>a</a:t>
            </a:r>
            <a:r>
              <a:rPr lang="en-IN" sz="2800" dirty="0"/>
              <a:t>. Oral </a:t>
            </a:r>
            <a:r>
              <a:rPr lang="en-IN" sz="2800" dirty="0" smtClean="0"/>
              <a:t>contraception</a:t>
            </a:r>
          </a:p>
          <a:p>
            <a:pPr algn="just"/>
            <a:r>
              <a:rPr lang="en-IN" sz="2800" dirty="0" smtClean="0"/>
              <a:t>b</a:t>
            </a:r>
            <a:r>
              <a:rPr lang="en-IN" sz="2800" dirty="0"/>
              <a:t>. In post coital </a:t>
            </a:r>
            <a:r>
              <a:rPr lang="en-IN" sz="2800" dirty="0" smtClean="0"/>
              <a:t>contraception</a:t>
            </a:r>
          </a:p>
          <a:p>
            <a:pPr algn="just"/>
            <a:r>
              <a:rPr lang="en-IN" sz="2800" dirty="0" smtClean="0"/>
              <a:t>c</a:t>
            </a:r>
            <a:r>
              <a:rPr lang="en-IN" sz="2800" dirty="0"/>
              <a:t>. Polycystic ovary </a:t>
            </a:r>
            <a:r>
              <a:rPr lang="en-IN" sz="2800" dirty="0" smtClean="0"/>
              <a:t>syndrome</a:t>
            </a:r>
          </a:p>
          <a:p>
            <a:pPr algn="just"/>
            <a:r>
              <a:rPr lang="en-IN" sz="2800" dirty="0" smtClean="0"/>
              <a:t>d</a:t>
            </a:r>
            <a:r>
              <a:rPr lang="en-IN" sz="2800" dirty="0"/>
              <a:t>. Dysfunctional uterine </a:t>
            </a:r>
            <a:r>
              <a:rPr lang="en-IN" sz="2800" dirty="0" smtClean="0"/>
              <a:t>bleeding</a:t>
            </a:r>
          </a:p>
          <a:p>
            <a:pPr algn="just"/>
            <a:r>
              <a:rPr lang="en-IN" sz="2800" dirty="0" smtClean="0"/>
              <a:t>e</a:t>
            </a:r>
            <a:r>
              <a:rPr lang="en-IN" sz="2800" dirty="0"/>
              <a:t>. Premature </a:t>
            </a:r>
            <a:r>
              <a:rPr lang="en-IN" sz="2800" dirty="0" smtClean="0"/>
              <a:t>menopause</a:t>
            </a:r>
          </a:p>
          <a:p>
            <a:pPr algn="just"/>
            <a:r>
              <a:rPr lang="en-IN" sz="2800" dirty="0" smtClean="0"/>
              <a:t>f</a:t>
            </a:r>
            <a:r>
              <a:rPr lang="en-IN" sz="2800" dirty="0"/>
              <a:t>. Turner’s </a:t>
            </a:r>
            <a:r>
              <a:rPr lang="en-IN" sz="2800" dirty="0" smtClean="0"/>
              <a:t>syndrome</a:t>
            </a:r>
          </a:p>
          <a:p>
            <a:pPr algn="just"/>
            <a:r>
              <a:rPr lang="en-IN" sz="2800" dirty="0" smtClean="0"/>
              <a:t>g</a:t>
            </a:r>
            <a:r>
              <a:rPr lang="en-IN" sz="2800" dirty="0"/>
              <a:t>. In the treatment of endometriosis</a:t>
            </a:r>
            <a:endParaRPr lang="en-IN" sz="2800" dirty="0" smtClean="0">
              <a:solidFill>
                <a:srgbClr val="0070C0"/>
              </a:solidFill>
            </a:endParaRPr>
          </a:p>
        </p:txBody>
      </p:sp>
    </p:spTree>
    <p:extLst>
      <p:ext uri="{BB962C8B-B14F-4D97-AF65-F5344CB8AC3E}">
        <p14:creationId xmlns:p14="http://schemas.microsoft.com/office/powerpoint/2010/main" val="2236286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a:solidFill>
                  <a:schemeClr val="accent5">
                    <a:lumMod val="40000"/>
                    <a:lumOff val="60000"/>
                  </a:schemeClr>
                </a:solidFill>
              </a:rPr>
              <a:t>Oral </a:t>
            </a:r>
            <a:r>
              <a:rPr lang="en-IN" sz="2800" dirty="0" smtClean="0">
                <a:solidFill>
                  <a:schemeClr val="accent5">
                    <a:lumMod val="40000"/>
                    <a:lumOff val="60000"/>
                  </a:schemeClr>
                </a:solidFill>
              </a:rPr>
              <a:t>contraceptive-</a:t>
            </a:r>
            <a:r>
              <a:rPr lang="en-IN" sz="2800" dirty="0">
                <a:solidFill>
                  <a:srgbClr val="FF0000"/>
                </a:solidFill>
              </a:rPr>
              <a:t>Adverse Effects:</a:t>
            </a:r>
            <a:br>
              <a:rPr lang="en-IN" sz="2800" dirty="0">
                <a:solidFill>
                  <a:srgbClr val="FF0000"/>
                </a:solidFill>
              </a:rPr>
            </a:br>
            <a:endParaRPr lang="en-IN" sz="2800" dirty="0">
              <a:solidFill>
                <a:schemeClr val="accent5">
                  <a:lumMod val="40000"/>
                  <a:lumOff val="60000"/>
                </a:schemeClr>
              </a:solidFill>
            </a:endParaRPr>
          </a:p>
        </p:txBody>
      </p:sp>
      <p:sp>
        <p:nvSpPr>
          <p:cNvPr id="3" name="Content Placeholder 2"/>
          <p:cNvSpPr>
            <a:spLocks noGrp="1"/>
          </p:cNvSpPr>
          <p:nvPr>
            <p:ph sz="quarter" idx="13"/>
          </p:nvPr>
        </p:nvSpPr>
        <p:spPr>
          <a:xfrm>
            <a:off x="179512" y="548680"/>
            <a:ext cx="8784976" cy="6048672"/>
          </a:xfrm>
        </p:spPr>
        <p:txBody>
          <a:bodyPr>
            <a:noAutofit/>
          </a:bodyPr>
          <a:lstStyle/>
          <a:p>
            <a:pPr algn="just"/>
            <a:r>
              <a:rPr lang="en-IN" dirty="0" smtClean="0">
                <a:solidFill>
                  <a:srgbClr val="C00000"/>
                </a:solidFill>
              </a:rPr>
              <a:t>MILD </a:t>
            </a:r>
            <a:r>
              <a:rPr lang="en-IN" dirty="0">
                <a:solidFill>
                  <a:srgbClr val="C00000"/>
                </a:solidFill>
              </a:rPr>
              <a:t>ADVERSE </a:t>
            </a:r>
            <a:r>
              <a:rPr lang="en-IN" dirty="0" smtClean="0">
                <a:solidFill>
                  <a:srgbClr val="C00000"/>
                </a:solidFill>
              </a:rPr>
              <a:t>EFFECTS:</a:t>
            </a:r>
          </a:p>
          <a:p>
            <a:pPr algn="just"/>
            <a:r>
              <a:rPr lang="en-IN" dirty="0" smtClean="0"/>
              <a:t>1</a:t>
            </a:r>
            <a:r>
              <a:rPr lang="en-IN" dirty="0"/>
              <a:t>. Nausea, </a:t>
            </a:r>
            <a:r>
              <a:rPr lang="en-IN" dirty="0" err="1"/>
              <a:t>mastalgia</a:t>
            </a:r>
            <a:r>
              <a:rPr lang="en-IN" dirty="0"/>
              <a:t>, breakthrough bleeding, and </a:t>
            </a:r>
            <a:r>
              <a:rPr lang="en-IN" dirty="0" smtClean="0"/>
              <a:t>oedema</a:t>
            </a:r>
            <a:endParaRPr lang="en-IN" dirty="0"/>
          </a:p>
          <a:p>
            <a:pPr algn="just"/>
            <a:r>
              <a:rPr lang="en-IN" dirty="0" smtClean="0"/>
              <a:t>2</a:t>
            </a:r>
            <a:r>
              <a:rPr lang="en-IN" dirty="0"/>
              <a:t>. Changes in serum proteins and other effects on endocrine </a:t>
            </a:r>
            <a:r>
              <a:rPr lang="en-IN" dirty="0" smtClean="0"/>
              <a:t>function</a:t>
            </a:r>
          </a:p>
          <a:p>
            <a:pPr algn="just"/>
            <a:r>
              <a:rPr lang="en-IN" dirty="0" smtClean="0"/>
              <a:t>3</a:t>
            </a:r>
            <a:r>
              <a:rPr lang="en-IN" dirty="0"/>
              <a:t>. Headache is mild and often </a:t>
            </a:r>
            <a:r>
              <a:rPr lang="en-IN" dirty="0" smtClean="0"/>
              <a:t>transient</a:t>
            </a:r>
          </a:p>
          <a:p>
            <a:pPr algn="just"/>
            <a:r>
              <a:rPr lang="en-IN" dirty="0" smtClean="0"/>
              <a:t>4</a:t>
            </a:r>
            <a:r>
              <a:rPr lang="en-IN" dirty="0"/>
              <a:t>. Withdrawal bleeding sometimes fails to </a:t>
            </a:r>
            <a:r>
              <a:rPr lang="en-IN" dirty="0" smtClean="0"/>
              <a:t>occur</a:t>
            </a:r>
            <a:endParaRPr lang="en-IN" dirty="0"/>
          </a:p>
          <a:p>
            <a:pPr algn="just"/>
            <a:r>
              <a:rPr lang="en-IN" dirty="0" smtClean="0">
                <a:solidFill>
                  <a:srgbClr val="C00000"/>
                </a:solidFill>
              </a:rPr>
              <a:t>MODERATE </a:t>
            </a:r>
            <a:r>
              <a:rPr lang="en-IN" dirty="0">
                <a:solidFill>
                  <a:srgbClr val="C00000"/>
                </a:solidFill>
              </a:rPr>
              <a:t>ADVERSE </a:t>
            </a:r>
            <a:r>
              <a:rPr lang="en-IN" dirty="0" smtClean="0">
                <a:solidFill>
                  <a:srgbClr val="C00000"/>
                </a:solidFill>
              </a:rPr>
              <a:t>EFFECTS:</a:t>
            </a:r>
          </a:p>
          <a:p>
            <a:pPr algn="just"/>
            <a:r>
              <a:rPr lang="en-IN" dirty="0" smtClean="0"/>
              <a:t>1</a:t>
            </a:r>
            <a:r>
              <a:rPr lang="en-IN" dirty="0"/>
              <a:t>. Breakthrough </a:t>
            </a:r>
            <a:r>
              <a:rPr lang="en-IN" dirty="0" smtClean="0"/>
              <a:t>bleeding</a:t>
            </a:r>
          </a:p>
          <a:p>
            <a:pPr algn="just"/>
            <a:r>
              <a:rPr lang="en-IN" dirty="0" smtClean="0"/>
              <a:t>2</a:t>
            </a:r>
            <a:r>
              <a:rPr lang="en-IN" dirty="0"/>
              <a:t>. Weight </a:t>
            </a:r>
            <a:r>
              <a:rPr lang="en-IN" dirty="0" smtClean="0"/>
              <a:t>Increased</a:t>
            </a:r>
          </a:p>
          <a:p>
            <a:pPr algn="just"/>
            <a:r>
              <a:rPr lang="en-IN" dirty="0" smtClean="0"/>
              <a:t>3</a:t>
            </a:r>
            <a:r>
              <a:rPr lang="en-IN" dirty="0"/>
              <a:t>. skin pigmentation may </a:t>
            </a:r>
            <a:r>
              <a:rPr lang="en-IN" dirty="0" smtClean="0"/>
              <a:t>occur</a:t>
            </a:r>
          </a:p>
          <a:p>
            <a:pPr algn="just"/>
            <a:r>
              <a:rPr lang="en-IN" dirty="0" smtClean="0"/>
              <a:t>4</a:t>
            </a:r>
            <a:r>
              <a:rPr lang="en-IN" dirty="0"/>
              <a:t>. Acne may be </a:t>
            </a:r>
            <a:r>
              <a:rPr lang="en-IN" dirty="0" smtClean="0"/>
              <a:t>exacerbated</a:t>
            </a:r>
          </a:p>
          <a:p>
            <a:pPr algn="just"/>
            <a:r>
              <a:rPr lang="en-IN" dirty="0" smtClean="0"/>
              <a:t>5</a:t>
            </a:r>
            <a:r>
              <a:rPr lang="en-IN" dirty="0"/>
              <a:t>. </a:t>
            </a:r>
            <a:r>
              <a:rPr lang="en-IN" dirty="0" smtClean="0"/>
              <a:t>Hirsutism</a:t>
            </a:r>
          </a:p>
          <a:p>
            <a:pPr algn="just"/>
            <a:r>
              <a:rPr lang="en-IN" dirty="0" smtClean="0"/>
              <a:t>6</a:t>
            </a:r>
            <a:r>
              <a:rPr lang="en-IN" dirty="0"/>
              <a:t>. Ureteral </a:t>
            </a:r>
            <a:r>
              <a:rPr lang="en-IN" dirty="0" smtClean="0"/>
              <a:t>dilation</a:t>
            </a:r>
          </a:p>
          <a:p>
            <a:pPr algn="just"/>
            <a:r>
              <a:rPr lang="en-IN" dirty="0" smtClean="0"/>
              <a:t>7</a:t>
            </a:r>
            <a:r>
              <a:rPr lang="en-IN" dirty="0"/>
              <a:t>. Amenorrhea occurs</a:t>
            </a:r>
            <a:endParaRPr lang="en-IN" dirty="0" smtClean="0">
              <a:solidFill>
                <a:srgbClr val="0070C0"/>
              </a:solidFill>
            </a:endParaRPr>
          </a:p>
        </p:txBody>
      </p:sp>
    </p:spTree>
    <p:extLst>
      <p:ext uri="{BB962C8B-B14F-4D97-AF65-F5344CB8AC3E}">
        <p14:creationId xmlns:p14="http://schemas.microsoft.com/office/powerpoint/2010/main" val="3281640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95536" y="731520"/>
            <a:ext cx="8352928" cy="5793824"/>
          </a:xfrm>
        </p:spPr>
        <p:txBody>
          <a:bodyPr>
            <a:normAutofit/>
          </a:bodyPr>
          <a:lstStyle/>
          <a:p>
            <a:pPr marL="45720" indent="0" algn="ctr">
              <a:buNone/>
            </a:pPr>
            <a:endParaRPr lang="en-IN" sz="4800" dirty="0" smtClean="0"/>
          </a:p>
          <a:p>
            <a:pPr marL="45720" indent="0" algn="ctr">
              <a:buNone/>
            </a:pPr>
            <a:endParaRPr lang="en-IN" sz="4800" dirty="0"/>
          </a:p>
          <a:p>
            <a:pPr marL="45720" indent="0" algn="ctr">
              <a:buNone/>
            </a:pPr>
            <a:r>
              <a:rPr lang="en-IN" sz="4800" dirty="0" smtClean="0">
                <a:solidFill>
                  <a:srgbClr val="FFC000"/>
                </a:solidFill>
                <a:latin typeface="Algerian" panose="04020705040A02060702" pitchFamily="82" charset="0"/>
              </a:rPr>
              <a:t>To Be Continued….</a:t>
            </a:r>
            <a:endParaRPr lang="en-IN" sz="4800" dirty="0">
              <a:solidFill>
                <a:srgbClr val="FFC000"/>
              </a:solidFill>
              <a:latin typeface="Algerian" panose="04020705040A02060702" pitchFamily="82" charset="0"/>
            </a:endParaRPr>
          </a:p>
        </p:txBody>
      </p:sp>
    </p:spTree>
    <p:extLst>
      <p:ext uri="{BB962C8B-B14F-4D97-AF65-F5344CB8AC3E}">
        <p14:creationId xmlns:p14="http://schemas.microsoft.com/office/powerpoint/2010/main" val="1591789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a:solidFill>
                  <a:srgbClr val="0070C0"/>
                </a:solidFill>
              </a:rPr>
              <a:t>Oestrogen-</a:t>
            </a:r>
            <a:r>
              <a:rPr lang="en-IN" sz="2800" dirty="0">
                <a:solidFill>
                  <a:srgbClr val="00B050"/>
                </a:solidFill>
              </a:rPr>
              <a:t>Physiologic </a:t>
            </a:r>
            <a:r>
              <a:rPr lang="en-IN" sz="2800" dirty="0" smtClean="0">
                <a:solidFill>
                  <a:srgbClr val="00B050"/>
                </a:solidFill>
              </a:rPr>
              <a:t>Effects:</a:t>
            </a:r>
            <a:endParaRPr lang="en-IN" sz="2800" dirty="0">
              <a:solidFill>
                <a:srgbClr val="0070C0"/>
              </a:solidFill>
            </a:endParaRPr>
          </a:p>
        </p:txBody>
      </p:sp>
      <p:sp>
        <p:nvSpPr>
          <p:cNvPr id="3" name="Content Placeholder 2"/>
          <p:cNvSpPr>
            <a:spLocks noGrp="1"/>
          </p:cNvSpPr>
          <p:nvPr>
            <p:ph sz="quarter" idx="13"/>
          </p:nvPr>
        </p:nvSpPr>
        <p:spPr>
          <a:xfrm>
            <a:off x="323528" y="548680"/>
            <a:ext cx="8568952" cy="6048672"/>
          </a:xfrm>
        </p:spPr>
        <p:txBody>
          <a:bodyPr>
            <a:noAutofit/>
          </a:bodyPr>
          <a:lstStyle/>
          <a:p>
            <a:pPr algn="just"/>
            <a:r>
              <a:rPr lang="en-IN" sz="2300" dirty="0" smtClean="0">
                <a:solidFill>
                  <a:srgbClr val="00B0F0"/>
                </a:solidFill>
              </a:rPr>
              <a:t>FEMALE MATURATION- </a:t>
            </a:r>
            <a:r>
              <a:rPr lang="en-IN" sz="2300" dirty="0" smtClean="0"/>
              <a:t>Oestrogens </a:t>
            </a:r>
            <a:r>
              <a:rPr lang="en-IN" sz="2300" dirty="0"/>
              <a:t>are required for normal sexual maturation and growth of female. They stimulate development of vagina, uterus, and uterine tubes as well as secondary sex characteristics. They stimulate stromal development and ductal growth in the breast and are responsible for accelerated growth phase and closing of epiphyses of long bones that occur at puberty. They contribute growth of axillary and pubic hair and alter distribution of body fat to produce typical female body </a:t>
            </a:r>
            <a:r>
              <a:rPr lang="en-IN" sz="2300" dirty="0" smtClean="0"/>
              <a:t>contours.</a:t>
            </a:r>
            <a:endParaRPr lang="en-IN" sz="2300" dirty="0"/>
          </a:p>
          <a:p>
            <a:pPr algn="just"/>
            <a:r>
              <a:rPr lang="en-IN" sz="2300" dirty="0" smtClean="0">
                <a:solidFill>
                  <a:srgbClr val="00B0F0"/>
                </a:solidFill>
              </a:rPr>
              <a:t>ENDOMETRIAL EFFECTS-</a:t>
            </a:r>
            <a:r>
              <a:rPr lang="en-IN" sz="2300" dirty="0" smtClean="0"/>
              <a:t> When oestrogen </a:t>
            </a:r>
            <a:r>
              <a:rPr lang="en-IN" sz="2300" dirty="0"/>
              <a:t>production is properly coordinated with production of progesterone during normal menstrual cycle, regular periodic bleeding and shedding of endometrial lining occur. Continuous exposure to </a:t>
            </a:r>
            <a:r>
              <a:rPr lang="en-IN" sz="2300" dirty="0" smtClean="0"/>
              <a:t>oestrogens </a:t>
            </a:r>
            <a:r>
              <a:rPr lang="en-IN" sz="2300" dirty="0"/>
              <a:t>for prolonged periods leads to hyperplasia of endometrium that is associated with abnormal bleeding patterns</a:t>
            </a:r>
            <a:r>
              <a:rPr lang="en-IN" sz="2300" dirty="0" smtClean="0"/>
              <a:t>.</a:t>
            </a:r>
            <a:endParaRPr lang="en-IN" sz="2300" dirty="0">
              <a:latin typeface="Calibri" panose="020F0502020204030204" pitchFamily="34" charset="0"/>
            </a:endParaRPr>
          </a:p>
        </p:txBody>
      </p:sp>
    </p:spTree>
    <p:extLst>
      <p:ext uri="{BB962C8B-B14F-4D97-AF65-F5344CB8AC3E}">
        <p14:creationId xmlns:p14="http://schemas.microsoft.com/office/powerpoint/2010/main" val="2810329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smtClean="0">
                <a:solidFill>
                  <a:srgbClr val="0070C0"/>
                </a:solidFill>
              </a:rPr>
              <a:t>Oestrogen-</a:t>
            </a:r>
            <a:r>
              <a:rPr lang="en-IN" sz="2800" dirty="0">
                <a:solidFill>
                  <a:srgbClr val="00B050"/>
                </a:solidFill>
              </a:rPr>
              <a:t>Physiologic </a:t>
            </a:r>
            <a:r>
              <a:rPr lang="en-IN" sz="2800" dirty="0" smtClean="0">
                <a:solidFill>
                  <a:srgbClr val="00B050"/>
                </a:solidFill>
              </a:rPr>
              <a:t>Effects:</a:t>
            </a:r>
            <a:r>
              <a:rPr lang="en-IN" sz="2800" dirty="0">
                <a:solidFill>
                  <a:srgbClr val="00B050"/>
                </a:solidFill>
              </a:rPr>
              <a:t/>
            </a:r>
            <a:br>
              <a:rPr lang="en-IN" sz="2800" dirty="0">
                <a:solidFill>
                  <a:srgbClr val="00B050"/>
                </a:solidFill>
              </a:rPr>
            </a:br>
            <a:endParaRPr lang="en-IN" sz="2800" dirty="0">
              <a:solidFill>
                <a:schemeClr val="accent3"/>
              </a:solidFill>
            </a:endParaRPr>
          </a:p>
        </p:txBody>
      </p:sp>
      <p:sp>
        <p:nvSpPr>
          <p:cNvPr id="3" name="Content Placeholder 2"/>
          <p:cNvSpPr>
            <a:spLocks noGrp="1"/>
          </p:cNvSpPr>
          <p:nvPr>
            <p:ph sz="quarter" idx="13"/>
          </p:nvPr>
        </p:nvSpPr>
        <p:spPr>
          <a:xfrm>
            <a:off x="323528" y="548680"/>
            <a:ext cx="8568952" cy="6048672"/>
          </a:xfrm>
        </p:spPr>
        <p:txBody>
          <a:bodyPr>
            <a:noAutofit/>
          </a:bodyPr>
          <a:lstStyle/>
          <a:p>
            <a:pPr algn="just"/>
            <a:r>
              <a:rPr lang="en-IN" sz="2500" dirty="0">
                <a:solidFill>
                  <a:srgbClr val="00B0F0"/>
                </a:solidFill>
              </a:rPr>
              <a:t>METABOLIC AND CARDIOVASCULAR </a:t>
            </a:r>
            <a:r>
              <a:rPr lang="en-IN" sz="2500" dirty="0" smtClean="0">
                <a:solidFill>
                  <a:srgbClr val="00B0F0"/>
                </a:solidFill>
              </a:rPr>
              <a:t>EFFECTS-</a:t>
            </a:r>
            <a:r>
              <a:rPr lang="en-IN" sz="2500" dirty="0" smtClean="0"/>
              <a:t> Oestrogens </a:t>
            </a:r>
            <a:r>
              <a:rPr lang="en-IN" sz="2500" dirty="0"/>
              <a:t>seem to be partially responsible for maintenance of normal structure and function of skin and blood vessels in women. </a:t>
            </a:r>
            <a:r>
              <a:rPr lang="en-IN" sz="2500" dirty="0" smtClean="0"/>
              <a:t>Oestrogens </a:t>
            </a:r>
            <a:r>
              <a:rPr lang="en-IN" sz="2500" dirty="0"/>
              <a:t>also decrease rate of resorption of bone by promoting apoptosis of osteoclasts and by antagonizing </a:t>
            </a:r>
            <a:r>
              <a:rPr lang="en-IN" sz="2500" dirty="0" err="1"/>
              <a:t>osteoclastogenic</a:t>
            </a:r>
            <a:r>
              <a:rPr lang="en-IN" sz="2500" dirty="0"/>
              <a:t> and pro-osteoclastic effects of parathyroid hormone and interleukin-6. </a:t>
            </a:r>
            <a:r>
              <a:rPr lang="en-IN" sz="2500" dirty="0" smtClean="0"/>
              <a:t>Oestrogens </a:t>
            </a:r>
            <a:r>
              <a:rPr lang="en-IN" sz="2500" dirty="0"/>
              <a:t>also stimulate adipose tissue production of </a:t>
            </a:r>
            <a:r>
              <a:rPr lang="en-IN" sz="2500" dirty="0" smtClean="0"/>
              <a:t>leptin.</a:t>
            </a:r>
            <a:endParaRPr lang="en-IN" sz="2500" dirty="0"/>
          </a:p>
          <a:p>
            <a:pPr algn="just"/>
            <a:r>
              <a:rPr lang="en-IN" sz="2500" dirty="0" smtClean="0">
                <a:solidFill>
                  <a:srgbClr val="00B0F0"/>
                </a:solidFill>
              </a:rPr>
              <a:t>EFFECTS </a:t>
            </a:r>
            <a:r>
              <a:rPr lang="en-IN" sz="2500" dirty="0">
                <a:solidFill>
                  <a:srgbClr val="00B0F0"/>
                </a:solidFill>
              </a:rPr>
              <a:t>ON BLOOD </a:t>
            </a:r>
            <a:r>
              <a:rPr lang="en-IN" sz="2500" dirty="0" smtClean="0">
                <a:solidFill>
                  <a:srgbClr val="00B0F0"/>
                </a:solidFill>
              </a:rPr>
              <a:t>COAGULATION-</a:t>
            </a:r>
            <a:r>
              <a:rPr lang="en-IN" sz="2500" dirty="0" smtClean="0"/>
              <a:t> Oestrogens </a:t>
            </a:r>
            <a:r>
              <a:rPr lang="en-IN" sz="2500" dirty="0"/>
              <a:t>enhance </a:t>
            </a:r>
            <a:r>
              <a:rPr lang="en-IN" sz="2500" dirty="0" smtClean="0"/>
              <a:t>coagulation ability </a:t>
            </a:r>
            <a:r>
              <a:rPr lang="en-IN" sz="2500" dirty="0"/>
              <a:t>of blood. Many changes in factors influencing coagulation have been reported, including increased circulating levels of factors II, VII, IX, and X and decreased </a:t>
            </a:r>
            <a:r>
              <a:rPr lang="en-IN" sz="2500" dirty="0" smtClean="0"/>
              <a:t>anti-thrombin-III</a:t>
            </a:r>
            <a:r>
              <a:rPr lang="en-IN" sz="2500" dirty="0"/>
              <a:t>. Increased plasminogen levels and decreased platelet adhesiveness is found.</a:t>
            </a:r>
            <a:endParaRPr lang="en-IN" sz="2500" dirty="0">
              <a:latin typeface="Calibri" panose="020F0502020204030204" pitchFamily="34" charset="0"/>
            </a:endParaRPr>
          </a:p>
        </p:txBody>
      </p:sp>
    </p:spTree>
    <p:extLst>
      <p:ext uri="{BB962C8B-B14F-4D97-AF65-F5344CB8AC3E}">
        <p14:creationId xmlns:p14="http://schemas.microsoft.com/office/powerpoint/2010/main" val="2439299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400" dirty="0">
                <a:solidFill>
                  <a:srgbClr val="0070C0"/>
                </a:solidFill>
              </a:rPr>
              <a:t>Oestrogen </a:t>
            </a:r>
            <a:r>
              <a:rPr lang="en-IN" sz="2400" dirty="0" smtClean="0">
                <a:solidFill>
                  <a:srgbClr val="0070C0"/>
                </a:solidFill>
              </a:rPr>
              <a:t>-</a:t>
            </a:r>
            <a:r>
              <a:rPr lang="en-IN" sz="2400" dirty="0" smtClean="0"/>
              <a:t> </a:t>
            </a:r>
            <a:r>
              <a:rPr lang="en-IN" sz="2400" dirty="0">
                <a:solidFill>
                  <a:srgbClr val="00B050"/>
                </a:solidFill>
              </a:rPr>
              <a:t>THERAPEUTIC </a:t>
            </a:r>
            <a:r>
              <a:rPr lang="en-IN" sz="2400" dirty="0" smtClean="0">
                <a:solidFill>
                  <a:srgbClr val="00B050"/>
                </a:solidFill>
              </a:rPr>
              <a:t>APPLICATIONS:</a:t>
            </a:r>
            <a:endParaRPr lang="en-IN" sz="2400" dirty="0">
              <a:solidFill>
                <a:srgbClr val="00B050"/>
              </a:solidFill>
            </a:endParaRPr>
          </a:p>
        </p:txBody>
      </p:sp>
      <p:sp>
        <p:nvSpPr>
          <p:cNvPr id="3" name="Content Placeholder 2"/>
          <p:cNvSpPr>
            <a:spLocks noGrp="1"/>
          </p:cNvSpPr>
          <p:nvPr>
            <p:ph sz="quarter" idx="13"/>
          </p:nvPr>
        </p:nvSpPr>
        <p:spPr>
          <a:xfrm>
            <a:off x="323528" y="548680"/>
            <a:ext cx="8568952" cy="6048672"/>
          </a:xfrm>
        </p:spPr>
        <p:txBody>
          <a:bodyPr>
            <a:noAutofit/>
          </a:bodyPr>
          <a:lstStyle/>
          <a:p>
            <a:pPr algn="just"/>
            <a:r>
              <a:rPr lang="en-IN" sz="2550" dirty="0" smtClean="0"/>
              <a:t>a</a:t>
            </a:r>
            <a:r>
              <a:rPr lang="en-IN" sz="2550" dirty="0"/>
              <a:t>. </a:t>
            </a:r>
            <a:r>
              <a:rPr lang="en-IN" sz="2550" dirty="0">
                <a:solidFill>
                  <a:schemeClr val="accent5">
                    <a:lumMod val="40000"/>
                    <a:lumOff val="60000"/>
                  </a:schemeClr>
                </a:solidFill>
              </a:rPr>
              <a:t>Oral Contraception</a:t>
            </a:r>
            <a:r>
              <a:rPr lang="en-IN" sz="2550" dirty="0"/>
              <a:t>-it is among most effective forms of birth </a:t>
            </a:r>
            <a:r>
              <a:rPr lang="en-IN" sz="2550" dirty="0" smtClean="0"/>
              <a:t>control.</a:t>
            </a:r>
          </a:p>
          <a:p>
            <a:pPr algn="just"/>
            <a:r>
              <a:rPr lang="en-IN" sz="2550" dirty="0" smtClean="0"/>
              <a:t>b</a:t>
            </a:r>
            <a:r>
              <a:rPr lang="en-IN" sz="2550" dirty="0"/>
              <a:t>. </a:t>
            </a:r>
            <a:r>
              <a:rPr lang="en-IN" sz="2550" dirty="0">
                <a:solidFill>
                  <a:schemeClr val="accent5">
                    <a:lumMod val="40000"/>
                    <a:lumOff val="60000"/>
                  </a:schemeClr>
                </a:solidFill>
              </a:rPr>
              <a:t>Osteoporosis</a:t>
            </a:r>
            <a:r>
              <a:rPr lang="en-IN" sz="2550" dirty="0"/>
              <a:t>-One in four postmenopausal women have osteoporosis. </a:t>
            </a:r>
            <a:r>
              <a:rPr lang="en-IN" sz="2550" dirty="0" smtClean="0"/>
              <a:t>Oestrogen </a:t>
            </a:r>
            <a:r>
              <a:rPr lang="en-IN" sz="2550" dirty="0"/>
              <a:t>replacement therapy can prevent bone loss. </a:t>
            </a:r>
            <a:r>
              <a:rPr lang="en-IN" sz="2550" dirty="0" smtClean="0"/>
              <a:t>Oestrogen </a:t>
            </a:r>
            <a:r>
              <a:rPr lang="en-IN" sz="2550" dirty="0"/>
              <a:t>treatment is the most effective therapy for osteoporosis and reduces incidence of bone fractures in postmenopausal </a:t>
            </a:r>
            <a:r>
              <a:rPr lang="en-IN" sz="2550" dirty="0" smtClean="0"/>
              <a:t>women.</a:t>
            </a:r>
          </a:p>
          <a:p>
            <a:pPr algn="just"/>
            <a:r>
              <a:rPr lang="en-IN" sz="2550" dirty="0" smtClean="0"/>
              <a:t>c</a:t>
            </a:r>
            <a:r>
              <a:rPr lang="en-IN" sz="2550" dirty="0"/>
              <a:t>. </a:t>
            </a:r>
            <a:r>
              <a:rPr lang="en-IN" sz="2550" dirty="0">
                <a:solidFill>
                  <a:schemeClr val="accent5">
                    <a:lumMod val="40000"/>
                    <a:lumOff val="60000"/>
                  </a:schemeClr>
                </a:solidFill>
              </a:rPr>
              <a:t>Hormone Replacement Therapy (HRT)</a:t>
            </a:r>
            <a:r>
              <a:rPr lang="en-IN" sz="2550" dirty="0"/>
              <a:t> refers to administration of </a:t>
            </a:r>
            <a:r>
              <a:rPr lang="en-IN" sz="2550" dirty="0" smtClean="0"/>
              <a:t>oestrogen– </a:t>
            </a:r>
            <a:r>
              <a:rPr lang="en-IN" sz="2550" dirty="0"/>
              <a:t>progestin </a:t>
            </a:r>
            <a:r>
              <a:rPr lang="en-IN" sz="2550" dirty="0" smtClean="0"/>
              <a:t>combinations.</a:t>
            </a:r>
          </a:p>
          <a:p>
            <a:pPr algn="just"/>
            <a:r>
              <a:rPr lang="en-IN" sz="2550" dirty="0" smtClean="0"/>
              <a:t>d</a:t>
            </a:r>
            <a:r>
              <a:rPr lang="en-IN" sz="2550" dirty="0"/>
              <a:t>. </a:t>
            </a:r>
            <a:r>
              <a:rPr lang="en-IN" sz="2550" dirty="0">
                <a:solidFill>
                  <a:schemeClr val="accent5">
                    <a:lumMod val="40000"/>
                    <a:lumOff val="60000"/>
                  </a:schemeClr>
                </a:solidFill>
              </a:rPr>
              <a:t>Cardiovascular Actions</a:t>
            </a:r>
            <a:r>
              <a:rPr lang="en-IN" sz="2550" dirty="0"/>
              <a:t>-Declining </a:t>
            </a:r>
            <a:r>
              <a:rPr lang="en-IN" sz="2550" dirty="0" smtClean="0"/>
              <a:t>oestrogen </a:t>
            </a:r>
            <a:r>
              <a:rPr lang="en-IN" sz="2550" dirty="0"/>
              <a:t>levels associated with menopause are correlated with an increased risk of cardiovascular </a:t>
            </a:r>
            <a:r>
              <a:rPr lang="en-IN" sz="2550" dirty="0" smtClean="0"/>
              <a:t>related deaths </a:t>
            </a:r>
            <a:r>
              <a:rPr lang="en-IN" sz="2550" dirty="0"/>
              <a:t>in women. The protective effects of </a:t>
            </a:r>
            <a:r>
              <a:rPr lang="en-IN" sz="2550" dirty="0" smtClean="0"/>
              <a:t>oestrogens on </a:t>
            </a:r>
            <a:r>
              <a:rPr lang="en-IN" sz="2550" dirty="0"/>
              <a:t>the lipid profile are well </a:t>
            </a:r>
            <a:r>
              <a:rPr lang="en-IN" sz="2550" dirty="0" smtClean="0"/>
              <a:t>recognized.</a:t>
            </a:r>
          </a:p>
        </p:txBody>
      </p:sp>
    </p:spTree>
    <p:extLst>
      <p:ext uri="{BB962C8B-B14F-4D97-AF65-F5344CB8AC3E}">
        <p14:creationId xmlns:p14="http://schemas.microsoft.com/office/powerpoint/2010/main" val="2177541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400" dirty="0">
                <a:solidFill>
                  <a:srgbClr val="0070C0"/>
                </a:solidFill>
              </a:rPr>
              <a:t>Oestrogen </a:t>
            </a:r>
            <a:r>
              <a:rPr lang="en-IN" sz="2400" dirty="0" smtClean="0">
                <a:solidFill>
                  <a:srgbClr val="0070C0"/>
                </a:solidFill>
              </a:rPr>
              <a:t>-</a:t>
            </a:r>
            <a:r>
              <a:rPr lang="en-IN" sz="2400" dirty="0" smtClean="0"/>
              <a:t> </a:t>
            </a:r>
            <a:r>
              <a:rPr lang="en-IN" sz="2400" dirty="0">
                <a:solidFill>
                  <a:srgbClr val="00B050"/>
                </a:solidFill>
              </a:rPr>
              <a:t>THERAPEUTIC </a:t>
            </a:r>
            <a:r>
              <a:rPr lang="en-IN" sz="2400" dirty="0" smtClean="0">
                <a:solidFill>
                  <a:srgbClr val="00B050"/>
                </a:solidFill>
              </a:rPr>
              <a:t>APPLICATIONS:</a:t>
            </a:r>
            <a:endParaRPr lang="en-IN" sz="2400" dirty="0">
              <a:solidFill>
                <a:srgbClr val="00B050"/>
              </a:solidFill>
            </a:endParaRPr>
          </a:p>
        </p:txBody>
      </p:sp>
      <p:sp>
        <p:nvSpPr>
          <p:cNvPr id="3" name="Content Placeholder 2"/>
          <p:cNvSpPr>
            <a:spLocks noGrp="1"/>
          </p:cNvSpPr>
          <p:nvPr>
            <p:ph sz="quarter" idx="13"/>
          </p:nvPr>
        </p:nvSpPr>
        <p:spPr>
          <a:xfrm>
            <a:off x="323528" y="548680"/>
            <a:ext cx="8568952" cy="6048672"/>
          </a:xfrm>
        </p:spPr>
        <p:txBody>
          <a:bodyPr>
            <a:noAutofit/>
          </a:bodyPr>
          <a:lstStyle/>
          <a:p>
            <a:pPr algn="just"/>
            <a:r>
              <a:rPr lang="en-IN" sz="2570" dirty="0" smtClean="0"/>
              <a:t>e</a:t>
            </a:r>
            <a:r>
              <a:rPr lang="en-IN" sz="2570" dirty="0"/>
              <a:t>. </a:t>
            </a:r>
            <a:r>
              <a:rPr lang="en-IN" sz="2570" dirty="0">
                <a:solidFill>
                  <a:schemeClr val="accent5">
                    <a:lumMod val="40000"/>
                    <a:lumOff val="60000"/>
                  </a:schemeClr>
                </a:solidFill>
              </a:rPr>
              <a:t>Central Nervous System Effects</a:t>
            </a:r>
            <a:r>
              <a:rPr lang="en-IN" sz="2570" dirty="0"/>
              <a:t>-Insomnia and fatigue in many postmenopausal women may be related to reduce </a:t>
            </a:r>
            <a:r>
              <a:rPr lang="en-IN" sz="2570" dirty="0" smtClean="0"/>
              <a:t>oestrogen </a:t>
            </a:r>
            <a:r>
              <a:rPr lang="en-IN" sz="2570" dirty="0"/>
              <a:t>levels. </a:t>
            </a:r>
            <a:r>
              <a:rPr lang="en-IN" sz="2570" dirty="0" smtClean="0"/>
              <a:t>Oestrogen </a:t>
            </a:r>
            <a:r>
              <a:rPr lang="en-IN" sz="2570" dirty="0"/>
              <a:t>replacement therapy may be used to treat severe </a:t>
            </a:r>
            <a:r>
              <a:rPr lang="en-IN" sz="2570" dirty="0" smtClean="0"/>
              <a:t>cases.</a:t>
            </a:r>
          </a:p>
          <a:p>
            <a:pPr algn="just"/>
            <a:r>
              <a:rPr lang="en-IN" sz="2570" dirty="0" smtClean="0"/>
              <a:t>f</a:t>
            </a:r>
            <a:r>
              <a:rPr lang="en-IN" sz="2570" dirty="0"/>
              <a:t>. </a:t>
            </a:r>
            <a:r>
              <a:rPr lang="en-IN" sz="2570" dirty="0">
                <a:solidFill>
                  <a:schemeClr val="accent5">
                    <a:lumMod val="40000"/>
                    <a:lumOff val="60000"/>
                  </a:schemeClr>
                </a:solidFill>
              </a:rPr>
              <a:t>Infertility</a:t>
            </a:r>
            <a:r>
              <a:rPr lang="en-IN" sz="2570" dirty="0"/>
              <a:t>-Anovulation, often related to altered ratios of </a:t>
            </a:r>
            <a:r>
              <a:rPr lang="en-IN" sz="2570" dirty="0" smtClean="0"/>
              <a:t>oestrogen </a:t>
            </a:r>
            <a:r>
              <a:rPr lang="en-IN" sz="2570" dirty="0"/>
              <a:t>to progestin, can be treated with a variety of agents, including </a:t>
            </a:r>
            <a:r>
              <a:rPr lang="en-IN" sz="2570" dirty="0" smtClean="0"/>
              <a:t>oestrogen–progestin </a:t>
            </a:r>
            <a:r>
              <a:rPr lang="en-IN" sz="2570" dirty="0"/>
              <a:t>replacement, clomiphene citrate, bromocriptine, FSH, LH, human chorionic gonadotropin, and </a:t>
            </a:r>
            <a:r>
              <a:rPr lang="en-IN" sz="2570" dirty="0" smtClean="0"/>
              <a:t>GnRH.</a:t>
            </a:r>
          </a:p>
          <a:p>
            <a:pPr algn="just"/>
            <a:r>
              <a:rPr lang="en-IN" sz="2570" dirty="0" smtClean="0"/>
              <a:t>g</a:t>
            </a:r>
            <a:r>
              <a:rPr lang="en-IN" sz="2570" dirty="0">
                <a:solidFill>
                  <a:schemeClr val="accent5">
                    <a:lumMod val="40000"/>
                    <a:lumOff val="60000"/>
                  </a:schemeClr>
                </a:solidFill>
              </a:rPr>
              <a:t>. Induction of Ovulation</a:t>
            </a:r>
            <a:r>
              <a:rPr lang="en-IN" sz="2570" dirty="0"/>
              <a:t>-Anovulation can be due to an insufficient release of LH and FSH during mid phase of menstrual cycle. Induction of ovulation by clomiphene citrate is result of stimulation of FSH and LH release.</a:t>
            </a:r>
            <a:endParaRPr lang="en-IN" sz="2570" dirty="0">
              <a:latin typeface="Calibri" panose="020F0502020204030204" pitchFamily="34" charset="0"/>
            </a:endParaRPr>
          </a:p>
        </p:txBody>
      </p:sp>
    </p:spTree>
    <p:extLst>
      <p:ext uri="{BB962C8B-B14F-4D97-AF65-F5344CB8AC3E}">
        <p14:creationId xmlns:p14="http://schemas.microsoft.com/office/powerpoint/2010/main" val="830935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a:solidFill>
                  <a:srgbClr val="0070C0"/>
                </a:solidFill>
              </a:rPr>
              <a:t>Oestrogen </a:t>
            </a:r>
            <a:r>
              <a:rPr lang="en-IN" sz="2800" dirty="0" smtClean="0">
                <a:solidFill>
                  <a:srgbClr val="0070C0"/>
                </a:solidFill>
              </a:rPr>
              <a:t>- </a:t>
            </a:r>
            <a:r>
              <a:rPr lang="en-IN" sz="2800" dirty="0">
                <a:solidFill>
                  <a:schemeClr val="accent5">
                    <a:lumMod val="60000"/>
                    <a:lumOff val="40000"/>
                  </a:schemeClr>
                </a:solidFill>
              </a:rPr>
              <a:t>Adverse </a:t>
            </a:r>
            <a:r>
              <a:rPr lang="en-IN" sz="2800" dirty="0" smtClean="0">
                <a:solidFill>
                  <a:schemeClr val="accent5">
                    <a:lumMod val="60000"/>
                    <a:lumOff val="40000"/>
                  </a:schemeClr>
                </a:solidFill>
              </a:rPr>
              <a:t>Reactions:</a:t>
            </a:r>
            <a:endParaRPr lang="en-IN" sz="2800" dirty="0">
              <a:solidFill>
                <a:schemeClr val="accent5">
                  <a:lumMod val="60000"/>
                  <a:lumOff val="40000"/>
                </a:schemeClr>
              </a:solidFill>
            </a:endParaRPr>
          </a:p>
        </p:txBody>
      </p:sp>
      <p:sp>
        <p:nvSpPr>
          <p:cNvPr id="3" name="Content Placeholder 2"/>
          <p:cNvSpPr>
            <a:spLocks noGrp="1"/>
          </p:cNvSpPr>
          <p:nvPr>
            <p:ph sz="quarter" idx="13"/>
          </p:nvPr>
        </p:nvSpPr>
        <p:spPr>
          <a:xfrm>
            <a:off x="323528" y="548680"/>
            <a:ext cx="8568952" cy="6048672"/>
          </a:xfrm>
        </p:spPr>
        <p:txBody>
          <a:bodyPr>
            <a:noAutofit/>
          </a:bodyPr>
          <a:lstStyle/>
          <a:p>
            <a:pPr algn="just"/>
            <a:r>
              <a:rPr lang="en-IN" sz="2250" dirty="0">
                <a:solidFill>
                  <a:srgbClr val="92D050"/>
                </a:solidFill>
              </a:rPr>
              <a:t>UTERINE </a:t>
            </a:r>
            <a:r>
              <a:rPr lang="en-IN" sz="2250" dirty="0" smtClean="0">
                <a:solidFill>
                  <a:srgbClr val="92D050"/>
                </a:solidFill>
              </a:rPr>
              <a:t>BLEEDING</a:t>
            </a:r>
            <a:r>
              <a:rPr lang="en-IN" sz="2250" dirty="0" smtClean="0"/>
              <a:t>- Oestrogen </a:t>
            </a:r>
            <a:r>
              <a:rPr lang="en-IN" sz="2250" dirty="0"/>
              <a:t>therapy is a major cause of postmenopausal uterine </a:t>
            </a:r>
            <a:r>
              <a:rPr lang="en-IN" sz="2250" dirty="0" smtClean="0"/>
              <a:t>bleeding.</a:t>
            </a:r>
            <a:endParaRPr lang="en-IN" sz="2250" dirty="0"/>
          </a:p>
          <a:p>
            <a:pPr algn="just"/>
            <a:r>
              <a:rPr lang="en-IN" sz="2250" dirty="0" smtClean="0">
                <a:solidFill>
                  <a:srgbClr val="92D050"/>
                </a:solidFill>
              </a:rPr>
              <a:t>CANCER</a:t>
            </a:r>
            <a:r>
              <a:rPr lang="en-IN" sz="2250" dirty="0" smtClean="0"/>
              <a:t>-The </a:t>
            </a:r>
            <a:r>
              <a:rPr lang="en-IN" sz="2250" dirty="0"/>
              <a:t>relation of </a:t>
            </a:r>
            <a:r>
              <a:rPr lang="en-IN" sz="2250" dirty="0" smtClean="0"/>
              <a:t>oestrogen </a:t>
            </a:r>
            <a:r>
              <a:rPr lang="en-IN" sz="2250" dirty="0"/>
              <a:t>therapy to cancer continues to be the subject of active </a:t>
            </a:r>
            <a:r>
              <a:rPr lang="en-IN" sz="2250" dirty="0" smtClean="0"/>
              <a:t>investigation.</a:t>
            </a:r>
            <a:endParaRPr lang="en-IN" sz="2250" dirty="0"/>
          </a:p>
          <a:p>
            <a:pPr algn="just"/>
            <a:r>
              <a:rPr lang="en-IN" sz="2250" dirty="0" smtClean="0">
                <a:solidFill>
                  <a:srgbClr val="92D050"/>
                </a:solidFill>
              </a:rPr>
              <a:t>OTHER </a:t>
            </a:r>
            <a:r>
              <a:rPr lang="en-IN" sz="2250" dirty="0">
                <a:solidFill>
                  <a:srgbClr val="92D050"/>
                </a:solidFill>
              </a:rPr>
              <a:t>EFFECTS</a:t>
            </a:r>
            <a:r>
              <a:rPr lang="en-IN" sz="2250" dirty="0"/>
              <a:t>-Nausea and breast tenderness are common and minimized by using smallest effective dose of </a:t>
            </a:r>
            <a:r>
              <a:rPr lang="en-IN" sz="2250" dirty="0" smtClean="0"/>
              <a:t>oestrogen. </a:t>
            </a:r>
            <a:r>
              <a:rPr lang="en-IN" sz="2250" dirty="0"/>
              <a:t>Hyperpigmentation also occurs. </a:t>
            </a:r>
            <a:r>
              <a:rPr lang="en-IN" sz="2250" dirty="0" smtClean="0"/>
              <a:t>Oestrogen </a:t>
            </a:r>
            <a:r>
              <a:rPr lang="en-IN" sz="2250" dirty="0"/>
              <a:t>therapy is associated with an increase in frequency of migraine headaches as well as cholestasis, gallbladder disease, and </a:t>
            </a:r>
            <a:r>
              <a:rPr lang="en-IN" sz="2250" dirty="0" smtClean="0"/>
              <a:t>hypertension.</a:t>
            </a:r>
            <a:endParaRPr lang="en-IN" sz="2250" dirty="0"/>
          </a:p>
          <a:p>
            <a:pPr algn="just"/>
            <a:r>
              <a:rPr lang="en-IN" sz="2250" b="1" dirty="0" smtClean="0">
                <a:solidFill>
                  <a:srgbClr val="0070C0"/>
                </a:solidFill>
              </a:rPr>
              <a:t>Contraindications:</a:t>
            </a:r>
            <a:r>
              <a:rPr lang="en-IN" sz="2250" dirty="0" smtClean="0"/>
              <a:t> Oestrogens </a:t>
            </a:r>
            <a:r>
              <a:rPr lang="en-IN" sz="2250" dirty="0"/>
              <a:t>should not be used in patients with </a:t>
            </a:r>
            <a:r>
              <a:rPr lang="en-IN" sz="2250" dirty="0" smtClean="0"/>
              <a:t>oestrogen-dependent </a:t>
            </a:r>
            <a:r>
              <a:rPr lang="en-IN" sz="2250" dirty="0"/>
              <a:t>neoplasms such as carcinoma of endometrium or in those with carcinoma of breast. They should be avoided in patients with undiagnosed genital bleeding, liver disease, or a history of thromboembolic disorder. In addition, the use of </a:t>
            </a:r>
            <a:r>
              <a:rPr lang="en-IN" sz="2250" dirty="0" smtClean="0"/>
              <a:t>oestrogens </a:t>
            </a:r>
            <a:r>
              <a:rPr lang="en-IN" sz="2250" dirty="0"/>
              <a:t>should be avoided by heavy smokers.</a:t>
            </a:r>
            <a:endParaRPr lang="en-IN" sz="2250" dirty="0">
              <a:latin typeface="Calibri" panose="020F0502020204030204" pitchFamily="34" charset="0"/>
            </a:endParaRPr>
          </a:p>
        </p:txBody>
      </p:sp>
    </p:spTree>
    <p:extLst>
      <p:ext uri="{BB962C8B-B14F-4D97-AF65-F5344CB8AC3E}">
        <p14:creationId xmlns:p14="http://schemas.microsoft.com/office/powerpoint/2010/main" val="670663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a:solidFill>
                  <a:srgbClr val="0070C0"/>
                </a:solidFill>
              </a:rPr>
              <a:t>Oestrogen </a:t>
            </a:r>
            <a:r>
              <a:rPr lang="en-IN" sz="2800" dirty="0" smtClean="0">
                <a:solidFill>
                  <a:srgbClr val="0070C0"/>
                </a:solidFill>
              </a:rPr>
              <a:t>- </a:t>
            </a:r>
            <a:r>
              <a:rPr lang="en-IN" sz="2800" dirty="0" smtClean="0">
                <a:solidFill>
                  <a:srgbClr val="FFC000"/>
                </a:solidFill>
              </a:rPr>
              <a:t>Pharmacokinetics</a:t>
            </a:r>
            <a:r>
              <a:rPr lang="en-IN" sz="2800" dirty="0" smtClean="0">
                <a:solidFill>
                  <a:srgbClr val="FFC000"/>
                </a:solidFill>
              </a:rPr>
              <a:t>:</a:t>
            </a:r>
            <a:endParaRPr lang="en-IN" sz="2800" dirty="0">
              <a:solidFill>
                <a:srgbClr val="FFC000"/>
              </a:solidFill>
            </a:endParaRPr>
          </a:p>
        </p:txBody>
      </p:sp>
      <p:sp>
        <p:nvSpPr>
          <p:cNvPr id="3" name="Content Placeholder 2"/>
          <p:cNvSpPr>
            <a:spLocks noGrp="1"/>
          </p:cNvSpPr>
          <p:nvPr>
            <p:ph sz="quarter" idx="13"/>
          </p:nvPr>
        </p:nvSpPr>
        <p:spPr>
          <a:xfrm>
            <a:off x="323528" y="548680"/>
            <a:ext cx="8568952" cy="6048672"/>
          </a:xfrm>
        </p:spPr>
        <p:txBody>
          <a:bodyPr>
            <a:noAutofit/>
          </a:bodyPr>
          <a:lstStyle/>
          <a:p>
            <a:pPr algn="just"/>
            <a:r>
              <a:rPr lang="en-IN" sz="2800" dirty="0" smtClean="0"/>
              <a:t>When </a:t>
            </a:r>
            <a:r>
              <a:rPr lang="en-IN" sz="2800" dirty="0"/>
              <a:t>released into circulation, </a:t>
            </a:r>
            <a:r>
              <a:rPr lang="en-IN" sz="2800" dirty="0" err="1"/>
              <a:t>estradiol</a:t>
            </a:r>
            <a:r>
              <a:rPr lang="en-IN" sz="2800" dirty="0"/>
              <a:t> binds to alpha2 globulin (sex hormone-binding globulin [SHBG]) and with lower affinity to albumin. Bound </a:t>
            </a:r>
            <a:r>
              <a:rPr lang="en-IN" sz="2800" dirty="0" err="1"/>
              <a:t>estrogen</a:t>
            </a:r>
            <a:r>
              <a:rPr lang="en-IN" sz="2800" dirty="0"/>
              <a:t> is unavailable for diffusion. </a:t>
            </a:r>
            <a:r>
              <a:rPr lang="en-IN" sz="2800" dirty="0" err="1"/>
              <a:t>Estradiol</a:t>
            </a:r>
            <a:r>
              <a:rPr lang="en-IN" sz="2800" dirty="0"/>
              <a:t> is converted by liver to </a:t>
            </a:r>
            <a:r>
              <a:rPr lang="en-IN" sz="2800" dirty="0" err="1"/>
              <a:t>estrone</a:t>
            </a:r>
            <a:r>
              <a:rPr lang="en-IN" sz="2800" dirty="0"/>
              <a:t> and </a:t>
            </a:r>
            <a:r>
              <a:rPr lang="en-IN" sz="2800" dirty="0" err="1"/>
              <a:t>estriol</a:t>
            </a:r>
            <a:r>
              <a:rPr lang="en-IN" sz="2800" dirty="0"/>
              <a:t> and their 2-hydroxylated derivatives and conjugated metabolites and excreted in bile. Conjugates may be </a:t>
            </a:r>
            <a:r>
              <a:rPr lang="en-IN" sz="2800" dirty="0" err="1"/>
              <a:t>hydrolyzed</a:t>
            </a:r>
            <a:r>
              <a:rPr lang="en-IN" sz="2800" dirty="0"/>
              <a:t> in intestine to active, </a:t>
            </a:r>
            <a:r>
              <a:rPr lang="en-IN" sz="2800" dirty="0" err="1"/>
              <a:t>reabsorbable</a:t>
            </a:r>
            <a:r>
              <a:rPr lang="en-IN" sz="2800" dirty="0"/>
              <a:t> compounds. </a:t>
            </a:r>
            <a:r>
              <a:rPr lang="en-IN" sz="2800" dirty="0" err="1"/>
              <a:t>Estrogens</a:t>
            </a:r>
            <a:r>
              <a:rPr lang="en-IN" sz="2800" dirty="0"/>
              <a:t> are also excreted in small amounts in breast milk of nursing mothers.</a:t>
            </a:r>
            <a:endParaRPr lang="en-IN" sz="2800" dirty="0">
              <a:latin typeface="Calibri" panose="020F0502020204030204" pitchFamily="34" charset="0"/>
            </a:endParaRPr>
          </a:p>
        </p:txBody>
      </p:sp>
    </p:spTree>
    <p:extLst>
      <p:ext uri="{BB962C8B-B14F-4D97-AF65-F5344CB8AC3E}">
        <p14:creationId xmlns:p14="http://schemas.microsoft.com/office/powerpoint/2010/main" val="1722717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a:solidFill>
                  <a:srgbClr val="0070C0"/>
                </a:solidFill>
              </a:rPr>
              <a:t>Progestin</a:t>
            </a:r>
            <a:r>
              <a:rPr lang="en-IN" sz="2800" dirty="0"/>
              <a:t> </a:t>
            </a:r>
            <a:r>
              <a:rPr lang="en-IN" sz="2800" dirty="0" smtClean="0">
                <a:solidFill>
                  <a:srgbClr val="0070C0"/>
                </a:solidFill>
              </a:rPr>
              <a:t>-</a:t>
            </a:r>
            <a:r>
              <a:rPr lang="en-IN" sz="2800" dirty="0" smtClean="0">
                <a:solidFill>
                  <a:schemeClr val="accent3"/>
                </a:solidFill>
              </a:rPr>
              <a:t>Physiologic Effects:</a:t>
            </a:r>
            <a:endParaRPr lang="en-IN" sz="2800" dirty="0">
              <a:solidFill>
                <a:schemeClr val="accent3"/>
              </a:solidFill>
            </a:endParaRPr>
          </a:p>
        </p:txBody>
      </p:sp>
      <p:sp>
        <p:nvSpPr>
          <p:cNvPr id="3" name="Content Placeholder 2"/>
          <p:cNvSpPr>
            <a:spLocks noGrp="1"/>
          </p:cNvSpPr>
          <p:nvPr>
            <p:ph sz="quarter" idx="13"/>
          </p:nvPr>
        </p:nvSpPr>
        <p:spPr>
          <a:xfrm>
            <a:off x="323528" y="548680"/>
            <a:ext cx="8568952" cy="6048672"/>
          </a:xfrm>
        </p:spPr>
        <p:txBody>
          <a:bodyPr>
            <a:noAutofit/>
          </a:bodyPr>
          <a:lstStyle/>
          <a:p>
            <a:pPr algn="just"/>
            <a:r>
              <a:rPr lang="en-IN" sz="2550" dirty="0" smtClean="0"/>
              <a:t>a</a:t>
            </a:r>
            <a:r>
              <a:rPr lang="en-IN" sz="2550" dirty="0"/>
              <a:t>. Progesterone has little effect on protein metabolism. It stimulates lipoprotein lipase activity and </a:t>
            </a:r>
            <a:r>
              <a:rPr lang="en-IN" sz="2550" dirty="0" smtClean="0"/>
              <a:t>favours </a:t>
            </a:r>
            <a:r>
              <a:rPr lang="en-IN" sz="2550" dirty="0"/>
              <a:t>fat deposition. The effects on carbohydrate metabolism are more marked. Progesterone increases basal insulin levels and the insulin response to glucose. In the liver, progesterone promotes glycogen storage, possibly by facilitating the effect of insulin. Progesterone also promotes </a:t>
            </a:r>
            <a:r>
              <a:rPr lang="en-IN" sz="2550" dirty="0" err="1" smtClean="0"/>
              <a:t>ketogenesis</a:t>
            </a:r>
            <a:r>
              <a:rPr lang="en-IN" sz="2550" dirty="0"/>
              <a:t>.</a:t>
            </a:r>
            <a:endParaRPr lang="en-IN" sz="2550" dirty="0" smtClean="0"/>
          </a:p>
          <a:p>
            <a:pPr algn="just"/>
            <a:r>
              <a:rPr lang="en-IN" sz="2550" dirty="0" smtClean="0"/>
              <a:t>b</a:t>
            </a:r>
            <a:r>
              <a:rPr lang="en-IN" sz="2550" dirty="0"/>
              <a:t>. Progesterone can compete with aldosterone for mineralocorticoid receptor of renal tubule, causing a decrease in Na+ reabsorption. This leads to an increased secretion of aldosterone by adrenal cortex (</a:t>
            </a:r>
            <a:r>
              <a:rPr lang="en-IN" sz="2550" dirty="0" smtClean="0"/>
              <a:t>e.g., </a:t>
            </a:r>
            <a:r>
              <a:rPr lang="en-IN" sz="2550" dirty="0"/>
              <a:t>in pregnancy</a:t>
            </a:r>
            <a:r>
              <a:rPr lang="en-IN" sz="2550" dirty="0" smtClean="0"/>
              <a:t>).</a:t>
            </a:r>
          </a:p>
          <a:p>
            <a:pPr algn="just"/>
            <a:r>
              <a:rPr lang="en-IN" sz="2550" dirty="0" smtClean="0"/>
              <a:t>c</a:t>
            </a:r>
            <a:r>
              <a:rPr lang="en-IN" sz="2550" dirty="0"/>
              <a:t>. Progesterone increases body temperature in </a:t>
            </a:r>
            <a:r>
              <a:rPr lang="en-IN" sz="2550" dirty="0" smtClean="0"/>
              <a:t>humans.</a:t>
            </a:r>
          </a:p>
        </p:txBody>
      </p:sp>
    </p:spTree>
    <p:extLst>
      <p:ext uri="{BB962C8B-B14F-4D97-AF65-F5344CB8AC3E}">
        <p14:creationId xmlns:p14="http://schemas.microsoft.com/office/powerpoint/2010/main" val="996498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822</TotalTime>
  <Words>2008</Words>
  <Application>Microsoft Office PowerPoint</Application>
  <PresentationFormat>On-screen Show (4:3)</PresentationFormat>
  <Paragraphs>122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Slipstream</vt:lpstr>
      <vt:lpstr>HORMONES AND HORMONE ANTAGONISTS-II</vt:lpstr>
      <vt:lpstr>Oestrogen and Progesterone</vt:lpstr>
      <vt:lpstr>Oestrogen-Physiologic Effects:</vt:lpstr>
      <vt:lpstr>Oestrogen-Physiologic Effects: </vt:lpstr>
      <vt:lpstr>Oestrogen - THERAPEUTIC APPLICATIONS:</vt:lpstr>
      <vt:lpstr>Oestrogen - THERAPEUTIC APPLICATIONS:</vt:lpstr>
      <vt:lpstr>Oestrogen - Adverse Reactions:</vt:lpstr>
      <vt:lpstr>Oestrogen - Pharmacokinetics:</vt:lpstr>
      <vt:lpstr>Progestin -Physiologic Effects:</vt:lpstr>
      <vt:lpstr>Progestin -Physiologic Effects:</vt:lpstr>
      <vt:lpstr>Progestin - THERAPEUTIC APPLICATIONS:</vt:lpstr>
      <vt:lpstr>Progestin - THERAPEUTIC APPLICATIONS:</vt:lpstr>
      <vt:lpstr>Androgen</vt:lpstr>
      <vt:lpstr>Androgen</vt:lpstr>
      <vt:lpstr>Androgen</vt:lpstr>
      <vt:lpstr>Oral contraceptive</vt:lpstr>
      <vt:lpstr>Oral contraceptive</vt:lpstr>
      <vt:lpstr>Oral contraceptive</vt:lpstr>
      <vt:lpstr>Oral contraceptive</vt:lpstr>
      <vt:lpstr>Oral contraceptive</vt:lpstr>
      <vt:lpstr>Oral contraceptive-Adverse Effects: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HORMONES AND HORMONE ANTAGONISTS</dc:title>
  <dc:creator>USER</dc:creator>
  <cp:lastModifiedBy>USER</cp:lastModifiedBy>
  <cp:revision>67</cp:revision>
  <dcterms:created xsi:type="dcterms:W3CDTF">2020-04-23T14:27:36Z</dcterms:created>
  <dcterms:modified xsi:type="dcterms:W3CDTF">2020-04-28T12:51:47Z</dcterms:modified>
</cp:coreProperties>
</file>