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0" r:id="rId4"/>
    <p:sldId id="281" r:id="rId5"/>
    <p:sldId id="259" r:id="rId6"/>
    <p:sldId id="282" r:id="rId7"/>
    <p:sldId id="283" r:id="rId8"/>
    <p:sldId id="284" r:id="rId9"/>
    <p:sldId id="285" r:id="rId10"/>
    <p:sldId id="288" r:id="rId11"/>
    <p:sldId id="291" r:id="rId12"/>
    <p:sldId id="287" r:id="rId13"/>
    <p:sldId id="292" r:id="rId14"/>
    <p:sldId id="293" r:id="rId15"/>
    <p:sldId id="294" r:id="rId16"/>
    <p:sldId id="295" r:id="rId17"/>
    <p:sldId id="296" r:id="rId18"/>
    <p:sldId id="297" r:id="rId19"/>
    <p:sldId id="298" r:id="rId20"/>
    <p:sldId id="290"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D7FE8B-4694-4072-B1E3-CABED90CEF50}"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D7FE8B-4694-4072-B1E3-CABED90CEF50}"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D7FE8B-4694-4072-B1E3-CABED90CEF50}"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D7FE8B-4694-4072-B1E3-CABED90CEF50}"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D7FE8B-4694-4072-B1E3-CABED90CEF50}" type="datetimeFigureOut">
              <a:rPr lang="en-IN" smtClean="0"/>
              <a:t>05-05-2020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D7FE8B-4694-4072-B1E3-CABED90CEF50}"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D7FE8B-4694-4072-B1E3-CABED90CEF50}" type="datetimeFigureOut">
              <a:rPr lang="en-IN" smtClean="0"/>
              <a:t>05-05-2020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31D08-176E-41E3-8EF2-77A69F06A582}"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D7FE8B-4694-4072-B1E3-CABED90CEF50}" type="datetimeFigureOut">
              <a:rPr lang="en-IN" smtClean="0"/>
              <a:t>05-05-2020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7FE8B-4694-4072-B1E3-CABED90CEF50}" type="datetimeFigureOut">
              <a:rPr lang="en-IN" smtClean="0"/>
              <a:t>05-05-2020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D7FE8B-4694-4072-B1E3-CABED90CEF50}"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D7FE8B-4694-4072-B1E3-CABED90CEF50}" type="datetimeFigureOut">
              <a:rPr lang="en-IN" smtClean="0"/>
              <a:t>05-05-2020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D08-176E-41E3-8EF2-77A69F06A582}"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4D7FE8B-4694-4072-B1E3-CABED90CEF50}" type="datetimeFigureOut">
              <a:rPr lang="en-IN" smtClean="0"/>
              <a:t>05-05-2020</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2B31D08-176E-41E3-8EF2-77A69F06A58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6381328"/>
            <a:ext cx="1225997" cy="320671"/>
          </a:xfrm>
        </p:spPr>
        <p:txBody>
          <a:bodyPr>
            <a:normAutofit/>
          </a:bodyPr>
          <a:lstStyle/>
          <a:p>
            <a:r>
              <a:rPr lang="en-IN" sz="1400" dirty="0" smtClean="0"/>
              <a:t>R.M., SRSV</a:t>
            </a:r>
            <a:endParaRPr lang="en-IN" sz="1400" dirty="0"/>
          </a:p>
        </p:txBody>
      </p:sp>
      <p:sp>
        <p:nvSpPr>
          <p:cNvPr id="2" name="Title 1"/>
          <p:cNvSpPr>
            <a:spLocks noGrp="1"/>
          </p:cNvSpPr>
          <p:nvPr>
            <p:ph type="ctrTitle"/>
          </p:nvPr>
        </p:nvSpPr>
        <p:spPr>
          <a:xfrm>
            <a:off x="971600" y="1124744"/>
            <a:ext cx="7175351" cy="2664295"/>
          </a:xfrm>
          <a:ln>
            <a:noFill/>
          </a:ln>
          <a:effectLst>
            <a:glow rad="139700">
              <a:schemeClr val="accent3">
                <a:satMod val="175000"/>
                <a:alpha val="40000"/>
              </a:schemeClr>
            </a:glow>
            <a:innerShdw blurRad="63500" dist="50800" dir="13500000">
              <a:prstClr val="black">
                <a:alpha val="50000"/>
              </a:prstClr>
            </a:innerShdw>
          </a:effectLst>
          <a:scene3d>
            <a:camera prst="orthographicFront">
              <a:rot lat="0" lon="0" rev="0"/>
            </a:camera>
            <a:lightRig rig="glow" dir="t">
              <a:rot lat="0" lon="0" rev="14100000"/>
            </a:lightRig>
          </a:scene3d>
          <a:sp3d prstMaterial="softEdge">
            <a:bevelT w="127000" prst="artDeco"/>
          </a:sp3d>
        </p:spPr>
        <p:style>
          <a:lnRef idx="1">
            <a:schemeClr val="accent1"/>
          </a:lnRef>
          <a:fillRef idx="2">
            <a:schemeClr val="accent1"/>
          </a:fillRef>
          <a:effectRef idx="1">
            <a:schemeClr val="accent1"/>
          </a:effectRef>
          <a:fontRef idx="minor">
            <a:schemeClr val="dk1"/>
          </a:fontRef>
        </p:style>
        <p:txBody>
          <a:bodyPr/>
          <a:lstStyle/>
          <a:p>
            <a:pPr marL="182880" indent="0" algn="ctr">
              <a:buNone/>
            </a:pPr>
            <a:r>
              <a:rPr lang="en-IN" dirty="0">
                <a:solidFill>
                  <a:schemeClr val="accent3"/>
                </a:solidFill>
                <a:effectLst>
                  <a:outerShdw blurRad="38100" dist="38100" dir="2700000" algn="tl">
                    <a:srgbClr val="000000">
                      <a:alpha val="43137"/>
                    </a:srgbClr>
                  </a:outerShdw>
                </a:effectLst>
              </a:rPr>
              <a:t>HORMONES AND HORMONE </a:t>
            </a:r>
            <a:r>
              <a:rPr lang="en-IN" dirty="0" smtClean="0">
                <a:solidFill>
                  <a:schemeClr val="accent3"/>
                </a:solidFill>
                <a:effectLst>
                  <a:outerShdw blurRad="38100" dist="38100" dir="2700000" algn="tl">
                    <a:srgbClr val="000000">
                      <a:alpha val="43137"/>
                    </a:srgbClr>
                  </a:outerShdw>
                </a:effectLst>
              </a:rPr>
              <a:t>ANTAGONISTS-III</a:t>
            </a:r>
            <a:endParaRPr lang="en-IN" dirty="0">
              <a:solidFill>
                <a:schemeClr val="accent3"/>
              </a:solidFill>
              <a:effectLst>
                <a:outerShdw blurRad="38100" dist="38100" dir="2700000" algn="tl">
                  <a:srgbClr val="000000">
                    <a:alpha val="43137"/>
                  </a:srgbClr>
                </a:outerShdw>
              </a:effectLst>
            </a:endParaRPr>
          </a:p>
        </p:txBody>
      </p:sp>
      <p:sp>
        <p:nvSpPr>
          <p:cNvPr id="4" name="Subtitle 2"/>
          <p:cNvSpPr txBox="1">
            <a:spLocks/>
          </p:cNvSpPr>
          <p:nvPr/>
        </p:nvSpPr>
        <p:spPr>
          <a:xfrm>
            <a:off x="1691680" y="4005064"/>
            <a:ext cx="7200800" cy="504056"/>
          </a:xfrm>
          <a:prstGeom prst="rect">
            <a:avLst/>
          </a:prstGeom>
        </p:spPr>
        <p:txBody>
          <a:bodyPr vert="horz" lIns="91440" tIns="45720" rIns="91440" bIns="45720" rtlCol="0" anchor="ctr">
            <a:noAutofit/>
          </a:bodyPr>
          <a:lstStyle>
            <a:lvl1pPr marL="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2200" kern="1200">
                <a:solidFill>
                  <a:schemeClr val="tx2"/>
                </a:solidFill>
                <a:latin typeface="+mn-lt"/>
                <a:ea typeface="+mn-ea"/>
                <a:cs typeface="+mn-cs"/>
              </a:defRPr>
            </a:lvl1pPr>
            <a:lvl2pPr marL="457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spcAft>
                <a:spcPts val="300"/>
              </a:spcAft>
              <a:buClr>
                <a:schemeClr val="accent6">
                  <a:lumMod val="75000"/>
                </a:schemeClr>
              </a:buClr>
              <a:buSzPct val="130000"/>
              <a:buFont typeface="Georgia" pitchFamily="18" charset="0"/>
              <a:buNone/>
              <a:defRPr sz="1400" kern="1200">
                <a:solidFill>
                  <a:schemeClr val="tx1">
                    <a:tint val="75000"/>
                  </a:schemeClr>
                </a:solidFill>
                <a:latin typeface="+mn-lt"/>
                <a:ea typeface="+mn-ea"/>
                <a:cs typeface="+mn-cs"/>
              </a:defRPr>
            </a:lvl9pPr>
          </a:lstStyle>
          <a:p>
            <a:pPr algn="r"/>
            <a:r>
              <a:rPr lang="en-IN" sz="2400" b="1" dirty="0" smtClean="0">
                <a:solidFill>
                  <a:srgbClr val="0070C0"/>
                </a:solidFill>
                <a:effectLst>
                  <a:reflection blurRad="6350" stA="55000" endA="300" endPos="45500" dir="5400000" sy="-100000" algn="bl" rotWithShape="0"/>
                </a:effectLst>
                <a:latin typeface="+mj-lt"/>
                <a:ea typeface="+mj-ea"/>
                <a:cs typeface="+mj-cs"/>
              </a:rPr>
              <a:t>THYROID HORMONES &amp; MISCELLANEOUS</a:t>
            </a:r>
            <a:endParaRPr lang="en-IN" sz="2400" b="1" dirty="0">
              <a:solidFill>
                <a:srgbClr val="0070C0"/>
              </a:solidFill>
              <a:effectLst>
                <a:reflection blurRad="6350" stA="55000" endA="300" endPos="45500" dir="5400000" sy="-100000" algn="bl" rotWithShape="0"/>
              </a:effectLst>
              <a:latin typeface="+mj-lt"/>
              <a:ea typeface="+mj-ea"/>
              <a:cs typeface="+mj-cs"/>
            </a:endParaRPr>
          </a:p>
        </p:txBody>
      </p:sp>
    </p:spTree>
    <p:extLst>
      <p:ext uri="{BB962C8B-B14F-4D97-AF65-F5344CB8AC3E}">
        <p14:creationId xmlns:p14="http://schemas.microsoft.com/office/powerpoint/2010/main" val="2299579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50"/>
                </a:solidFill>
              </a:rPr>
              <a:t>Uterine </a:t>
            </a:r>
            <a:r>
              <a:rPr lang="en-IN" sz="2800" dirty="0" smtClean="0">
                <a:solidFill>
                  <a:srgbClr val="00B050"/>
                </a:solidFill>
              </a:rPr>
              <a:t>stimulants</a:t>
            </a:r>
            <a:endParaRPr lang="en-IN" sz="2800" dirty="0">
              <a:solidFill>
                <a:srgbClr val="00B050"/>
              </a:solidFill>
            </a:endParaRP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dirty="0"/>
              <a:t>Drugs and hormones used clinically to enhance uterine contractions are primarily employed either to induce or to augment contraction during deliver or at various stages of labour. Ex: Oxytocin, Ergot alkaloids, and prostaglandins</a:t>
            </a:r>
            <a:r>
              <a:rPr lang="en-IN" sz="2400" dirty="0" smtClean="0"/>
              <a:t>.</a:t>
            </a:r>
            <a:endParaRPr lang="en-IN" sz="2400" b="1" dirty="0" smtClean="0">
              <a:solidFill>
                <a:srgbClr val="FFC000"/>
              </a:solidFill>
            </a:endParaRPr>
          </a:p>
          <a:p>
            <a:pPr algn="just"/>
            <a:r>
              <a:rPr lang="en-IN" sz="2400" b="1" dirty="0" smtClean="0">
                <a:solidFill>
                  <a:srgbClr val="FFC000"/>
                </a:solidFill>
              </a:rPr>
              <a:t>Oxytocin</a:t>
            </a:r>
            <a:r>
              <a:rPr lang="en-IN" sz="2400" dirty="0" smtClean="0"/>
              <a:t> </a:t>
            </a:r>
            <a:r>
              <a:rPr lang="en-IN" sz="2400" dirty="0"/>
              <a:t>is a peptide hormone secreted by posterior pituitary that participates in </a:t>
            </a:r>
            <a:r>
              <a:rPr lang="en-IN" sz="2400" dirty="0" err="1"/>
              <a:t>labor</a:t>
            </a:r>
            <a:r>
              <a:rPr lang="en-IN" sz="2400" dirty="0"/>
              <a:t> and delivery and elicits milk ejection in lactating women. During the second half of pregnancy, uterine smooth muscle shows an increase in expression of oxytocin receptors and becomes increasingly sensitive to the stimulant action of endogenous oxytocin. Pharmacologic concentrations of oxytocin powerfully stimulate uterine </a:t>
            </a:r>
            <a:r>
              <a:rPr lang="en-IN" sz="2400" dirty="0" smtClean="0"/>
              <a:t>contraction.</a:t>
            </a:r>
          </a:p>
          <a:p>
            <a:pPr algn="just"/>
            <a:r>
              <a:rPr lang="en-IN" sz="2400" b="1" dirty="0"/>
              <a:t>Pharmacodynamics:</a:t>
            </a:r>
            <a:r>
              <a:rPr lang="en-IN" sz="2400" dirty="0"/>
              <a:t> Oxytocin acts through G protein-coupled receptors and phosphoinositide-calcium second-messenger system to contract uterine smooth muscle.</a:t>
            </a:r>
            <a:endParaRPr lang="en-IN" sz="2400" dirty="0" smtClean="0"/>
          </a:p>
        </p:txBody>
      </p:sp>
    </p:spTree>
    <p:extLst>
      <p:ext uri="{BB962C8B-B14F-4D97-AF65-F5344CB8AC3E}">
        <p14:creationId xmlns:p14="http://schemas.microsoft.com/office/powerpoint/2010/main" val="436315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50"/>
                </a:solidFill>
              </a:rPr>
              <a:t>Uterine </a:t>
            </a:r>
            <a:r>
              <a:rPr lang="en-IN" sz="2800" dirty="0" smtClean="0">
                <a:solidFill>
                  <a:srgbClr val="00B050"/>
                </a:solidFill>
              </a:rPr>
              <a:t>stimulants-</a:t>
            </a:r>
            <a:r>
              <a:rPr lang="en-IN" sz="2800" dirty="0" smtClean="0">
                <a:solidFill>
                  <a:srgbClr val="FFC000"/>
                </a:solidFill>
              </a:rPr>
              <a:t>Oxytocin</a:t>
            </a:r>
            <a:endParaRPr lang="en-IN" sz="2800" dirty="0">
              <a:solidFill>
                <a:srgbClr val="FFC000"/>
              </a:solidFill>
            </a:endParaRPr>
          </a:p>
        </p:txBody>
      </p:sp>
      <p:sp>
        <p:nvSpPr>
          <p:cNvPr id="3" name="Content Placeholder 2"/>
          <p:cNvSpPr>
            <a:spLocks noGrp="1"/>
          </p:cNvSpPr>
          <p:nvPr>
            <p:ph sz="quarter" idx="13"/>
          </p:nvPr>
        </p:nvSpPr>
        <p:spPr>
          <a:xfrm>
            <a:off x="323528" y="620688"/>
            <a:ext cx="8568952" cy="6120680"/>
          </a:xfrm>
        </p:spPr>
        <p:txBody>
          <a:bodyPr>
            <a:noAutofit/>
          </a:bodyPr>
          <a:lstStyle/>
          <a:p>
            <a:pPr algn="just"/>
            <a:r>
              <a:rPr lang="en-IN" sz="2400" dirty="0" smtClean="0"/>
              <a:t>Oxytocin </a:t>
            </a:r>
            <a:r>
              <a:rPr lang="en-IN" sz="2400" dirty="0"/>
              <a:t>also stimulates release of prostaglandins and leukotrienes that augment uterine contraction. Oxytocin in small doses increases both the frequency and force of uterine contractions. At higher doses, it produces sustained contraction</a:t>
            </a:r>
            <a:r>
              <a:rPr lang="en-IN" sz="2400" dirty="0" smtClean="0"/>
              <a:t>.</a:t>
            </a:r>
          </a:p>
          <a:p>
            <a:pPr algn="just"/>
            <a:r>
              <a:rPr lang="en-IN" sz="2400" dirty="0" smtClean="0"/>
              <a:t>Oxytocin </a:t>
            </a:r>
            <a:r>
              <a:rPr lang="en-IN" sz="2400" dirty="0"/>
              <a:t>also causes contraction of myoepithelial cells surrounding mammary alveoli, which leads to milk ejection. Without oxytocin-induced contraction, normal lactation cannot occur. At high concentrations, oxytocin has weak antidiuretic and pressor activity due to activation of vasopressin </a:t>
            </a:r>
            <a:r>
              <a:rPr lang="en-IN" sz="2400" dirty="0" smtClean="0"/>
              <a:t>receptors.</a:t>
            </a:r>
            <a:endParaRPr lang="en-IN" sz="2400" dirty="0"/>
          </a:p>
          <a:p>
            <a:pPr algn="just"/>
            <a:r>
              <a:rPr lang="en-IN" sz="2400" b="1" dirty="0" smtClean="0"/>
              <a:t>Clinical </a:t>
            </a:r>
            <a:r>
              <a:rPr lang="en-IN" sz="2400" b="1" dirty="0"/>
              <a:t>Use of </a:t>
            </a:r>
            <a:r>
              <a:rPr lang="en-IN" sz="2400" b="1" dirty="0" smtClean="0"/>
              <a:t>Oxytocin:</a:t>
            </a:r>
            <a:endParaRPr lang="en-IN" sz="2400" b="1" dirty="0"/>
          </a:p>
          <a:p>
            <a:pPr algn="just"/>
            <a:r>
              <a:rPr lang="en-IN" sz="2400" dirty="0" smtClean="0"/>
              <a:t>a</a:t>
            </a:r>
            <a:r>
              <a:rPr lang="en-IN" sz="2400" dirty="0"/>
              <a:t>. Induction of </a:t>
            </a:r>
            <a:r>
              <a:rPr lang="en-IN" sz="2400" dirty="0" err="1" smtClean="0"/>
              <a:t>Labor</a:t>
            </a:r>
            <a:r>
              <a:rPr lang="en-IN" sz="2400" dirty="0" smtClean="0"/>
              <a:t>.</a:t>
            </a:r>
          </a:p>
          <a:p>
            <a:pPr algn="just"/>
            <a:r>
              <a:rPr lang="en-IN" sz="2400" dirty="0" smtClean="0"/>
              <a:t>b</a:t>
            </a:r>
            <a:r>
              <a:rPr lang="en-IN" sz="2400" dirty="0"/>
              <a:t>. Augmentation of </a:t>
            </a:r>
            <a:r>
              <a:rPr lang="en-IN" sz="2400" dirty="0" err="1" smtClean="0"/>
              <a:t>Labor</a:t>
            </a:r>
            <a:r>
              <a:rPr lang="en-IN" sz="2400" dirty="0" smtClean="0"/>
              <a:t>.</a:t>
            </a:r>
          </a:p>
          <a:p>
            <a:pPr algn="just"/>
            <a:r>
              <a:rPr lang="en-IN" sz="2400" dirty="0" smtClean="0"/>
              <a:t>c</a:t>
            </a:r>
            <a:r>
              <a:rPr lang="en-IN" sz="2400" dirty="0"/>
              <a:t>. Third Stage of </a:t>
            </a:r>
            <a:r>
              <a:rPr lang="en-IN" sz="2400" dirty="0" err="1"/>
              <a:t>Labor</a:t>
            </a:r>
            <a:r>
              <a:rPr lang="en-IN" sz="2400" dirty="0"/>
              <a:t> and </a:t>
            </a:r>
            <a:r>
              <a:rPr lang="en-IN" sz="2400" dirty="0" smtClean="0"/>
              <a:t>Puerperium</a:t>
            </a:r>
          </a:p>
        </p:txBody>
      </p:sp>
    </p:spTree>
    <p:extLst>
      <p:ext uri="{BB962C8B-B14F-4D97-AF65-F5344CB8AC3E}">
        <p14:creationId xmlns:p14="http://schemas.microsoft.com/office/powerpoint/2010/main" val="481135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b="1" dirty="0" smtClean="0"/>
              <a:t>Uterine </a:t>
            </a:r>
            <a:r>
              <a:rPr lang="en-IN" sz="2400" b="1" dirty="0"/>
              <a:t>relaxants (</a:t>
            </a:r>
            <a:r>
              <a:rPr lang="en-IN" sz="2400" b="1" dirty="0" err="1"/>
              <a:t>tocolytic</a:t>
            </a:r>
            <a:r>
              <a:rPr lang="en-IN" sz="2400" b="1" dirty="0"/>
              <a:t> drugs</a:t>
            </a:r>
            <a:r>
              <a:rPr lang="en-IN" sz="2400" b="1" dirty="0" smtClean="0"/>
              <a:t>):</a:t>
            </a:r>
            <a:r>
              <a:rPr lang="en-IN" sz="2400" dirty="0" smtClean="0"/>
              <a:t> </a:t>
            </a:r>
            <a:r>
              <a:rPr lang="en-IN" sz="2400" dirty="0"/>
              <a:t>are administered where prolonged intrauterine life would benefit the </a:t>
            </a:r>
            <a:r>
              <a:rPr lang="en-IN" sz="2400" dirty="0" err="1"/>
              <a:t>fetus</a:t>
            </a:r>
            <a:r>
              <a:rPr lang="en-IN" sz="2400" dirty="0"/>
              <a:t> or would permit additional time to allow treatment with drugs such as corticosteroids, which promote the production of fetal lung surfactant. </a:t>
            </a:r>
            <a:r>
              <a:rPr lang="en-IN" sz="2400" dirty="0" err="1"/>
              <a:t>Tocolytics</a:t>
            </a:r>
            <a:r>
              <a:rPr lang="en-IN" sz="2400" dirty="0"/>
              <a:t> are also used when temporary uterine relaxation is desirable (e.g., intrauterine fetal resuscitation); </a:t>
            </a:r>
            <a:r>
              <a:rPr lang="en-IN" sz="2400" dirty="0" err="1"/>
              <a:t>tocolytics</a:t>
            </a:r>
            <a:r>
              <a:rPr lang="en-IN" sz="2400" dirty="0"/>
              <a:t> are more likely to inhibit </a:t>
            </a:r>
            <a:r>
              <a:rPr lang="en-IN" sz="2400" dirty="0" err="1"/>
              <a:t>labor</a:t>
            </a:r>
            <a:r>
              <a:rPr lang="en-IN" sz="2400" dirty="0"/>
              <a:t> early in gestation, especially before </a:t>
            </a:r>
            <a:r>
              <a:rPr lang="en-IN" sz="2400" dirty="0" err="1" smtClean="0"/>
              <a:t>labor</a:t>
            </a:r>
            <a:r>
              <a:rPr lang="en-IN" sz="2400" dirty="0" smtClean="0"/>
              <a:t>.</a:t>
            </a:r>
            <a:endParaRPr lang="en-IN" sz="2400" dirty="0"/>
          </a:p>
          <a:p>
            <a:pPr algn="just"/>
            <a:r>
              <a:rPr lang="en-IN" sz="2400" b="1" dirty="0" smtClean="0"/>
              <a:t>Classification:</a:t>
            </a:r>
          </a:p>
          <a:p>
            <a:pPr algn="just"/>
            <a:r>
              <a:rPr lang="en-IN" sz="2400" dirty="0" smtClean="0"/>
              <a:t>1</a:t>
            </a:r>
            <a:r>
              <a:rPr lang="en-IN" sz="2400" dirty="0"/>
              <a:t>. Oxytocin receptor antagonist: </a:t>
            </a:r>
            <a:r>
              <a:rPr lang="en-IN" sz="2400" dirty="0" err="1" smtClean="0"/>
              <a:t>atosiban</a:t>
            </a:r>
            <a:r>
              <a:rPr lang="en-IN" sz="2400" dirty="0" smtClean="0"/>
              <a:t>.</a:t>
            </a:r>
            <a:endParaRPr lang="en-IN" sz="2400" dirty="0"/>
          </a:p>
          <a:p>
            <a:pPr algn="just"/>
            <a:r>
              <a:rPr lang="en-IN" sz="2400" dirty="0" smtClean="0"/>
              <a:t>2</a:t>
            </a:r>
            <a:r>
              <a:rPr lang="en-IN" sz="2400" dirty="0"/>
              <a:t>. Beta2 adrenergic agonist: </a:t>
            </a:r>
            <a:r>
              <a:rPr lang="en-IN" sz="2400" dirty="0" smtClean="0"/>
              <a:t>salbutamol </a:t>
            </a:r>
            <a:r>
              <a:rPr lang="en-IN" sz="2400" dirty="0"/>
              <a:t>and </a:t>
            </a:r>
            <a:r>
              <a:rPr lang="en-IN" sz="2400" dirty="0" err="1" smtClean="0"/>
              <a:t>ritodrine</a:t>
            </a:r>
            <a:r>
              <a:rPr lang="en-IN" sz="2400" dirty="0" smtClean="0"/>
              <a:t>.</a:t>
            </a:r>
          </a:p>
          <a:p>
            <a:pPr algn="just"/>
            <a:r>
              <a:rPr lang="en-IN" sz="2400" dirty="0" smtClean="0"/>
              <a:t>3</a:t>
            </a:r>
            <a:r>
              <a:rPr lang="en-IN" sz="2400" dirty="0"/>
              <a:t>. calcium channel </a:t>
            </a:r>
            <a:r>
              <a:rPr lang="en-IN" sz="2400" dirty="0"/>
              <a:t>blockers: </a:t>
            </a:r>
            <a:r>
              <a:rPr lang="en-IN" sz="2400" dirty="0" err="1"/>
              <a:t>nifedipine</a:t>
            </a:r>
            <a:endParaRPr lang="en-IN" sz="2400" dirty="0" smtClean="0"/>
          </a:p>
          <a:p>
            <a:pPr algn="just"/>
            <a:r>
              <a:rPr lang="en-IN" sz="2400" dirty="0" smtClean="0"/>
              <a:t>4</a:t>
            </a:r>
            <a:r>
              <a:rPr lang="en-IN" sz="2400" dirty="0"/>
              <a:t>. Magnesium </a:t>
            </a:r>
            <a:r>
              <a:rPr lang="en-IN" sz="2400" dirty="0" err="1"/>
              <a:t>sulfate</a:t>
            </a:r>
            <a:r>
              <a:rPr lang="en-IN" sz="2400" dirty="0"/>
              <a:t>, </a:t>
            </a:r>
            <a:r>
              <a:rPr lang="en-IN" sz="2400" dirty="0" smtClean="0"/>
              <a:t>alcohol.</a:t>
            </a:r>
            <a:endParaRPr lang="en-IN" sz="2400" dirty="0" smtClean="0"/>
          </a:p>
          <a:p>
            <a:pPr algn="just"/>
            <a:r>
              <a:rPr lang="en-IN" sz="2400" dirty="0" smtClean="0"/>
              <a:t>5</a:t>
            </a:r>
            <a:r>
              <a:rPr lang="en-IN" sz="2400" dirty="0"/>
              <a:t>. Prostaglandin </a:t>
            </a:r>
            <a:r>
              <a:rPr lang="en-IN" sz="2400" dirty="0" smtClean="0"/>
              <a:t>inhibitors: </a:t>
            </a:r>
            <a:r>
              <a:rPr lang="en-IN" sz="2400" dirty="0"/>
              <a:t>aspirin and indomethacin</a:t>
            </a:r>
            <a:r>
              <a:rPr lang="en-IN" sz="2400" dirty="0" smtClean="0"/>
              <a:t>.</a:t>
            </a:r>
          </a:p>
        </p:txBody>
      </p:sp>
    </p:spTree>
    <p:extLst>
      <p:ext uri="{BB962C8B-B14F-4D97-AF65-F5344CB8AC3E}">
        <p14:creationId xmlns:p14="http://schemas.microsoft.com/office/powerpoint/2010/main" val="428854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b="1" dirty="0" err="1" smtClean="0">
                <a:solidFill>
                  <a:schemeClr val="accent3">
                    <a:lumMod val="75000"/>
                  </a:schemeClr>
                </a:solidFill>
              </a:rPr>
              <a:t>Atosiban</a:t>
            </a:r>
            <a:r>
              <a:rPr lang="en-IN" sz="2400" b="1" dirty="0" smtClean="0">
                <a:solidFill>
                  <a:schemeClr val="accent3">
                    <a:lumMod val="75000"/>
                  </a:schemeClr>
                </a:solidFill>
              </a:rPr>
              <a:t>:</a:t>
            </a:r>
            <a:r>
              <a:rPr lang="en-IN" sz="2400" dirty="0" smtClean="0"/>
              <a:t>-It </a:t>
            </a:r>
            <a:r>
              <a:rPr lang="en-IN" sz="2400" dirty="0"/>
              <a:t>is an antagonist of the oxytocin receptor, used for treatment for preterm </a:t>
            </a:r>
            <a:r>
              <a:rPr lang="en-IN" sz="2400" dirty="0" err="1"/>
              <a:t>labor</a:t>
            </a:r>
            <a:r>
              <a:rPr lang="en-IN" sz="2400" dirty="0"/>
              <a:t> (</a:t>
            </a:r>
            <a:r>
              <a:rPr lang="en-IN" sz="2400" dirty="0" err="1"/>
              <a:t>tocolysis</a:t>
            </a:r>
            <a:r>
              <a:rPr lang="en-IN" sz="2400" dirty="0"/>
              <a:t>). </a:t>
            </a:r>
            <a:r>
              <a:rPr lang="en-IN" sz="2400" dirty="0" err="1"/>
              <a:t>Atosiban</a:t>
            </a:r>
            <a:r>
              <a:rPr lang="en-IN" sz="2400" dirty="0"/>
              <a:t> is a modified form of oxytocin that is administered by IV infusion for 2–48 hours. </a:t>
            </a:r>
            <a:r>
              <a:rPr lang="en-IN" sz="2400" dirty="0" err="1"/>
              <a:t>Atosiban</a:t>
            </a:r>
            <a:r>
              <a:rPr lang="en-IN" sz="2400" dirty="0"/>
              <a:t> appears to be as effective as beta-adrenoceptor-agonist </a:t>
            </a:r>
            <a:r>
              <a:rPr lang="en-IN" sz="2400" dirty="0" err="1"/>
              <a:t>tocolytics</a:t>
            </a:r>
            <a:r>
              <a:rPr lang="en-IN" sz="2400" dirty="0"/>
              <a:t> and to produce fewer adverse </a:t>
            </a:r>
            <a:r>
              <a:rPr lang="en-IN" sz="2400" dirty="0" smtClean="0"/>
              <a:t>effects.</a:t>
            </a:r>
            <a:endParaRPr lang="en-IN" sz="2400" dirty="0"/>
          </a:p>
          <a:p>
            <a:pPr algn="just"/>
            <a:r>
              <a:rPr lang="en-IN" sz="2400" b="1" dirty="0" smtClean="0">
                <a:solidFill>
                  <a:schemeClr val="accent3">
                    <a:lumMod val="75000"/>
                  </a:schemeClr>
                </a:solidFill>
              </a:rPr>
              <a:t>Ethanol:</a:t>
            </a:r>
            <a:r>
              <a:rPr lang="en-IN" sz="2400" dirty="0" smtClean="0"/>
              <a:t>-Intravenously </a:t>
            </a:r>
            <a:r>
              <a:rPr lang="en-IN" sz="2400" dirty="0"/>
              <a:t>employed to inhibit premature </a:t>
            </a:r>
            <a:r>
              <a:rPr lang="en-IN" sz="2400" dirty="0" err="1"/>
              <a:t>labor</a:t>
            </a:r>
            <a:r>
              <a:rPr lang="en-IN" sz="2400" dirty="0"/>
              <a:t>. Ethanol inhibits oxytocin release from the pituitary and thus indirectly decreases myometrial contractility. Beta2-adrenomimetics and magnesium </a:t>
            </a:r>
            <a:r>
              <a:rPr lang="en-IN" sz="2400" dirty="0" err="1"/>
              <a:t>sulfate</a:t>
            </a:r>
            <a:r>
              <a:rPr lang="en-IN" sz="2400" dirty="0"/>
              <a:t> have replaced ethanol for parenteral </a:t>
            </a:r>
            <a:r>
              <a:rPr lang="en-IN" sz="2400" dirty="0" err="1" smtClean="0"/>
              <a:t>tocolysis</a:t>
            </a:r>
            <a:r>
              <a:rPr lang="en-IN" sz="2400" dirty="0" smtClean="0"/>
              <a:t>.</a:t>
            </a:r>
            <a:endParaRPr lang="en-IN" sz="2400" dirty="0"/>
          </a:p>
          <a:p>
            <a:pPr algn="just"/>
            <a:r>
              <a:rPr lang="en-IN" sz="2400" b="1" dirty="0" smtClean="0">
                <a:solidFill>
                  <a:schemeClr val="accent3">
                    <a:lumMod val="75000"/>
                  </a:schemeClr>
                </a:solidFill>
              </a:rPr>
              <a:t>Calcium </a:t>
            </a:r>
            <a:r>
              <a:rPr lang="en-IN" sz="2400" b="1" dirty="0">
                <a:solidFill>
                  <a:schemeClr val="accent3">
                    <a:lumMod val="75000"/>
                  </a:schemeClr>
                </a:solidFill>
              </a:rPr>
              <a:t>channel blocking </a:t>
            </a:r>
            <a:r>
              <a:rPr lang="en-IN" sz="2400" b="1" dirty="0" smtClean="0">
                <a:solidFill>
                  <a:schemeClr val="accent3">
                    <a:lumMod val="75000"/>
                  </a:schemeClr>
                </a:solidFill>
              </a:rPr>
              <a:t>agent:</a:t>
            </a:r>
            <a:r>
              <a:rPr lang="en-IN" sz="2400" dirty="0" smtClean="0"/>
              <a:t> </a:t>
            </a:r>
            <a:r>
              <a:rPr lang="en-IN" sz="2400" dirty="0" err="1"/>
              <a:t>nifedipine</a:t>
            </a:r>
            <a:r>
              <a:rPr lang="en-IN" sz="2400" dirty="0"/>
              <a:t> is a </a:t>
            </a:r>
            <a:r>
              <a:rPr lang="en-IN" sz="2400" dirty="0" err="1"/>
              <a:t>tocolytic</a:t>
            </a:r>
            <a:r>
              <a:rPr lang="en-IN" sz="2400" dirty="0"/>
              <a:t> agent. It acts by impairing the entry of Ca into myometrial cells via voltage dependent channels and thereby inhibits </a:t>
            </a:r>
            <a:r>
              <a:rPr lang="en-IN" sz="2400" dirty="0" smtClean="0"/>
              <a:t>contractility.</a:t>
            </a:r>
          </a:p>
        </p:txBody>
      </p:sp>
    </p:spTree>
    <p:extLst>
      <p:ext uri="{BB962C8B-B14F-4D97-AF65-F5344CB8AC3E}">
        <p14:creationId xmlns:p14="http://schemas.microsoft.com/office/powerpoint/2010/main" val="13082468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b="1" dirty="0" smtClean="0">
                <a:solidFill>
                  <a:schemeClr val="accent3">
                    <a:lumMod val="75000"/>
                  </a:schemeClr>
                </a:solidFill>
              </a:rPr>
              <a:t>β2-Adrenoceptor Agonists:</a:t>
            </a:r>
            <a:r>
              <a:rPr lang="en-IN" sz="2400" dirty="0" smtClean="0"/>
              <a:t>-</a:t>
            </a:r>
            <a:r>
              <a:rPr lang="en-IN" sz="2400" dirty="0"/>
              <a:t>are commonly used </a:t>
            </a:r>
            <a:r>
              <a:rPr lang="en-IN" sz="2400" dirty="0" err="1"/>
              <a:t>tocolytic</a:t>
            </a:r>
            <a:r>
              <a:rPr lang="en-IN" sz="2400" dirty="0"/>
              <a:t> agents, it acts by binding to β2-adrenoceptors on myometrial cell membranes and activating adenylyl cyclase. This in turn increases levels of </a:t>
            </a:r>
            <a:r>
              <a:rPr lang="en-IN" sz="2400" dirty="0" err="1"/>
              <a:t>cAMP</a:t>
            </a:r>
            <a:r>
              <a:rPr lang="en-IN" sz="2400" dirty="0"/>
              <a:t> in cell, activating </a:t>
            </a:r>
            <a:r>
              <a:rPr lang="en-IN" sz="2400" dirty="0" err="1"/>
              <a:t>cAMP</a:t>
            </a:r>
            <a:r>
              <a:rPr lang="en-IN" sz="2400" dirty="0"/>
              <a:t>-dependent protein kinase, hence decreasing intracellular calcium concentrations and reducing effect of calcium on muscle contraction.</a:t>
            </a:r>
            <a:br>
              <a:rPr lang="en-IN" sz="2400" dirty="0"/>
            </a:br>
            <a:r>
              <a:rPr lang="en-IN" sz="2400" dirty="0"/>
              <a:t/>
            </a:r>
            <a:br>
              <a:rPr lang="en-IN" sz="2400" dirty="0"/>
            </a:br>
            <a:r>
              <a:rPr lang="en-IN" sz="2400" dirty="0"/>
              <a:t>Prophylactic administration to patients at high risk for preterm </a:t>
            </a:r>
            <a:r>
              <a:rPr lang="en-IN" sz="2400" dirty="0" err="1"/>
              <a:t>labor</a:t>
            </a:r>
            <a:r>
              <a:rPr lang="en-IN" sz="2400" dirty="0"/>
              <a:t> is not always effective. β2-agonists can arrest preterm </a:t>
            </a:r>
            <a:r>
              <a:rPr lang="en-IN" sz="2400" dirty="0" err="1"/>
              <a:t>labor</a:t>
            </a:r>
            <a:r>
              <a:rPr lang="en-IN" sz="2400" dirty="0"/>
              <a:t> for at least 48 to 72 hours</a:t>
            </a:r>
            <a:r>
              <a:rPr lang="en-IN" sz="2400" dirty="0" smtClean="0"/>
              <a:t>. The </a:t>
            </a:r>
            <a:r>
              <a:rPr lang="en-IN" sz="2400" dirty="0"/>
              <a:t>efficacy of these drugs beyond this time frame is in dispute. Even a short delay in delivery can be desirable, however, in that at very early preterm gestations (24–28 weeks) a 2-day delay in delivery may mean a 10 to 15% increase in probability of survival for the </a:t>
            </a:r>
            <a:r>
              <a:rPr lang="en-IN" sz="2400" dirty="0" smtClean="0"/>
              <a:t>new-born.</a:t>
            </a:r>
            <a:r>
              <a:rPr lang="en-IN" sz="2400" dirty="0"/>
              <a:t/>
            </a:r>
            <a:br>
              <a:rPr lang="en-IN" sz="2400" dirty="0"/>
            </a:br>
            <a:r>
              <a:rPr lang="en-IN" sz="2400" dirty="0"/>
              <a:t/>
            </a:r>
            <a:br>
              <a:rPr lang="en-IN" sz="2400" dirty="0"/>
            </a:br>
            <a:endParaRPr lang="en-IN" sz="2400" dirty="0">
              <a:latin typeface="Calibri" panose="020F0502020204030204" pitchFamily="34" charset="0"/>
            </a:endParaRPr>
          </a:p>
        </p:txBody>
      </p:sp>
    </p:spTree>
    <p:extLst>
      <p:ext uri="{BB962C8B-B14F-4D97-AF65-F5344CB8AC3E}">
        <p14:creationId xmlns:p14="http://schemas.microsoft.com/office/powerpoint/2010/main" val="144306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b="1" dirty="0" smtClean="0">
                <a:solidFill>
                  <a:schemeClr val="accent3">
                    <a:lumMod val="75000"/>
                  </a:schemeClr>
                </a:solidFill>
              </a:rPr>
              <a:t>Side effects:</a:t>
            </a:r>
            <a:r>
              <a:rPr lang="en-IN" sz="2400" dirty="0" smtClean="0"/>
              <a:t>-</a:t>
            </a:r>
            <a:r>
              <a:rPr lang="en-IN" sz="2400" dirty="0"/>
              <a:t>palpitations, tremor, nausea, vomiting, nervousness, anxiety, and chest pain, shortness of breath, </a:t>
            </a:r>
            <a:r>
              <a:rPr lang="en-IN" sz="2400" dirty="0" err="1"/>
              <a:t>hyperglycemia</a:t>
            </a:r>
            <a:r>
              <a:rPr lang="en-IN" sz="2400" dirty="0"/>
              <a:t>, </a:t>
            </a:r>
            <a:r>
              <a:rPr lang="en-IN" sz="2400" dirty="0" err="1"/>
              <a:t>hypokalemia</a:t>
            </a:r>
            <a:r>
              <a:rPr lang="en-IN" sz="2400" dirty="0"/>
              <a:t>, and hypotension. Serious complications are pulmonary </a:t>
            </a:r>
            <a:r>
              <a:rPr lang="en-IN" sz="2400" dirty="0" err="1"/>
              <a:t>edema</a:t>
            </a:r>
            <a:r>
              <a:rPr lang="en-IN" sz="2400" dirty="0"/>
              <a:t>, cardiac insufficiency, arrhythmias, myocardial ischemia, and maternal </a:t>
            </a:r>
            <a:r>
              <a:rPr lang="en-IN" sz="2400" dirty="0" smtClean="0"/>
              <a:t>death.</a:t>
            </a:r>
            <a:endParaRPr lang="en-IN" sz="2400" dirty="0"/>
          </a:p>
          <a:p>
            <a:pPr algn="just"/>
            <a:r>
              <a:rPr lang="en-IN" sz="2400" b="1" dirty="0" smtClean="0">
                <a:solidFill>
                  <a:srgbClr val="00B050"/>
                </a:solidFill>
              </a:rPr>
              <a:t>Terbutaline:</a:t>
            </a:r>
            <a:r>
              <a:rPr lang="en-IN" sz="2400" dirty="0" smtClean="0">
                <a:solidFill>
                  <a:srgbClr val="00B050"/>
                </a:solidFill>
              </a:rPr>
              <a:t>-</a:t>
            </a:r>
            <a:r>
              <a:rPr lang="en-IN" sz="2400" dirty="0"/>
              <a:t>It is specific β2-adrenoceptor agonist. It can prevent premature </a:t>
            </a:r>
            <a:r>
              <a:rPr lang="en-IN" sz="2400" dirty="0" err="1"/>
              <a:t>labor</a:t>
            </a:r>
            <a:r>
              <a:rPr lang="en-IN" sz="2400" dirty="0"/>
              <a:t>, in individuals who are more than 20 weeks into gestation and have no indication of ruptured fetal membranes or in whom </a:t>
            </a:r>
            <a:r>
              <a:rPr lang="en-IN" sz="2400" dirty="0" err="1"/>
              <a:t>labor</a:t>
            </a:r>
            <a:r>
              <a:rPr lang="en-IN" sz="2400" dirty="0"/>
              <a:t> is not far advanced. Its effectiveness in premature </a:t>
            </a:r>
            <a:r>
              <a:rPr lang="en-IN" sz="2400" dirty="0" err="1"/>
              <a:t>labor</a:t>
            </a:r>
            <a:r>
              <a:rPr lang="en-IN" sz="2400" dirty="0"/>
              <a:t> after 33 weeks of gestation is much less clear. Terbutaline can decrease the frequency, intensity, and duration of uterine contractions through its ability to directly stimulate </a:t>
            </a:r>
            <a:r>
              <a:rPr lang="en-IN" sz="2400" dirty="0" smtClean="0"/>
              <a:t>β2-adrenoceptors.</a:t>
            </a:r>
            <a:endParaRPr lang="en-IN" sz="2400" dirty="0"/>
          </a:p>
          <a:p>
            <a:pPr algn="just"/>
            <a:r>
              <a:rPr lang="en-IN" sz="2400" dirty="0" smtClean="0"/>
              <a:t>It </a:t>
            </a:r>
            <a:r>
              <a:rPr lang="en-IN" sz="2400" dirty="0"/>
              <a:t>is used in management of premature </a:t>
            </a:r>
            <a:r>
              <a:rPr lang="en-IN" sz="2400" dirty="0" err="1"/>
              <a:t>labor</a:t>
            </a:r>
            <a:r>
              <a:rPr lang="en-IN" sz="2400" dirty="0"/>
              <a:t>, </a:t>
            </a:r>
            <a:r>
              <a:rPr lang="en-IN" sz="2400" dirty="0">
                <a:solidFill>
                  <a:srgbClr val="FFC000"/>
                </a:solidFill>
              </a:rPr>
              <a:t>although not been marketed for such </a:t>
            </a:r>
            <a:r>
              <a:rPr lang="en-IN" sz="2400" dirty="0" smtClean="0">
                <a:solidFill>
                  <a:srgbClr val="FFC000"/>
                </a:solidFill>
              </a:rPr>
              <a:t>use.</a:t>
            </a:r>
            <a:endParaRPr lang="en-IN" sz="2400" dirty="0">
              <a:solidFill>
                <a:srgbClr val="FFC000"/>
              </a:solidFill>
            </a:endParaRPr>
          </a:p>
        </p:txBody>
      </p:sp>
    </p:spTree>
    <p:extLst>
      <p:ext uri="{BB962C8B-B14F-4D97-AF65-F5344CB8AC3E}">
        <p14:creationId xmlns:p14="http://schemas.microsoft.com/office/powerpoint/2010/main" val="871843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400" b="1" dirty="0" smtClean="0">
                <a:solidFill>
                  <a:srgbClr val="FFC000"/>
                </a:solidFill>
              </a:rPr>
              <a:t>Side </a:t>
            </a:r>
            <a:r>
              <a:rPr lang="en-IN" sz="2400" b="1" dirty="0">
                <a:solidFill>
                  <a:srgbClr val="FFC000"/>
                </a:solidFill>
              </a:rPr>
              <a:t>effects, precautions, and </a:t>
            </a:r>
            <a:r>
              <a:rPr lang="en-IN" sz="2400" b="1" dirty="0" smtClean="0">
                <a:solidFill>
                  <a:srgbClr val="FFC000"/>
                </a:solidFill>
              </a:rPr>
              <a:t>contraindications:</a:t>
            </a:r>
            <a:r>
              <a:rPr lang="en-IN" sz="2400" dirty="0" smtClean="0"/>
              <a:t> </a:t>
            </a:r>
            <a:r>
              <a:rPr lang="en-IN" sz="2400" dirty="0"/>
              <a:t>are similar to those of all β2-adrenergic agonists. Terbutaline can cause tachycardia, hypotension, </a:t>
            </a:r>
            <a:r>
              <a:rPr lang="en-IN" sz="2400" dirty="0" err="1"/>
              <a:t>hyperglycemia</a:t>
            </a:r>
            <a:r>
              <a:rPr lang="en-IN" sz="2400" dirty="0"/>
              <a:t>, and </a:t>
            </a:r>
            <a:r>
              <a:rPr lang="en-IN" sz="2400" dirty="0" err="1"/>
              <a:t>hypokalemia</a:t>
            </a:r>
            <a:r>
              <a:rPr lang="en-IN" sz="2400" dirty="0"/>
              <a:t>. It can be given orally in addition to subcutaneous or intravenous </a:t>
            </a:r>
            <a:r>
              <a:rPr lang="en-IN" sz="2400" dirty="0" smtClean="0"/>
              <a:t>administration.</a:t>
            </a:r>
            <a:endParaRPr lang="en-IN" sz="2400" dirty="0"/>
          </a:p>
          <a:p>
            <a:pPr algn="just"/>
            <a:r>
              <a:rPr lang="en-IN" sz="2400" b="1" dirty="0" smtClean="0">
                <a:solidFill>
                  <a:srgbClr val="00B050"/>
                </a:solidFill>
              </a:rPr>
              <a:t>Magnesium </a:t>
            </a:r>
            <a:r>
              <a:rPr lang="en-IN" sz="2400" b="1" dirty="0" err="1" smtClean="0">
                <a:solidFill>
                  <a:srgbClr val="00B050"/>
                </a:solidFill>
              </a:rPr>
              <a:t>Sulfate</a:t>
            </a:r>
            <a:r>
              <a:rPr lang="en-IN" sz="2400" b="1" dirty="0" smtClean="0">
                <a:solidFill>
                  <a:srgbClr val="00B050"/>
                </a:solidFill>
              </a:rPr>
              <a:t>:</a:t>
            </a:r>
            <a:r>
              <a:rPr lang="en-IN" sz="2400" dirty="0" smtClean="0"/>
              <a:t>-</a:t>
            </a:r>
            <a:r>
              <a:rPr lang="en-IN" sz="2400" dirty="0"/>
              <a:t>It prevents convulsions in preeclampsia and directly uncouples excitation–contraction in myometrial cells through inhibition of cellular action potentials. Magnesium </a:t>
            </a:r>
            <a:r>
              <a:rPr lang="en-IN" sz="2400" dirty="0" err="1"/>
              <a:t>sulfate</a:t>
            </a:r>
            <a:r>
              <a:rPr lang="en-IN" sz="2400" dirty="0"/>
              <a:t> decreases calcium uptake by competing for its binding sites, activating adenylyl cyclase, and stimulating calcium-dependent ATPase, which promotes calcium uptake by sarcoplasmic reticulum. Magnesium is filtered by glomerulus, so patients with low glomerular filtration will have low magnesium </a:t>
            </a:r>
            <a:r>
              <a:rPr lang="en-IN" sz="2400" dirty="0" smtClean="0"/>
              <a:t>clearance.</a:t>
            </a:r>
            <a:endParaRPr lang="en-IN" sz="2400" dirty="0"/>
          </a:p>
        </p:txBody>
      </p:sp>
    </p:spTree>
    <p:extLst>
      <p:ext uri="{BB962C8B-B14F-4D97-AF65-F5344CB8AC3E}">
        <p14:creationId xmlns:p14="http://schemas.microsoft.com/office/powerpoint/2010/main" val="1003623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600" b="1" dirty="0" smtClean="0">
                <a:solidFill>
                  <a:srgbClr val="FFC000"/>
                </a:solidFill>
              </a:rPr>
              <a:t>Adverse Effects:</a:t>
            </a:r>
          </a:p>
          <a:p>
            <a:pPr algn="just"/>
            <a:r>
              <a:rPr lang="en-IN" sz="2600" dirty="0" smtClean="0"/>
              <a:t>a</a:t>
            </a:r>
            <a:r>
              <a:rPr lang="en-IN" sz="2600" dirty="0"/>
              <a:t>. It has cardiac side effects; magnesium </a:t>
            </a:r>
            <a:r>
              <a:rPr lang="en-IN" sz="2600" dirty="0" err="1"/>
              <a:t>sulfate</a:t>
            </a:r>
            <a:r>
              <a:rPr lang="en-IN" sz="2600" dirty="0"/>
              <a:t> may be preferred over β-adrenergic agents in patients with heart disease, diabetes, hypertension, or </a:t>
            </a:r>
            <a:r>
              <a:rPr lang="en-IN" sz="2600" dirty="0" smtClean="0"/>
              <a:t>hyperthyroidism.</a:t>
            </a:r>
          </a:p>
          <a:p>
            <a:pPr algn="just"/>
            <a:r>
              <a:rPr lang="en-IN" sz="2600" dirty="0" smtClean="0"/>
              <a:t>b</a:t>
            </a:r>
            <a:r>
              <a:rPr lang="en-IN" sz="2600" dirty="0"/>
              <a:t>. Magnesium toxicity can be life threatening. Higher levels cause cardiac arrest. Toxicity can be avoided by following urine output and checking patellar reflexes in patients receiving </a:t>
            </a:r>
            <a:r>
              <a:rPr lang="en-IN" sz="2600" dirty="0" smtClean="0"/>
              <a:t>magnesium.</a:t>
            </a:r>
          </a:p>
          <a:p>
            <a:pPr algn="just"/>
            <a:r>
              <a:rPr lang="en-IN" sz="2600" dirty="0" smtClean="0"/>
              <a:t>c</a:t>
            </a:r>
            <a:r>
              <a:rPr lang="en-IN" sz="2600" dirty="0"/>
              <a:t>. Other side effects include sweating, warmth, flushing, dry mouth, nausea, vomiting, dizziness, nystagmus, headache, palpitations, pulmonary </a:t>
            </a:r>
            <a:r>
              <a:rPr lang="en-IN" sz="2600" dirty="0" err="1"/>
              <a:t>edema</a:t>
            </a:r>
            <a:r>
              <a:rPr lang="en-IN" sz="2600" dirty="0"/>
              <a:t>, maternal tetany, profound muscular paralysis, profound hypotension, and neonatal depression.</a:t>
            </a:r>
            <a:r>
              <a:rPr lang="en-IN" sz="2400" dirty="0"/>
              <a:t/>
            </a:r>
            <a:br>
              <a:rPr lang="en-IN" sz="2400" dirty="0"/>
            </a:br>
            <a:r>
              <a:rPr lang="en-IN" sz="2400" dirty="0"/>
              <a:t/>
            </a:r>
            <a:br>
              <a:rPr lang="en-IN" sz="2400" dirty="0"/>
            </a:br>
            <a:endParaRPr lang="en-IN" sz="2400" dirty="0">
              <a:latin typeface="Calibri" panose="020F0502020204030204" pitchFamily="34" charset="0"/>
            </a:endParaRPr>
          </a:p>
        </p:txBody>
      </p:sp>
    </p:spTree>
    <p:extLst>
      <p:ext uri="{BB962C8B-B14F-4D97-AF65-F5344CB8AC3E}">
        <p14:creationId xmlns:p14="http://schemas.microsoft.com/office/powerpoint/2010/main" val="4761038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800" b="1" dirty="0" smtClean="0">
                <a:solidFill>
                  <a:srgbClr val="00B050"/>
                </a:solidFill>
              </a:rPr>
              <a:t>Prostaglandin inhibitors:</a:t>
            </a:r>
            <a:r>
              <a:rPr lang="en-IN" sz="2800" dirty="0" smtClean="0"/>
              <a:t>-</a:t>
            </a:r>
            <a:r>
              <a:rPr lang="en-IN" sz="2800" dirty="0"/>
              <a:t>Since certain prostaglandins are known to play a role in stimulating uterine contractions during normal </a:t>
            </a:r>
            <a:r>
              <a:rPr lang="en-IN" sz="2800" dirty="0" err="1"/>
              <a:t>labor</a:t>
            </a:r>
            <a:r>
              <a:rPr lang="en-IN" sz="2800" dirty="0"/>
              <a:t>, it is logical that inhibitors of prostaglandin synthesis have been used to delay preterm </a:t>
            </a:r>
            <a:r>
              <a:rPr lang="en-IN" sz="2800" dirty="0" err="1" smtClean="0"/>
              <a:t>labor</a:t>
            </a:r>
            <a:r>
              <a:rPr lang="en-IN" sz="2800" dirty="0" smtClean="0"/>
              <a:t>. Ex</a:t>
            </a:r>
            <a:r>
              <a:rPr lang="en-IN" sz="2800" dirty="0"/>
              <a:t>: Indomethacin, </a:t>
            </a:r>
            <a:r>
              <a:rPr lang="en-IN" sz="2800" dirty="0" err="1" smtClean="0"/>
              <a:t>Hydroxyprogesterone</a:t>
            </a:r>
            <a:r>
              <a:rPr lang="en-IN" sz="2800" dirty="0" smtClean="0"/>
              <a:t>.</a:t>
            </a:r>
            <a:r>
              <a:rPr lang="en-IN" sz="2800" dirty="0"/>
              <a:t/>
            </a:r>
            <a:br>
              <a:rPr lang="en-IN" sz="2800" dirty="0"/>
            </a:br>
            <a:r>
              <a:rPr lang="en-IN" sz="2800" dirty="0"/>
              <a:t/>
            </a:r>
            <a:br>
              <a:rPr lang="en-IN" sz="2800" dirty="0"/>
            </a:br>
            <a:r>
              <a:rPr lang="en-IN" sz="2800" dirty="0" err="1" smtClean="0">
                <a:solidFill>
                  <a:srgbClr val="FFC000"/>
                </a:solidFill>
              </a:rPr>
              <a:t>Hydroxyprogesterone</a:t>
            </a:r>
            <a:r>
              <a:rPr lang="en-IN" sz="2800" dirty="0" smtClean="0">
                <a:solidFill>
                  <a:srgbClr val="FFC000"/>
                </a:solidFill>
              </a:rPr>
              <a:t>:</a:t>
            </a:r>
            <a:r>
              <a:rPr lang="en-IN" sz="2800" dirty="0" smtClean="0"/>
              <a:t> is </a:t>
            </a:r>
            <a:r>
              <a:rPr lang="en-IN" sz="2800" dirty="0"/>
              <a:t>used prophylactically for 12th to 37th week of pregnancy, particularly in women who are in the high-risk category for premature delivery. A concern relating to teratogenic potential has limited its use. </a:t>
            </a:r>
            <a:r>
              <a:rPr lang="en-IN" sz="2800" dirty="0" err="1"/>
              <a:t>Hydroxyprogesterone</a:t>
            </a:r>
            <a:r>
              <a:rPr lang="en-IN" sz="2800" dirty="0"/>
              <a:t> as a </a:t>
            </a:r>
            <a:r>
              <a:rPr lang="en-IN" sz="2800" dirty="0" err="1"/>
              <a:t>tocolytic</a:t>
            </a:r>
            <a:r>
              <a:rPr lang="en-IN" sz="2800" dirty="0"/>
              <a:t> agent requires further </a:t>
            </a:r>
            <a:r>
              <a:rPr lang="en-IN" sz="2800" dirty="0" smtClean="0"/>
              <a:t>evaluation.</a:t>
            </a:r>
            <a:endParaRPr lang="en-IN" sz="2800" dirty="0"/>
          </a:p>
        </p:txBody>
      </p:sp>
    </p:spTree>
    <p:extLst>
      <p:ext uri="{BB962C8B-B14F-4D97-AF65-F5344CB8AC3E}">
        <p14:creationId xmlns:p14="http://schemas.microsoft.com/office/powerpoint/2010/main" val="2184793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a:solidFill>
                  <a:srgbClr val="00B0F0"/>
                </a:solidFill>
              </a:rPr>
              <a:t>Uterine relaxants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800" b="1" dirty="0" smtClean="0">
                <a:solidFill>
                  <a:srgbClr val="FFC000"/>
                </a:solidFill>
              </a:rPr>
              <a:t>Adverse </a:t>
            </a:r>
            <a:r>
              <a:rPr lang="en-IN" sz="2800" b="1" dirty="0">
                <a:solidFill>
                  <a:srgbClr val="FFC000"/>
                </a:solidFill>
              </a:rPr>
              <a:t>effects: </a:t>
            </a:r>
            <a:r>
              <a:rPr lang="en-IN" sz="2800" dirty="0"/>
              <a:t>pulmonary </a:t>
            </a:r>
            <a:r>
              <a:rPr lang="en-IN" sz="2800" dirty="0" err="1"/>
              <a:t>edema</a:t>
            </a:r>
            <a:r>
              <a:rPr lang="en-IN" sz="2800" dirty="0"/>
              <a:t>, myocardial infarction, respiratory arrest, cardiac arrest, and death can occur during </a:t>
            </a:r>
            <a:r>
              <a:rPr lang="en-IN" sz="2800" dirty="0" err="1"/>
              <a:t>tocolytic</a:t>
            </a:r>
            <a:r>
              <a:rPr lang="en-IN" sz="2800" dirty="0"/>
              <a:t> therapy. </a:t>
            </a:r>
            <a:r>
              <a:rPr lang="en-IN" sz="2800" dirty="0" err="1"/>
              <a:t>Newborns</a:t>
            </a:r>
            <a:r>
              <a:rPr lang="en-IN" sz="2800" dirty="0"/>
              <a:t> of mothers given </a:t>
            </a:r>
            <a:r>
              <a:rPr lang="en-IN" sz="2800" dirty="0" err="1"/>
              <a:t>tocolytics</a:t>
            </a:r>
            <a:r>
              <a:rPr lang="en-IN" sz="2800" dirty="0"/>
              <a:t> have had respiratory depression, intraventricular </a:t>
            </a:r>
            <a:r>
              <a:rPr lang="en-IN" sz="2800" dirty="0" err="1"/>
              <a:t>hemorrhage</a:t>
            </a:r>
            <a:r>
              <a:rPr lang="en-IN" sz="2800" dirty="0"/>
              <a:t>, and necrotizing </a:t>
            </a:r>
            <a:r>
              <a:rPr lang="en-IN" sz="2800" dirty="0" smtClean="0"/>
              <a:t>enterocolitis.</a:t>
            </a:r>
            <a:endParaRPr lang="en-IN" sz="2800" dirty="0"/>
          </a:p>
          <a:p>
            <a:pPr algn="just"/>
            <a:r>
              <a:rPr lang="en-IN" sz="2800" b="1" dirty="0" smtClean="0">
                <a:solidFill>
                  <a:srgbClr val="FFC000"/>
                </a:solidFill>
              </a:rPr>
              <a:t>Contraindications:</a:t>
            </a:r>
            <a:r>
              <a:rPr lang="en-IN" sz="2800" dirty="0" smtClean="0"/>
              <a:t>-acute </a:t>
            </a:r>
            <a:r>
              <a:rPr lang="en-IN" sz="2800" dirty="0"/>
              <a:t>fetal distress, </a:t>
            </a:r>
            <a:r>
              <a:rPr lang="en-IN" sz="2800" dirty="0" err="1"/>
              <a:t>chorioamnionitis</a:t>
            </a:r>
            <a:r>
              <a:rPr lang="en-IN" sz="2800" dirty="0"/>
              <a:t>, eclampsia or severe preeclampsia, fetal demise, fetal maturity, and maternal hemodynamic instability.</a:t>
            </a:r>
            <a:r>
              <a:rPr lang="en-IN" sz="2400" dirty="0"/>
              <a:t/>
            </a:r>
            <a:br>
              <a:rPr lang="en-IN" sz="2400" dirty="0"/>
            </a:br>
            <a:endParaRPr lang="en-IN" sz="2400" dirty="0">
              <a:latin typeface="Calibri" panose="020F0502020204030204" pitchFamily="34" charset="0"/>
            </a:endParaRPr>
          </a:p>
        </p:txBody>
      </p:sp>
    </p:spTree>
    <p:extLst>
      <p:ext uri="{BB962C8B-B14F-4D97-AF65-F5344CB8AC3E}">
        <p14:creationId xmlns:p14="http://schemas.microsoft.com/office/powerpoint/2010/main" val="334622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err="1">
                <a:solidFill>
                  <a:srgbClr val="7030A0"/>
                </a:solidFill>
              </a:rPr>
              <a:t>Goitrogens</a:t>
            </a:r>
            <a:endParaRPr lang="en-IN" sz="2800" dirty="0">
              <a:solidFill>
                <a:srgbClr val="7030A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600" dirty="0" err="1" smtClean="0"/>
              <a:t>Goitrogens</a:t>
            </a:r>
            <a:r>
              <a:rPr lang="en-IN" sz="2600" dirty="0" smtClean="0"/>
              <a:t> </a:t>
            </a:r>
            <a:r>
              <a:rPr lang="en-IN" sz="2600" dirty="0"/>
              <a:t>are agents that suppress secretion of T3 and T4 to subnormal levels and thereby increase TSH, which in turn produces glandular enlargement </a:t>
            </a:r>
            <a:r>
              <a:rPr lang="en-IN" sz="2600" dirty="0" smtClean="0"/>
              <a:t>(goitre). </a:t>
            </a:r>
            <a:r>
              <a:rPr lang="en-IN" sz="2600" dirty="0"/>
              <a:t>This </a:t>
            </a:r>
            <a:r>
              <a:rPr lang="en-IN" sz="2600" dirty="0" smtClean="0"/>
              <a:t>in turn </a:t>
            </a:r>
            <a:r>
              <a:rPr lang="en-IN" sz="2600" dirty="0"/>
              <a:t>stimulates the thyroid which shows hypertrophy, hyperplasia and increase in </a:t>
            </a:r>
            <a:r>
              <a:rPr lang="en-IN" sz="2600" dirty="0" smtClean="0"/>
              <a:t>vascularity.</a:t>
            </a:r>
            <a:endParaRPr lang="en-IN" sz="2600" dirty="0"/>
          </a:p>
          <a:p>
            <a:pPr algn="just"/>
            <a:r>
              <a:rPr lang="en-IN" sz="2600" b="1" dirty="0" smtClean="0"/>
              <a:t>Classification </a:t>
            </a:r>
            <a:r>
              <a:rPr lang="en-IN" sz="2600" b="1" dirty="0"/>
              <a:t>of </a:t>
            </a:r>
            <a:r>
              <a:rPr lang="en-IN" sz="2600" b="1" dirty="0" err="1"/>
              <a:t>goitrogens</a:t>
            </a:r>
            <a:r>
              <a:rPr lang="en-IN" sz="2600" b="1" dirty="0" smtClean="0"/>
              <a:t>:-</a:t>
            </a:r>
          </a:p>
          <a:p>
            <a:pPr algn="just"/>
            <a:r>
              <a:rPr lang="en-IN" sz="2600" dirty="0" smtClean="0">
                <a:solidFill>
                  <a:srgbClr val="00B050"/>
                </a:solidFill>
              </a:rPr>
              <a:t>1. Ion inhibitors:</a:t>
            </a:r>
            <a:r>
              <a:rPr lang="en-IN" sz="2600" dirty="0" smtClean="0"/>
              <a:t> </a:t>
            </a:r>
            <a:r>
              <a:rPr lang="en-IN" sz="2600" dirty="0"/>
              <a:t>Ex</a:t>
            </a:r>
            <a:r>
              <a:rPr lang="en-IN" sz="2600" dirty="0" smtClean="0"/>
              <a:t>:- </a:t>
            </a:r>
            <a:r>
              <a:rPr lang="en-IN" sz="2600" dirty="0"/>
              <a:t>potassium perchlorates, </a:t>
            </a:r>
            <a:r>
              <a:rPr lang="en-IN" sz="2600" dirty="0" smtClean="0"/>
              <a:t>thiocyanates</a:t>
            </a:r>
          </a:p>
          <a:p>
            <a:pPr algn="just"/>
            <a:r>
              <a:rPr lang="en-IN" sz="2600" dirty="0" smtClean="0">
                <a:solidFill>
                  <a:srgbClr val="00B050"/>
                </a:solidFill>
              </a:rPr>
              <a:t>2</a:t>
            </a:r>
            <a:r>
              <a:rPr lang="en-IN" sz="2600" dirty="0">
                <a:solidFill>
                  <a:srgbClr val="00B050"/>
                </a:solidFill>
              </a:rPr>
              <a:t>. Organic </a:t>
            </a:r>
            <a:r>
              <a:rPr lang="en-IN" sz="2600" dirty="0" err="1">
                <a:solidFill>
                  <a:srgbClr val="00B050"/>
                </a:solidFill>
              </a:rPr>
              <a:t>antithyroid</a:t>
            </a:r>
            <a:r>
              <a:rPr lang="en-IN" sz="2600" dirty="0">
                <a:solidFill>
                  <a:srgbClr val="00B050"/>
                </a:solidFill>
              </a:rPr>
              <a:t> </a:t>
            </a:r>
            <a:r>
              <a:rPr lang="en-IN" sz="2600" dirty="0" smtClean="0">
                <a:solidFill>
                  <a:srgbClr val="00B050"/>
                </a:solidFill>
              </a:rPr>
              <a:t>drugs:</a:t>
            </a:r>
          </a:p>
          <a:p>
            <a:pPr algn="just"/>
            <a:r>
              <a:rPr lang="en-IN" sz="2600" dirty="0" smtClean="0">
                <a:solidFill>
                  <a:srgbClr val="FFC000"/>
                </a:solidFill>
              </a:rPr>
              <a:t>a</a:t>
            </a:r>
            <a:r>
              <a:rPr lang="en-IN" sz="2600" dirty="0">
                <a:solidFill>
                  <a:srgbClr val="FFC000"/>
                </a:solidFill>
              </a:rPr>
              <a:t>. </a:t>
            </a:r>
            <a:r>
              <a:rPr lang="en-IN" sz="2600" dirty="0" err="1">
                <a:solidFill>
                  <a:srgbClr val="FFC000"/>
                </a:solidFill>
              </a:rPr>
              <a:t>Thioamide</a:t>
            </a:r>
            <a:r>
              <a:rPr lang="en-IN" sz="2600" dirty="0">
                <a:solidFill>
                  <a:srgbClr val="FFC000"/>
                </a:solidFill>
              </a:rPr>
              <a:t> </a:t>
            </a:r>
            <a:r>
              <a:rPr lang="en-IN" sz="2600" dirty="0" smtClean="0">
                <a:solidFill>
                  <a:srgbClr val="FFC000"/>
                </a:solidFill>
              </a:rPr>
              <a:t>derivatives: </a:t>
            </a:r>
            <a:r>
              <a:rPr lang="en-IN" sz="2600" dirty="0"/>
              <a:t>Ex: propyl </a:t>
            </a:r>
            <a:r>
              <a:rPr lang="en-IN" sz="2600" dirty="0" err="1"/>
              <a:t>thiouracil</a:t>
            </a:r>
            <a:r>
              <a:rPr lang="en-IN" sz="2600" dirty="0"/>
              <a:t>, </a:t>
            </a:r>
            <a:r>
              <a:rPr lang="en-IN" sz="2600" dirty="0" err="1"/>
              <a:t>carbimazole</a:t>
            </a:r>
            <a:r>
              <a:rPr lang="en-IN" sz="2600" dirty="0"/>
              <a:t>, </a:t>
            </a:r>
            <a:r>
              <a:rPr lang="en-IN" sz="2600" dirty="0" err="1" smtClean="0"/>
              <a:t>methimazole</a:t>
            </a:r>
            <a:endParaRPr lang="en-IN" sz="2600" dirty="0"/>
          </a:p>
          <a:p>
            <a:pPr algn="just"/>
            <a:r>
              <a:rPr lang="en-IN" sz="2600" dirty="0" smtClean="0">
                <a:solidFill>
                  <a:srgbClr val="FFC000"/>
                </a:solidFill>
              </a:rPr>
              <a:t>b</a:t>
            </a:r>
            <a:r>
              <a:rPr lang="en-IN" sz="2600" dirty="0">
                <a:solidFill>
                  <a:srgbClr val="FFC000"/>
                </a:solidFill>
              </a:rPr>
              <a:t>. </a:t>
            </a:r>
            <a:r>
              <a:rPr lang="en-IN" sz="2600" dirty="0" err="1">
                <a:solidFill>
                  <a:srgbClr val="FFC000"/>
                </a:solidFill>
              </a:rPr>
              <a:t>Misc</a:t>
            </a:r>
            <a:r>
              <a:rPr lang="en-IN" sz="2600" dirty="0">
                <a:solidFill>
                  <a:srgbClr val="FFC000"/>
                </a:solidFill>
              </a:rPr>
              <a:t>:</a:t>
            </a:r>
            <a:r>
              <a:rPr lang="en-IN" sz="2600" dirty="0"/>
              <a:t> </a:t>
            </a:r>
            <a:r>
              <a:rPr lang="en-IN" sz="2600" dirty="0" err="1"/>
              <a:t>sulfonamides</a:t>
            </a:r>
            <a:r>
              <a:rPr lang="en-IN" sz="2600" dirty="0"/>
              <a:t>, PAS, resorcinol, </a:t>
            </a:r>
            <a:r>
              <a:rPr lang="en-IN" sz="2600" dirty="0" smtClean="0"/>
              <a:t>amine </a:t>
            </a:r>
            <a:r>
              <a:rPr lang="en-IN" sz="2600" dirty="0" err="1" smtClean="0"/>
              <a:t>glutethimide</a:t>
            </a:r>
            <a:r>
              <a:rPr lang="en-IN" sz="2600" dirty="0" smtClean="0"/>
              <a:t>.</a:t>
            </a:r>
            <a:endParaRPr lang="en-IN" sz="2600" dirty="0"/>
          </a:p>
        </p:txBody>
      </p:sp>
    </p:spTree>
    <p:extLst>
      <p:ext uri="{BB962C8B-B14F-4D97-AF65-F5344CB8AC3E}">
        <p14:creationId xmlns:p14="http://schemas.microsoft.com/office/powerpoint/2010/main" val="80701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lumMod val="75000"/>
                  </a:schemeClr>
                </a:solidFill>
              </a:rPr>
              <a:t>Angiotensins</a:t>
            </a:r>
            <a:endParaRPr lang="en-IN" sz="2800" dirty="0">
              <a:solidFill>
                <a:schemeClr val="accent3">
                  <a:lumMod val="75000"/>
                </a:schemeClr>
              </a:solidFill>
            </a:endParaRP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530" dirty="0" smtClean="0"/>
              <a:t>Angiotensin </a:t>
            </a:r>
            <a:r>
              <a:rPr lang="en-IN" sz="2530" dirty="0"/>
              <a:t>II inhibits renin secretion. The inhibition, which results from a direct action of peptide on juxtaglomerular cells, forms basis of short-loop negative feedback mechanism controlling renin secretion. Interruption of this feedback with inhibitors of renin-angiotensin system results in stimulation of renin </a:t>
            </a:r>
            <a:r>
              <a:rPr lang="en-IN" sz="2530" dirty="0" smtClean="0"/>
              <a:t>secretion.</a:t>
            </a:r>
            <a:endParaRPr lang="en-IN" sz="2530" dirty="0"/>
          </a:p>
          <a:p>
            <a:pPr algn="just"/>
            <a:r>
              <a:rPr lang="en-IN" sz="2530" dirty="0" smtClean="0"/>
              <a:t>The </a:t>
            </a:r>
            <a:r>
              <a:rPr lang="en-IN" sz="2530" dirty="0"/>
              <a:t>release of renin is altered by a wide variety of pharmacologic </a:t>
            </a:r>
            <a:r>
              <a:rPr lang="en-IN" sz="2530" dirty="0" smtClean="0"/>
              <a:t>agents.</a:t>
            </a:r>
          </a:p>
          <a:p>
            <a:pPr algn="just"/>
            <a:r>
              <a:rPr lang="en-IN" sz="2530" dirty="0" smtClean="0"/>
              <a:t>Renin </a:t>
            </a:r>
            <a:r>
              <a:rPr lang="en-IN" sz="2530" dirty="0"/>
              <a:t>release is stimulated by vasodilators (hydralazine, </a:t>
            </a:r>
            <a:r>
              <a:rPr lang="en-IN" sz="2530" dirty="0" err="1"/>
              <a:t>minoxidil</a:t>
            </a:r>
            <a:r>
              <a:rPr lang="en-IN" sz="2530" dirty="0"/>
              <a:t>, nitroprusside), beta-adrenoceptor agonists (isoproterenol), alpha-adrenoceptor antagonists, phosphodiesterase inhibitors (theophylline, </a:t>
            </a:r>
            <a:r>
              <a:rPr lang="en-IN" sz="2530" dirty="0" err="1"/>
              <a:t>milrinone</a:t>
            </a:r>
            <a:r>
              <a:rPr lang="en-IN" sz="2530" dirty="0"/>
              <a:t>, </a:t>
            </a:r>
            <a:r>
              <a:rPr lang="en-IN" sz="2530" dirty="0" err="1"/>
              <a:t>rolipram</a:t>
            </a:r>
            <a:r>
              <a:rPr lang="en-IN" sz="2530" dirty="0"/>
              <a:t>), and most diuretics and </a:t>
            </a:r>
            <a:r>
              <a:rPr lang="en-IN" sz="2530" dirty="0" smtClean="0"/>
              <a:t>anaesthetics.</a:t>
            </a:r>
            <a:endParaRPr lang="en-IN" sz="2530" dirty="0"/>
          </a:p>
        </p:txBody>
      </p:sp>
    </p:spTree>
    <p:extLst>
      <p:ext uri="{BB962C8B-B14F-4D97-AF65-F5344CB8AC3E}">
        <p14:creationId xmlns:p14="http://schemas.microsoft.com/office/powerpoint/2010/main" val="3125148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endParaRPr lang="en-IN" sz="2400" dirty="0">
              <a:solidFill>
                <a:srgbClr val="C0000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marL="45720" indent="0" algn="ctr">
              <a:buNone/>
            </a:pPr>
            <a:endParaRPr lang="en-IN" sz="2500" dirty="0" smtClean="0"/>
          </a:p>
          <a:p>
            <a:pPr marL="45720" indent="0" algn="ctr">
              <a:buNone/>
            </a:pPr>
            <a:endParaRPr lang="en-IN" sz="2500" dirty="0"/>
          </a:p>
          <a:p>
            <a:pPr marL="45720" indent="0" algn="ctr">
              <a:buNone/>
            </a:pPr>
            <a:endParaRPr lang="en-IN" sz="2500" dirty="0" smtClean="0"/>
          </a:p>
          <a:p>
            <a:pPr marL="45720" indent="0" algn="ctr">
              <a:buNone/>
            </a:pPr>
            <a:endParaRPr lang="en-IN" sz="2500" dirty="0"/>
          </a:p>
          <a:p>
            <a:pPr marL="45720" indent="0" algn="ctr">
              <a:buNone/>
            </a:pPr>
            <a:r>
              <a:rPr lang="en-IN" sz="2800" dirty="0" smtClean="0">
                <a:solidFill>
                  <a:schemeClr val="accent3"/>
                </a:solidFill>
                <a:latin typeface="Algerian" panose="04020705040A02060702" pitchFamily="82" charset="0"/>
              </a:rPr>
              <a:t>…END IS THE REAL START.</a:t>
            </a:r>
          </a:p>
        </p:txBody>
      </p:sp>
    </p:spTree>
    <p:extLst>
      <p:ext uri="{BB962C8B-B14F-4D97-AF65-F5344CB8AC3E}">
        <p14:creationId xmlns:p14="http://schemas.microsoft.com/office/powerpoint/2010/main" val="9799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err="1">
                <a:solidFill>
                  <a:srgbClr val="7030A0"/>
                </a:solidFill>
              </a:rPr>
              <a:t>Goitrogens</a:t>
            </a:r>
            <a:endParaRPr lang="en-IN" sz="2800" dirty="0">
              <a:solidFill>
                <a:srgbClr val="7030A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400" b="1" dirty="0" smtClean="0">
                <a:solidFill>
                  <a:srgbClr val="00B050"/>
                </a:solidFill>
              </a:rPr>
              <a:t>3.Mineralocorticoids: </a:t>
            </a:r>
          </a:p>
          <a:p>
            <a:pPr algn="just"/>
            <a:r>
              <a:rPr lang="en-IN" sz="2400" b="1" dirty="0" smtClean="0"/>
              <a:t>(Aldosterone</a:t>
            </a:r>
            <a:r>
              <a:rPr lang="en-IN" sz="2400" b="1" dirty="0"/>
              <a:t>, </a:t>
            </a:r>
            <a:r>
              <a:rPr lang="en-IN" sz="2400" b="1" dirty="0" err="1" smtClean="0"/>
              <a:t>Deoxycorticosterone</a:t>
            </a:r>
            <a:r>
              <a:rPr lang="en-IN" sz="2400" b="1" dirty="0" smtClean="0"/>
              <a:t>, Fludrocortisone)</a:t>
            </a:r>
            <a:r>
              <a:rPr lang="en-IN" sz="2400" dirty="0"/>
              <a:t/>
            </a:r>
            <a:br>
              <a:rPr lang="en-IN" sz="2400" dirty="0"/>
            </a:br>
            <a:r>
              <a:rPr lang="en-IN" sz="2400" dirty="0" smtClean="0"/>
              <a:t>Mineralocorticoids </a:t>
            </a:r>
            <a:r>
              <a:rPr lang="en-IN" sz="2400" dirty="0"/>
              <a:t>act by binding to mineralocorticoid receptor in cytoplasm of target cells, the principal cells of distal convoluted and collecting tubules of kidney. The major effect of activation of aldosterone receptor is increased expression of Na+/K+ ATPase and epithelial sodium channel (</a:t>
            </a:r>
            <a:r>
              <a:rPr lang="en-IN" sz="2400" dirty="0" err="1"/>
              <a:t>ENaC</a:t>
            </a:r>
            <a:r>
              <a:rPr lang="en-IN" sz="2400" dirty="0" smtClean="0"/>
              <a:t>).</a:t>
            </a:r>
            <a:endParaRPr lang="en-IN" sz="2400" dirty="0"/>
          </a:p>
          <a:p>
            <a:pPr algn="just"/>
            <a:r>
              <a:rPr lang="en-IN" sz="2400" dirty="0" smtClean="0">
                <a:solidFill>
                  <a:srgbClr val="FFC000"/>
                </a:solidFill>
              </a:rPr>
              <a:t>a. </a:t>
            </a:r>
            <a:r>
              <a:rPr lang="en-IN" sz="2400" dirty="0">
                <a:solidFill>
                  <a:srgbClr val="FFC000"/>
                </a:solidFill>
              </a:rPr>
              <a:t>Aldosterone</a:t>
            </a:r>
            <a:r>
              <a:rPr lang="en-IN" sz="2400" dirty="0"/>
              <a:t> and other steroids with mineralocorticoid properties promote reabsorption of sodium from distal convoluted tubule and from cortical collecting renal tubules, loosely coupled to excretion of potassium and hydrogen ion. Sodium reabsorption in sweat, salivary glands, gastrointestinal mucosa, and across cell membranes is also increased</a:t>
            </a:r>
            <a:r>
              <a:rPr lang="en-IN" sz="2400" dirty="0" smtClean="0"/>
              <a:t>.</a:t>
            </a:r>
            <a:endParaRPr lang="en-IN" sz="2450" dirty="0">
              <a:latin typeface="Calibri" panose="020F0502020204030204" pitchFamily="34" charset="0"/>
            </a:endParaRPr>
          </a:p>
        </p:txBody>
      </p:sp>
    </p:spTree>
    <p:extLst>
      <p:ext uri="{BB962C8B-B14F-4D97-AF65-F5344CB8AC3E}">
        <p14:creationId xmlns:p14="http://schemas.microsoft.com/office/powerpoint/2010/main" val="361104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76064"/>
          </a:xfrm>
        </p:spPr>
        <p:txBody>
          <a:bodyPr/>
          <a:lstStyle/>
          <a:p>
            <a:pPr marL="0" indent="0" algn="l">
              <a:buNone/>
            </a:pPr>
            <a:r>
              <a:rPr lang="en-IN" sz="2800" dirty="0" err="1">
                <a:solidFill>
                  <a:srgbClr val="7030A0"/>
                </a:solidFill>
              </a:rPr>
              <a:t>Goitrogens</a:t>
            </a:r>
            <a:endParaRPr lang="en-IN" sz="2800" dirty="0">
              <a:solidFill>
                <a:srgbClr val="7030A0"/>
              </a:solidFill>
            </a:endParaRPr>
          </a:p>
        </p:txBody>
      </p:sp>
      <p:sp>
        <p:nvSpPr>
          <p:cNvPr id="3" name="Content Placeholder 2"/>
          <p:cNvSpPr>
            <a:spLocks noGrp="1"/>
          </p:cNvSpPr>
          <p:nvPr>
            <p:ph sz="quarter" idx="13"/>
          </p:nvPr>
        </p:nvSpPr>
        <p:spPr>
          <a:xfrm>
            <a:off x="323528" y="548680"/>
            <a:ext cx="8568952" cy="6048672"/>
          </a:xfrm>
        </p:spPr>
        <p:txBody>
          <a:bodyPr>
            <a:noAutofit/>
          </a:bodyPr>
          <a:lstStyle/>
          <a:p>
            <a:pPr algn="just"/>
            <a:r>
              <a:rPr lang="en-IN" sz="2700" dirty="0" smtClean="0">
                <a:solidFill>
                  <a:srgbClr val="FFC000"/>
                </a:solidFill>
              </a:rPr>
              <a:t>b. </a:t>
            </a:r>
            <a:r>
              <a:rPr lang="en-IN" sz="2700" dirty="0" err="1">
                <a:solidFill>
                  <a:srgbClr val="FFC000"/>
                </a:solidFill>
              </a:rPr>
              <a:t>Deoxycorticosterone</a:t>
            </a:r>
            <a:r>
              <a:rPr lang="en-IN" sz="2700" dirty="0">
                <a:solidFill>
                  <a:srgbClr val="FFC000"/>
                </a:solidFill>
              </a:rPr>
              <a:t> (DOC)</a:t>
            </a:r>
            <a:r>
              <a:rPr lang="en-IN" sz="2700" dirty="0"/>
              <a:t> serves as a precursor of aldosterone. Its half-life is 70 minutes. Although the response to ACTH is enhanced by dietary sodium restriction, a low-salt diet does not increase DOC secretion. The secretion of DOC may be markedly increased in abnormal conditions such as adrenocortical carcinoma and congenital adrenal hyperplasia with reduced P450c11 or P450c17 </a:t>
            </a:r>
            <a:r>
              <a:rPr lang="en-IN" sz="2700" dirty="0" smtClean="0"/>
              <a:t>activity.</a:t>
            </a:r>
            <a:endParaRPr lang="en-IN" sz="2700" dirty="0"/>
          </a:p>
          <a:p>
            <a:pPr algn="just"/>
            <a:r>
              <a:rPr lang="en-IN" sz="2700" dirty="0" smtClean="0">
                <a:solidFill>
                  <a:srgbClr val="FFC000"/>
                </a:solidFill>
              </a:rPr>
              <a:t>c. </a:t>
            </a:r>
            <a:r>
              <a:rPr lang="en-IN" sz="2700" dirty="0">
                <a:solidFill>
                  <a:srgbClr val="FFC000"/>
                </a:solidFill>
              </a:rPr>
              <a:t>Fludrocortisone</a:t>
            </a:r>
            <a:r>
              <a:rPr lang="en-IN" sz="2700" dirty="0"/>
              <a:t>, a potent steroid with both glucocorticoid and mineralocorticoid activity. It has potent salt-retaining activity and used in treatment of adrenocortical insufficiency associated with mineralocorticoid deficiency</a:t>
            </a:r>
            <a:r>
              <a:rPr lang="en-IN" sz="2700" dirty="0" smtClean="0"/>
              <a:t>.</a:t>
            </a:r>
            <a:endParaRPr lang="en-IN" sz="2700" dirty="0">
              <a:latin typeface="Calibri" panose="020F0502020204030204" pitchFamily="34" charset="0"/>
            </a:endParaRPr>
          </a:p>
        </p:txBody>
      </p:sp>
    </p:spTree>
    <p:extLst>
      <p:ext uri="{BB962C8B-B14F-4D97-AF65-F5344CB8AC3E}">
        <p14:creationId xmlns:p14="http://schemas.microsoft.com/office/powerpoint/2010/main" val="2212619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solidFill>
              </a:rPr>
              <a:t>Antithyroid</a:t>
            </a:r>
            <a:r>
              <a:rPr lang="en-IN" sz="2800" dirty="0">
                <a:solidFill>
                  <a:schemeClr val="accent3"/>
                </a:solidFill>
              </a:rPr>
              <a:t> drugs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3200" b="1" dirty="0" smtClean="0">
                <a:solidFill>
                  <a:srgbClr val="00B0F0"/>
                </a:solidFill>
              </a:rPr>
              <a:t>Classification:</a:t>
            </a:r>
            <a:endParaRPr lang="en-IN" sz="3200" b="1" dirty="0">
              <a:solidFill>
                <a:srgbClr val="00B0F0"/>
              </a:solidFill>
            </a:endParaRPr>
          </a:p>
          <a:p>
            <a:pPr algn="just"/>
            <a:r>
              <a:rPr lang="en-IN" sz="3200" dirty="0" smtClean="0"/>
              <a:t>1</a:t>
            </a:r>
            <a:r>
              <a:rPr lang="en-IN" sz="3200" dirty="0"/>
              <a:t>. </a:t>
            </a:r>
            <a:r>
              <a:rPr lang="en-IN" sz="3200" dirty="0" err="1"/>
              <a:t>Thioamide</a:t>
            </a:r>
            <a:r>
              <a:rPr lang="en-IN" sz="3200" dirty="0"/>
              <a:t> derivatives Ex: propyl </a:t>
            </a:r>
            <a:r>
              <a:rPr lang="en-IN" sz="3200" dirty="0" err="1"/>
              <a:t>thiouracil</a:t>
            </a:r>
            <a:r>
              <a:rPr lang="en-IN" sz="3200" dirty="0"/>
              <a:t>, </a:t>
            </a:r>
            <a:r>
              <a:rPr lang="en-IN" sz="3200" dirty="0" err="1"/>
              <a:t>carbimazole</a:t>
            </a:r>
            <a:r>
              <a:rPr lang="en-IN" sz="3200" dirty="0"/>
              <a:t>, </a:t>
            </a:r>
            <a:r>
              <a:rPr lang="en-IN" sz="3200" dirty="0" err="1" smtClean="0"/>
              <a:t>methimazole</a:t>
            </a:r>
            <a:endParaRPr lang="en-IN" sz="3200" dirty="0"/>
          </a:p>
          <a:p>
            <a:pPr algn="just"/>
            <a:r>
              <a:rPr lang="en-IN" sz="3200" dirty="0" smtClean="0"/>
              <a:t>2</a:t>
            </a:r>
            <a:r>
              <a:rPr lang="en-IN" sz="3200" dirty="0"/>
              <a:t>. Radioactive iodine Ex: Iodine </a:t>
            </a:r>
            <a:r>
              <a:rPr lang="en-IN" sz="3200" dirty="0" smtClean="0"/>
              <a:t>I131</a:t>
            </a:r>
          </a:p>
          <a:p>
            <a:pPr algn="just"/>
            <a:r>
              <a:rPr lang="en-IN" sz="3200" dirty="0" smtClean="0"/>
              <a:t>3</a:t>
            </a:r>
            <a:r>
              <a:rPr lang="en-IN" sz="3200" dirty="0"/>
              <a:t>. Iodides Ex</a:t>
            </a:r>
            <a:r>
              <a:rPr lang="en-IN" sz="3200" dirty="0" smtClean="0"/>
              <a:t>: </a:t>
            </a:r>
            <a:r>
              <a:rPr lang="en-IN" sz="3200" dirty="0" err="1" smtClean="0"/>
              <a:t>Lugol’s</a:t>
            </a:r>
            <a:r>
              <a:rPr lang="en-IN" sz="3200" dirty="0" smtClean="0"/>
              <a:t> solution</a:t>
            </a:r>
          </a:p>
          <a:p>
            <a:pPr algn="just"/>
            <a:r>
              <a:rPr lang="en-IN" sz="3200" dirty="0" smtClean="0"/>
              <a:t>4</a:t>
            </a:r>
            <a:r>
              <a:rPr lang="en-IN" sz="3200" dirty="0"/>
              <a:t>. Anion inhibitors Ex: perchlorates, </a:t>
            </a:r>
            <a:r>
              <a:rPr lang="en-IN" sz="3200" dirty="0" smtClean="0"/>
              <a:t>thiocyanates</a:t>
            </a:r>
          </a:p>
          <a:p>
            <a:pPr algn="just"/>
            <a:r>
              <a:rPr lang="en-IN" sz="3200" dirty="0" smtClean="0"/>
              <a:t>5</a:t>
            </a:r>
            <a:r>
              <a:rPr lang="en-IN" sz="3200" dirty="0"/>
              <a:t>. Iodinated contrast media Ex: oral </a:t>
            </a:r>
            <a:r>
              <a:rPr lang="en-IN" sz="3200" dirty="0" err="1"/>
              <a:t>ipodate</a:t>
            </a:r>
            <a:r>
              <a:rPr lang="en-IN" sz="3200" dirty="0"/>
              <a:t> and </a:t>
            </a:r>
            <a:r>
              <a:rPr lang="en-IN" sz="3200" dirty="0" err="1"/>
              <a:t>ipanoid</a:t>
            </a:r>
            <a:r>
              <a:rPr lang="en-IN" sz="3200" dirty="0"/>
              <a:t> acid, </a:t>
            </a:r>
            <a:r>
              <a:rPr lang="en-IN" sz="3200" dirty="0" err="1" smtClean="0"/>
              <a:t>diatrizoate</a:t>
            </a:r>
            <a:r>
              <a:rPr lang="en-IN" sz="3200" dirty="0" smtClean="0"/>
              <a:t>.</a:t>
            </a:r>
            <a:endParaRPr lang="en-IN" sz="3200" dirty="0"/>
          </a:p>
        </p:txBody>
      </p:sp>
    </p:spTree>
    <p:extLst>
      <p:ext uri="{BB962C8B-B14F-4D97-AF65-F5344CB8AC3E}">
        <p14:creationId xmlns:p14="http://schemas.microsoft.com/office/powerpoint/2010/main" val="2439299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solidFill>
              </a:rPr>
              <a:t>Antithyroid</a:t>
            </a:r>
            <a:r>
              <a:rPr lang="en-IN" sz="2800" dirty="0">
                <a:solidFill>
                  <a:schemeClr val="accent3"/>
                </a:solidFill>
              </a:rPr>
              <a:t> drugs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650" dirty="0" smtClean="0"/>
              <a:t>The </a:t>
            </a:r>
            <a:r>
              <a:rPr lang="en-IN" sz="2650" dirty="0" err="1"/>
              <a:t>thioamides</a:t>
            </a:r>
            <a:r>
              <a:rPr lang="en-IN" sz="2650" dirty="0"/>
              <a:t> like </a:t>
            </a:r>
            <a:r>
              <a:rPr lang="en-IN" sz="2650" dirty="0" err="1"/>
              <a:t>methimazole</a:t>
            </a:r>
            <a:r>
              <a:rPr lang="en-IN" sz="2650" dirty="0"/>
              <a:t>, </a:t>
            </a:r>
            <a:r>
              <a:rPr lang="en-IN" sz="2650" dirty="0" err="1"/>
              <a:t>carbimazole</a:t>
            </a:r>
            <a:r>
              <a:rPr lang="en-IN" sz="2650" dirty="0"/>
              <a:t> and </a:t>
            </a:r>
            <a:r>
              <a:rPr lang="en-IN" sz="2650" dirty="0" err="1"/>
              <a:t>propylthiouracil</a:t>
            </a:r>
            <a:r>
              <a:rPr lang="en-IN" sz="2650" dirty="0"/>
              <a:t> are major drugs for treatment of </a:t>
            </a:r>
            <a:r>
              <a:rPr lang="en-IN" sz="2650" dirty="0" smtClean="0"/>
              <a:t>thyrotoxicosis.</a:t>
            </a:r>
            <a:endParaRPr lang="en-IN" sz="2650" dirty="0"/>
          </a:p>
          <a:p>
            <a:pPr algn="just"/>
            <a:r>
              <a:rPr lang="en-IN" sz="2650" b="1" dirty="0" smtClean="0"/>
              <a:t>Pharmacodynamics:</a:t>
            </a:r>
            <a:r>
              <a:rPr lang="en-IN" sz="2650" dirty="0"/>
              <a:t> </a:t>
            </a:r>
            <a:r>
              <a:rPr lang="en-IN" sz="2650" dirty="0" smtClean="0"/>
              <a:t>The </a:t>
            </a:r>
            <a:r>
              <a:rPr lang="en-IN" sz="2650" dirty="0" err="1"/>
              <a:t>thioamides</a:t>
            </a:r>
            <a:r>
              <a:rPr lang="en-IN" sz="2650" dirty="0"/>
              <a:t> act by multiple mechanisms. The major action is to prevent hormone synthesis by inhibiting the thyroid peroxidase-</a:t>
            </a:r>
            <a:r>
              <a:rPr lang="en-IN" sz="2650" dirty="0" err="1"/>
              <a:t>catalyzed</a:t>
            </a:r>
            <a:r>
              <a:rPr lang="en-IN" sz="2650" dirty="0"/>
              <a:t> reactions and blocking iodine </a:t>
            </a:r>
            <a:r>
              <a:rPr lang="en-IN" sz="2650" dirty="0" err="1"/>
              <a:t>organification</a:t>
            </a:r>
            <a:r>
              <a:rPr lang="en-IN" sz="2650" dirty="0"/>
              <a:t>. In addition, they block coupling of the </a:t>
            </a:r>
            <a:r>
              <a:rPr lang="en-IN" sz="2650" dirty="0" err="1"/>
              <a:t>iodotyrosines</a:t>
            </a:r>
            <a:r>
              <a:rPr lang="en-IN" sz="2650" dirty="0"/>
              <a:t>. They do not block uptake of iodide by the gland. </a:t>
            </a:r>
            <a:r>
              <a:rPr lang="en-IN" sz="2650" dirty="0" err="1"/>
              <a:t>Propylthiouracil</a:t>
            </a:r>
            <a:r>
              <a:rPr lang="en-IN" sz="2650" dirty="0"/>
              <a:t> and </a:t>
            </a:r>
            <a:r>
              <a:rPr lang="en-IN" sz="2650" dirty="0" err="1"/>
              <a:t>methimazole</a:t>
            </a:r>
            <a:r>
              <a:rPr lang="en-IN" sz="2650" dirty="0"/>
              <a:t> inhibit peripheral </a:t>
            </a:r>
            <a:r>
              <a:rPr lang="en-IN" sz="2650" dirty="0" err="1"/>
              <a:t>deiodination</a:t>
            </a:r>
            <a:r>
              <a:rPr lang="en-IN" sz="2650" dirty="0"/>
              <a:t> of T4 and T3. Since, synthesis rather than the release of hormones is affected, the onset of these agents is slow, often requiring 3–4 weeks before stores of T4 are depleted</a:t>
            </a:r>
            <a:r>
              <a:rPr lang="en-IN" sz="2650" dirty="0" smtClean="0"/>
              <a:t>.</a:t>
            </a:r>
            <a:endParaRPr lang="en-IN" sz="2650" dirty="0">
              <a:latin typeface="Calibri" panose="020F0502020204030204" pitchFamily="34" charset="0"/>
            </a:endParaRPr>
          </a:p>
        </p:txBody>
      </p:sp>
    </p:spTree>
    <p:extLst>
      <p:ext uri="{BB962C8B-B14F-4D97-AF65-F5344CB8AC3E}">
        <p14:creationId xmlns:p14="http://schemas.microsoft.com/office/powerpoint/2010/main" val="125303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solidFill>
              </a:rPr>
              <a:t>Antithyroid</a:t>
            </a:r>
            <a:r>
              <a:rPr lang="en-IN" sz="2800" dirty="0">
                <a:solidFill>
                  <a:schemeClr val="accent3"/>
                </a:solidFill>
              </a:rPr>
              <a:t> drugs</a:t>
            </a:r>
          </a:p>
        </p:txBody>
      </p:sp>
      <p:sp>
        <p:nvSpPr>
          <p:cNvPr id="3" name="Content Placeholder 2"/>
          <p:cNvSpPr>
            <a:spLocks noGrp="1"/>
          </p:cNvSpPr>
          <p:nvPr>
            <p:ph sz="quarter" idx="13"/>
          </p:nvPr>
        </p:nvSpPr>
        <p:spPr>
          <a:xfrm>
            <a:off x="323528" y="620688"/>
            <a:ext cx="8568952" cy="5976664"/>
          </a:xfrm>
        </p:spPr>
        <p:txBody>
          <a:bodyPr>
            <a:noAutofit/>
          </a:bodyPr>
          <a:lstStyle/>
          <a:p>
            <a:r>
              <a:rPr lang="en-IN" sz="1600" b="1" dirty="0" smtClean="0"/>
              <a:t>Schematic </a:t>
            </a:r>
            <a:r>
              <a:rPr lang="en-IN" sz="1600" b="1" dirty="0"/>
              <a:t>diagram of mechanism of action of </a:t>
            </a:r>
            <a:r>
              <a:rPr lang="en-IN" sz="1600" b="1" dirty="0" err="1"/>
              <a:t>Antithyroid</a:t>
            </a:r>
            <a:r>
              <a:rPr lang="en-IN" sz="1600" b="1" dirty="0"/>
              <a:t> drugs is shown </a:t>
            </a:r>
            <a:r>
              <a:rPr lang="en-IN" sz="1600" b="1" dirty="0" smtClean="0"/>
              <a:t>below</a:t>
            </a:r>
            <a:r>
              <a:rPr lang="en-IN" sz="1600" b="1" dirty="0" smtClean="0"/>
              <a:t>:</a:t>
            </a:r>
          </a:p>
          <a:p>
            <a:pPr marL="45720" indent="0">
              <a:buNone/>
            </a:pPr>
            <a:r>
              <a:rPr lang="en-IN" sz="2800" dirty="0"/>
              <a:t/>
            </a:r>
            <a:br>
              <a:rPr lang="en-IN" sz="2800" dirty="0"/>
            </a:br>
            <a:endParaRPr lang="en-IN" sz="2650" dirty="0">
              <a:latin typeface="Calibri" panose="020F0502020204030204" pitchFamily="34" charset="0"/>
            </a:endParaRPr>
          </a:p>
        </p:txBody>
      </p:sp>
      <p:pic>
        <p:nvPicPr>
          <p:cNvPr id="4" name="Picture 3" descr="Treatment of Thyroid Eye Disease"/>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784976" cy="5544616"/>
          </a:xfrm>
          <a:prstGeom prst="rect">
            <a:avLst/>
          </a:prstGeom>
          <a:noFill/>
          <a:ln>
            <a:noFill/>
          </a:ln>
        </p:spPr>
      </p:pic>
    </p:spTree>
    <p:extLst>
      <p:ext uri="{BB962C8B-B14F-4D97-AF65-F5344CB8AC3E}">
        <p14:creationId xmlns:p14="http://schemas.microsoft.com/office/powerpoint/2010/main" val="314316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solidFill>
              </a:rPr>
              <a:t>Antithyroid</a:t>
            </a:r>
            <a:r>
              <a:rPr lang="en-IN" sz="2800" dirty="0">
                <a:solidFill>
                  <a:schemeClr val="accent3"/>
                </a:solidFill>
              </a:rPr>
              <a:t> drugs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500" b="1" dirty="0" smtClean="0"/>
              <a:t>Pharmacokinetics:</a:t>
            </a:r>
            <a:r>
              <a:rPr lang="en-IN" sz="2500" dirty="0"/>
              <a:t> </a:t>
            </a:r>
            <a:r>
              <a:rPr lang="en-IN" sz="2500" dirty="0" err="1" smtClean="0"/>
              <a:t>Propylthiouracil</a:t>
            </a:r>
            <a:r>
              <a:rPr lang="en-IN" sz="2500" dirty="0" smtClean="0"/>
              <a:t> </a:t>
            </a:r>
            <a:r>
              <a:rPr lang="en-IN" sz="2500" dirty="0"/>
              <a:t>is rapidly absorbed, reaching peak serum levels after 1 hour. The bioavailability of 50–80% may be due to incomplete absorption or a large first-pass effect in the liver. The volume of distribution approximates total body water with accumulation in the thyroid gland. Excreted by kidney as inactive glucuronide within 24 </a:t>
            </a:r>
            <a:r>
              <a:rPr lang="en-IN" sz="2500" dirty="0" smtClean="0"/>
              <a:t>hours.</a:t>
            </a:r>
            <a:endParaRPr lang="en-IN" sz="2500" dirty="0"/>
          </a:p>
          <a:p>
            <a:pPr algn="just"/>
            <a:r>
              <a:rPr lang="en-IN" sz="2500" b="1" dirty="0" smtClean="0"/>
              <a:t>Therapeutic Uses:</a:t>
            </a:r>
            <a:r>
              <a:rPr lang="en-IN" sz="2500" dirty="0"/>
              <a:t> </a:t>
            </a:r>
            <a:r>
              <a:rPr lang="en-IN" sz="2500" dirty="0" smtClean="0"/>
              <a:t>The </a:t>
            </a:r>
            <a:r>
              <a:rPr lang="en-IN" sz="2500" dirty="0" err="1"/>
              <a:t>antithyroid</a:t>
            </a:r>
            <a:r>
              <a:rPr lang="en-IN" sz="2500" dirty="0"/>
              <a:t> drugs are used in treatment of hyperthyroidism in following three ways: (1) as definitive treatment, to control disorder in anticipation of spontaneous remission in Graves' disease; (2) in conjunction with radioactive iodine, to hasten recovery while awaiting effects of radiation; and (3) to control the disorder in preparation for surgical treatment</a:t>
            </a:r>
            <a:r>
              <a:rPr lang="en-IN" sz="2500" dirty="0" smtClean="0"/>
              <a:t>.</a:t>
            </a:r>
            <a:endParaRPr lang="en-IN" sz="2650" dirty="0">
              <a:latin typeface="Calibri" panose="020F0502020204030204" pitchFamily="34" charset="0"/>
            </a:endParaRPr>
          </a:p>
        </p:txBody>
      </p:sp>
    </p:spTree>
    <p:extLst>
      <p:ext uri="{BB962C8B-B14F-4D97-AF65-F5344CB8AC3E}">
        <p14:creationId xmlns:p14="http://schemas.microsoft.com/office/powerpoint/2010/main" val="2546159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8568952" cy="504056"/>
          </a:xfrm>
        </p:spPr>
        <p:txBody>
          <a:bodyPr/>
          <a:lstStyle/>
          <a:p>
            <a:pPr marL="0" indent="0" algn="l">
              <a:buNone/>
            </a:pPr>
            <a:r>
              <a:rPr lang="en-IN" sz="2800" dirty="0" err="1">
                <a:solidFill>
                  <a:schemeClr val="accent3"/>
                </a:solidFill>
              </a:rPr>
              <a:t>Antithyroid</a:t>
            </a:r>
            <a:r>
              <a:rPr lang="en-IN" sz="2800" dirty="0">
                <a:solidFill>
                  <a:schemeClr val="accent3"/>
                </a:solidFill>
              </a:rPr>
              <a:t> drugs</a:t>
            </a:r>
          </a:p>
        </p:txBody>
      </p:sp>
      <p:sp>
        <p:nvSpPr>
          <p:cNvPr id="3" name="Content Placeholder 2"/>
          <p:cNvSpPr>
            <a:spLocks noGrp="1"/>
          </p:cNvSpPr>
          <p:nvPr>
            <p:ph sz="quarter" idx="13"/>
          </p:nvPr>
        </p:nvSpPr>
        <p:spPr>
          <a:xfrm>
            <a:off x="323528" y="620688"/>
            <a:ext cx="8568952" cy="5976664"/>
          </a:xfrm>
        </p:spPr>
        <p:txBody>
          <a:bodyPr>
            <a:noAutofit/>
          </a:bodyPr>
          <a:lstStyle/>
          <a:p>
            <a:pPr algn="just"/>
            <a:r>
              <a:rPr lang="en-IN" sz="2800" b="1" dirty="0" smtClean="0"/>
              <a:t>Toxicity:</a:t>
            </a:r>
            <a:r>
              <a:rPr lang="en-IN" sz="2800" dirty="0"/>
              <a:t> </a:t>
            </a:r>
            <a:r>
              <a:rPr lang="en-IN" sz="2800" dirty="0" smtClean="0"/>
              <a:t>Nausea </a:t>
            </a:r>
            <a:r>
              <a:rPr lang="en-IN" sz="2800" dirty="0"/>
              <a:t>and gastrointestinal distress, maculopapular pruritic rash, and fever occur in 3–12% of treated </a:t>
            </a:r>
            <a:r>
              <a:rPr lang="en-IN" sz="2800" dirty="0" smtClean="0"/>
              <a:t>patients.</a:t>
            </a:r>
          </a:p>
          <a:p>
            <a:pPr algn="just"/>
            <a:r>
              <a:rPr lang="en-IN" sz="2800" dirty="0" smtClean="0"/>
              <a:t>Rare </a:t>
            </a:r>
            <a:r>
              <a:rPr lang="en-IN" sz="2800" dirty="0"/>
              <a:t>adverse effects include an urticarial rash, vasculitis, a lupus-like reaction, lymphadenopathy, </a:t>
            </a:r>
            <a:r>
              <a:rPr lang="en-IN" sz="2800" dirty="0" err="1"/>
              <a:t>hypoprothrombinemia</a:t>
            </a:r>
            <a:r>
              <a:rPr lang="en-IN" sz="2800" dirty="0"/>
              <a:t>, exfoliative dermatitis, </a:t>
            </a:r>
            <a:r>
              <a:rPr lang="en-IN" sz="2800" dirty="0" err="1"/>
              <a:t>polyserositis</a:t>
            </a:r>
            <a:r>
              <a:rPr lang="en-IN" sz="2800" dirty="0"/>
              <a:t>, and acute arthralgia. Hepatitis and </a:t>
            </a:r>
            <a:r>
              <a:rPr lang="en-IN" sz="2800" dirty="0" err="1"/>
              <a:t>cholestatic</a:t>
            </a:r>
            <a:r>
              <a:rPr lang="en-IN" sz="2800" dirty="0"/>
              <a:t> jaundice can be fatal; although asymptomatic elevations in transaminase levels also occur.</a:t>
            </a:r>
            <a:endParaRPr lang="en-IN" sz="2650" dirty="0">
              <a:latin typeface="Calibri" panose="020F0502020204030204" pitchFamily="34" charset="0"/>
            </a:endParaRPr>
          </a:p>
        </p:txBody>
      </p:sp>
    </p:spTree>
    <p:extLst>
      <p:ext uri="{BB962C8B-B14F-4D97-AF65-F5344CB8AC3E}">
        <p14:creationId xmlns:p14="http://schemas.microsoft.com/office/powerpoint/2010/main" val="3760336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789</TotalTime>
  <Words>1688</Words>
  <Application>Microsoft Office PowerPoint</Application>
  <PresentationFormat>On-screen Show (4:3)</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Slipstream</vt:lpstr>
      <vt:lpstr>HORMONES AND HORMONE ANTAGONISTS-III</vt:lpstr>
      <vt:lpstr>Goitrogens</vt:lpstr>
      <vt:lpstr>Goitrogens</vt:lpstr>
      <vt:lpstr>Goitrogens</vt:lpstr>
      <vt:lpstr>Antithyroid drugs</vt:lpstr>
      <vt:lpstr>Antithyroid drugs</vt:lpstr>
      <vt:lpstr>Antithyroid drugs</vt:lpstr>
      <vt:lpstr>Antithyroid drugs</vt:lpstr>
      <vt:lpstr>Antithyroid drugs</vt:lpstr>
      <vt:lpstr>Uterine stimulants</vt:lpstr>
      <vt:lpstr>Uterine stimulants-Oxytocin</vt:lpstr>
      <vt:lpstr>Uterine relaxants</vt:lpstr>
      <vt:lpstr>Uterine relaxants</vt:lpstr>
      <vt:lpstr>Uterine relaxants</vt:lpstr>
      <vt:lpstr>Uterine relaxants</vt:lpstr>
      <vt:lpstr>Uterine relaxants</vt:lpstr>
      <vt:lpstr>Uterine relaxants</vt:lpstr>
      <vt:lpstr>Uterine relaxants</vt:lpstr>
      <vt:lpstr>Uterine relaxants</vt:lpstr>
      <vt:lpstr>Angiotensins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HORMONES AND HORMONE ANTAGONISTS</dc:title>
  <dc:creator>USER</dc:creator>
  <cp:lastModifiedBy>USER</cp:lastModifiedBy>
  <cp:revision>72</cp:revision>
  <dcterms:created xsi:type="dcterms:W3CDTF">2020-04-23T14:27:36Z</dcterms:created>
  <dcterms:modified xsi:type="dcterms:W3CDTF">2020-05-05T05:16:16Z</dcterms:modified>
</cp:coreProperties>
</file>