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12192000"/>
  <p:notesSz cx="6858000" cy="9144000"/>
  <p:embeddedFontLst>
    <p:embeddedFont>
      <p:font typeface="IBM Plex Sans"/>
      <p:regular r:id="rId76"/>
      <p:bold r:id="rId77"/>
      <p:italic r:id="rId78"/>
      <p:boldItalic r:id="rId79"/>
    </p:embeddedFont>
    <p:embeddedFont>
      <p:font typeface="Arimo"/>
      <p:regular r:id="rId80"/>
      <p:bold r:id="rId81"/>
      <p:italic r:id="rId82"/>
      <p:boldItalic r:id="rId83"/>
    </p:embeddedFont>
    <p:embeddedFont>
      <p:font typeface="Oi"/>
      <p:regular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04F900-E95C-41B2-BA89-2E279880EB2D}">
  <a:tblStyle styleId="{DD04F900-E95C-41B2-BA89-2E279880EB2D}"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AD070A79-3275-4617-BD88-8DA9ED06DF2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i-regular.fntdata"/><Relationship Id="rId83" Type="http://schemas.openxmlformats.org/officeDocument/2006/relationships/font" Target="fonts/Arimo-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Arimo-regular.fntdata"/><Relationship Id="rId82" Type="http://schemas.openxmlformats.org/officeDocument/2006/relationships/font" Target="fonts/Arimo-italic.fntdata"/><Relationship Id="rId81" Type="http://schemas.openxmlformats.org/officeDocument/2006/relationships/font" Target="fonts/Arim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IBMPlexSans-bold.fntdata"/><Relationship Id="rId32" Type="http://schemas.openxmlformats.org/officeDocument/2006/relationships/slide" Target="slides/slide26.xml"/><Relationship Id="rId76" Type="http://schemas.openxmlformats.org/officeDocument/2006/relationships/font" Target="fonts/IBMPlexSans-regular.fntdata"/><Relationship Id="rId35" Type="http://schemas.openxmlformats.org/officeDocument/2006/relationships/slide" Target="slides/slide29.xml"/><Relationship Id="rId79" Type="http://schemas.openxmlformats.org/officeDocument/2006/relationships/font" Target="fonts/IBMPlexSans-boldItalic.fntdata"/><Relationship Id="rId34" Type="http://schemas.openxmlformats.org/officeDocument/2006/relationships/slide" Target="slides/slide28.xml"/><Relationship Id="rId78" Type="http://schemas.openxmlformats.org/officeDocument/2006/relationships/font" Target="fonts/IBMPlexSans-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6" name="Google Shape;36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3" name="Google Shape;39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22" name="Google Shape;42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8" name="Google Shape;43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58" name="Google Shape;45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73" name="Google Shape;47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89" name="Google Shape;48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98" name="Google Shape;49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08" name="Google Shape;50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22" name="Google Shape;52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36" name="Google Shape;53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63" name="Google Shape;56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74" name="Google Shape;57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06" name="Google Shape;60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0" name="Google Shape;62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38" name="Google Shape;63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49" name="Google Shape;64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63" name="Google Shape;66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80" name="Google Shape;68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97" name="Google Shape;69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11" name="Google Shape;71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26" name="Google Shape;72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41" name="Google Shape;74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54" name="Google Shape;75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69" name="Google Shape;76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83" name="Google Shape;78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98" name="Google Shape;79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07" name="Google Shape;80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17" name="Google Shape;81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28" name="Google Shape;828;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39" name="Google Shape;839;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50" name="Google Shape;85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62" name="Google Shape;86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72" name="Google Shape;87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83" name="Google Shape;88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93" name="Google Shape;893;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04" name="Google Shape;90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5200"/>
              <a:buFont typeface="Calibri"/>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3" name="Google Shape;23;p3"/>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sz="3733"/>
            </a:lvl1pPr>
            <a:lvl2pPr lvl="1" algn="ctr">
              <a:lnSpc>
                <a:spcPct val="100000"/>
              </a:lnSpc>
              <a:spcBef>
                <a:spcPts val="0"/>
              </a:spcBef>
              <a:spcAft>
                <a:spcPts val="0"/>
              </a:spcAft>
              <a:buClr>
                <a:schemeClr val="dk1"/>
              </a:buClr>
              <a:buSzPts val="2800"/>
              <a:buNone/>
              <a:defRPr sz="3733"/>
            </a:lvl2pPr>
            <a:lvl3pPr lvl="2" algn="ctr">
              <a:lnSpc>
                <a:spcPct val="100000"/>
              </a:lnSpc>
              <a:spcBef>
                <a:spcPts val="0"/>
              </a:spcBef>
              <a:spcAft>
                <a:spcPts val="0"/>
              </a:spcAft>
              <a:buClr>
                <a:schemeClr val="dk1"/>
              </a:buClr>
              <a:buSzPts val="2800"/>
              <a:buNone/>
              <a:defRPr sz="3733"/>
            </a:lvl3pPr>
            <a:lvl4pPr lvl="3" algn="ctr">
              <a:lnSpc>
                <a:spcPct val="100000"/>
              </a:lnSpc>
              <a:spcBef>
                <a:spcPts val="0"/>
              </a:spcBef>
              <a:spcAft>
                <a:spcPts val="0"/>
              </a:spcAft>
              <a:buClr>
                <a:schemeClr val="dk1"/>
              </a:buClr>
              <a:buSzPts val="2800"/>
              <a:buNone/>
              <a:defRPr sz="3733"/>
            </a:lvl4pPr>
            <a:lvl5pPr lvl="4" algn="ctr">
              <a:lnSpc>
                <a:spcPct val="100000"/>
              </a:lnSpc>
              <a:spcBef>
                <a:spcPts val="0"/>
              </a:spcBef>
              <a:spcAft>
                <a:spcPts val="0"/>
              </a:spcAft>
              <a:buClr>
                <a:schemeClr val="dk1"/>
              </a:buClr>
              <a:buSzPts val="2800"/>
              <a:buNone/>
              <a:defRPr sz="3733"/>
            </a:lvl5pPr>
            <a:lvl6pPr lvl="5" algn="ctr">
              <a:lnSpc>
                <a:spcPct val="100000"/>
              </a:lnSpc>
              <a:spcBef>
                <a:spcPts val="0"/>
              </a:spcBef>
              <a:spcAft>
                <a:spcPts val="0"/>
              </a:spcAft>
              <a:buClr>
                <a:schemeClr val="dk1"/>
              </a:buClr>
              <a:buSzPts val="2800"/>
              <a:buNone/>
              <a:defRPr sz="3733"/>
            </a:lvl6pPr>
            <a:lvl7pPr lvl="6" algn="ctr">
              <a:lnSpc>
                <a:spcPct val="100000"/>
              </a:lnSpc>
              <a:spcBef>
                <a:spcPts val="0"/>
              </a:spcBef>
              <a:spcAft>
                <a:spcPts val="0"/>
              </a:spcAft>
              <a:buClr>
                <a:schemeClr val="dk1"/>
              </a:buClr>
              <a:buSzPts val="2800"/>
              <a:buNone/>
              <a:defRPr sz="3733"/>
            </a:lvl7pPr>
            <a:lvl8pPr lvl="7" algn="ctr">
              <a:lnSpc>
                <a:spcPct val="100000"/>
              </a:lnSpc>
              <a:spcBef>
                <a:spcPts val="0"/>
              </a:spcBef>
              <a:spcAft>
                <a:spcPts val="0"/>
              </a:spcAft>
              <a:buClr>
                <a:schemeClr val="dk1"/>
              </a:buClr>
              <a:buSzPts val="2800"/>
              <a:buNone/>
              <a:defRPr sz="3733"/>
            </a:lvl8pPr>
            <a:lvl9pPr lvl="8" algn="ctr">
              <a:lnSpc>
                <a:spcPct val="100000"/>
              </a:lnSpc>
              <a:spcBef>
                <a:spcPts val="0"/>
              </a:spcBef>
              <a:spcAft>
                <a:spcPts val="0"/>
              </a:spcAft>
              <a:buClr>
                <a:schemeClr val="dk1"/>
              </a:buClr>
              <a:buSzPts val="2800"/>
              <a:buNone/>
              <a:defRPr sz="3733"/>
            </a:lvl9pPr>
          </a:lstStyle>
          <a:p/>
        </p:txBody>
      </p:sp>
      <p:sp>
        <p:nvSpPr>
          <p:cNvPr id="24" name="Google Shape;24;p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
          <p:cNvSpPr txBox="1"/>
          <p:nvPr>
            <p:ph idx="1" type="body"/>
          </p:nvPr>
        </p:nvSpPr>
        <p:spPr>
          <a:xfrm>
            <a:off x="838200" y="1825625"/>
            <a:ext cx="10515600" cy="43512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32" name="Google Shape;32;p5"/>
          <p:cNvSpPr txBox="1"/>
          <p:nvPr>
            <p:ph idx="10" type="dt"/>
          </p:nvPr>
        </p:nvSpPr>
        <p:spPr>
          <a:xfrm>
            <a:off x="838200" y="6356351"/>
            <a:ext cx="2743200" cy="3652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33" name="Google Shape;33;p5"/>
          <p:cNvSpPr txBox="1"/>
          <p:nvPr>
            <p:ph idx="11" type="ftr"/>
          </p:nvPr>
        </p:nvSpPr>
        <p:spPr>
          <a:xfrm>
            <a:off x="4038600" y="6356351"/>
            <a:ext cx="4114800" cy="3652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34" name="Google Shape;34;p5"/>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8" name="Google Shape;28;p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4.jp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6.jp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opendsa-server.cs.vt.edu/ODSA/Books/CS3/html/Glossary.html#term-efficient" TargetMode="External"/><Relationship Id="rId4" Type="http://schemas.openxmlformats.org/officeDocument/2006/relationships/hyperlink" Target="https://opendsa-server.cs.vt.edu/ODSA/Books/CS3/html/Glossary.html#term-resource-constraints" TargetMode="External"/><Relationship Id="rId5" Type="http://schemas.openxmlformats.org/officeDocument/2006/relationships/hyperlink" Target="https://opendsa-server.cs.vt.edu/ODSA/Books/CS3/html/Glossary.html#term-cost" TargetMode="External"/><Relationship Id="rId6"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39.png"/><Relationship Id="rId5"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Times New Roman"/>
              <a:buNone/>
            </a:pPr>
            <a:br>
              <a:rPr b="0" i="0" lang="en-US" sz="4000" u="none" cap="none" strike="noStrike">
                <a:solidFill>
                  <a:srgbClr val="FFFFFF"/>
                </a:solidFill>
                <a:latin typeface="Times New Roman"/>
                <a:ea typeface="Times New Roman"/>
                <a:cs typeface="Times New Roman"/>
                <a:sym typeface="Times New Roman"/>
              </a:rPr>
            </a:br>
            <a:endParaRPr sz="4000">
              <a:solidFill>
                <a:srgbClr val="FFFFFF"/>
              </a:solidFill>
            </a:endParaRPr>
          </a:p>
        </p:txBody>
      </p:sp>
      <p:sp>
        <p:nvSpPr>
          <p:cNvPr id="47" name="Google Shape;47;p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Data Structure(CSIT303)</a:t>
            </a:r>
            <a:endParaRPr/>
          </a:p>
          <a:p>
            <a:pPr indent="0" lvl="0" marL="0" rtl="0" algn="l">
              <a:lnSpc>
                <a:spcPct val="90000"/>
              </a:lnSpc>
              <a:spcBef>
                <a:spcPts val="1000"/>
              </a:spcBef>
              <a:spcAft>
                <a:spcPts val="0"/>
              </a:spcAft>
              <a:buClr>
                <a:schemeClr val="dk1"/>
              </a:buClr>
              <a:buSzPts val="2000"/>
              <a:buNone/>
            </a:pPr>
            <a:r>
              <a:rPr lang="en-US" sz="2000"/>
              <a:t>CI III semester</a:t>
            </a:r>
            <a:endParaRPr/>
          </a:p>
          <a:p>
            <a:pPr indent="0" lvl="0" marL="0" rtl="0" algn="l">
              <a:lnSpc>
                <a:spcPct val="90000"/>
              </a:lnSpc>
              <a:spcBef>
                <a:spcPts val="1000"/>
              </a:spcBef>
              <a:spcAft>
                <a:spcPts val="0"/>
              </a:spcAft>
              <a:buClr>
                <a:schemeClr val="dk1"/>
              </a:buClr>
              <a:buSzPts val="2000"/>
              <a:buNone/>
            </a:pPr>
            <a:r>
              <a:rPr lang="en-US" sz="2000"/>
              <a:t>Session July-Dec 2021</a:t>
            </a:r>
            <a:endParaRPr/>
          </a:p>
        </p:txBody>
      </p:sp>
      <p:pic>
        <p:nvPicPr>
          <p:cNvPr id="48" name="Google Shape;48;p6"/>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49" name="Google Shape;49;p6"/>
          <p:cNvSpPr txBox="1"/>
          <p:nvPr/>
        </p:nvSpPr>
        <p:spPr>
          <a:xfrm>
            <a:off x="4100995" y="139253"/>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Acropolis Institute of Technology and Research, Indore</a:t>
            </a:r>
            <a:endParaRPr b="0" i="0" sz="2800" u="none" cap="none" strike="noStrike">
              <a:solidFill>
                <a:schemeClr val="dk1"/>
              </a:solidFill>
              <a:latin typeface="Calibri"/>
              <a:ea typeface="Calibri"/>
              <a:cs typeface="Calibri"/>
              <a:sym typeface="Calibri"/>
            </a:endParaRPr>
          </a:p>
        </p:txBody>
      </p:sp>
      <p:sp>
        <p:nvSpPr>
          <p:cNvPr id="50" name="Google Shape;50;p6"/>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5"/>
          <p:cNvSpPr/>
          <p:nvPr/>
        </p:nvSpPr>
        <p:spPr>
          <a:xfrm>
            <a:off x="1525" y="0"/>
            <a:ext cx="121904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15"/>
          <p:cNvSpPr/>
          <p:nvPr/>
        </p:nvSpPr>
        <p:spPr>
          <a:xfrm flipH="1" rot="10800000">
            <a:off x="0" y="0"/>
            <a:ext cx="6356349" cy="6858000"/>
          </a:xfrm>
          <a:custGeom>
            <a:rect b="b" l="l" r="r" t="t"/>
            <a:pathLst>
              <a:path extrusionOk="0" h="6858000" w="7539895">
                <a:moveTo>
                  <a:pt x="7539895" y="6858000"/>
                </a:moveTo>
                <a:lnTo>
                  <a:pt x="0" y="6858000"/>
                </a:lnTo>
                <a:lnTo>
                  <a:pt x="0" y="0"/>
                </a:lnTo>
                <a:lnTo>
                  <a:pt x="4363741" y="0"/>
                </a:lnTo>
                <a:close/>
              </a:path>
            </a:pathLst>
          </a:cu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5"/>
          <p:cNvSpPr/>
          <p:nvPr/>
        </p:nvSpPr>
        <p:spPr>
          <a:xfrm flipH="1" rot="10800000">
            <a:off x="0" y="0"/>
            <a:ext cx="5979591" cy="6858000"/>
          </a:xfrm>
          <a:custGeom>
            <a:rect b="b" l="l" r="r" t="t"/>
            <a:pathLst>
              <a:path extrusionOk="0" h="6858000" w="7092985">
                <a:moveTo>
                  <a:pt x="7092985" y="6858000"/>
                </a:moveTo>
                <a:lnTo>
                  <a:pt x="0" y="6858000"/>
                </a:lnTo>
                <a:lnTo>
                  <a:pt x="0" y="0"/>
                </a:lnTo>
                <a:lnTo>
                  <a:pt x="3916831"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5"/>
          <p:cNvSpPr txBox="1"/>
          <p:nvPr>
            <p:ph type="title"/>
          </p:nvPr>
        </p:nvSpPr>
        <p:spPr>
          <a:xfrm>
            <a:off x="838200" y="704088"/>
            <a:ext cx="3529953" cy="2980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br>
              <a:rPr lang="en-US">
                <a:solidFill>
                  <a:schemeClr val="lt1"/>
                </a:solidFill>
              </a:rPr>
            </a:br>
            <a:r>
              <a:rPr lang="en-US">
                <a:solidFill>
                  <a:schemeClr val="lt1"/>
                </a:solidFill>
              </a:rPr>
              <a:t> Teaching-Learning strategy</a:t>
            </a:r>
            <a:endParaRPr/>
          </a:p>
        </p:txBody>
      </p:sp>
      <p:sp>
        <p:nvSpPr>
          <p:cNvPr id="146" name="Google Shape;146;p15"/>
          <p:cNvSpPr txBox="1"/>
          <p:nvPr>
            <p:ph idx="1" type="body"/>
          </p:nvPr>
        </p:nvSpPr>
        <p:spPr>
          <a:xfrm>
            <a:off x="6212410" y="704088"/>
            <a:ext cx="5135293" cy="524865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900"/>
              <a:buNone/>
            </a:pPr>
            <a:r>
              <a:rPr lang="en-US" sz="1900"/>
              <a:t>This course is oriented towards being:</a:t>
            </a:r>
            <a:endParaRPr/>
          </a:p>
          <a:p>
            <a:pPr indent="-228600" lvl="0" marL="228600" rtl="0" algn="l">
              <a:lnSpc>
                <a:spcPct val="90000"/>
              </a:lnSpc>
              <a:spcBef>
                <a:spcPts val="1000"/>
              </a:spcBef>
              <a:spcAft>
                <a:spcPts val="0"/>
              </a:spcAft>
              <a:buClr>
                <a:schemeClr val="dk1"/>
              </a:buClr>
              <a:buSzPts val="1900"/>
              <a:buNone/>
            </a:pPr>
            <a:r>
              <a:rPr lang="en-US" sz="1900"/>
              <a:t>● active-learning:</a:t>
            </a:r>
            <a:endParaRPr/>
          </a:p>
          <a:p>
            <a:pPr indent="-228600" lvl="0" marL="228600" rtl="0" algn="l">
              <a:lnSpc>
                <a:spcPct val="90000"/>
              </a:lnSpc>
              <a:spcBef>
                <a:spcPts val="1000"/>
              </a:spcBef>
              <a:spcAft>
                <a:spcPts val="0"/>
              </a:spcAft>
              <a:buClr>
                <a:schemeClr val="dk1"/>
              </a:buClr>
              <a:buSzPts val="1900"/>
              <a:buNone/>
            </a:pPr>
            <a:r>
              <a:rPr lang="en-US" sz="1900"/>
              <a:t>– I will not be simply lecturing.</a:t>
            </a:r>
            <a:endParaRPr/>
          </a:p>
          <a:p>
            <a:pPr indent="-228600" lvl="0" marL="228600" rtl="0" algn="l">
              <a:lnSpc>
                <a:spcPct val="90000"/>
              </a:lnSpc>
              <a:spcBef>
                <a:spcPts val="1000"/>
              </a:spcBef>
              <a:spcAft>
                <a:spcPts val="0"/>
              </a:spcAft>
              <a:buClr>
                <a:schemeClr val="dk1"/>
              </a:buClr>
              <a:buSzPts val="1900"/>
              <a:buNone/>
            </a:pPr>
            <a:r>
              <a:rPr lang="en-US" sz="1900"/>
              <a:t>– You will have to do a lot of thinking during class!</a:t>
            </a:r>
            <a:endParaRPr/>
          </a:p>
          <a:p>
            <a:pPr indent="-228600" lvl="0" marL="228600" rtl="0" algn="l">
              <a:lnSpc>
                <a:spcPct val="90000"/>
              </a:lnSpc>
              <a:spcBef>
                <a:spcPts val="1000"/>
              </a:spcBef>
              <a:spcAft>
                <a:spcPts val="0"/>
              </a:spcAft>
              <a:buClr>
                <a:schemeClr val="dk1"/>
              </a:buClr>
              <a:buSzPts val="1900"/>
              <a:buNone/>
            </a:pPr>
            <a:r>
              <a:rPr lang="en-US" sz="1900"/>
              <a:t>● collaborative-learning:</a:t>
            </a:r>
            <a:endParaRPr/>
          </a:p>
          <a:p>
            <a:pPr indent="-228600" lvl="0" marL="228600" rtl="0" algn="l">
              <a:lnSpc>
                <a:spcPct val="90000"/>
              </a:lnSpc>
              <a:spcBef>
                <a:spcPts val="1000"/>
              </a:spcBef>
              <a:spcAft>
                <a:spcPts val="0"/>
              </a:spcAft>
              <a:buClr>
                <a:schemeClr val="dk1"/>
              </a:buClr>
              <a:buSzPts val="1900"/>
              <a:buNone/>
            </a:pPr>
            <a:r>
              <a:rPr lang="en-US" sz="1900"/>
              <a:t>– You will do small group discussion activities.</a:t>
            </a:r>
            <a:endParaRPr/>
          </a:p>
          <a:p>
            <a:pPr indent="-228600" lvl="0" marL="228600" rtl="0" algn="l">
              <a:lnSpc>
                <a:spcPct val="90000"/>
              </a:lnSpc>
              <a:spcBef>
                <a:spcPts val="1000"/>
              </a:spcBef>
              <a:spcAft>
                <a:spcPts val="0"/>
              </a:spcAft>
              <a:buClr>
                <a:schemeClr val="dk1"/>
              </a:buClr>
              <a:buSzPts val="1900"/>
              <a:buNone/>
            </a:pPr>
            <a:r>
              <a:rPr lang="en-US" sz="1900"/>
              <a:t>– You will teach and learn from each other!</a:t>
            </a:r>
            <a:endParaRPr/>
          </a:p>
          <a:p>
            <a:pPr indent="-228600" lvl="0" marL="228600" rtl="0" algn="l">
              <a:lnSpc>
                <a:spcPct val="90000"/>
              </a:lnSpc>
              <a:spcBef>
                <a:spcPts val="1000"/>
              </a:spcBef>
              <a:spcAft>
                <a:spcPts val="0"/>
              </a:spcAft>
              <a:buClr>
                <a:schemeClr val="dk1"/>
              </a:buClr>
              <a:buSzPts val="1900"/>
              <a:buNone/>
            </a:pPr>
            <a:r>
              <a:rPr lang="en-US" sz="1900"/>
              <a:t>● Note:</a:t>
            </a:r>
            <a:endParaRPr/>
          </a:p>
          <a:p>
            <a:pPr indent="-228600" lvl="0" marL="228600" rtl="0" algn="l">
              <a:lnSpc>
                <a:spcPct val="90000"/>
              </a:lnSpc>
              <a:spcBef>
                <a:spcPts val="1000"/>
              </a:spcBef>
              <a:spcAft>
                <a:spcPts val="0"/>
              </a:spcAft>
              <a:buClr>
                <a:schemeClr val="dk1"/>
              </a:buClr>
              <a:buSzPts val="1900"/>
              <a:buNone/>
            </a:pPr>
            <a:r>
              <a:rPr lang="en-US" sz="1900"/>
              <a:t>– You cannot simply sit in class and expect me to “tell” you all the “relevant details”.</a:t>
            </a:r>
            <a:endParaRPr/>
          </a:p>
          <a:p>
            <a:pPr indent="-228600" lvl="0" marL="228600" rtl="0" algn="l">
              <a:lnSpc>
                <a:spcPct val="90000"/>
              </a:lnSpc>
              <a:spcBef>
                <a:spcPts val="1000"/>
              </a:spcBef>
              <a:spcAft>
                <a:spcPts val="0"/>
              </a:spcAft>
              <a:buClr>
                <a:schemeClr val="dk1"/>
              </a:buClr>
              <a:buSzPts val="1900"/>
              <a:buNone/>
            </a:pPr>
            <a:r>
              <a:rPr lang="en-US" sz="1900"/>
              <a:t>– For any topic, I will mostly pose some questions.</a:t>
            </a:r>
            <a:endParaRPr/>
          </a:p>
          <a:p>
            <a:pPr indent="-228600" lvl="0" marL="228600" rtl="0" algn="l">
              <a:lnSpc>
                <a:spcPct val="90000"/>
              </a:lnSpc>
              <a:spcBef>
                <a:spcPts val="1000"/>
              </a:spcBef>
              <a:spcAft>
                <a:spcPts val="0"/>
              </a:spcAft>
              <a:buClr>
                <a:schemeClr val="dk1"/>
              </a:buClr>
              <a:buSzPts val="1900"/>
              <a:buNone/>
            </a:pPr>
            <a:r>
              <a:rPr lang="en-US" sz="1900"/>
              <a:t>– If you do not participate, this course can seem boring and as “not having enough depth”</a:t>
            </a:r>
            <a:endParaRPr/>
          </a:p>
        </p:txBody>
      </p:sp>
      <p:sp>
        <p:nvSpPr>
          <p:cNvPr id="147" name="Google Shape;1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Engg.                                                  Faculty: Nisha Rathi</a:t>
            </a:r>
            <a:endParaRPr/>
          </a:p>
        </p:txBody>
      </p:sp>
      <p:sp>
        <p:nvSpPr>
          <p:cNvPr id="148" name="Google Shape;1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49" name="Google Shape;149;p15"/>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6"/>
          <p:cNvSpPr/>
          <p:nvPr/>
        </p:nvSpPr>
        <p:spPr>
          <a:xfrm>
            <a:off x="-1" y="0"/>
            <a:ext cx="3864635"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6"/>
          <p:cNvSpPr txBox="1"/>
          <p:nvPr>
            <p:ph type="title"/>
          </p:nvPr>
        </p:nvSpPr>
        <p:spPr>
          <a:xfrm>
            <a:off x="312724" y="3433763"/>
            <a:ext cx="3197013" cy="2743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alibri"/>
              <a:buNone/>
            </a:pPr>
            <a:br>
              <a:rPr lang="en-US" sz="4800">
                <a:solidFill>
                  <a:schemeClr val="lt1"/>
                </a:solidFill>
              </a:rPr>
            </a:br>
            <a:r>
              <a:rPr lang="en-US" sz="4800">
                <a:solidFill>
                  <a:schemeClr val="lt1"/>
                </a:solidFill>
              </a:rPr>
              <a:t> Motivating Discussion</a:t>
            </a:r>
            <a:endParaRPr/>
          </a:p>
        </p:txBody>
      </p:sp>
      <p:pic>
        <p:nvPicPr>
          <p:cNvPr descr="City" id="156" name="Google Shape;156;p16"/>
          <p:cNvPicPr preferRelativeResize="0"/>
          <p:nvPr/>
        </p:nvPicPr>
        <p:blipFill rotWithShape="1">
          <a:blip r:embed="rId3">
            <a:alphaModFix/>
          </a:blip>
          <a:srcRect b="0" l="0" r="0" t="0"/>
          <a:stretch/>
        </p:blipFill>
        <p:spPr>
          <a:xfrm>
            <a:off x="1402271" y="2122544"/>
            <a:ext cx="914400" cy="914400"/>
          </a:xfrm>
          <a:prstGeom prst="rect">
            <a:avLst/>
          </a:prstGeom>
          <a:noFill/>
          <a:ln>
            <a:noFill/>
          </a:ln>
        </p:spPr>
      </p:pic>
      <p:sp>
        <p:nvSpPr>
          <p:cNvPr id="157" name="Google Shape;157;p16"/>
          <p:cNvSpPr txBox="1"/>
          <p:nvPr>
            <p:ph idx="1" type="body"/>
          </p:nvPr>
        </p:nvSpPr>
        <p:spPr>
          <a:xfrm>
            <a:off x="4330719" y="641615"/>
            <a:ext cx="7289799" cy="553349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200"/>
              <a:buNone/>
            </a:pPr>
            <a:r>
              <a:rPr lang="en-US" sz="2200"/>
              <a:t>Structures and algorithms are required for efficient work in all walks of daily life. Examples?</a:t>
            </a:r>
            <a:endParaRPr/>
          </a:p>
          <a:p>
            <a:pPr indent="-2286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None/>
            </a:pPr>
            <a:r>
              <a:rPr lang="en-US" sz="2200"/>
              <a:t>● Hostel-room analogy:</a:t>
            </a:r>
            <a:endParaRPr/>
          </a:p>
          <a:p>
            <a:pPr indent="-228600" lvl="0" marL="228600" rtl="0" algn="l">
              <a:lnSpc>
                <a:spcPct val="90000"/>
              </a:lnSpc>
              <a:spcBef>
                <a:spcPts val="1000"/>
              </a:spcBef>
              <a:spcAft>
                <a:spcPts val="0"/>
              </a:spcAft>
              <a:buClr>
                <a:schemeClr val="dk1"/>
              </a:buClr>
              <a:buSzPts val="2200"/>
              <a:buNone/>
            </a:pPr>
            <a:r>
              <a:rPr lang="en-US" sz="2200"/>
              <a:t>– A “cluttered” room: quick to store but takes time to find items</a:t>
            </a:r>
            <a:endParaRPr/>
          </a:p>
          <a:p>
            <a:pPr indent="-228600" lvl="0" marL="228600" rtl="0" algn="l">
              <a:lnSpc>
                <a:spcPct val="90000"/>
              </a:lnSpc>
              <a:spcBef>
                <a:spcPts val="1000"/>
              </a:spcBef>
              <a:spcAft>
                <a:spcPts val="0"/>
              </a:spcAft>
              <a:buClr>
                <a:schemeClr val="dk1"/>
              </a:buClr>
              <a:buSzPts val="2200"/>
              <a:buNone/>
            </a:pPr>
            <a:r>
              <a:rPr lang="en-US" sz="2200"/>
              <a:t>– An “organized” room: quick to find items but takes time to store</a:t>
            </a:r>
            <a:endParaRPr/>
          </a:p>
          <a:p>
            <a:pPr indent="-2286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None/>
            </a:pPr>
            <a:r>
              <a:rPr lang="en-US" sz="2200"/>
              <a:t>● Points:</a:t>
            </a:r>
            <a:endParaRPr/>
          </a:p>
          <a:p>
            <a:pPr indent="-228600" lvl="0" marL="228600" rtl="0" algn="l">
              <a:lnSpc>
                <a:spcPct val="90000"/>
              </a:lnSpc>
              <a:spcBef>
                <a:spcPts val="1000"/>
              </a:spcBef>
              <a:spcAft>
                <a:spcPts val="0"/>
              </a:spcAft>
              <a:buClr>
                <a:schemeClr val="dk1"/>
              </a:buClr>
              <a:buSzPts val="2200"/>
              <a:buNone/>
            </a:pPr>
            <a:r>
              <a:rPr lang="en-US" sz="2200"/>
              <a:t>– For each “application” a different structure may be required</a:t>
            </a:r>
            <a:endParaRPr/>
          </a:p>
          <a:p>
            <a:pPr indent="-228600" lvl="0" marL="228600" rtl="0" algn="l">
              <a:lnSpc>
                <a:spcPct val="90000"/>
              </a:lnSpc>
              <a:spcBef>
                <a:spcPts val="1000"/>
              </a:spcBef>
              <a:spcAft>
                <a:spcPts val="0"/>
              </a:spcAft>
              <a:buClr>
                <a:schemeClr val="dk1"/>
              </a:buClr>
              <a:buSzPts val="2200"/>
              <a:buNone/>
            </a:pPr>
            <a:r>
              <a:rPr lang="en-US" sz="2200"/>
              <a:t>– Depending on the structure, the process of using it efficiently will be different.</a:t>
            </a:r>
            <a:endParaRPr/>
          </a:p>
        </p:txBody>
      </p:sp>
      <p:sp>
        <p:nvSpPr>
          <p:cNvPr id="158" name="Google Shape;158;p16"/>
          <p:cNvSpPr txBox="1"/>
          <p:nvPr>
            <p:ph idx="11" type="ftr"/>
          </p:nvPr>
        </p:nvSpPr>
        <p:spPr>
          <a:xfrm>
            <a:off x="4064000" y="6356350"/>
            <a:ext cx="40894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Engg.                                                  Faculty: Nisha Rathi</a:t>
            </a:r>
            <a:endParaRPr/>
          </a:p>
        </p:txBody>
      </p:sp>
      <p:sp>
        <p:nvSpPr>
          <p:cNvPr id="159" name="Google Shape;15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60" name="Google Shape;160;p16"/>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17"/>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7"/>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7"/>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7"/>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7"/>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7"/>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br>
              <a:rPr lang="en-US" sz="4000">
                <a:solidFill>
                  <a:srgbClr val="FFFFFF"/>
                </a:solidFill>
              </a:rPr>
            </a:br>
            <a:r>
              <a:rPr lang="en-US" sz="4000">
                <a:solidFill>
                  <a:srgbClr val="FFFFFF"/>
                </a:solidFill>
              </a:rPr>
              <a:t> Motivating Discussion</a:t>
            </a:r>
            <a:endParaRPr/>
          </a:p>
        </p:txBody>
      </p:sp>
      <p:sp>
        <p:nvSpPr>
          <p:cNvPr id="172" name="Google Shape;172;p17"/>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Engg.                                                  Faculty: Nisha Rathi</a:t>
            </a:r>
            <a:endParaRPr/>
          </a:p>
        </p:txBody>
      </p:sp>
      <p:sp>
        <p:nvSpPr>
          <p:cNvPr id="173" name="Google Shape;173;p17"/>
          <p:cNvSpPr txBox="1"/>
          <p:nvPr>
            <p:ph idx="1" type="body"/>
          </p:nvPr>
        </p:nvSpPr>
        <p:spPr>
          <a:xfrm>
            <a:off x="6503158" y="649480"/>
            <a:ext cx="48624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700"/>
              <a:buNone/>
            </a:pPr>
            <a:r>
              <a:rPr lang="en-US" sz="1700"/>
              <a:t>Example: key borrowing log for different rooms</a:t>
            </a:r>
            <a:endParaRPr/>
          </a:p>
          <a:p>
            <a:pPr indent="-228600" lvl="0" marL="228600" rtl="0" algn="l">
              <a:lnSpc>
                <a:spcPct val="90000"/>
              </a:lnSpc>
              <a:spcBef>
                <a:spcPts val="1000"/>
              </a:spcBef>
              <a:spcAft>
                <a:spcPts val="0"/>
              </a:spcAft>
              <a:buClr>
                <a:schemeClr val="dk1"/>
              </a:buClr>
              <a:buSzPts val="1700"/>
              <a:buNone/>
            </a:pPr>
            <a:r>
              <a:rPr lang="en-US" sz="1700"/>
              <a:t>● “Structure” used: A huge journal book</a:t>
            </a:r>
            <a:endParaRPr/>
          </a:p>
          <a:p>
            <a:pPr indent="-228600" lvl="0" marL="228600" rtl="0" algn="l">
              <a:lnSpc>
                <a:spcPct val="90000"/>
              </a:lnSpc>
              <a:spcBef>
                <a:spcPts val="1000"/>
              </a:spcBef>
              <a:spcAft>
                <a:spcPts val="0"/>
              </a:spcAft>
              <a:buClr>
                <a:schemeClr val="dk1"/>
              </a:buClr>
              <a:buSzPts val="1700"/>
              <a:buNone/>
            </a:pPr>
            <a:r>
              <a:rPr lang="en-US" sz="1700"/>
              <a:t>– One page per room – sequentially assigned</a:t>
            </a:r>
            <a:endParaRPr/>
          </a:p>
          <a:p>
            <a:pPr indent="-228600" lvl="0" marL="228600" rtl="0" algn="l">
              <a:lnSpc>
                <a:spcPct val="90000"/>
              </a:lnSpc>
              <a:spcBef>
                <a:spcPts val="1000"/>
              </a:spcBef>
              <a:spcAft>
                <a:spcPts val="0"/>
              </a:spcAft>
              <a:buClr>
                <a:schemeClr val="dk1"/>
              </a:buClr>
              <a:buSzPts val="1700"/>
              <a:buNone/>
            </a:pPr>
            <a:r>
              <a:rPr lang="en-US" sz="1700"/>
              <a:t>– Room page index on first page</a:t>
            </a:r>
            <a:endParaRPr/>
          </a:p>
          <a:p>
            <a:pPr indent="-228600" lvl="0" marL="228600" rtl="0" algn="l">
              <a:lnSpc>
                <a:spcPct val="90000"/>
              </a:lnSpc>
              <a:spcBef>
                <a:spcPts val="1000"/>
              </a:spcBef>
              <a:spcAft>
                <a:spcPts val="0"/>
              </a:spcAft>
              <a:buClr>
                <a:schemeClr val="dk1"/>
              </a:buClr>
              <a:buSzPts val="1700"/>
              <a:buNone/>
            </a:pPr>
            <a:r>
              <a:rPr lang="en-US" sz="1700"/>
              <a:t>– Fixed number of entries per page</a:t>
            </a:r>
            <a:endParaRPr/>
          </a:p>
          <a:p>
            <a:pPr indent="-228600" lvl="0" marL="228600" rtl="0" algn="l">
              <a:lnSpc>
                <a:spcPct val="90000"/>
              </a:lnSpc>
              <a:spcBef>
                <a:spcPts val="1000"/>
              </a:spcBef>
              <a:spcAft>
                <a:spcPts val="0"/>
              </a:spcAft>
              <a:buClr>
                <a:schemeClr val="dk1"/>
              </a:buClr>
              <a:buSzPts val="1700"/>
              <a:buNone/>
            </a:pPr>
            <a:r>
              <a:rPr lang="en-US" sz="1700"/>
              <a:t>– When page finishes, watchman writes the new page number at the bottom of this page</a:t>
            </a:r>
            <a:endParaRPr/>
          </a:p>
          <a:p>
            <a:pPr indent="-228600" lvl="0" marL="228600" rtl="0" algn="l">
              <a:lnSpc>
                <a:spcPct val="90000"/>
              </a:lnSpc>
              <a:spcBef>
                <a:spcPts val="1000"/>
              </a:spcBef>
              <a:spcAft>
                <a:spcPts val="0"/>
              </a:spcAft>
              <a:buClr>
                <a:schemeClr val="dk1"/>
              </a:buClr>
              <a:buSzPts val="1700"/>
              <a:buNone/>
            </a:pPr>
            <a:r>
              <a:rPr lang="en-US" sz="1700"/>
              <a:t>Sometimes we have to follow 2-3 links to get to the active page</a:t>
            </a:r>
            <a:endParaRPr/>
          </a:p>
          <a:p>
            <a:pPr indent="-228600" lvl="0" marL="228600" rtl="0" algn="l">
              <a:lnSpc>
                <a:spcPct val="90000"/>
              </a:lnSpc>
              <a:spcBef>
                <a:spcPts val="1000"/>
              </a:spcBef>
              <a:spcAft>
                <a:spcPts val="0"/>
              </a:spcAft>
              <a:buClr>
                <a:schemeClr val="dk1"/>
              </a:buClr>
              <a:buSzPts val="1700"/>
              <a:buNone/>
            </a:pPr>
            <a:r>
              <a:t/>
            </a:r>
            <a:endParaRPr sz="1700"/>
          </a:p>
          <a:p>
            <a:pPr indent="-228600" lvl="0" marL="228600" rtl="0" algn="l">
              <a:lnSpc>
                <a:spcPct val="90000"/>
              </a:lnSpc>
              <a:spcBef>
                <a:spcPts val="1000"/>
              </a:spcBef>
              <a:spcAft>
                <a:spcPts val="0"/>
              </a:spcAft>
              <a:buClr>
                <a:schemeClr val="dk1"/>
              </a:buClr>
              <a:buSzPts val="1700"/>
              <a:buNone/>
            </a:pPr>
            <a:r>
              <a:rPr lang="en-US" sz="1700"/>
              <a:t>● More alternatives: File with loose sheets of paper, insert new sheet when page runs out – index using index tabs with room number</a:t>
            </a:r>
            <a:endParaRPr/>
          </a:p>
          <a:p>
            <a:pPr indent="-228600" lvl="0" marL="228600" rtl="0" algn="l">
              <a:lnSpc>
                <a:spcPct val="90000"/>
              </a:lnSpc>
              <a:spcBef>
                <a:spcPts val="1000"/>
              </a:spcBef>
              <a:spcAft>
                <a:spcPts val="0"/>
              </a:spcAft>
              <a:buClr>
                <a:schemeClr val="dk1"/>
              </a:buClr>
              <a:buSzPts val="1700"/>
              <a:buNone/>
            </a:pPr>
            <a:r>
              <a:rPr lang="en-US" sz="1700"/>
              <a:t>– completely gets rid of need for page numbers, following links, etc</a:t>
            </a:r>
            <a:endParaRPr sz="1700"/>
          </a:p>
          <a:p>
            <a:pPr indent="-228600" lvl="0" marL="228600" rtl="0" algn="l">
              <a:lnSpc>
                <a:spcPct val="90000"/>
              </a:lnSpc>
              <a:spcBef>
                <a:spcPts val="1000"/>
              </a:spcBef>
              <a:spcAft>
                <a:spcPts val="0"/>
              </a:spcAft>
              <a:buClr>
                <a:schemeClr val="dk1"/>
              </a:buClr>
              <a:buSzPts val="1700"/>
              <a:buNone/>
            </a:pPr>
            <a:r>
              <a:rPr lang="en-US" sz="1700"/>
              <a:t>– Requires more capabilities, and a different access technique</a:t>
            </a:r>
            <a:endParaRPr/>
          </a:p>
          <a:p>
            <a:pPr indent="-228600" lvl="0" marL="228600" rtl="0" algn="l">
              <a:lnSpc>
                <a:spcPct val="90000"/>
              </a:lnSpc>
              <a:spcBef>
                <a:spcPts val="1000"/>
              </a:spcBef>
              <a:spcAft>
                <a:spcPts val="0"/>
              </a:spcAft>
              <a:buClr>
                <a:schemeClr val="dk1"/>
              </a:buClr>
              <a:buSzPts val="1700"/>
              <a:buNone/>
            </a:pPr>
            <a:r>
              <a:t/>
            </a:r>
            <a:endParaRPr sz="1700"/>
          </a:p>
        </p:txBody>
      </p:sp>
      <p:sp>
        <p:nvSpPr>
          <p:cNvPr id="174" name="Google Shape;174;p17"/>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175" name="Google Shape;175;p17"/>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18"/>
          <p:cNvSpPr txBox="1"/>
          <p:nvPr/>
        </p:nvSpPr>
        <p:spPr>
          <a:xfrm>
            <a:off x="5214579" y="629266"/>
            <a:ext cx="6422849" cy="167660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3700" u="none" cap="none" strike="noStrike">
                <a:solidFill>
                  <a:schemeClr val="dk1"/>
                </a:solidFill>
                <a:latin typeface="Calibri"/>
                <a:ea typeface="Calibri"/>
                <a:cs typeface="Calibri"/>
                <a:sym typeface="Calibri"/>
              </a:rPr>
              <a:t>Acropolis Institute of Technology &amp; Research, Indore</a:t>
            </a:r>
            <a:endParaRPr b="1" i="0" sz="3700" u="none" cap="none" strike="noStrike">
              <a:solidFill>
                <a:schemeClr val="dk1"/>
              </a:solidFill>
              <a:latin typeface="Calibri"/>
              <a:ea typeface="Calibri"/>
              <a:cs typeface="Calibri"/>
              <a:sym typeface="Calibri"/>
            </a:endParaRPr>
          </a:p>
        </p:txBody>
      </p:sp>
      <p:sp>
        <p:nvSpPr>
          <p:cNvPr id="181" name="Google Shape;181;p18"/>
          <p:cNvSpPr/>
          <p:nvPr/>
        </p:nvSpPr>
        <p:spPr>
          <a:xfrm>
            <a:off x="0" y="0"/>
            <a:ext cx="4636008" cy="6858000"/>
          </a:xfrm>
          <a:prstGeom prst="rect">
            <a:avLst/>
          </a:prstGeom>
          <a:solidFill>
            <a:srgbClr val="414C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18"/>
          <p:cNvSpPr/>
          <p:nvPr/>
        </p:nvSpPr>
        <p:spPr>
          <a:xfrm>
            <a:off x="484632" y="559407"/>
            <a:ext cx="3666744"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83" name="Google Shape;183;p18"/>
          <p:cNvPicPr preferRelativeResize="0"/>
          <p:nvPr/>
        </p:nvPicPr>
        <p:blipFill rotWithShape="1">
          <a:blip r:embed="rId3">
            <a:alphaModFix/>
          </a:blip>
          <a:srcRect b="0" l="0" r="0" t="0"/>
          <a:stretch/>
        </p:blipFill>
        <p:spPr>
          <a:xfrm>
            <a:off x="761364" y="2263023"/>
            <a:ext cx="3113280" cy="2331954"/>
          </a:xfrm>
          <a:prstGeom prst="rect">
            <a:avLst/>
          </a:prstGeom>
          <a:noFill/>
          <a:ln>
            <a:noFill/>
          </a:ln>
        </p:spPr>
      </p:pic>
      <p:sp>
        <p:nvSpPr>
          <p:cNvPr id="184" name="Google Shape;184;p18"/>
          <p:cNvSpPr txBox="1"/>
          <p:nvPr>
            <p:ph idx="1" type="body"/>
          </p:nvPr>
        </p:nvSpPr>
        <p:spPr>
          <a:xfrm>
            <a:off x="5214581" y="2438400"/>
            <a:ext cx="6422848" cy="3785419"/>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b="1" lang="en-US" sz="2000"/>
              <a:t>Unit 1: Introduction Data, data type, data object. Types of data structure – primitive &amp;n nonprimitive , linear &amp; non-linear. Operations on data structures – traversing, searching , inserting , deleting. Complexity analysis – worst case, best case, average case. Time – space trade off , algorithm efficiency, asymptotic notations – big oh , omega , theta.</a:t>
            </a:r>
            <a:endParaRPr/>
          </a:p>
        </p:txBody>
      </p:sp>
      <p:sp>
        <p:nvSpPr>
          <p:cNvPr id="185" name="Google Shape;185;p18"/>
          <p:cNvSpPr txBox="1"/>
          <p:nvPr/>
        </p:nvSpPr>
        <p:spPr>
          <a:xfrm>
            <a:off x="5214579" y="6488668"/>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9"/>
          <p:cNvSpPr txBox="1"/>
          <p:nvPr/>
        </p:nvSpPr>
        <p:spPr>
          <a:xfrm>
            <a:off x="457200" y="502020"/>
            <a:ext cx="7491045" cy="986851"/>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0" i="0" lang="en-US" sz="3200" u="none" cap="none" strike="noStrike">
                <a:solidFill>
                  <a:schemeClr val="dk1"/>
                </a:solidFill>
                <a:latin typeface="Times New Roman"/>
                <a:ea typeface="Times New Roman"/>
                <a:cs typeface="Times New Roman"/>
                <a:sym typeface="Times New Roman"/>
              </a:rPr>
              <a:t>Data</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192" name="Google Shape;192;p19"/>
          <p:cNvSpPr txBox="1"/>
          <p:nvPr>
            <p:ph idx="1" type="body"/>
          </p:nvPr>
        </p:nvSpPr>
        <p:spPr>
          <a:xfrm>
            <a:off x="457200" y="1488872"/>
            <a:ext cx="6594913" cy="445210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3200"/>
              <a:buNone/>
            </a:pPr>
            <a:r>
              <a:t/>
            </a:r>
            <a:endParaRPr i="1"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3200"/>
              <a:buNone/>
            </a:pPr>
            <a:r>
              <a:rPr i="1" lang="en-US" sz="3200">
                <a:latin typeface="Times New Roman"/>
                <a:ea typeface="Times New Roman"/>
                <a:cs typeface="Times New Roman"/>
                <a:sym typeface="Times New Roman"/>
              </a:rPr>
              <a:t>Data is facts and statistics collected for reference or analysis.</a:t>
            </a:r>
            <a:endParaRPr/>
          </a:p>
          <a:p>
            <a:pPr indent="0" lvl="0" marL="0" rtl="0" algn="just">
              <a:lnSpc>
                <a:spcPct val="90000"/>
              </a:lnSpc>
              <a:spcBef>
                <a:spcPts val="1000"/>
              </a:spcBef>
              <a:spcAft>
                <a:spcPts val="0"/>
              </a:spcAft>
              <a:buClr>
                <a:schemeClr val="dk1"/>
              </a:buClr>
              <a:buSzPts val="3200"/>
              <a:buNone/>
            </a:pPr>
            <a:r>
              <a:rPr i="1" lang="en-US" sz="3200">
                <a:latin typeface="Times New Roman"/>
                <a:ea typeface="Times New Roman"/>
                <a:cs typeface="Times New Roman"/>
                <a:sym typeface="Times New Roman"/>
              </a:rPr>
              <a:t>Data is the name given to basic facts and entities such as names and numbers. The main examples of data are weights, prices, costs, numbers of items sold, employee names, product names, addresses, tax codes, registration marks etc.</a:t>
            </a:r>
            <a:endParaRPr/>
          </a:p>
          <a:p>
            <a:pPr indent="0" lvl="0" marL="0" rtl="0" algn="l">
              <a:lnSpc>
                <a:spcPct val="90000"/>
              </a:lnSpc>
              <a:spcBef>
                <a:spcPts val="1000"/>
              </a:spcBef>
              <a:spcAft>
                <a:spcPts val="0"/>
              </a:spcAft>
              <a:buClr>
                <a:schemeClr val="dk1"/>
              </a:buClr>
              <a:buSzPts val="3200"/>
              <a:buNone/>
            </a:pPr>
            <a:r>
              <a:t/>
            </a:r>
            <a:endParaRPr i="1"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3200"/>
              <a:buNone/>
            </a:pPr>
            <a:r>
              <a:t/>
            </a:r>
            <a:endParaRPr i="1" sz="3200">
              <a:latin typeface="Times New Roman"/>
              <a:ea typeface="Times New Roman"/>
              <a:cs typeface="Times New Roman"/>
              <a:sym typeface="Times New Roman"/>
            </a:endParaRPr>
          </a:p>
        </p:txBody>
      </p:sp>
      <p:sp>
        <p:nvSpPr>
          <p:cNvPr id="193" name="Google Shape;193;p19"/>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9"/>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9"/>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19"/>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7" name="Google Shape;197;p19"/>
          <p:cNvPicPr preferRelativeResize="0"/>
          <p:nvPr/>
        </p:nvPicPr>
        <p:blipFill rotWithShape="1">
          <a:blip r:embed="rId3">
            <a:alphaModFix/>
          </a:blip>
          <a:srcRect b="0" l="0" r="0" t="0"/>
          <a:stretch/>
        </p:blipFill>
        <p:spPr>
          <a:xfrm>
            <a:off x="7371471" y="1883011"/>
            <a:ext cx="3875026" cy="3123871"/>
          </a:xfrm>
          <a:prstGeom prst="rect">
            <a:avLst/>
          </a:prstGeom>
          <a:noFill/>
          <a:ln>
            <a:noFill/>
          </a:ln>
        </p:spPr>
      </p:pic>
      <p:sp>
        <p:nvSpPr>
          <p:cNvPr id="198" name="Google Shape;198;p19"/>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20"/>
          <p:cNvSpPr txBox="1"/>
          <p:nvPr/>
        </p:nvSpPr>
        <p:spPr>
          <a:xfrm>
            <a:off x="457200" y="502020"/>
            <a:ext cx="7491045" cy="986851"/>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0" i="0" lang="en-US" sz="3200" u="none" cap="none" strike="noStrike">
                <a:solidFill>
                  <a:schemeClr val="dk1"/>
                </a:solidFill>
                <a:latin typeface="Times New Roman"/>
                <a:ea typeface="Times New Roman"/>
                <a:cs typeface="Times New Roman"/>
                <a:sym typeface="Times New Roman"/>
              </a:rPr>
              <a:t>Data v/s Information</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205" name="Google Shape;205;p20"/>
          <p:cNvSpPr txBox="1"/>
          <p:nvPr>
            <p:ph idx="1" type="body"/>
          </p:nvPr>
        </p:nvSpPr>
        <p:spPr>
          <a:xfrm>
            <a:off x="457200" y="1488872"/>
            <a:ext cx="6765235" cy="44521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a:latin typeface="Times New Roman"/>
                <a:ea typeface="Times New Roman"/>
                <a:cs typeface="Times New Roman"/>
                <a:sym typeface="Times New Roman"/>
              </a:rPr>
              <a:t>Data is an individual unit that contains raw materials which do not carry any specific meaning.</a:t>
            </a:r>
            <a:endParaRPr/>
          </a:p>
          <a:p>
            <a:pPr indent="0" lvl="0" marL="0" rtl="0" algn="l">
              <a:lnSpc>
                <a:spcPct val="90000"/>
              </a:lnSpc>
              <a:spcBef>
                <a:spcPts val="1000"/>
              </a:spcBef>
              <a:spcAft>
                <a:spcPts val="0"/>
              </a:spcAft>
              <a:buClr>
                <a:schemeClr val="dk1"/>
              </a:buClr>
              <a:buSzPts val="2800"/>
              <a:buNone/>
            </a:pPr>
            <a:r>
              <a:rPr i="1" lang="en-US">
                <a:latin typeface="Times New Roman"/>
                <a:ea typeface="Times New Roman"/>
                <a:cs typeface="Times New Roman"/>
                <a:sym typeface="Times New Roman"/>
              </a:rPr>
              <a:t>Information is a group of data that collectively carries a logical meaning. When data is processed, organized, structured or presented in a particular context to make it useful, it is called information.</a:t>
            </a:r>
            <a:endParaRPr/>
          </a:p>
          <a:p>
            <a:pPr indent="0" lvl="0" marL="0" rtl="0" algn="l">
              <a:lnSpc>
                <a:spcPct val="90000"/>
              </a:lnSpc>
              <a:spcBef>
                <a:spcPts val="1000"/>
              </a:spcBef>
              <a:spcAft>
                <a:spcPts val="0"/>
              </a:spcAft>
              <a:buClr>
                <a:schemeClr val="dk1"/>
              </a:buClr>
              <a:buSzPts val="3200"/>
              <a:buNone/>
            </a:pPr>
            <a:r>
              <a:t/>
            </a:r>
            <a:endParaRPr i="1"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3200"/>
              <a:buNone/>
            </a:pPr>
            <a:r>
              <a:t/>
            </a:r>
            <a:endParaRPr i="1" sz="3200">
              <a:latin typeface="Times New Roman"/>
              <a:ea typeface="Times New Roman"/>
              <a:cs typeface="Times New Roman"/>
              <a:sym typeface="Times New Roman"/>
            </a:endParaRPr>
          </a:p>
        </p:txBody>
      </p:sp>
      <p:sp>
        <p:nvSpPr>
          <p:cNvPr id="206" name="Google Shape;206;p20"/>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20"/>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0"/>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20"/>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0" name="Google Shape;210;p20"/>
          <p:cNvPicPr preferRelativeResize="0"/>
          <p:nvPr/>
        </p:nvPicPr>
        <p:blipFill rotWithShape="1">
          <a:blip r:embed="rId3">
            <a:alphaModFix/>
          </a:blip>
          <a:srcRect b="0" l="0" r="0" t="0"/>
          <a:stretch/>
        </p:blipFill>
        <p:spPr>
          <a:xfrm>
            <a:off x="7075967" y="1883011"/>
            <a:ext cx="4170530" cy="3123871"/>
          </a:xfrm>
          <a:prstGeom prst="rect">
            <a:avLst/>
          </a:prstGeom>
          <a:noFill/>
          <a:ln>
            <a:noFill/>
          </a:ln>
        </p:spPr>
      </p:pic>
      <p:sp>
        <p:nvSpPr>
          <p:cNvPr id="211" name="Google Shape;211;p20"/>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21"/>
          <p:cNvSpPr txBox="1"/>
          <p:nvPr/>
        </p:nvSpPr>
        <p:spPr>
          <a:xfrm>
            <a:off x="457200" y="502020"/>
            <a:ext cx="7491045" cy="986851"/>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0" i="0" lang="en-US" sz="3200" u="none" cap="none" strike="noStrike">
                <a:solidFill>
                  <a:schemeClr val="dk1"/>
                </a:solidFill>
                <a:latin typeface="Times New Roman"/>
                <a:ea typeface="Times New Roman"/>
                <a:cs typeface="Times New Roman"/>
                <a:sym typeface="Times New Roman"/>
              </a:rPr>
              <a:t>Data v/s Information</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218" name="Google Shape;218;p21"/>
          <p:cNvSpPr txBox="1"/>
          <p:nvPr>
            <p:ph idx="1" type="body"/>
          </p:nvPr>
        </p:nvSpPr>
        <p:spPr>
          <a:xfrm>
            <a:off x="457200" y="1488872"/>
            <a:ext cx="6765235" cy="445210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02124"/>
              </a:buClr>
              <a:buSzPts val="2400"/>
              <a:buChar char="•"/>
            </a:pPr>
            <a:r>
              <a:rPr i="1" lang="en-US" sz="2400">
                <a:solidFill>
                  <a:srgbClr val="202124"/>
                </a:solidFill>
                <a:latin typeface="arial"/>
                <a:ea typeface="arial"/>
                <a:cs typeface="arial"/>
                <a:sym typeface="arial"/>
              </a:rPr>
              <a:t>Data contains raw figures and facts.</a:t>
            </a:r>
            <a:endParaRPr/>
          </a:p>
          <a:p>
            <a:pPr indent="-228600" lvl="0" marL="228600" rtl="0" algn="l">
              <a:lnSpc>
                <a:spcPct val="150000"/>
              </a:lnSpc>
              <a:spcBef>
                <a:spcPts val="1000"/>
              </a:spcBef>
              <a:spcAft>
                <a:spcPts val="0"/>
              </a:spcAft>
              <a:buClr>
                <a:srgbClr val="202124"/>
              </a:buClr>
              <a:buSzPts val="2400"/>
              <a:buChar char="•"/>
            </a:pPr>
            <a:r>
              <a:rPr i="1" lang="en-US" sz="2400">
                <a:solidFill>
                  <a:srgbClr val="202124"/>
                </a:solidFill>
                <a:latin typeface="arial"/>
                <a:ea typeface="arial"/>
                <a:cs typeface="arial"/>
                <a:sym typeface="arial"/>
              </a:rPr>
              <a:t>Information unlike data provides insights analyzed through the data collected. Information can't exist without data, but data doesn't rely on the information.</a:t>
            </a:r>
            <a:endParaRPr i="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i="1" lang="en-US" sz="2400">
                <a:latin typeface="Times New Roman"/>
                <a:ea typeface="Times New Roman"/>
                <a:cs typeface="Times New Roman"/>
                <a:sym typeface="Times New Roman"/>
              </a:rPr>
              <a:t>Example. Each student's test score is one piece of data. The average score of a class or of the entire school is information that can be derived from the given data.</a:t>
            </a:r>
            <a:endParaRPr i="1" sz="2400">
              <a:latin typeface="Times New Roman"/>
              <a:ea typeface="Times New Roman"/>
              <a:cs typeface="Times New Roman"/>
              <a:sym typeface="Times New Roman"/>
            </a:endParaRPr>
          </a:p>
        </p:txBody>
      </p:sp>
      <p:sp>
        <p:nvSpPr>
          <p:cNvPr id="219" name="Google Shape;219;p21"/>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21"/>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21"/>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21"/>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3" name="Google Shape;223;p21"/>
          <p:cNvPicPr preferRelativeResize="0"/>
          <p:nvPr/>
        </p:nvPicPr>
        <p:blipFill rotWithShape="1">
          <a:blip r:embed="rId3">
            <a:alphaModFix/>
          </a:blip>
          <a:srcRect b="0" l="0" r="0" t="0"/>
          <a:stretch/>
        </p:blipFill>
        <p:spPr>
          <a:xfrm>
            <a:off x="7075967" y="1883011"/>
            <a:ext cx="4170530" cy="3123871"/>
          </a:xfrm>
          <a:prstGeom prst="rect">
            <a:avLst/>
          </a:prstGeom>
          <a:noFill/>
          <a:ln>
            <a:noFill/>
          </a:ln>
        </p:spPr>
      </p:pic>
      <p:sp>
        <p:nvSpPr>
          <p:cNvPr id="224" name="Google Shape;224;p21"/>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22"/>
          <p:cNvSpPr txBox="1"/>
          <p:nvPr/>
        </p:nvSpPr>
        <p:spPr>
          <a:xfrm>
            <a:off x="457200" y="502021"/>
            <a:ext cx="7491045" cy="986851"/>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0" i="0" lang="en-US" sz="3200" u="none" cap="none" strike="noStrike">
                <a:solidFill>
                  <a:schemeClr val="dk1"/>
                </a:solidFill>
                <a:latin typeface="Times New Roman"/>
                <a:ea typeface="Times New Roman"/>
                <a:cs typeface="Times New Roman"/>
                <a:sym typeface="Times New Roman"/>
              </a:rPr>
              <a:t>Feasible and Optimal solution</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i="0" sz="2400" u="none" cap="none" strike="noStrike">
              <a:solidFill>
                <a:schemeClr val="dk1"/>
              </a:solidFill>
              <a:latin typeface="Calibri"/>
              <a:ea typeface="Calibri"/>
              <a:cs typeface="Calibri"/>
              <a:sym typeface="Calibri"/>
            </a:endParaRPr>
          </a:p>
        </p:txBody>
      </p:sp>
      <p:sp>
        <p:nvSpPr>
          <p:cNvPr id="231" name="Google Shape;231;p22"/>
          <p:cNvSpPr txBox="1"/>
          <p:nvPr>
            <p:ph idx="1" type="body"/>
          </p:nvPr>
        </p:nvSpPr>
        <p:spPr>
          <a:xfrm>
            <a:off x="457200" y="1488872"/>
            <a:ext cx="6765235" cy="445210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Char char="•"/>
            </a:pPr>
            <a:r>
              <a:rPr i="1" lang="en-US">
                <a:latin typeface="Times New Roman"/>
                <a:ea typeface="Times New Roman"/>
                <a:cs typeface="Times New Roman"/>
                <a:sym typeface="Times New Roman"/>
              </a:rPr>
              <a:t>A solution (set of values for the decision variables) for which all of the constraints in the Solver model are satisfied is called a feasible solution</a:t>
            </a:r>
            <a:endParaRPr/>
          </a:p>
          <a:p>
            <a:pPr indent="-131445" lvl="0" marL="228600" rtl="0" algn="l">
              <a:lnSpc>
                <a:spcPct val="150000"/>
              </a:lnSpc>
              <a:spcBef>
                <a:spcPts val="1000"/>
              </a:spcBef>
              <a:spcAft>
                <a:spcPts val="0"/>
              </a:spcAft>
              <a:buClr>
                <a:schemeClr val="dk1"/>
              </a:buClr>
              <a:buSzPct val="100000"/>
              <a:buNone/>
            </a:pPr>
            <a:r>
              <a:t/>
            </a:r>
            <a:endParaRPr i="1" sz="1800">
              <a:solidFill>
                <a:srgbClr val="000000"/>
              </a:solidFill>
              <a:latin typeface="Arial"/>
              <a:ea typeface="Arial"/>
              <a:cs typeface="Arial"/>
              <a:sym typeface="Arial"/>
            </a:endParaRPr>
          </a:p>
          <a:p>
            <a:pPr indent="-228600" lvl="0" marL="228600" rtl="0" algn="l">
              <a:lnSpc>
                <a:spcPct val="150000"/>
              </a:lnSpc>
              <a:spcBef>
                <a:spcPts val="1000"/>
              </a:spcBef>
              <a:spcAft>
                <a:spcPts val="0"/>
              </a:spcAft>
              <a:buClr>
                <a:schemeClr val="dk1"/>
              </a:buClr>
              <a:buSzPct val="100000"/>
              <a:buChar char="•"/>
            </a:pPr>
            <a:r>
              <a:rPr i="1" lang="en-US">
                <a:latin typeface="Times New Roman"/>
                <a:ea typeface="Times New Roman"/>
                <a:cs typeface="Times New Roman"/>
                <a:sym typeface="Times New Roman"/>
              </a:rPr>
              <a:t>An optimal solution is a feasible solution where the objective function reaches its maximum (or minimum) value – for example, the most profit or the least cost. </a:t>
            </a:r>
            <a:endParaRPr i="1">
              <a:latin typeface="Times New Roman"/>
              <a:ea typeface="Times New Roman"/>
              <a:cs typeface="Times New Roman"/>
              <a:sym typeface="Times New Roman"/>
            </a:endParaRPr>
          </a:p>
        </p:txBody>
      </p:sp>
      <p:sp>
        <p:nvSpPr>
          <p:cNvPr id="232" name="Google Shape;232;p22"/>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22"/>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2"/>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22"/>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6" name="Google Shape;236;p22"/>
          <p:cNvPicPr preferRelativeResize="0"/>
          <p:nvPr/>
        </p:nvPicPr>
        <p:blipFill rotWithShape="1">
          <a:blip r:embed="rId3">
            <a:alphaModFix/>
          </a:blip>
          <a:srcRect b="0" l="0" r="0" t="0"/>
          <a:stretch/>
        </p:blipFill>
        <p:spPr>
          <a:xfrm>
            <a:off x="7075967" y="1883011"/>
            <a:ext cx="4170530" cy="3123871"/>
          </a:xfrm>
          <a:prstGeom prst="rect">
            <a:avLst/>
          </a:prstGeom>
          <a:noFill/>
          <a:ln>
            <a:noFill/>
          </a:ln>
        </p:spPr>
      </p:pic>
      <p:sp>
        <p:nvSpPr>
          <p:cNvPr id="237" name="Google Shape;237;p22"/>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23"/>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Times New Roman"/>
              <a:buNone/>
            </a:pPr>
            <a:br>
              <a:rPr b="0" i="0" lang="en-US" sz="3400" u="none" cap="none" strike="noStrike">
                <a:solidFill>
                  <a:srgbClr val="FFFFFF"/>
                </a:solidFill>
                <a:latin typeface="Times New Roman"/>
                <a:ea typeface="Times New Roman"/>
                <a:cs typeface="Times New Roman"/>
                <a:sym typeface="Times New Roman"/>
              </a:rPr>
            </a:br>
            <a:endParaRPr sz="3400">
              <a:solidFill>
                <a:srgbClr val="FFFFFF"/>
              </a:solidFill>
            </a:endParaRPr>
          </a:p>
        </p:txBody>
      </p:sp>
      <p:sp>
        <p:nvSpPr>
          <p:cNvPr id="243" name="Google Shape;243;p23"/>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LECTURE 2: Data types, Data Objects(18/8/2021)</a:t>
            </a:r>
            <a:endParaRPr/>
          </a:p>
        </p:txBody>
      </p:sp>
      <p:pic>
        <p:nvPicPr>
          <p:cNvPr id="244" name="Google Shape;244;p23"/>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245" name="Google Shape;245;p23"/>
          <p:cNvSpPr txBox="1"/>
          <p:nvPr/>
        </p:nvSpPr>
        <p:spPr>
          <a:xfrm>
            <a:off x="4100995" y="126260"/>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FF00"/>
                </a:solidFill>
                <a:latin typeface="Times New Roman"/>
                <a:ea typeface="Times New Roman"/>
                <a:cs typeface="Times New Roman"/>
                <a:sym typeface="Times New Roman"/>
              </a:rPr>
              <a:t>Acropolis Institute of Technology and Research, Indore</a:t>
            </a:r>
            <a:endParaRPr b="0" i="0" sz="2800" u="none" cap="none" strike="noStrike">
              <a:solidFill>
                <a:srgbClr val="FFFF00"/>
              </a:solidFill>
              <a:latin typeface="Calibri"/>
              <a:ea typeface="Calibri"/>
              <a:cs typeface="Calibri"/>
              <a:sym typeface="Calibri"/>
            </a:endParaRPr>
          </a:p>
        </p:txBody>
      </p:sp>
      <p:sp>
        <p:nvSpPr>
          <p:cNvPr id="246" name="Google Shape;246;p23"/>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24"/>
          <p:cNvSpPr txBox="1"/>
          <p:nvPr/>
        </p:nvSpPr>
        <p:spPr>
          <a:xfrm>
            <a:off x="838200" y="365126"/>
            <a:ext cx="6462486" cy="11461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21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1" i="0" lang="en-US" sz="2100" u="none" cap="none" strike="noStrike">
                <a:solidFill>
                  <a:schemeClr val="dk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t/>
            </a:r>
            <a:endParaRPr b="1" i="0" sz="2100" u="none" cap="none" strike="noStrike">
              <a:solidFill>
                <a:schemeClr val="dk1"/>
              </a:solidFill>
              <a:latin typeface="Calibri"/>
              <a:ea typeface="Calibri"/>
              <a:cs typeface="Calibri"/>
              <a:sym typeface="Calibri"/>
            </a:endParaRPr>
          </a:p>
        </p:txBody>
      </p:sp>
      <p:sp>
        <p:nvSpPr>
          <p:cNvPr id="252" name="Google Shape;252;p24"/>
          <p:cNvSpPr/>
          <p:nvPr/>
        </p:nvSpPr>
        <p:spPr>
          <a:xfrm>
            <a:off x="6178805" y="-2"/>
            <a:ext cx="6013194" cy="1511304"/>
          </a:xfrm>
          <a:custGeom>
            <a:rect b="b" l="l" r="r" t="t"/>
            <a:pathLst>
              <a:path extrusionOk="0" h="1511304" w="601319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24"/>
          <p:cNvSpPr/>
          <p:nvPr/>
        </p:nvSpPr>
        <p:spPr>
          <a:xfrm>
            <a:off x="3480797" y="1690688"/>
            <a:ext cx="8711202" cy="5167312"/>
          </a:xfrm>
          <a:custGeom>
            <a:rect b="b" l="l" r="r" t="t"/>
            <a:pathLst>
              <a:path extrusionOk="0" h="5167312" w="871120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24"/>
          <p:cNvSpPr/>
          <p:nvPr/>
        </p:nvSpPr>
        <p:spPr>
          <a:xfrm>
            <a:off x="1" y="1691640"/>
            <a:ext cx="5931454" cy="5166360"/>
          </a:xfrm>
          <a:custGeom>
            <a:rect b="b" l="l" r="r" t="t"/>
            <a:pathLst>
              <a:path extrusionOk="0" h="5166360" w="5931454">
                <a:moveTo>
                  <a:pt x="0" y="0"/>
                </a:moveTo>
                <a:lnTo>
                  <a:pt x="5931454" y="0"/>
                </a:lnTo>
                <a:lnTo>
                  <a:pt x="3537575" y="5166360"/>
                </a:lnTo>
                <a:lnTo>
                  <a:pt x="0" y="5166360"/>
                </a:lnTo>
                <a:close/>
              </a:path>
            </a:pathLst>
          </a:cu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24"/>
          <p:cNvSpPr txBox="1"/>
          <p:nvPr>
            <p:ph idx="1" type="body"/>
          </p:nvPr>
        </p:nvSpPr>
        <p:spPr>
          <a:xfrm>
            <a:off x="1" y="1609158"/>
            <a:ext cx="4746170" cy="363968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FFFFFF"/>
              </a:buClr>
              <a:buSzPts val="2400"/>
              <a:buNone/>
            </a:pPr>
            <a:r>
              <a:rPr b="0" i="1" lang="en-US" sz="2400">
                <a:solidFill>
                  <a:srgbClr val="FFFFFF"/>
                </a:solidFill>
              </a:rPr>
              <a:t>A data type is </a:t>
            </a:r>
            <a:r>
              <a:rPr b="1" i="1" lang="en-US" sz="2400">
                <a:solidFill>
                  <a:srgbClr val="FFFFFF"/>
                </a:solidFill>
              </a:rPr>
              <a:t>a classification of data which tells the compiler or interpreter how the programmer intends to use the data</a:t>
            </a:r>
            <a:r>
              <a:rPr b="0" i="1" lang="en-US" sz="2400">
                <a:solidFill>
                  <a:srgbClr val="FFFFFF"/>
                </a:solidFill>
              </a:rPr>
              <a:t>. Most programming languages support various types of data, including integer, real, character or string, and Boolean.</a:t>
            </a:r>
            <a:endParaRPr i="1" sz="2400">
              <a:solidFill>
                <a:srgbClr val="FFFFFF"/>
              </a:solidFill>
            </a:endParaRPr>
          </a:p>
        </p:txBody>
      </p:sp>
      <p:pic>
        <p:nvPicPr>
          <p:cNvPr id="256" name="Google Shape;256;p24"/>
          <p:cNvPicPr preferRelativeResize="0"/>
          <p:nvPr/>
        </p:nvPicPr>
        <p:blipFill rotWithShape="1">
          <a:blip r:embed="rId3">
            <a:alphaModFix/>
          </a:blip>
          <a:srcRect b="0" l="0" r="0" t="0"/>
          <a:stretch/>
        </p:blipFill>
        <p:spPr>
          <a:xfrm>
            <a:off x="6183088" y="2238603"/>
            <a:ext cx="5170711" cy="3873042"/>
          </a:xfrm>
          <a:custGeom>
            <a:rect b="b" l="l" r="r" t="t"/>
            <a:pathLst>
              <a:path extrusionOk="0" h="5032375" w="4636009">
                <a:moveTo>
                  <a:pt x="0" y="0"/>
                </a:moveTo>
                <a:lnTo>
                  <a:pt x="4636009" y="0"/>
                </a:lnTo>
                <a:lnTo>
                  <a:pt x="4636009" y="5032375"/>
                </a:lnTo>
                <a:lnTo>
                  <a:pt x="0" y="5032375"/>
                </a:lnTo>
                <a:close/>
              </a:path>
            </a:pathLst>
          </a:custGeom>
          <a:noFill/>
          <a:ln>
            <a:noFill/>
          </a:ln>
        </p:spPr>
      </p:pic>
      <p:sp>
        <p:nvSpPr>
          <p:cNvPr id="257" name="Google Shape;257;p24"/>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Times New Roman"/>
              <a:buNone/>
            </a:pPr>
            <a:br>
              <a:rPr b="0" i="0" lang="en-US" sz="3400" u="none" cap="none" strike="noStrike">
                <a:solidFill>
                  <a:srgbClr val="FFFFFF"/>
                </a:solidFill>
                <a:latin typeface="Times New Roman"/>
                <a:ea typeface="Times New Roman"/>
                <a:cs typeface="Times New Roman"/>
                <a:sym typeface="Times New Roman"/>
              </a:rPr>
            </a:br>
            <a:endParaRPr sz="3400">
              <a:solidFill>
                <a:srgbClr val="FFFFFF"/>
              </a:solidFill>
            </a:endParaRPr>
          </a:p>
        </p:txBody>
      </p:sp>
      <p:sp>
        <p:nvSpPr>
          <p:cNvPr id="61" name="Google Shape;61;p7"/>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LECTURE 1: (17/8/2021)</a:t>
            </a:r>
            <a:endParaRPr/>
          </a:p>
          <a:p>
            <a:pPr indent="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Scheme, Syllabus, Course Objectives, Course Outcomes, prerequisite, scope, Data , Information, meaning and need for data structure, difference between feasible and optimal solution</a:t>
            </a:r>
            <a:endParaRPr/>
          </a:p>
          <a:p>
            <a:pPr indent="0" lvl="0" marL="228600" rtl="0" algn="l">
              <a:lnSpc>
                <a:spcPct val="90000"/>
              </a:lnSpc>
              <a:spcBef>
                <a:spcPts val="1375"/>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375"/>
              </a:spcBef>
              <a:spcAft>
                <a:spcPts val="0"/>
              </a:spcAft>
              <a:buClr>
                <a:schemeClr val="dk1"/>
              </a:buClr>
              <a:buSzPts val="2000"/>
              <a:buNone/>
            </a:pPr>
            <a:r>
              <a:rPr lang="en-US" sz="2000"/>
              <a:t>PREREQUISITE: </a:t>
            </a:r>
            <a:endParaRPr/>
          </a:p>
          <a:p>
            <a:pPr indent="0" lvl="0" marL="228600" rtl="0" algn="l">
              <a:lnSpc>
                <a:spcPct val="90000"/>
              </a:lnSpc>
              <a:spcBef>
                <a:spcPts val="1375"/>
              </a:spcBef>
              <a:spcAft>
                <a:spcPts val="0"/>
              </a:spcAft>
              <a:buClr>
                <a:schemeClr val="dk1"/>
              </a:buClr>
              <a:buSzPts val="2000"/>
              <a:buNone/>
            </a:pPr>
            <a:r>
              <a:rPr lang="en-US" sz="2000">
                <a:latin typeface="Times New Roman"/>
                <a:ea typeface="Times New Roman"/>
                <a:cs typeface="Times New Roman"/>
                <a:sym typeface="Times New Roman"/>
              </a:rPr>
              <a:t>BT205 Basic Computer Engineering</a:t>
            </a:r>
            <a:endParaRPr/>
          </a:p>
          <a:p>
            <a:pPr indent="0" lvl="0" marL="228600" rtl="0" algn="l">
              <a:lnSpc>
                <a:spcPct val="90000"/>
              </a:lnSpc>
              <a:spcBef>
                <a:spcPts val="1375"/>
              </a:spcBef>
              <a:spcAft>
                <a:spcPts val="0"/>
              </a:spcAft>
              <a:buClr>
                <a:schemeClr val="dk1"/>
              </a:buClr>
              <a:buSzPts val="2000"/>
              <a:buNone/>
            </a:pPr>
            <a:r>
              <a:rPr lang="en-US" sz="2000">
                <a:latin typeface="Times New Roman"/>
                <a:ea typeface="Times New Roman"/>
                <a:cs typeface="Times New Roman"/>
                <a:sym typeface="Times New Roman"/>
              </a:rPr>
              <a:t>Programming syntax and implementation knowledge</a:t>
            </a:r>
            <a:endParaRPr sz="2000">
              <a:latin typeface="Calibri"/>
              <a:ea typeface="Calibri"/>
              <a:cs typeface="Calibri"/>
              <a:sym typeface="Calibri"/>
            </a:endParaRPr>
          </a:p>
        </p:txBody>
      </p:sp>
      <p:pic>
        <p:nvPicPr>
          <p:cNvPr id="62" name="Google Shape;62;p7"/>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63" name="Google Shape;63;p7"/>
          <p:cNvSpPr txBox="1"/>
          <p:nvPr/>
        </p:nvSpPr>
        <p:spPr>
          <a:xfrm>
            <a:off x="4100995" y="126260"/>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FF00"/>
                </a:solidFill>
                <a:latin typeface="Times New Roman"/>
                <a:ea typeface="Times New Roman"/>
                <a:cs typeface="Times New Roman"/>
                <a:sym typeface="Times New Roman"/>
              </a:rPr>
              <a:t>Acropolis Institute of Technology and Research, Indore</a:t>
            </a:r>
            <a:endParaRPr b="0" i="0" sz="2800" u="none" cap="none" strike="noStrike">
              <a:solidFill>
                <a:srgbClr val="FFFF00"/>
              </a:solidFill>
              <a:latin typeface="Calibri"/>
              <a:ea typeface="Calibri"/>
              <a:cs typeface="Calibri"/>
              <a:sym typeface="Calibri"/>
            </a:endParaRPr>
          </a:p>
        </p:txBody>
      </p:sp>
      <p:sp>
        <p:nvSpPr>
          <p:cNvPr id="64" name="Google Shape;64;p7"/>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p25"/>
          <p:cNvSpPr/>
          <p:nvPr/>
        </p:nvSpPr>
        <p:spPr>
          <a:xfrm>
            <a:off x="0" y="0"/>
            <a:ext cx="6126740" cy="6857542"/>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25"/>
          <p:cNvSpPr txBox="1"/>
          <p:nvPr/>
        </p:nvSpPr>
        <p:spPr>
          <a:xfrm>
            <a:off x="1768461" y="284052"/>
            <a:ext cx="10160941" cy="148847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3400" u="none" cap="none" strike="noStrike">
                <a:solidFill>
                  <a:schemeClr val="lt1"/>
                </a:solidFill>
                <a:latin typeface="Calibri"/>
                <a:ea typeface="Calibri"/>
                <a:cs typeface="Calibri"/>
                <a:sym typeface="Calibri"/>
              </a:rPr>
              <a:t>Acropolis Institute o</a:t>
            </a:r>
            <a:r>
              <a:rPr b="1" i="0" lang="en-US" sz="3400" u="none" cap="none" strike="noStrike">
                <a:solidFill>
                  <a:schemeClr val="dk1"/>
                </a:solidFill>
                <a:latin typeface="Calibri"/>
                <a:ea typeface="Calibri"/>
                <a:cs typeface="Calibri"/>
                <a:sym typeface="Calibri"/>
              </a:rPr>
              <a:t>f Technology &amp; Research, Indore</a:t>
            </a:r>
            <a:endParaRPr/>
          </a:p>
          <a:p>
            <a:pPr indent="0" lvl="0" marL="0" marR="0" rtl="0" algn="l">
              <a:lnSpc>
                <a:spcPct val="90000"/>
              </a:lnSpc>
              <a:spcBef>
                <a:spcPts val="600"/>
              </a:spcBef>
              <a:spcAft>
                <a:spcPts val="0"/>
              </a:spcAft>
              <a:buNone/>
            </a:pPr>
            <a:r>
              <a:rPr b="1" i="0" lang="en-US" sz="3400" u="none" cap="none" strike="noStrike">
                <a:solidFill>
                  <a:schemeClr val="lt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t/>
            </a:r>
            <a:endParaRPr b="1" i="0" sz="3400" u="none" cap="none" strike="noStrike">
              <a:solidFill>
                <a:schemeClr val="lt1"/>
              </a:solidFill>
              <a:latin typeface="Calibri"/>
              <a:ea typeface="Calibri"/>
              <a:cs typeface="Calibri"/>
              <a:sym typeface="Calibri"/>
            </a:endParaRPr>
          </a:p>
        </p:txBody>
      </p:sp>
      <p:grpSp>
        <p:nvGrpSpPr>
          <p:cNvPr id="265" name="Google Shape;265;p25"/>
          <p:cNvGrpSpPr/>
          <p:nvPr/>
        </p:nvGrpSpPr>
        <p:grpSpPr>
          <a:xfrm>
            <a:off x="640080" y="640080"/>
            <a:ext cx="1128382" cy="847206"/>
            <a:chOff x="5307830" y="325570"/>
            <a:chExt cx="1128382" cy="847206"/>
          </a:xfrm>
        </p:grpSpPr>
        <p:sp>
          <p:nvSpPr>
            <p:cNvPr id="266" name="Google Shape;266;p25"/>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5"/>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8" name="Google Shape;268;p25"/>
          <p:cNvSpPr txBox="1"/>
          <p:nvPr>
            <p:ph idx="1" type="body"/>
          </p:nvPr>
        </p:nvSpPr>
        <p:spPr>
          <a:xfrm>
            <a:off x="6409629" y="895015"/>
            <a:ext cx="4075054" cy="10216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i="1" lang="en-US" sz="2000"/>
              <a:t>Data types simply refers to the type and size of data associated with variables and functions.</a:t>
            </a:r>
            <a:endParaRPr/>
          </a:p>
        </p:txBody>
      </p:sp>
      <p:pic>
        <p:nvPicPr>
          <p:cNvPr id="269" name="Google Shape;269;p25"/>
          <p:cNvPicPr preferRelativeResize="0"/>
          <p:nvPr/>
        </p:nvPicPr>
        <p:blipFill rotWithShape="1">
          <a:blip r:embed="rId3">
            <a:alphaModFix/>
          </a:blip>
          <a:srcRect b="0" l="0" r="0" t="0"/>
          <a:stretch/>
        </p:blipFill>
        <p:spPr>
          <a:xfrm>
            <a:off x="8244114" y="2056582"/>
            <a:ext cx="3448867" cy="2772063"/>
          </a:xfrm>
          <a:prstGeom prst="rect">
            <a:avLst/>
          </a:prstGeom>
          <a:noFill/>
          <a:ln>
            <a:noFill/>
          </a:ln>
        </p:spPr>
      </p:pic>
      <p:sp>
        <p:nvSpPr>
          <p:cNvPr id="270" name="Google Shape;270;p25"/>
          <p:cNvSpPr txBox="1"/>
          <p:nvPr/>
        </p:nvSpPr>
        <p:spPr>
          <a:xfrm>
            <a:off x="6551082" y="6339167"/>
            <a:ext cx="49562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graphicFrame>
        <p:nvGraphicFramePr>
          <p:cNvPr id="271" name="Google Shape;271;p25"/>
          <p:cNvGraphicFramePr/>
          <p:nvPr/>
        </p:nvGraphicFramePr>
        <p:xfrm>
          <a:off x="217713" y="2476271"/>
          <a:ext cx="3000000" cy="3000000"/>
        </p:xfrm>
        <a:graphic>
          <a:graphicData uri="http://schemas.openxmlformats.org/drawingml/2006/table">
            <a:tbl>
              <a:tblPr>
                <a:noFill/>
                <a:tableStyleId>{DD04F900-E95C-41B2-BA89-2E279880EB2D}</a:tableStyleId>
              </a:tblPr>
              <a:tblGrid>
                <a:gridCol w="1148625"/>
                <a:gridCol w="3796525"/>
              </a:tblGrid>
              <a:tr h="621025">
                <a:tc>
                  <a:txBody>
                    <a:bodyPr/>
                    <a:lstStyle/>
                    <a:p>
                      <a:pPr indent="0" lvl="0" marL="0" marR="0" rtl="0" algn="l">
                        <a:spcBef>
                          <a:spcPts val="0"/>
                        </a:spcBef>
                        <a:spcAft>
                          <a:spcPts val="0"/>
                        </a:spcAft>
                        <a:buNone/>
                      </a:pPr>
                      <a:r>
                        <a:rPr lang="en-US" sz="1800" u="none" cap="none" strike="noStrike">
                          <a:solidFill>
                            <a:schemeClr val="lt1"/>
                          </a:solidFill>
                        </a:rPr>
                        <a:t>Types</a:t>
                      </a:r>
                      <a:endParaRPr b="0" i="0" sz="1800" u="none" cap="none" strike="noStrike">
                        <a:solidFill>
                          <a:schemeClr val="lt1"/>
                        </a:solidFill>
                        <a:latin typeface="Arial"/>
                        <a:ea typeface="Arial"/>
                        <a:cs typeface="Arial"/>
                        <a:sym typeface="Arial"/>
                      </a:endParaRPr>
                    </a:p>
                  </a:txBody>
                  <a:tcPr marT="114300" marB="114300" marR="114300" marL="114300"/>
                </a:tc>
                <a:tc>
                  <a:txBody>
                    <a:bodyPr/>
                    <a:lstStyle/>
                    <a:p>
                      <a:pPr indent="0" lvl="0" marL="0" marR="0" rtl="0" algn="l">
                        <a:spcBef>
                          <a:spcPts val="0"/>
                        </a:spcBef>
                        <a:spcAft>
                          <a:spcPts val="0"/>
                        </a:spcAft>
                        <a:buNone/>
                      </a:pPr>
                      <a:r>
                        <a:rPr lang="en-US" sz="1800" u="none" cap="none" strike="noStrike">
                          <a:solidFill>
                            <a:schemeClr val="lt1"/>
                          </a:solidFill>
                        </a:rPr>
                        <a:t>Data Types</a:t>
                      </a:r>
                      <a:endParaRPr b="0" i="0" sz="1800" u="none" cap="none" strike="noStrike">
                        <a:solidFill>
                          <a:schemeClr val="lt1"/>
                        </a:solidFill>
                        <a:latin typeface="Arial"/>
                        <a:ea typeface="Arial"/>
                        <a:cs typeface="Arial"/>
                        <a:sym typeface="Arial"/>
                      </a:endParaRPr>
                    </a:p>
                  </a:txBody>
                  <a:tcPr marT="114300" marB="114300" marR="114300" marL="114300"/>
                </a:tc>
              </a:tr>
              <a:tr h="865675">
                <a:tc>
                  <a:txBody>
                    <a:bodyPr/>
                    <a:lstStyle/>
                    <a:p>
                      <a:pPr indent="0" lvl="0" marL="0" marR="0" rtl="0" algn="just">
                        <a:spcBef>
                          <a:spcPts val="0"/>
                        </a:spcBef>
                        <a:spcAft>
                          <a:spcPts val="0"/>
                        </a:spcAft>
                        <a:buNone/>
                      </a:pPr>
                      <a:r>
                        <a:rPr lang="en-US" sz="1800" u="none" cap="none" strike="noStrike">
                          <a:solidFill>
                            <a:schemeClr val="lt1"/>
                          </a:solidFill>
                        </a:rPr>
                        <a:t>Primary Data Type</a:t>
                      </a:r>
                      <a:endParaRPr b="0" i="0" sz="1800" u="none" cap="none" strike="noStrike">
                        <a:solidFill>
                          <a:schemeClr val="lt1"/>
                        </a:solidFill>
                        <a:latin typeface="Arial"/>
                        <a:ea typeface="Arial"/>
                        <a:cs typeface="Arial"/>
                        <a:sym typeface="Arial"/>
                      </a:endParaRPr>
                    </a:p>
                  </a:txBody>
                  <a:tcPr marT="76200" marB="76200" marR="76200" marL="76200"/>
                </a:tc>
                <a:tc>
                  <a:txBody>
                    <a:bodyPr/>
                    <a:lstStyle/>
                    <a:p>
                      <a:pPr indent="0" lvl="0" marL="0" marR="0" rtl="0" algn="just">
                        <a:spcBef>
                          <a:spcPts val="0"/>
                        </a:spcBef>
                        <a:spcAft>
                          <a:spcPts val="0"/>
                        </a:spcAft>
                        <a:buNone/>
                      </a:pPr>
                      <a:r>
                        <a:rPr lang="en-US" sz="1800" u="none" cap="none" strike="noStrike">
                          <a:solidFill>
                            <a:schemeClr val="lt1"/>
                          </a:solidFill>
                        </a:rPr>
                        <a:t>integer(int),character(char), floating(float) and void</a:t>
                      </a:r>
                      <a:endParaRPr b="0" i="0" sz="1800" u="none" cap="none" strike="noStrike">
                        <a:solidFill>
                          <a:schemeClr val="lt1"/>
                        </a:solidFill>
                        <a:latin typeface="Arial"/>
                        <a:ea typeface="Arial"/>
                        <a:cs typeface="Arial"/>
                        <a:sym typeface="Arial"/>
                      </a:endParaRPr>
                    </a:p>
                  </a:txBody>
                  <a:tcPr marT="76200" marB="76200" marR="76200" marL="76200"/>
                </a:tc>
              </a:tr>
              <a:tr h="865675">
                <a:tc>
                  <a:txBody>
                    <a:bodyPr/>
                    <a:lstStyle/>
                    <a:p>
                      <a:pPr indent="0" lvl="0" marL="0" marR="0" rtl="0" algn="just">
                        <a:spcBef>
                          <a:spcPts val="0"/>
                        </a:spcBef>
                        <a:spcAft>
                          <a:spcPts val="0"/>
                        </a:spcAft>
                        <a:buNone/>
                      </a:pPr>
                      <a:r>
                        <a:rPr lang="en-US" sz="1800" u="none" cap="none" strike="noStrike">
                          <a:solidFill>
                            <a:schemeClr val="lt1"/>
                          </a:solidFill>
                        </a:rPr>
                        <a:t>Derived Data Type</a:t>
                      </a:r>
                      <a:endParaRPr b="0" i="0" sz="1800" u="none" cap="none" strike="noStrike">
                        <a:solidFill>
                          <a:schemeClr val="lt1"/>
                        </a:solidFill>
                        <a:latin typeface="Arial"/>
                        <a:ea typeface="Arial"/>
                        <a:cs typeface="Arial"/>
                        <a:sym typeface="Arial"/>
                      </a:endParaRPr>
                    </a:p>
                  </a:txBody>
                  <a:tcPr marT="76200" marB="76200" marR="76200" marL="76200"/>
                </a:tc>
                <a:tc>
                  <a:txBody>
                    <a:bodyPr/>
                    <a:lstStyle/>
                    <a:p>
                      <a:pPr indent="0" lvl="0" marL="0" marR="0" rtl="0" algn="just">
                        <a:spcBef>
                          <a:spcPts val="0"/>
                        </a:spcBef>
                        <a:spcAft>
                          <a:spcPts val="0"/>
                        </a:spcAft>
                        <a:buNone/>
                      </a:pPr>
                      <a:r>
                        <a:rPr lang="en-US" sz="1800" u="none" cap="none" strike="noStrike">
                          <a:solidFill>
                            <a:schemeClr val="lt1"/>
                          </a:solidFill>
                        </a:rPr>
                        <a:t>array, pointer, structure, union, Enumeration</a:t>
                      </a:r>
                      <a:endParaRPr b="0" i="0" sz="1800" u="none" cap="none" strike="noStrike">
                        <a:solidFill>
                          <a:schemeClr val="lt1"/>
                        </a:solidFill>
                        <a:latin typeface="Arial"/>
                        <a:ea typeface="Arial"/>
                        <a:cs typeface="Arial"/>
                        <a:sym typeface="Arial"/>
                      </a:endParaRPr>
                    </a:p>
                  </a:txBody>
                  <a:tcPr marT="76200" marB="76200" marR="76200" marL="76200"/>
                </a:tc>
              </a:tr>
            </a:tbl>
          </a:graphicData>
        </a:graphic>
      </p:graphicFrame>
      <p:sp>
        <p:nvSpPr>
          <p:cNvPr id="272" name="Google Shape;272;p25"/>
          <p:cNvSpPr txBox="1"/>
          <p:nvPr/>
        </p:nvSpPr>
        <p:spPr>
          <a:xfrm>
            <a:off x="217714" y="1916629"/>
            <a:ext cx="63867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Verdana"/>
                <a:ea typeface="Verdana"/>
                <a:cs typeface="Verdana"/>
                <a:sym typeface="Verdana"/>
              </a:rPr>
              <a:t>Data types in C</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6"/>
          <p:cNvSpPr/>
          <p:nvPr/>
        </p:nvSpPr>
        <p:spPr>
          <a:xfrm>
            <a:off x="0" y="0"/>
            <a:ext cx="6126740" cy="6857542"/>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26"/>
          <p:cNvSpPr txBox="1"/>
          <p:nvPr/>
        </p:nvSpPr>
        <p:spPr>
          <a:xfrm>
            <a:off x="1768461" y="284052"/>
            <a:ext cx="10160941" cy="148847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3400" u="none" cap="none" strike="noStrike">
                <a:solidFill>
                  <a:schemeClr val="lt1"/>
                </a:solidFill>
                <a:latin typeface="Calibri"/>
                <a:ea typeface="Calibri"/>
                <a:cs typeface="Calibri"/>
                <a:sym typeface="Calibri"/>
              </a:rPr>
              <a:t>Acropolis Institute o</a:t>
            </a:r>
            <a:r>
              <a:rPr b="1" i="0" lang="en-US" sz="3400" u="none" cap="none" strike="noStrike">
                <a:solidFill>
                  <a:schemeClr val="dk1"/>
                </a:solidFill>
                <a:latin typeface="Calibri"/>
                <a:ea typeface="Calibri"/>
                <a:cs typeface="Calibri"/>
                <a:sym typeface="Calibri"/>
              </a:rPr>
              <a:t>f Technology &amp; Research, Indore</a:t>
            </a:r>
            <a:endParaRPr/>
          </a:p>
          <a:p>
            <a:pPr indent="0" lvl="0" marL="0" marR="0" rtl="0" algn="l">
              <a:lnSpc>
                <a:spcPct val="90000"/>
              </a:lnSpc>
              <a:spcBef>
                <a:spcPts val="600"/>
              </a:spcBef>
              <a:spcAft>
                <a:spcPts val="0"/>
              </a:spcAft>
              <a:buNone/>
            </a:pPr>
            <a:r>
              <a:rPr b="1" lang="en-US" sz="3400">
                <a:solidFill>
                  <a:schemeClr val="lt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t/>
            </a:r>
            <a:endParaRPr b="1" sz="3400">
              <a:solidFill>
                <a:schemeClr val="lt1"/>
              </a:solidFill>
              <a:latin typeface="Calibri"/>
              <a:ea typeface="Calibri"/>
              <a:cs typeface="Calibri"/>
              <a:sym typeface="Calibri"/>
            </a:endParaRPr>
          </a:p>
        </p:txBody>
      </p:sp>
      <p:grpSp>
        <p:nvGrpSpPr>
          <p:cNvPr id="280" name="Google Shape;280;p26"/>
          <p:cNvGrpSpPr/>
          <p:nvPr/>
        </p:nvGrpSpPr>
        <p:grpSpPr>
          <a:xfrm>
            <a:off x="640080" y="640080"/>
            <a:ext cx="1128382" cy="847206"/>
            <a:chOff x="5307830" y="325570"/>
            <a:chExt cx="1128382" cy="847206"/>
          </a:xfrm>
        </p:grpSpPr>
        <p:sp>
          <p:nvSpPr>
            <p:cNvPr id="281" name="Google Shape;281;p26"/>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6"/>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26"/>
          <p:cNvSpPr txBox="1"/>
          <p:nvPr>
            <p:ph idx="1" type="body"/>
          </p:nvPr>
        </p:nvSpPr>
        <p:spPr>
          <a:xfrm>
            <a:off x="6409629" y="895015"/>
            <a:ext cx="4075054" cy="10216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i="1" lang="en-US" sz="2000"/>
              <a:t>Data types simply refers to the type and size of data associated with variables and functions.</a:t>
            </a:r>
            <a:endParaRPr/>
          </a:p>
        </p:txBody>
      </p:sp>
      <p:pic>
        <p:nvPicPr>
          <p:cNvPr id="284" name="Google Shape;284;p26"/>
          <p:cNvPicPr preferRelativeResize="0"/>
          <p:nvPr/>
        </p:nvPicPr>
        <p:blipFill rotWithShape="1">
          <a:blip r:embed="rId3">
            <a:alphaModFix/>
          </a:blip>
          <a:srcRect b="0" l="0" r="0" t="0"/>
          <a:stretch/>
        </p:blipFill>
        <p:spPr>
          <a:xfrm>
            <a:off x="11038897" y="134551"/>
            <a:ext cx="1153104" cy="990835"/>
          </a:xfrm>
          <a:prstGeom prst="rect">
            <a:avLst/>
          </a:prstGeom>
          <a:noFill/>
          <a:ln>
            <a:noFill/>
          </a:ln>
        </p:spPr>
      </p:pic>
      <p:sp>
        <p:nvSpPr>
          <p:cNvPr id="285" name="Google Shape;285;p26"/>
          <p:cNvSpPr txBox="1"/>
          <p:nvPr/>
        </p:nvSpPr>
        <p:spPr>
          <a:xfrm>
            <a:off x="6551082" y="6339167"/>
            <a:ext cx="49562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sp>
        <p:nvSpPr>
          <p:cNvPr id="286" name="Google Shape;286;p26"/>
          <p:cNvSpPr txBox="1"/>
          <p:nvPr/>
        </p:nvSpPr>
        <p:spPr>
          <a:xfrm>
            <a:off x="241547" y="1711126"/>
            <a:ext cx="63867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Verdana"/>
                <a:ea typeface="Verdana"/>
                <a:cs typeface="Verdana"/>
                <a:sym typeface="Verdana"/>
              </a:rPr>
              <a:t>Primary Data types in C</a:t>
            </a:r>
            <a:endParaRPr sz="1800">
              <a:solidFill>
                <a:schemeClr val="lt1"/>
              </a:solidFill>
              <a:latin typeface="Calibri"/>
              <a:ea typeface="Calibri"/>
              <a:cs typeface="Calibri"/>
              <a:sym typeface="Calibri"/>
            </a:endParaRPr>
          </a:p>
        </p:txBody>
      </p:sp>
      <p:pic>
        <p:nvPicPr>
          <p:cNvPr descr="Timeline&#10;&#10;Description automatically generated" id="287" name="Google Shape;287;p26"/>
          <p:cNvPicPr preferRelativeResize="0"/>
          <p:nvPr/>
        </p:nvPicPr>
        <p:blipFill rotWithShape="1">
          <a:blip r:embed="rId4">
            <a:alphaModFix/>
          </a:blip>
          <a:srcRect b="0" l="0" r="0" t="0"/>
          <a:stretch/>
        </p:blipFill>
        <p:spPr>
          <a:xfrm>
            <a:off x="6166355" y="2140469"/>
            <a:ext cx="6038850" cy="38225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7"/>
          <p:cNvSpPr txBox="1"/>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1" lang="en-US" sz="2400">
                <a:solidFill>
                  <a:schemeClr val="dk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t/>
            </a:r>
            <a:endParaRPr b="1" sz="2400">
              <a:solidFill>
                <a:schemeClr val="dk1"/>
              </a:solidFill>
              <a:latin typeface="Calibri"/>
              <a:ea typeface="Calibri"/>
              <a:cs typeface="Calibri"/>
              <a:sym typeface="Calibri"/>
            </a:endParaRPr>
          </a:p>
        </p:txBody>
      </p:sp>
      <p:sp>
        <p:nvSpPr>
          <p:cNvPr id="293" name="Google Shape;293;p27"/>
          <p:cNvSpPr txBox="1"/>
          <p:nvPr/>
        </p:nvSpPr>
        <p:spPr>
          <a:xfrm>
            <a:off x="648931" y="5854487"/>
            <a:ext cx="3505494" cy="36933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Department : CSIT, Faculty: Nisha Rathi</a:t>
            </a:r>
            <a:endParaRPr sz="2000">
              <a:solidFill>
                <a:schemeClr val="dk1"/>
              </a:solidFill>
              <a:latin typeface="Calibri"/>
              <a:ea typeface="Calibri"/>
              <a:cs typeface="Calibri"/>
              <a:sym typeface="Calibri"/>
            </a:endParaRPr>
          </a:p>
        </p:txBody>
      </p:sp>
      <p:sp>
        <p:nvSpPr>
          <p:cNvPr id="294" name="Google Shape;294;p27"/>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7"/>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able&#10;&#10;Description automatically generated" id="296" name="Google Shape;296;p27"/>
          <p:cNvPicPr preferRelativeResize="0"/>
          <p:nvPr/>
        </p:nvPicPr>
        <p:blipFill rotWithShape="1">
          <a:blip r:embed="rId3">
            <a:alphaModFix/>
          </a:blip>
          <a:srcRect b="0" l="0" r="0" t="0"/>
          <a:stretch/>
        </p:blipFill>
        <p:spPr>
          <a:xfrm>
            <a:off x="5405862" y="886265"/>
            <a:ext cx="6019331" cy="4968222"/>
          </a:xfrm>
          <a:prstGeom prst="rect">
            <a:avLst/>
          </a:prstGeom>
          <a:noFill/>
          <a:ln>
            <a:noFill/>
          </a:ln>
        </p:spPr>
      </p:pic>
      <p:pic>
        <p:nvPicPr>
          <p:cNvPr id="297" name="Google Shape;297;p27"/>
          <p:cNvPicPr preferRelativeResize="0"/>
          <p:nvPr/>
        </p:nvPicPr>
        <p:blipFill rotWithShape="1">
          <a:blip r:embed="rId4">
            <a:alphaModFix/>
          </a:blip>
          <a:srcRect b="0" l="0" r="0" t="0"/>
          <a:stretch/>
        </p:blipFill>
        <p:spPr>
          <a:xfrm>
            <a:off x="11038897" y="134551"/>
            <a:ext cx="1153104" cy="990835"/>
          </a:xfrm>
          <a:prstGeom prst="rect">
            <a:avLst/>
          </a:prstGeom>
          <a:noFill/>
          <a:ln>
            <a:noFill/>
          </a:ln>
        </p:spPr>
      </p:pic>
      <p:sp>
        <p:nvSpPr>
          <p:cNvPr id="298" name="Google Shape;298;p27"/>
          <p:cNvSpPr txBox="1"/>
          <p:nvPr/>
        </p:nvSpPr>
        <p:spPr>
          <a:xfrm>
            <a:off x="241547" y="1711126"/>
            <a:ext cx="63867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Verdana"/>
                <a:ea typeface="Verdana"/>
                <a:cs typeface="Verdana"/>
                <a:sym typeface="Verdana"/>
              </a:rPr>
              <a:t>Primary Data types in C</a:t>
            </a:r>
            <a:endParaRPr sz="1800">
              <a:solidFill>
                <a:schemeClr val="lt1"/>
              </a:solidFill>
              <a:latin typeface="Calibri"/>
              <a:ea typeface="Calibri"/>
              <a:cs typeface="Calibri"/>
              <a:sym typeface="Calibri"/>
            </a:endParaRPr>
          </a:p>
        </p:txBody>
      </p:sp>
      <p:sp>
        <p:nvSpPr>
          <p:cNvPr id="299" name="Google Shape;299;p27"/>
          <p:cNvSpPr txBox="1"/>
          <p:nvPr/>
        </p:nvSpPr>
        <p:spPr>
          <a:xfrm>
            <a:off x="532279" y="2997646"/>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Arial"/>
                <a:ea typeface="Arial"/>
                <a:cs typeface="Arial"/>
                <a:sym typeface="Arial"/>
              </a:rPr>
              <a:t>The expressions </a:t>
            </a:r>
            <a:r>
              <a:rPr b="0" i="1" lang="en-US" sz="1800">
                <a:solidFill>
                  <a:srgbClr val="000000"/>
                </a:solidFill>
                <a:latin typeface="Arial"/>
                <a:ea typeface="Arial"/>
                <a:cs typeface="Arial"/>
                <a:sym typeface="Arial"/>
              </a:rPr>
              <a:t>sizeof(type)</a:t>
            </a:r>
            <a:r>
              <a:rPr b="0" i="0" lang="en-US" sz="1800">
                <a:solidFill>
                  <a:srgbClr val="000000"/>
                </a:solidFill>
                <a:latin typeface="Arial"/>
                <a:ea typeface="Arial"/>
                <a:cs typeface="Arial"/>
                <a:sym typeface="Arial"/>
              </a:rPr>
              <a:t> </a:t>
            </a:r>
            <a:endParaRPr/>
          </a:p>
          <a:p>
            <a:pPr indent="0" lvl="0" marL="0" marR="0" rtl="0" algn="l">
              <a:spcBef>
                <a:spcPts val="0"/>
              </a:spcBef>
              <a:spcAft>
                <a:spcPts val="0"/>
              </a:spcAft>
              <a:buNone/>
            </a:pPr>
            <a:r>
              <a:rPr b="0" i="0" lang="en-US" sz="1800">
                <a:solidFill>
                  <a:srgbClr val="000000"/>
                </a:solidFill>
                <a:latin typeface="Arial"/>
                <a:ea typeface="Arial"/>
                <a:cs typeface="Arial"/>
                <a:sym typeface="Arial"/>
              </a:rPr>
              <a:t>yields the storage size of the object </a:t>
            </a:r>
            <a:endParaRPr/>
          </a:p>
          <a:p>
            <a:pPr indent="0" lvl="0" marL="0" marR="0" rtl="0" algn="l">
              <a:spcBef>
                <a:spcPts val="0"/>
              </a:spcBef>
              <a:spcAft>
                <a:spcPts val="0"/>
              </a:spcAft>
              <a:buNone/>
            </a:pPr>
            <a:r>
              <a:rPr b="0" i="0" lang="en-US" sz="1800">
                <a:solidFill>
                  <a:srgbClr val="000000"/>
                </a:solidFill>
                <a:latin typeface="Arial"/>
                <a:ea typeface="Arial"/>
                <a:cs typeface="Arial"/>
                <a:sym typeface="Arial"/>
              </a:rPr>
              <a:t>or type in bytes.</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28"/>
          <p:cNvSpPr txBox="1"/>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rPr b="1" lang="en-US" sz="2400">
                <a:solidFill>
                  <a:schemeClr val="dk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t/>
            </a:r>
            <a:endParaRPr b="1" sz="2400">
              <a:solidFill>
                <a:schemeClr val="dk1"/>
              </a:solidFill>
              <a:latin typeface="Calibri"/>
              <a:ea typeface="Calibri"/>
              <a:cs typeface="Calibri"/>
              <a:sym typeface="Calibri"/>
            </a:endParaRPr>
          </a:p>
        </p:txBody>
      </p:sp>
      <p:sp>
        <p:nvSpPr>
          <p:cNvPr id="305" name="Google Shape;305;p28"/>
          <p:cNvSpPr txBox="1"/>
          <p:nvPr/>
        </p:nvSpPr>
        <p:spPr>
          <a:xfrm>
            <a:off x="648931" y="5854487"/>
            <a:ext cx="3505494" cy="36933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Department : CSIT, Faculty: Nisha Rathi</a:t>
            </a:r>
            <a:endParaRPr sz="2000">
              <a:solidFill>
                <a:schemeClr val="dk1"/>
              </a:solidFill>
              <a:latin typeface="Calibri"/>
              <a:ea typeface="Calibri"/>
              <a:cs typeface="Calibri"/>
              <a:sym typeface="Calibri"/>
            </a:endParaRPr>
          </a:p>
        </p:txBody>
      </p:sp>
      <p:sp>
        <p:nvSpPr>
          <p:cNvPr id="306" name="Google Shape;306;p28"/>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28"/>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8" name="Google Shape;308;p28"/>
          <p:cNvPicPr preferRelativeResize="0"/>
          <p:nvPr/>
        </p:nvPicPr>
        <p:blipFill rotWithShape="1">
          <a:blip r:embed="rId3">
            <a:alphaModFix/>
          </a:blip>
          <a:srcRect b="0" l="0" r="0" t="0"/>
          <a:stretch/>
        </p:blipFill>
        <p:spPr>
          <a:xfrm>
            <a:off x="11038897" y="134551"/>
            <a:ext cx="1153104" cy="990835"/>
          </a:xfrm>
          <a:prstGeom prst="rect">
            <a:avLst/>
          </a:prstGeom>
          <a:noFill/>
          <a:ln>
            <a:noFill/>
          </a:ln>
        </p:spPr>
      </p:pic>
      <p:sp>
        <p:nvSpPr>
          <p:cNvPr id="309" name="Google Shape;309;p28"/>
          <p:cNvSpPr txBox="1"/>
          <p:nvPr/>
        </p:nvSpPr>
        <p:spPr>
          <a:xfrm>
            <a:off x="241547" y="1711126"/>
            <a:ext cx="63867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Verdana"/>
                <a:ea typeface="Verdana"/>
                <a:cs typeface="Verdana"/>
                <a:sym typeface="Verdana"/>
              </a:rPr>
              <a:t>Primary Data types in C</a:t>
            </a:r>
            <a:endParaRPr sz="1800">
              <a:solidFill>
                <a:schemeClr val="lt1"/>
              </a:solidFill>
              <a:latin typeface="Calibri"/>
              <a:ea typeface="Calibri"/>
              <a:cs typeface="Calibri"/>
              <a:sym typeface="Calibri"/>
            </a:endParaRPr>
          </a:p>
        </p:txBody>
      </p:sp>
      <p:pic>
        <p:nvPicPr>
          <p:cNvPr descr="Graphical user interface, text, application, table&#10;&#10;Description automatically generated" id="310" name="Google Shape;310;p28"/>
          <p:cNvPicPr preferRelativeResize="0"/>
          <p:nvPr/>
        </p:nvPicPr>
        <p:blipFill rotWithShape="1">
          <a:blip r:embed="rId4">
            <a:alphaModFix/>
          </a:blip>
          <a:srcRect b="0" l="0" r="0" t="0"/>
          <a:stretch/>
        </p:blipFill>
        <p:spPr>
          <a:xfrm>
            <a:off x="138471" y="2393256"/>
            <a:ext cx="4302900" cy="1880381"/>
          </a:xfrm>
          <a:prstGeom prst="rect">
            <a:avLst/>
          </a:prstGeom>
          <a:noFill/>
          <a:ln>
            <a:noFill/>
          </a:ln>
        </p:spPr>
      </p:pic>
      <p:pic>
        <p:nvPicPr>
          <p:cNvPr descr="Graphical user interface, text, application, email&#10;&#10;Description automatically generated" id="311" name="Google Shape;311;p28"/>
          <p:cNvPicPr preferRelativeResize="0"/>
          <p:nvPr/>
        </p:nvPicPr>
        <p:blipFill rotWithShape="1">
          <a:blip r:embed="rId5">
            <a:alphaModFix/>
          </a:blip>
          <a:srcRect b="0" l="0" r="0" t="0"/>
          <a:stretch/>
        </p:blipFill>
        <p:spPr>
          <a:xfrm>
            <a:off x="5200840" y="1125386"/>
            <a:ext cx="6429375" cy="4729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9"/>
          <p:cNvSpPr txBox="1"/>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b="1" i="0" lang="en-US" sz="1800" u="none" cap="none" strike="noStrike">
                <a:solidFill>
                  <a:schemeClr val="dk1"/>
                </a:solidFill>
                <a:latin typeface="Calibri"/>
                <a:ea typeface="Calibri"/>
                <a:cs typeface="Calibri"/>
                <a:sym typeface="Calibri"/>
              </a:rPr>
              <a:t>Acropolis Institute of Technology &amp; Research, Indore</a:t>
            </a:r>
            <a:endParaRPr/>
          </a:p>
          <a:p>
            <a:pPr indent="0" lvl="0" marL="0" marR="0" rtl="0" algn="l">
              <a:lnSpc>
                <a:spcPct val="90000"/>
              </a:lnSpc>
              <a:spcBef>
                <a:spcPts val="600"/>
              </a:spcBef>
              <a:spcAft>
                <a:spcPts val="0"/>
              </a:spcAft>
              <a:buNone/>
            </a:pPr>
            <a:r>
              <a:t/>
            </a:r>
            <a:endParaRPr b="1" sz="2400">
              <a:solidFill>
                <a:schemeClr val="dk1"/>
              </a:solidFill>
              <a:latin typeface="Calibri"/>
              <a:ea typeface="Calibri"/>
              <a:cs typeface="Calibri"/>
              <a:sym typeface="Calibri"/>
            </a:endParaRPr>
          </a:p>
        </p:txBody>
      </p:sp>
      <p:sp>
        <p:nvSpPr>
          <p:cNvPr id="317" name="Google Shape;317;p29"/>
          <p:cNvSpPr txBox="1"/>
          <p:nvPr/>
        </p:nvSpPr>
        <p:spPr>
          <a:xfrm>
            <a:off x="648931" y="5854487"/>
            <a:ext cx="3505494" cy="36933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Department : CSIT, Faculty: Nisha Rathi</a:t>
            </a:r>
            <a:endParaRPr sz="2000">
              <a:solidFill>
                <a:schemeClr val="dk1"/>
              </a:solidFill>
              <a:latin typeface="Calibri"/>
              <a:ea typeface="Calibri"/>
              <a:cs typeface="Calibri"/>
              <a:sym typeface="Calibri"/>
            </a:endParaRPr>
          </a:p>
        </p:txBody>
      </p:sp>
      <p:sp>
        <p:nvSpPr>
          <p:cNvPr id="318" name="Google Shape;318;p29"/>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29"/>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0" name="Google Shape;320;p29"/>
          <p:cNvPicPr preferRelativeResize="0"/>
          <p:nvPr/>
        </p:nvPicPr>
        <p:blipFill rotWithShape="1">
          <a:blip r:embed="rId3">
            <a:alphaModFix/>
          </a:blip>
          <a:srcRect b="0" l="0" r="0" t="0"/>
          <a:stretch/>
        </p:blipFill>
        <p:spPr>
          <a:xfrm>
            <a:off x="105029" y="-7821"/>
            <a:ext cx="1153104" cy="990835"/>
          </a:xfrm>
          <a:prstGeom prst="rect">
            <a:avLst/>
          </a:prstGeom>
          <a:noFill/>
          <a:ln>
            <a:noFill/>
          </a:ln>
        </p:spPr>
      </p:pic>
      <p:sp>
        <p:nvSpPr>
          <p:cNvPr id="321" name="Google Shape;321;p29"/>
          <p:cNvSpPr txBox="1"/>
          <p:nvPr/>
        </p:nvSpPr>
        <p:spPr>
          <a:xfrm>
            <a:off x="5123687" y="675477"/>
            <a:ext cx="6386732"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61616"/>
                </a:solidFill>
                <a:latin typeface="IBM Plex Sans"/>
                <a:ea typeface="IBM Plex Sans"/>
                <a:cs typeface="IBM Plex Sans"/>
                <a:sym typeface="IBM Plex Sans"/>
              </a:rPr>
              <a:t>Data types are often grouped into type categories that overlap, such as: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rgbClr val="161616"/>
                </a:solidFill>
                <a:latin typeface="Arial"/>
                <a:ea typeface="Arial"/>
                <a:cs typeface="Arial"/>
                <a:sym typeface="Arial"/>
              </a:rPr>
              <a:t>Fundamental types versus derived types</a:t>
            </a:r>
            <a:endParaRPr/>
          </a:p>
          <a:p>
            <a:pPr indent="-457200" lvl="1" marL="457200" marR="0" rtl="0" algn="l">
              <a:spcBef>
                <a:spcPts val="0"/>
              </a:spcBef>
              <a:spcAft>
                <a:spcPts val="0"/>
              </a:spcAft>
              <a:buNone/>
            </a:pPr>
            <a:r>
              <a:rPr b="0" i="1" lang="en-US" sz="1600" u="none" cap="none" strike="noStrike">
                <a:solidFill>
                  <a:srgbClr val="161616"/>
                </a:solidFill>
                <a:latin typeface="Arial"/>
                <a:ea typeface="Arial"/>
                <a:cs typeface="Arial"/>
                <a:sym typeface="Arial"/>
              </a:rPr>
              <a:t>Fundamental</a:t>
            </a:r>
            <a:r>
              <a:rPr b="0" i="0" lang="en-US" sz="1600" u="none" cap="none" strike="noStrike">
                <a:solidFill>
                  <a:srgbClr val="161616"/>
                </a:solidFill>
                <a:latin typeface="Arial"/>
                <a:ea typeface="Arial"/>
                <a:cs typeface="Arial"/>
                <a:sym typeface="Arial"/>
              </a:rPr>
              <a:t> data types are also known as "basic", "fundamental" or "built-in" to the language. These include integers, floating-point numbers, and characters. </a:t>
            </a:r>
            <a:r>
              <a:rPr b="0" i="1" lang="en-US" sz="1600" u="none" cap="none" strike="noStrike">
                <a:solidFill>
                  <a:srgbClr val="161616"/>
                </a:solidFill>
                <a:latin typeface="Arial"/>
                <a:ea typeface="Arial"/>
                <a:cs typeface="Arial"/>
                <a:sym typeface="Arial"/>
              </a:rPr>
              <a:t>Derived</a:t>
            </a:r>
            <a:r>
              <a:rPr b="0" i="0" lang="en-US" sz="1600" u="none" cap="none" strike="noStrike">
                <a:solidFill>
                  <a:srgbClr val="161616"/>
                </a:solidFill>
                <a:latin typeface="Arial"/>
                <a:ea typeface="Arial"/>
                <a:cs typeface="Arial"/>
                <a:sym typeface="Arial"/>
              </a:rPr>
              <a:t> types, also known as "compound" types in Standard C++, are created from the set of basic types, and include arrays, pointers, structures, unions, enumerations. All C++ classes are considered compound types.</a:t>
            </a:r>
            <a:endParaRPr/>
          </a:p>
          <a:p>
            <a:pPr indent="0" lvl="0" marL="0" marR="0" rtl="0" algn="l">
              <a:spcBef>
                <a:spcPts val="0"/>
              </a:spcBef>
              <a:spcAft>
                <a:spcPts val="0"/>
              </a:spcAft>
              <a:buNone/>
            </a:pPr>
            <a:r>
              <a:rPr b="1" lang="en-US" sz="1600">
                <a:solidFill>
                  <a:srgbClr val="161616"/>
                </a:solidFill>
                <a:latin typeface="Arial"/>
                <a:ea typeface="Arial"/>
                <a:cs typeface="Arial"/>
                <a:sym typeface="Arial"/>
              </a:rPr>
              <a:t>Built-in types versus user-defined types</a:t>
            </a:r>
            <a:endParaRPr/>
          </a:p>
          <a:p>
            <a:pPr indent="-457200" lvl="1" marL="457200" marR="0" rtl="0" algn="l">
              <a:spcBef>
                <a:spcPts val="0"/>
              </a:spcBef>
              <a:spcAft>
                <a:spcPts val="0"/>
              </a:spcAft>
              <a:buNone/>
            </a:pPr>
            <a:r>
              <a:rPr b="0" i="1" lang="en-US" sz="1600" u="none" cap="none" strike="noStrike">
                <a:solidFill>
                  <a:srgbClr val="161616"/>
                </a:solidFill>
                <a:latin typeface="Arial"/>
                <a:ea typeface="Arial"/>
                <a:cs typeface="Arial"/>
                <a:sym typeface="Arial"/>
              </a:rPr>
              <a:t>Built-in</a:t>
            </a:r>
            <a:r>
              <a:rPr b="0" i="0" lang="en-US" sz="1600" u="none" cap="none" strike="noStrike">
                <a:solidFill>
                  <a:srgbClr val="161616"/>
                </a:solidFill>
                <a:latin typeface="Arial"/>
                <a:ea typeface="Arial"/>
                <a:cs typeface="Arial"/>
                <a:sym typeface="Arial"/>
              </a:rPr>
              <a:t> data types include all of the fundamental types, plus types that refer to the addresses of basic types, such as arrays and pointers. </a:t>
            </a:r>
            <a:r>
              <a:rPr b="0" i="1" lang="en-US" sz="1600" u="none" cap="none" strike="noStrike">
                <a:solidFill>
                  <a:srgbClr val="161616"/>
                </a:solidFill>
                <a:latin typeface="Arial"/>
                <a:ea typeface="Arial"/>
                <a:cs typeface="Arial"/>
                <a:sym typeface="Arial"/>
              </a:rPr>
              <a:t>User-defined</a:t>
            </a:r>
            <a:r>
              <a:rPr b="0" i="0" lang="en-US" sz="1600" u="none" cap="none" strike="noStrike">
                <a:solidFill>
                  <a:srgbClr val="161616"/>
                </a:solidFill>
                <a:latin typeface="Arial"/>
                <a:ea typeface="Arial"/>
                <a:cs typeface="Arial"/>
                <a:sym typeface="Arial"/>
              </a:rPr>
              <a:t> types are created by the user from the set of basic types, in typedef, structure, union, and enumeration definitions. C++ classes are considered user-defined types.</a:t>
            </a:r>
            <a:endParaRPr/>
          </a:p>
          <a:p>
            <a:pPr indent="0" lvl="0" marL="0" marR="0" rtl="0" algn="l">
              <a:spcBef>
                <a:spcPts val="0"/>
              </a:spcBef>
              <a:spcAft>
                <a:spcPts val="0"/>
              </a:spcAft>
              <a:buNone/>
            </a:pPr>
            <a:r>
              <a:rPr b="1" lang="en-US" sz="1600">
                <a:solidFill>
                  <a:srgbClr val="161616"/>
                </a:solidFill>
                <a:latin typeface="Arial"/>
                <a:ea typeface="Arial"/>
                <a:cs typeface="Arial"/>
                <a:sym typeface="Arial"/>
              </a:rPr>
              <a:t>Scalar types versus aggregate types</a:t>
            </a:r>
            <a:endParaRPr/>
          </a:p>
          <a:p>
            <a:pPr indent="-457200" lvl="1" marL="457200" marR="0" rtl="0" algn="l">
              <a:spcBef>
                <a:spcPts val="0"/>
              </a:spcBef>
              <a:spcAft>
                <a:spcPts val="0"/>
              </a:spcAft>
              <a:buNone/>
            </a:pPr>
            <a:r>
              <a:rPr b="0" i="1" lang="en-US" sz="1600" u="none" cap="none" strike="noStrike">
                <a:solidFill>
                  <a:srgbClr val="161616"/>
                </a:solidFill>
                <a:latin typeface="Arial"/>
                <a:ea typeface="Arial"/>
                <a:cs typeface="Arial"/>
                <a:sym typeface="Arial"/>
              </a:rPr>
              <a:t>Scalar</a:t>
            </a:r>
            <a:r>
              <a:rPr b="0" i="0" lang="en-US" sz="1600" u="none" cap="none" strike="noStrike">
                <a:solidFill>
                  <a:srgbClr val="161616"/>
                </a:solidFill>
                <a:latin typeface="Arial"/>
                <a:ea typeface="Arial"/>
                <a:cs typeface="Arial"/>
                <a:sym typeface="Arial"/>
              </a:rPr>
              <a:t> types represent a single data value, while </a:t>
            </a:r>
            <a:r>
              <a:rPr b="0" i="1" lang="en-US" sz="1600" u="none" cap="none" strike="noStrike">
                <a:solidFill>
                  <a:srgbClr val="161616"/>
                </a:solidFill>
                <a:latin typeface="Arial"/>
                <a:ea typeface="Arial"/>
                <a:cs typeface="Arial"/>
                <a:sym typeface="Arial"/>
              </a:rPr>
              <a:t>aggregate</a:t>
            </a:r>
            <a:r>
              <a:rPr b="0" i="0" lang="en-US" sz="1600" u="none" cap="none" strike="noStrike">
                <a:solidFill>
                  <a:srgbClr val="161616"/>
                </a:solidFill>
                <a:latin typeface="Arial"/>
                <a:ea typeface="Arial"/>
                <a:cs typeface="Arial"/>
                <a:sym typeface="Arial"/>
              </a:rPr>
              <a:t> types represent multiple values, of the same type or of different types. Scalars include the arithmetic types and pointers. Aggregate types include arrays, structures. C++ classes are considered aggregate types.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29"/>
          <p:cNvSpPr/>
          <p:nvPr/>
        </p:nvSpPr>
        <p:spPr>
          <a:xfrm>
            <a:off x="0" y="-138499"/>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23" name="Google Shape;323;p29"/>
          <p:cNvSpPr txBox="1"/>
          <p:nvPr/>
        </p:nvSpPr>
        <p:spPr>
          <a:xfrm>
            <a:off x="924950" y="3242794"/>
            <a:ext cx="2113672"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1" lang="en-US" sz="2400">
                <a:solidFill>
                  <a:schemeClr val="dk1"/>
                </a:solidFill>
                <a:latin typeface="Calibri"/>
                <a:ea typeface="Calibri"/>
                <a:cs typeface="Calibri"/>
                <a:sym typeface="Calibri"/>
              </a:rPr>
              <a:t>Data type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30"/>
          <p:cNvSpPr/>
          <p:nvPr/>
        </p:nvSpPr>
        <p:spPr>
          <a:xfrm>
            <a:off x="0" y="0"/>
            <a:ext cx="6126740" cy="6857542"/>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0"/>
          <p:cNvSpPr txBox="1"/>
          <p:nvPr/>
        </p:nvSpPr>
        <p:spPr>
          <a:xfrm>
            <a:off x="1768461" y="284052"/>
            <a:ext cx="10160941" cy="148847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3400" u="none" cap="none" strike="noStrike">
                <a:solidFill>
                  <a:schemeClr val="lt1"/>
                </a:solidFill>
                <a:latin typeface="Calibri"/>
                <a:ea typeface="Calibri"/>
                <a:cs typeface="Calibri"/>
                <a:sym typeface="Calibri"/>
              </a:rPr>
              <a:t>Acropolis Institute o</a:t>
            </a:r>
            <a:r>
              <a:rPr b="1" i="0" lang="en-US" sz="3400" u="none" cap="none" strike="noStrike">
                <a:solidFill>
                  <a:schemeClr val="dk1"/>
                </a:solidFill>
                <a:latin typeface="Calibri"/>
                <a:ea typeface="Calibri"/>
                <a:cs typeface="Calibri"/>
                <a:sym typeface="Calibri"/>
              </a:rPr>
              <a:t>f Technology &amp; Research, Indore</a:t>
            </a:r>
            <a:endParaRPr/>
          </a:p>
          <a:p>
            <a:pPr indent="0" lvl="0" marL="0" marR="0" rtl="0" algn="l">
              <a:lnSpc>
                <a:spcPct val="90000"/>
              </a:lnSpc>
              <a:spcBef>
                <a:spcPts val="600"/>
              </a:spcBef>
              <a:spcAft>
                <a:spcPts val="0"/>
              </a:spcAft>
              <a:buNone/>
            </a:pPr>
            <a:r>
              <a:t/>
            </a:r>
            <a:endParaRPr b="1" sz="3400">
              <a:solidFill>
                <a:schemeClr val="lt1"/>
              </a:solidFill>
              <a:latin typeface="Calibri"/>
              <a:ea typeface="Calibri"/>
              <a:cs typeface="Calibri"/>
              <a:sym typeface="Calibri"/>
            </a:endParaRPr>
          </a:p>
        </p:txBody>
      </p:sp>
      <p:grpSp>
        <p:nvGrpSpPr>
          <p:cNvPr id="331" name="Google Shape;331;p30"/>
          <p:cNvGrpSpPr/>
          <p:nvPr/>
        </p:nvGrpSpPr>
        <p:grpSpPr>
          <a:xfrm>
            <a:off x="640080" y="640080"/>
            <a:ext cx="1128382" cy="847206"/>
            <a:chOff x="5307830" y="325570"/>
            <a:chExt cx="1128382" cy="847206"/>
          </a:xfrm>
        </p:grpSpPr>
        <p:sp>
          <p:nvSpPr>
            <p:cNvPr id="332" name="Google Shape;332;p30"/>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30"/>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34" name="Google Shape;334;p30"/>
          <p:cNvPicPr preferRelativeResize="0"/>
          <p:nvPr/>
        </p:nvPicPr>
        <p:blipFill rotWithShape="1">
          <a:blip r:embed="rId3">
            <a:alphaModFix/>
          </a:blip>
          <a:srcRect b="0" l="0" r="0" t="0"/>
          <a:stretch/>
        </p:blipFill>
        <p:spPr>
          <a:xfrm>
            <a:off x="11038897" y="134551"/>
            <a:ext cx="1153104" cy="990835"/>
          </a:xfrm>
          <a:prstGeom prst="rect">
            <a:avLst/>
          </a:prstGeom>
          <a:noFill/>
          <a:ln>
            <a:noFill/>
          </a:ln>
        </p:spPr>
      </p:pic>
      <p:sp>
        <p:nvSpPr>
          <p:cNvPr id="335" name="Google Shape;335;p30"/>
          <p:cNvSpPr txBox="1"/>
          <p:nvPr/>
        </p:nvSpPr>
        <p:spPr>
          <a:xfrm>
            <a:off x="6551082" y="6339167"/>
            <a:ext cx="49562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pic>
        <p:nvPicPr>
          <p:cNvPr descr="Diagram&#10;&#10;Description automatically generated" id="336" name="Google Shape;336;p30"/>
          <p:cNvPicPr preferRelativeResize="0"/>
          <p:nvPr/>
        </p:nvPicPr>
        <p:blipFill rotWithShape="1">
          <a:blip r:embed="rId4">
            <a:alphaModFix/>
          </a:blip>
          <a:srcRect b="0" l="0" r="0" t="0"/>
          <a:stretch/>
        </p:blipFill>
        <p:spPr>
          <a:xfrm>
            <a:off x="6275636" y="1487286"/>
            <a:ext cx="5504869" cy="4637287"/>
          </a:xfrm>
          <a:prstGeom prst="rect">
            <a:avLst/>
          </a:prstGeom>
          <a:noFill/>
          <a:ln>
            <a:noFill/>
          </a:ln>
        </p:spPr>
      </p:pic>
      <p:sp>
        <p:nvSpPr>
          <p:cNvPr id="337" name="Google Shape;337;p30"/>
          <p:cNvSpPr txBox="1"/>
          <p:nvPr/>
        </p:nvSpPr>
        <p:spPr>
          <a:xfrm>
            <a:off x="977755" y="2412610"/>
            <a:ext cx="6098344" cy="99411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1800">
                <a:solidFill>
                  <a:schemeClr val="lt1"/>
                </a:solidFill>
                <a:latin typeface="Calibri"/>
                <a:ea typeface="Calibri"/>
                <a:cs typeface="Calibri"/>
                <a:sym typeface="Calibri"/>
              </a:rPr>
              <a:t>Data type</a:t>
            </a:r>
            <a:endParaRPr/>
          </a:p>
          <a:p>
            <a:pPr indent="0" lvl="0" marL="0" marR="0" rtl="0" algn="l">
              <a:lnSpc>
                <a:spcPct val="90000"/>
              </a:lnSpc>
              <a:spcBef>
                <a:spcPts val="600"/>
              </a:spcBef>
              <a:spcAft>
                <a:spcPts val="0"/>
              </a:spcAft>
              <a:buNone/>
            </a:pPr>
            <a:r>
              <a:rPr b="1" lang="en-US" sz="1800">
                <a:solidFill>
                  <a:schemeClr val="lt1"/>
                </a:solidFill>
                <a:latin typeface="Verdana"/>
                <a:ea typeface="Verdana"/>
                <a:cs typeface="Verdana"/>
                <a:sym typeface="Verdana"/>
              </a:rPr>
              <a:t>Variants of </a:t>
            </a:r>
            <a:r>
              <a:rPr b="1" i="0" lang="en-US" sz="1800" u="none" cap="none" strike="noStrike">
                <a:solidFill>
                  <a:schemeClr val="lt1"/>
                </a:solidFill>
                <a:latin typeface="Verdana"/>
                <a:ea typeface="Verdana"/>
                <a:cs typeface="Verdana"/>
                <a:sym typeface="Verdana"/>
              </a:rPr>
              <a:t>Char Data types in C</a:t>
            </a:r>
            <a:endParaRPr sz="1800">
              <a:solidFill>
                <a:schemeClr val="lt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1"/>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1"/>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31"/>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31"/>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1"/>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1"/>
          <p:cNvSpPr txBox="1"/>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None/>
            </a:pPr>
            <a:r>
              <a:rPr b="1" i="0" lang="en-US" sz="4000" u="none" cap="none" strike="noStrike">
                <a:solidFill>
                  <a:srgbClr val="FFFFFF"/>
                </a:solidFill>
                <a:latin typeface="Calibri"/>
                <a:ea typeface="Calibri"/>
                <a:cs typeface="Calibri"/>
                <a:sym typeface="Calibri"/>
              </a:rPr>
              <a:t>Acropolis Institute of Technology &amp; Research, Indore</a:t>
            </a:r>
            <a:endParaRPr/>
          </a:p>
          <a:p>
            <a:pPr indent="0" lvl="0" marL="0" marR="0" rtl="0" algn="r">
              <a:lnSpc>
                <a:spcPct val="90000"/>
              </a:lnSpc>
              <a:spcBef>
                <a:spcPts val="600"/>
              </a:spcBef>
              <a:spcAft>
                <a:spcPts val="0"/>
              </a:spcAft>
              <a:buNone/>
            </a:pPr>
            <a:r>
              <a:t/>
            </a:r>
            <a:endParaRPr b="1" sz="4000">
              <a:solidFill>
                <a:srgbClr val="FFFFFF"/>
              </a:solidFill>
              <a:latin typeface="Calibri"/>
              <a:ea typeface="Calibri"/>
              <a:cs typeface="Calibri"/>
              <a:sym typeface="Calibri"/>
            </a:endParaRPr>
          </a:p>
        </p:txBody>
      </p:sp>
      <p:sp>
        <p:nvSpPr>
          <p:cNvPr id="350" name="Google Shape;350;p31"/>
          <p:cNvSpPr txBox="1"/>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127000" lvl="0" marL="0" marR="0" rtl="0" algn="l">
              <a:lnSpc>
                <a:spcPct val="9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descr="Logo, company name&#10;&#10;Description automatically generated" id="351" name="Google Shape;351;p31"/>
          <p:cNvPicPr preferRelativeResize="0"/>
          <p:nvPr/>
        </p:nvPicPr>
        <p:blipFill rotWithShape="1">
          <a:blip r:embed="rId3">
            <a:alphaModFix/>
          </a:blip>
          <a:srcRect b="0" l="0" r="0" t="0"/>
          <a:stretch/>
        </p:blipFill>
        <p:spPr>
          <a:xfrm>
            <a:off x="11038897" y="134551"/>
            <a:ext cx="1153104" cy="990835"/>
          </a:xfrm>
          <a:prstGeom prst="rect">
            <a:avLst/>
          </a:prstGeom>
          <a:noFill/>
          <a:ln>
            <a:noFill/>
          </a:ln>
        </p:spPr>
      </p:pic>
      <p:sp>
        <p:nvSpPr>
          <p:cNvPr id="352" name="Google Shape;352;p31"/>
          <p:cNvSpPr txBox="1"/>
          <p:nvPr/>
        </p:nvSpPr>
        <p:spPr>
          <a:xfrm>
            <a:off x="618916" y="4072414"/>
            <a:ext cx="6098344" cy="806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800">
                <a:solidFill>
                  <a:schemeClr val="lt1"/>
                </a:solidFill>
                <a:latin typeface="Calibri"/>
                <a:ea typeface="Calibri"/>
                <a:cs typeface="Calibri"/>
                <a:sym typeface="Calibri"/>
              </a:rPr>
              <a:t>Data Objects</a:t>
            </a:r>
            <a:endParaRPr/>
          </a:p>
          <a:p>
            <a:pPr indent="0" lvl="0" marL="0" marR="0" rtl="0" algn="l">
              <a:lnSpc>
                <a:spcPct val="90000"/>
              </a:lnSpc>
              <a:spcBef>
                <a:spcPts val="600"/>
              </a:spcBef>
              <a:spcAft>
                <a:spcPts val="0"/>
              </a:spcAft>
              <a:buNone/>
            </a:pPr>
            <a:r>
              <a:t/>
            </a:r>
            <a:endParaRPr b="1" sz="1800">
              <a:solidFill>
                <a:schemeClr val="lt1"/>
              </a:solidFill>
              <a:latin typeface="Calibri"/>
              <a:ea typeface="Calibri"/>
              <a:cs typeface="Calibri"/>
              <a:sym typeface="Calibri"/>
            </a:endParaRPr>
          </a:p>
        </p:txBody>
      </p:sp>
      <p:sp>
        <p:nvSpPr>
          <p:cNvPr id="353" name="Google Shape;353;p31"/>
          <p:cNvSpPr txBox="1"/>
          <p:nvPr/>
        </p:nvSpPr>
        <p:spPr>
          <a:xfrm>
            <a:off x="4367695" y="1274887"/>
            <a:ext cx="7808935"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161616"/>
                </a:solidFill>
                <a:latin typeface="IBM Plex Sans"/>
                <a:ea typeface="IBM Plex Sans"/>
                <a:cs typeface="IBM Plex Sans"/>
                <a:sym typeface="IBM Plex Sans"/>
              </a:rPr>
              <a:t>A data </a:t>
            </a:r>
            <a:r>
              <a:rPr b="0" i="1" lang="en-US" sz="2000">
                <a:solidFill>
                  <a:srgbClr val="161616"/>
                </a:solidFill>
                <a:latin typeface="IBM Plex Sans"/>
                <a:ea typeface="IBM Plex Sans"/>
                <a:cs typeface="IBM Plex Sans"/>
                <a:sym typeface="IBM Plex Sans"/>
              </a:rPr>
              <a:t>object</a:t>
            </a:r>
            <a:r>
              <a:rPr b="0" i="0" lang="en-US" sz="2000">
                <a:solidFill>
                  <a:srgbClr val="161616"/>
                </a:solidFill>
                <a:latin typeface="IBM Plex Sans"/>
                <a:ea typeface="IBM Plex Sans"/>
                <a:cs typeface="IBM Plex Sans"/>
                <a:sym typeface="IBM Plex Sans"/>
              </a:rPr>
              <a:t> is a </a:t>
            </a:r>
            <a:r>
              <a:rPr b="0" i="0" lang="en-US" sz="2000">
                <a:solidFill>
                  <a:srgbClr val="161616"/>
                </a:solidFill>
                <a:highlight>
                  <a:srgbClr val="FFFF00"/>
                </a:highlight>
                <a:latin typeface="IBM Plex Sans"/>
                <a:ea typeface="IBM Plex Sans"/>
                <a:cs typeface="IBM Plex Sans"/>
                <a:sym typeface="IBM Plex Sans"/>
              </a:rPr>
              <a:t>region of storage</a:t>
            </a:r>
            <a:r>
              <a:rPr b="0" i="0" lang="en-US" sz="2000">
                <a:solidFill>
                  <a:srgbClr val="161616"/>
                </a:solidFill>
                <a:latin typeface="IBM Plex Sans"/>
                <a:ea typeface="IBM Plex Sans"/>
                <a:cs typeface="IBM Plex Sans"/>
                <a:sym typeface="IBM Plex Sans"/>
              </a:rPr>
              <a:t> that contains a value or group of values. </a:t>
            </a:r>
            <a:endParaRPr/>
          </a:p>
          <a:p>
            <a:pPr indent="0" lvl="0" marL="0" marR="0" rtl="0" algn="l">
              <a:spcBef>
                <a:spcPts val="600"/>
              </a:spcBef>
              <a:spcAft>
                <a:spcPts val="0"/>
              </a:spcAft>
              <a:buNone/>
            </a:pPr>
            <a:r>
              <a:t/>
            </a:r>
            <a:endParaRPr sz="2000">
              <a:solidFill>
                <a:srgbClr val="161616"/>
              </a:solidFill>
              <a:latin typeface="IBM Plex Sans"/>
              <a:ea typeface="IBM Plex Sans"/>
              <a:cs typeface="IBM Plex Sans"/>
              <a:sym typeface="IBM Plex Sans"/>
            </a:endParaRPr>
          </a:p>
          <a:p>
            <a:pPr indent="0" lvl="0" marL="0" marR="0" rtl="0" algn="l">
              <a:spcBef>
                <a:spcPts val="600"/>
              </a:spcBef>
              <a:spcAft>
                <a:spcPts val="0"/>
              </a:spcAft>
              <a:buNone/>
            </a:pPr>
            <a:r>
              <a:rPr b="0" i="0" lang="en-US" sz="2000">
                <a:solidFill>
                  <a:srgbClr val="161616"/>
                </a:solidFill>
                <a:latin typeface="IBM Plex Sans"/>
                <a:ea typeface="IBM Plex Sans"/>
                <a:cs typeface="IBM Plex Sans"/>
                <a:sym typeface="IBM Plex Sans"/>
              </a:rPr>
              <a:t>Each value can be </a:t>
            </a:r>
            <a:r>
              <a:rPr b="0" i="0" lang="en-US" sz="2000">
                <a:solidFill>
                  <a:srgbClr val="161616"/>
                </a:solidFill>
                <a:highlight>
                  <a:srgbClr val="FFFF00"/>
                </a:highlight>
                <a:latin typeface="IBM Plex Sans"/>
                <a:ea typeface="IBM Plex Sans"/>
                <a:cs typeface="IBM Plex Sans"/>
                <a:sym typeface="IBM Plex Sans"/>
              </a:rPr>
              <a:t>accessed using its identifier </a:t>
            </a:r>
            <a:r>
              <a:rPr b="0" i="0" lang="en-US" sz="2000">
                <a:solidFill>
                  <a:srgbClr val="161616"/>
                </a:solidFill>
                <a:latin typeface="IBM Plex Sans"/>
                <a:ea typeface="IBM Plex Sans"/>
                <a:cs typeface="IBM Plex Sans"/>
                <a:sym typeface="IBM Plex Sans"/>
              </a:rPr>
              <a:t>or a more complex expression that refers to the object. </a:t>
            </a:r>
            <a:endParaRPr/>
          </a:p>
          <a:p>
            <a:pPr indent="0" lvl="0" marL="0" marR="0" rtl="0" algn="l">
              <a:spcBef>
                <a:spcPts val="600"/>
              </a:spcBef>
              <a:spcAft>
                <a:spcPts val="0"/>
              </a:spcAft>
              <a:buNone/>
            </a:pPr>
            <a:r>
              <a:t/>
            </a:r>
            <a:endParaRPr b="0" i="0" sz="2000">
              <a:solidFill>
                <a:srgbClr val="161616"/>
              </a:solidFill>
              <a:latin typeface="IBM Plex Sans"/>
              <a:ea typeface="IBM Plex Sans"/>
              <a:cs typeface="IBM Plex Sans"/>
              <a:sym typeface="IBM Plex Sans"/>
            </a:endParaRPr>
          </a:p>
          <a:p>
            <a:pPr indent="0" lvl="0" marL="0" marR="0" rtl="0" algn="l">
              <a:spcBef>
                <a:spcPts val="600"/>
              </a:spcBef>
              <a:spcAft>
                <a:spcPts val="0"/>
              </a:spcAft>
              <a:buNone/>
            </a:pPr>
            <a:r>
              <a:rPr b="0" i="0" lang="en-US" sz="2000">
                <a:solidFill>
                  <a:srgbClr val="161616"/>
                </a:solidFill>
                <a:latin typeface="IBM Plex Sans"/>
                <a:ea typeface="IBM Plex Sans"/>
                <a:cs typeface="IBM Plex Sans"/>
                <a:sym typeface="IBM Plex Sans"/>
              </a:rPr>
              <a:t>In addition, each object has a unique </a:t>
            </a:r>
            <a:r>
              <a:rPr b="0" i="1" lang="en-US" sz="2000">
                <a:solidFill>
                  <a:srgbClr val="161616"/>
                </a:solidFill>
                <a:latin typeface="IBM Plex Sans"/>
                <a:ea typeface="IBM Plex Sans"/>
                <a:cs typeface="IBM Plex Sans"/>
                <a:sym typeface="IBM Plex Sans"/>
              </a:rPr>
              <a:t>data type</a:t>
            </a:r>
            <a:r>
              <a:rPr b="0" i="0" lang="en-US" sz="2000">
                <a:solidFill>
                  <a:srgbClr val="161616"/>
                </a:solidFill>
                <a:latin typeface="IBM Plex Sans"/>
                <a:ea typeface="IBM Plex Sans"/>
                <a:cs typeface="IBM Plex Sans"/>
                <a:sym typeface="IBM Plex Sans"/>
              </a:rPr>
              <a:t>. The data type of an object determines the storage allocation for that object and the interpretation of the values during subsequent access. </a:t>
            </a:r>
            <a:endParaRPr/>
          </a:p>
          <a:p>
            <a:pPr indent="0" lvl="0" marL="0" marR="0" rtl="0" algn="l">
              <a:spcBef>
                <a:spcPts val="600"/>
              </a:spcBef>
              <a:spcAft>
                <a:spcPts val="0"/>
              </a:spcAft>
              <a:buNone/>
            </a:pPr>
            <a:r>
              <a:t/>
            </a:r>
            <a:endParaRPr b="0" i="0" sz="2000">
              <a:solidFill>
                <a:srgbClr val="161616"/>
              </a:solidFill>
              <a:latin typeface="IBM Plex Sans"/>
              <a:ea typeface="IBM Plex Sans"/>
              <a:cs typeface="IBM Plex Sans"/>
              <a:sym typeface="IBM Plex Sans"/>
            </a:endParaRPr>
          </a:p>
          <a:p>
            <a:pPr indent="0" lvl="0" marL="0" marR="0" rtl="0" algn="l">
              <a:spcBef>
                <a:spcPts val="600"/>
              </a:spcBef>
              <a:spcAft>
                <a:spcPts val="0"/>
              </a:spcAft>
              <a:buNone/>
            </a:pPr>
            <a:r>
              <a:rPr b="0" i="0" lang="en-US" sz="2000">
                <a:solidFill>
                  <a:srgbClr val="161616"/>
                </a:solidFill>
                <a:latin typeface="IBM Plex Sans"/>
                <a:ea typeface="IBM Plex Sans"/>
                <a:cs typeface="IBM Plex Sans"/>
                <a:sym typeface="IBM Plex Sans"/>
              </a:rPr>
              <a:t>It is also </a:t>
            </a:r>
            <a:r>
              <a:rPr b="0" i="0" lang="en-US" sz="2000">
                <a:solidFill>
                  <a:srgbClr val="161616"/>
                </a:solidFill>
                <a:highlight>
                  <a:srgbClr val="FFFF00"/>
                </a:highlight>
                <a:latin typeface="IBM Plex Sans"/>
                <a:ea typeface="IBM Plex Sans"/>
                <a:cs typeface="IBM Plex Sans"/>
                <a:sym typeface="IBM Plex Sans"/>
              </a:rPr>
              <a:t>used in any type checking operations</a:t>
            </a:r>
            <a:r>
              <a:rPr b="0" i="0" lang="en-US" sz="2000">
                <a:solidFill>
                  <a:srgbClr val="161616"/>
                </a:solidFill>
                <a:latin typeface="IBM Plex Sans"/>
                <a:ea typeface="IBM Plex Sans"/>
                <a:cs typeface="IBM Plex Sans"/>
                <a:sym typeface="IBM Plex Sans"/>
              </a:rPr>
              <a:t>. </a:t>
            </a:r>
            <a:endParaRPr/>
          </a:p>
          <a:p>
            <a:pPr indent="0" lvl="0" marL="0" marR="0" rtl="0" algn="l">
              <a:spcBef>
                <a:spcPts val="600"/>
              </a:spcBef>
              <a:spcAft>
                <a:spcPts val="0"/>
              </a:spcAft>
              <a:buNone/>
            </a:pPr>
            <a:r>
              <a:t/>
            </a:r>
            <a:endParaRPr sz="2000">
              <a:solidFill>
                <a:srgbClr val="161616"/>
              </a:solidFill>
              <a:latin typeface="IBM Plex Sans"/>
              <a:ea typeface="IBM Plex Sans"/>
              <a:cs typeface="IBM Plex Sans"/>
              <a:sym typeface="IBM Plex Sans"/>
            </a:endParaRPr>
          </a:p>
          <a:p>
            <a:pPr indent="0" lvl="0" marL="0" marR="0" rtl="0" algn="l">
              <a:spcBef>
                <a:spcPts val="600"/>
              </a:spcBef>
              <a:spcAft>
                <a:spcPts val="0"/>
              </a:spcAft>
              <a:buNone/>
            </a:pPr>
            <a:r>
              <a:rPr b="0" i="0" lang="en-US" sz="2000">
                <a:solidFill>
                  <a:srgbClr val="161616"/>
                </a:solidFill>
                <a:latin typeface="IBM Plex Sans"/>
                <a:ea typeface="IBM Plex Sans"/>
                <a:cs typeface="IBM Plex Sans"/>
                <a:sym typeface="IBM Plex Sans"/>
              </a:rPr>
              <a:t>Both the identifier and data type of an object are established in the </a:t>
            </a:r>
            <a:r>
              <a:rPr b="0" i="0" lang="en-US" sz="2000">
                <a:solidFill>
                  <a:srgbClr val="161616"/>
                </a:solidFill>
                <a:highlight>
                  <a:srgbClr val="FFFF00"/>
                </a:highlight>
                <a:latin typeface="IBM Plex Sans"/>
                <a:ea typeface="IBM Plex Sans"/>
                <a:cs typeface="IBM Plex Sans"/>
                <a:sym typeface="IBM Plex Sans"/>
              </a:rPr>
              <a:t>object </a:t>
            </a:r>
            <a:r>
              <a:rPr b="0" i="1" lang="en-US" sz="2000">
                <a:solidFill>
                  <a:srgbClr val="161616"/>
                </a:solidFill>
                <a:highlight>
                  <a:srgbClr val="FFFF00"/>
                </a:highlight>
                <a:latin typeface="IBM Plex Sans"/>
                <a:ea typeface="IBM Plex Sans"/>
                <a:cs typeface="IBM Plex Sans"/>
                <a:sym typeface="IBM Plex Sans"/>
              </a:rPr>
              <a:t>declaration</a:t>
            </a:r>
            <a:r>
              <a:rPr b="0" i="0" lang="en-US" sz="2000">
                <a:solidFill>
                  <a:srgbClr val="161616"/>
                </a:solidFill>
                <a:highlight>
                  <a:srgbClr val="FFFF00"/>
                </a:highlight>
                <a:latin typeface="IBM Plex Sans"/>
                <a:ea typeface="IBM Plex Sans"/>
                <a:cs typeface="IBM Plex Sans"/>
                <a:sym typeface="IBM Plex Sans"/>
              </a:rPr>
              <a:t>.</a:t>
            </a:r>
            <a:endParaRPr sz="2000">
              <a:solidFill>
                <a:schemeClr val="dk1"/>
              </a:solidFill>
              <a:highlight>
                <a:srgbClr val="FFFF00"/>
              </a:highlight>
              <a:latin typeface="Calibri"/>
              <a:ea typeface="Calibri"/>
              <a:cs typeface="Calibri"/>
              <a:sym typeface="Calibri"/>
            </a:endParaRPr>
          </a:p>
        </p:txBody>
      </p:sp>
      <p:sp>
        <p:nvSpPr>
          <p:cNvPr id="354" name="Google Shape;354;p31"/>
          <p:cNvSpPr txBox="1"/>
          <p:nvPr/>
        </p:nvSpPr>
        <p:spPr>
          <a:xfrm>
            <a:off x="116058" y="6066756"/>
            <a:ext cx="6196818"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Department : CSIT, Faculty: Nisha Rathi</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32"/>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Times New Roman"/>
              <a:buNone/>
            </a:pPr>
            <a:br>
              <a:rPr b="0" i="0" lang="en-US" sz="3400" u="none" cap="none" strike="noStrike">
                <a:solidFill>
                  <a:srgbClr val="FFFFFF"/>
                </a:solidFill>
                <a:latin typeface="Times New Roman"/>
                <a:ea typeface="Times New Roman"/>
                <a:cs typeface="Times New Roman"/>
                <a:sym typeface="Times New Roman"/>
              </a:rPr>
            </a:br>
            <a:endParaRPr sz="3400">
              <a:solidFill>
                <a:srgbClr val="FFFFFF"/>
              </a:solidFill>
            </a:endParaRPr>
          </a:p>
        </p:txBody>
      </p:sp>
      <p:sp>
        <p:nvSpPr>
          <p:cNvPr id="360" name="Google Shape;360;p32"/>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LECTURE 3: Need for Data Structures, Designing Data Structures , Operations on Data Structures, Data Structure Definition, Classification of Data Structure, Primitive and Non-Primitive , Linear &amp; nonlinear, Overview of arrays, stacks, queues, Linked list, Trees and Graphs  (19/8/2021)</a:t>
            </a:r>
            <a:endParaRPr/>
          </a:p>
          <a:p>
            <a:pPr indent="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p:txBody>
      </p:sp>
      <p:pic>
        <p:nvPicPr>
          <p:cNvPr id="361" name="Google Shape;361;p32"/>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362" name="Google Shape;362;p32"/>
          <p:cNvSpPr txBox="1"/>
          <p:nvPr/>
        </p:nvSpPr>
        <p:spPr>
          <a:xfrm>
            <a:off x="4100995" y="126260"/>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Acropolis Institute of Technology and Research, Indore</a:t>
            </a:r>
            <a:endParaRPr sz="2800">
              <a:solidFill>
                <a:schemeClr val="dk1"/>
              </a:solidFill>
              <a:latin typeface="Calibri"/>
              <a:ea typeface="Calibri"/>
              <a:cs typeface="Calibri"/>
              <a:sym typeface="Calibri"/>
            </a:endParaRPr>
          </a:p>
        </p:txBody>
      </p:sp>
      <p:sp>
        <p:nvSpPr>
          <p:cNvPr id="363" name="Google Shape;363;p32"/>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33"/>
          <p:cNvSpPr txBox="1"/>
          <p:nvPr>
            <p:ph type="title"/>
          </p:nvPr>
        </p:nvSpPr>
        <p:spPr>
          <a:xfrm>
            <a:off x="1136397" y="502020"/>
            <a:ext cx="5323715" cy="16429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Need for Data Structures</a:t>
            </a:r>
            <a:br>
              <a:rPr lang="en-US" sz="4000"/>
            </a:br>
            <a:endParaRPr sz="4000"/>
          </a:p>
        </p:txBody>
      </p:sp>
      <p:sp>
        <p:nvSpPr>
          <p:cNvPr id="370" name="Google Shape;370;p33"/>
          <p:cNvSpPr txBox="1"/>
          <p:nvPr>
            <p:ph idx="11" type="ftr"/>
          </p:nvPr>
        </p:nvSpPr>
        <p:spPr>
          <a:xfrm rot="5400000">
            <a:off x="-1828800" y="1983972"/>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7F7F7F"/>
                </a:solidFill>
                <a:latin typeface="Times New Roman"/>
                <a:ea typeface="Times New Roman"/>
                <a:cs typeface="Times New Roman"/>
                <a:sym typeface="Times New Roman"/>
              </a:rPr>
              <a:t>Department of Computer Sc. &amp; Engg.                                                  Faculty: Nisha Rathi</a:t>
            </a:r>
            <a:endParaRPr/>
          </a:p>
        </p:txBody>
      </p:sp>
      <p:sp>
        <p:nvSpPr>
          <p:cNvPr id="371" name="Google Shape;371;p33"/>
          <p:cNvSpPr txBox="1"/>
          <p:nvPr>
            <p:ph idx="1" type="body"/>
          </p:nvPr>
        </p:nvSpPr>
        <p:spPr>
          <a:xfrm>
            <a:off x="718821" y="1770448"/>
            <a:ext cx="6449582" cy="417052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1000"/>
              </a:spcBef>
              <a:spcAft>
                <a:spcPts val="0"/>
              </a:spcAft>
              <a:buClr>
                <a:schemeClr val="dk1"/>
              </a:buClr>
              <a:buSzPts val="2400"/>
              <a:buChar char="•"/>
            </a:pPr>
            <a:r>
              <a:rPr lang="en-US" sz="2400"/>
              <a:t>Data structures organize data</a:t>
            </a:r>
            <a:endParaRPr/>
          </a:p>
          <a:p>
            <a:pPr indent="-228600" lvl="1" marL="685800" rtl="0" algn="just">
              <a:lnSpc>
                <a:spcPct val="90000"/>
              </a:lnSpc>
              <a:spcBef>
                <a:spcPts val="500"/>
              </a:spcBef>
              <a:spcAft>
                <a:spcPts val="0"/>
              </a:spcAft>
              <a:buClr>
                <a:schemeClr val="dk1"/>
              </a:buClr>
              <a:buSzPts val="2400"/>
              <a:buNone/>
            </a:pPr>
            <a:r>
              <a:rPr lang="en-US"/>
              <a:t>	Any organization for a collection of records can be searched, processed in any order, or modified</a:t>
            </a:r>
            <a:endParaRPr/>
          </a:p>
          <a:p>
            <a:pPr indent="-228600" lvl="1" marL="685800" rtl="0" algn="just">
              <a:lnSpc>
                <a:spcPct val="90000"/>
              </a:lnSpc>
              <a:spcBef>
                <a:spcPts val="5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sz="2400"/>
              <a:t>The choice of data structure and algorithm can make the difference between a program running in a few seconds or many days</a:t>
            </a:r>
            <a:endParaRPr/>
          </a:p>
          <a:p>
            <a:pPr indent="-228600" lvl="0" marL="228600" rtl="0" algn="just">
              <a:lnSpc>
                <a:spcPct val="90000"/>
              </a:lnSpc>
              <a:spcBef>
                <a:spcPts val="1000"/>
              </a:spcBef>
              <a:spcAft>
                <a:spcPts val="0"/>
              </a:spcAft>
              <a:buClr>
                <a:schemeClr val="dk1"/>
              </a:buClr>
              <a:buSzPts val="2400"/>
              <a:buNone/>
            </a:pPr>
            <a:r>
              <a:rPr lang="en-US" sz="2400"/>
              <a:t>		A solution is said to be efficient if it solves the problem within its constraints (of Time and Space)</a:t>
            </a:r>
            <a:endParaRPr sz="2400"/>
          </a:p>
        </p:txBody>
      </p:sp>
      <p:sp>
        <p:nvSpPr>
          <p:cNvPr id="372" name="Google Shape;372;p33"/>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33"/>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33"/>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33"/>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atabase" id="376" name="Google Shape;376;p33"/>
          <p:cNvPicPr preferRelativeResize="0"/>
          <p:nvPr/>
        </p:nvPicPr>
        <p:blipFill rotWithShape="1">
          <a:blip r:embed="rId3">
            <a:alphaModFix/>
          </a:blip>
          <a:srcRect b="0" l="0" r="0" t="0"/>
          <a:stretch/>
        </p:blipFill>
        <p:spPr>
          <a:xfrm>
            <a:off x="7075967" y="1359681"/>
            <a:ext cx="4170530" cy="4170530"/>
          </a:xfrm>
          <a:prstGeom prst="rect">
            <a:avLst/>
          </a:prstGeom>
          <a:noFill/>
          <a:ln>
            <a:noFill/>
          </a:ln>
        </p:spPr>
      </p:pic>
      <p:sp>
        <p:nvSpPr>
          <p:cNvPr id="377" name="Google Shape;377;p33"/>
          <p:cNvSpPr txBox="1"/>
          <p:nvPr>
            <p:ph idx="12" type="sldNum"/>
          </p:nvPr>
        </p:nvSpPr>
        <p:spPr>
          <a:xfrm>
            <a:off x="11704320" y="6459378"/>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rPr>
              <a:t>‹#›</a:t>
            </a:fld>
            <a:endParaRPr sz="1100">
              <a:solidFill>
                <a:srgbClr val="FFFFFF"/>
              </a:solidFill>
            </a:endParaRPr>
          </a:p>
        </p:txBody>
      </p:sp>
      <p:pic>
        <p:nvPicPr>
          <p:cNvPr id="378" name="Google Shape;378;p33"/>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4"/>
          <p:cNvSpPr txBox="1"/>
          <p:nvPr>
            <p:ph type="title"/>
          </p:nvPr>
        </p:nvSpPr>
        <p:spPr>
          <a:xfrm>
            <a:off x="1136397" y="502021"/>
            <a:ext cx="9688296" cy="16429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Data Structures and Algorithms </a:t>
            </a:r>
            <a:endParaRPr/>
          </a:p>
        </p:txBody>
      </p:sp>
      <p:sp>
        <p:nvSpPr>
          <p:cNvPr id="385" name="Google Shape;385;p34"/>
          <p:cNvSpPr txBox="1"/>
          <p:nvPr>
            <p:ph idx="11" type="ftr"/>
          </p:nvPr>
        </p:nvSpPr>
        <p:spPr>
          <a:xfrm rot="5400000">
            <a:off x="-1827726" y="1983972"/>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7F7F7F"/>
                </a:solidFill>
                <a:latin typeface="Times New Roman"/>
                <a:ea typeface="Times New Roman"/>
                <a:cs typeface="Times New Roman"/>
                <a:sym typeface="Times New Roman"/>
              </a:rPr>
              <a:t>Department of Computer Sc. &amp; Engg.                                                  Faculty: Nisha Rathi</a:t>
            </a:r>
            <a:endParaRPr/>
          </a:p>
        </p:txBody>
      </p:sp>
      <p:sp>
        <p:nvSpPr>
          <p:cNvPr id="386" name="Google Shape;386;p34"/>
          <p:cNvSpPr txBox="1"/>
          <p:nvPr>
            <p:ph idx="1" type="body"/>
          </p:nvPr>
        </p:nvSpPr>
        <p:spPr>
          <a:xfrm>
            <a:off x="1136397" y="2418409"/>
            <a:ext cx="9688296" cy="34543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Char char="•"/>
            </a:pPr>
            <a:r>
              <a:rPr lang="en-US" sz="2000"/>
              <a:t>A data structure is a systematic way of organizing and accessing data</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An algorithm is a step-by-step procedure for solving a problem in a finite amount of time.</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Algorithms and Data Structures go hand-in-hand: Certain Algorithms require certain data structures to run efficiently and vice-versa</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b="1" i="1" lang="en-US" sz="2000"/>
              <a:t>	Aim of a data structure ? To store/organize a given data in the memory of computer so that each subsequent operation (query/update) can be performed quickly </a:t>
            </a:r>
            <a:endParaRPr b="1" i="1" sz="2000"/>
          </a:p>
        </p:txBody>
      </p:sp>
      <p:sp>
        <p:nvSpPr>
          <p:cNvPr id="387" name="Google Shape;387;p34"/>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34"/>
          <p:cNvSpPr/>
          <p:nvPr/>
        </p:nvSpPr>
        <p:spPr>
          <a:xfrm flipH="1">
            <a:off x="4038599" y="6400799"/>
            <a:ext cx="8153398" cy="456772"/>
          </a:xfrm>
          <a:prstGeom prst="rect">
            <a:avLst/>
          </a:prstGeom>
          <a:gradFill>
            <a:gsLst>
              <a:gs pos="0">
                <a:srgbClr val="000000">
                  <a:alpha val="62745"/>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34"/>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rPr>
              <a:t>‹#›</a:t>
            </a:fld>
            <a:endParaRPr sz="1100">
              <a:solidFill>
                <a:srgbClr val="FFFFFF"/>
              </a:solidFill>
            </a:endParaRPr>
          </a:p>
        </p:txBody>
      </p:sp>
      <p:pic>
        <p:nvPicPr>
          <p:cNvPr id="390" name="Google Shape;390;p34"/>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8"/>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8"/>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lang="en-US" sz="3600">
                <a:solidFill>
                  <a:schemeClr val="lt1"/>
                </a:solidFill>
                <a:latin typeface="Times New Roman"/>
                <a:ea typeface="Times New Roman"/>
                <a:cs typeface="Times New Roman"/>
                <a:sym typeface="Times New Roman"/>
              </a:rPr>
              <a:t>CSIT III semester Scheme</a:t>
            </a:r>
            <a:br>
              <a:rPr lang="en-US" sz="3600">
                <a:solidFill>
                  <a:schemeClr val="lt1"/>
                </a:solidFill>
              </a:rPr>
            </a:br>
            <a:br>
              <a:rPr b="0" i="0" lang="en-US" sz="3600" u="none" cap="none" strike="noStrike">
                <a:solidFill>
                  <a:schemeClr val="lt1"/>
                </a:solidFill>
                <a:latin typeface="Calibri"/>
                <a:ea typeface="Calibri"/>
                <a:cs typeface="Calibri"/>
                <a:sym typeface="Calibri"/>
              </a:rPr>
            </a:br>
            <a:endParaRPr sz="3600">
              <a:solidFill>
                <a:schemeClr val="lt1"/>
              </a:solidFill>
              <a:latin typeface="Calibri"/>
              <a:ea typeface="Calibri"/>
              <a:cs typeface="Calibri"/>
              <a:sym typeface="Calibri"/>
            </a:endParaRPr>
          </a:p>
        </p:txBody>
      </p:sp>
      <p:pic>
        <p:nvPicPr>
          <p:cNvPr descr="Logo, company name&#10;&#10;Description automatically generated" id="71" name="Google Shape;71;p8"/>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72" name="Google Shape;72;p8"/>
          <p:cNvSpPr txBox="1"/>
          <p:nvPr/>
        </p:nvSpPr>
        <p:spPr>
          <a:xfrm>
            <a:off x="3868110" y="18458"/>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Acropolis Institute of Technology and Research, Indore</a:t>
            </a:r>
            <a:endParaRPr/>
          </a:p>
        </p:txBody>
      </p:sp>
      <p:sp>
        <p:nvSpPr>
          <p:cNvPr id="73" name="Google Shape;73;p8"/>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pic>
        <p:nvPicPr>
          <p:cNvPr descr="Table&#10;&#10;Description automatically generated" id="74" name="Google Shape;74;p8"/>
          <p:cNvPicPr preferRelativeResize="0"/>
          <p:nvPr>
            <p:ph idx="1" type="body"/>
          </p:nvPr>
        </p:nvPicPr>
        <p:blipFill rotWithShape="1">
          <a:blip r:embed="rId4">
            <a:alphaModFix/>
          </a:blip>
          <a:srcRect b="0" l="0" r="0" t="0"/>
          <a:stretch/>
        </p:blipFill>
        <p:spPr>
          <a:xfrm>
            <a:off x="4100995" y="541679"/>
            <a:ext cx="7923366" cy="582864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35"/>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35"/>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35"/>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35"/>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500"/>
              <a:buFont typeface="Calibri"/>
              <a:buNone/>
            </a:pPr>
            <a:br>
              <a:rPr lang="en-US" sz="2500">
                <a:solidFill>
                  <a:srgbClr val="FFFFFF"/>
                </a:solidFill>
              </a:rPr>
            </a:br>
            <a:r>
              <a:rPr lang="en-US" sz="2500">
                <a:solidFill>
                  <a:srgbClr val="FFFFFF"/>
                </a:solidFill>
              </a:rPr>
              <a:t>Goals of this Course</a:t>
            </a:r>
            <a:br>
              <a:rPr lang="en-US" sz="2500">
                <a:solidFill>
                  <a:srgbClr val="FFFFFF"/>
                </a:solidFill>
              </a:rPr>
            </a:br>
            <a:br>
              <a:rPr lang="en-US" sz="2500">
                <a:solidFill>
                  <a:srgbClr val="FFFFFF"/>
                </a:solidFill>
              </a:rPr>
            </a:br>
            <a:endParaRPr sz="2500">
              <a:solidFill>
                <a:srgbClr val="FFFFFF"/>
              </a:solidFill>
            </a:endParaRPr>
          </a:p>
        </p:txBody>
      </p:sp>
      <p:sp>
        <p:nvSpPr>
          <p:cNvPr id="400" name="Google Shape;400;p35"/>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IT.                                                  Faculty: Nisha Rathi</a:t>
            </a:r>
            <a:endParaRPr/>
          </a:p>
        </p:txBody>
      </p:sp>
      <p:sp>
        <p:nvSpPr>
          <p:cNvPr id="401" name="Google Shape;401;p3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402" name="Google Shape;402;p35"/>
          <p:cNvPicPr preferRelativeResize="0"/>
          <p:nvPr/>
        </p:nvPicPr>
        <p:blipFill rotWithShape="1">
          <a:blip r:embed="rId3">
            <a:alphaModFix/>
          </a:blip>
          <a:srcRect b="0" l="0" r="0" t="0"/>
          <a:stretch/>
        </p:blipFill>
        <p:spPr>
          <a:xfrm>
            <a:off x="1" y="6301648"/>
            <a:ext cx="1366092" cy="556352"/>
          </a:xfrm>
          <a:prstGeom prst="rect">
            <a:avLst/>
          </a:prstGeom>
          <a:noFill/>
          <a:ln>
            <a:noFill/>
          </a:ln>
        </p:spPr>
      </p:pic>
      <p:grpSp>
        <p:nvGrpSpPr>
          <p:cNvPr id="403" name="Google Shape;403;p35"/>
          <p:cNvGrpSpPr/>
          <p:nvPr/>
        </p:nvGrpSpPr>
        <p:grpSpPr>
          <a:xfrm>
            <a:off x="644056" y="2617681"/>
            <a:ext cx="10927828" cy="3686000"/>
            <a:chOff x="0" y="1702"/>
            <a:chExt cx="10927828" cy="3686000"/>
          </a:xfrm>
        </p:grpSpPr>
        <p:sp>
          <p:nvSpPr>
            <p:cNvPr id="404" name="Google Shape;404;p35"/>
            <p:cNvSpPr/>
            <p:nvPr/>
          </p:nvSpPr>
          <p:spPr>
            <a:xfrm>
              <a:off x="2185565" y="1702"/>
              <a:ext cx="8742263" cy="881818"/>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txBox="1"/>
            <p:nvPr/>
          </p:nvSpPr>
          <p:spPr>
            <a:xfrm>
              <a:off x="2185565" y="1702"/>
              <a:ext cx="8742263" cy="881818"/>
            </a:xfrm>
            <a:prstGeom prst="rect">
              <a:avLst/>
            </a:prstGeom>
            <a:noFill/>
            <a:ln>
              <a:noFill/>
            </a:ln>
          </p:spPr>
          <p:txBody>
            <a:bodyPr anchorCtr="0" anchor="ctr" bIns="223975" lIns="169600" spcFirstLastPara="1" rIns="169600" wrap="square" tIns="223975">
              <a:noAutofit/>
            </a:bodyPr>
            <a:lstStyle/>
            <a:p>
              <a:pPr indent="0" lvl="0" marL="0" marR="0" rtl="0" algn="l">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Learn the commonly used data structures “toolkit”.</a:t>
              </a:r>
              <a:endParaRPr/>
            </a:p>
          </p:txBody>
        </p:sp>
        <p:sp>
          <p:nvSpPr>
            <p:cNvPr id="406" name="Google Shape;406;p35"/>
            <p:cNvSpPr/>
            <p:nvPr/>
          </p:nvSpPr>
          <p:spPr>
            <a:xfrm>
              <a:off x="0" y="1702"/>
              <a:ext cx="2185565" cy="881818"/>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txBox="1"/>
            <p:nvPr/>
          </p:nvSpPr>
          <p:spPr>
            <a:xfrm>
              <a:off x="0" y="1702"/>
              <a:ext cx="2185565" cy="881818"/>
            </a:xfrm>
            <a:prstGeom prst="rect">
              <a:avLst/>
            </a:prstGeom>
            <a:noFill/>
            <a:ln>
              <a:noFill/>
            </a:ln>
          </p:spPr>
          <p:txBody>
            <a:bodyPr anchorCtr="0" anchor="ctr" bIns="87100" lIns="115650" spcFirstLastPara="1" rIns="115650" wrap="square" tIns="871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Learn</a:t>
              </a:r>
              <a:endParaRPr/>
            </a:p>
          </p:txBody>
        </p:sp>
        <p:sp>
          <p:nvSpPr>
            <p:cNvPr id="408" name="Google Shape;408;p35"/>
            <p:cNvSpPr/>
            <p:nvPr/>
          </p:nvSpPr>
          <p:spPr>
            <a:xfrm>
              <a:off x="2185565" y="936429"/>
              <a:ext cx="8742263" cy="881818"/>
            </a:xfrm>
            <a:prstGeom prst="rect">
              <a:avLst/>
            </a:prstGeom>
            <a:solidFill>
              <a:srgbClr val="EFD6D1">
                <a:alpha val="89803"/>
              </a:srgbClr>
            </a:solidFill>
            <a:ln cap="flat" cmpd="sng" w="12700">
              <a:solidFill>
                <a:srgbClr val="EFD6D1">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txBox="1"/>
            <p:nvPr/>
          </p:nvSpPr>
          <p:spPr>
            <a:xfrm>
              <a:off x="2185565" y="936429"/>
              <a:ext cx="8742263" cy="881818"/>
            </a:xfrm>
            <a:prstGeom prst="rect">
              <a:avLst/>
            </a:prstGeom>
            <a:noFill/>
            <a:ln>
              <a:noFill/>
            </a:ln>
          </p:spPr>
          <p:txBody>
            <a:bodyPr anchorCtr="0" anchor="ctr" bIns="223975" lIns="169600" spcFirstLastPara="1" rIns="169600" wrap="square" tIns="223975">
              <a:noAutofit/>
            </a:bodyPr>
            <a:lstStyle/>
            <a:p>
              <a:pPr indent="0" lvl="0" marL="0" marR="0" rtl="0" algn="l">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Measure the efficiency of a data structure or program.</a:t>
              </a:r>
              <a:endParaRPr/>
            </a:p>
          </p:txBody>
        </p:sp>
        <p:sp>
          <p:nvSpPr>
            <p:cNvPr id="410" name="Google Shape;410;p35"/>
            <p:cNvSpPr/>
            <p:nvPr/>
          </p:nvSpPr>
          <p:spPr>
            <a:xfrm>
              <a:off x="0" y="936429"/>
              <a:ext cx="2185565" cy="881818"/>
            </a:xfrm>
            <a:prstGeom prst="rect">
              <a:avLst/>
            </a:prstGeom>
            <a:solidFill>
              <a:srgbClr val="D07A5B"/>
            </a:solidFill>
            <a:ln cap="flat" cmpd="sng" w="12700">
              <a:solidFill>
                <a:srgbClr val="D07A5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txBox="1"/>
            <p:nvPr/>
          </p:nvSpPr>
          <p:spPr>
            <a:xfrm>
              <a:off x="0" y="936429"/>
              <a:ext cx="2185565" cy="881818"/>
            </a:xfrm>
            <a:prstGeom prst="rect">
              <a:avLst/>
            </a:prstGeom>
            <a:noFill/>
            <a:ln>
              <a:noFill/>
            </a:ln>
          </p:spPr>
          <p:txBody>
            <a:bodyPr anchorCtr="0" anchor="ctr" bIns="87100" lIns="115650" spcFirstLastPara="1" rIns="115650" wrap="square" tIns="871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Measure</a:t>
              </a:r>
              <a:endParaRPr/>
            </a:p>
          </p:txBody>
        </p:sp>
        <p:sp>
          <p:nvSpPr>
            <p:cNvPr id="412" name="Google Shape;412;p35"/>
            <p:cNvSpPr/>
            <p:nvPr/>
          </p:nvSpPr>
          <p:spPr>
            <a:xfrm>
              <a:off x="2185565" y="1871157"/>
              <a:ext cx="8742263" cy="881818"/>
            </a:xfrm>
            <a:prstGeom prst="rect">
              <a:avLst/>
            </a:prstGeom>
            <a:solidFill>
              <a:srgbClr val="E8D9D7">
                <a:alpha val="89803"/>
              </a:srgbClr>
            </a:solidFill>
            <a:ln cap="flat" cmpd="sng" w="12700">
              <a:solidFill>
                <a:srgbClr val="E8D9D7">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txBox="1"/>
            <p:nvPr/>
          </p:nvSpPr>
          <p:spPr>
            <a:xfrm>
              <a:off x="2185565" y="1871157"/>
              <a:ext cx="8742263" cy="881818"/>
            </a:xfrm>
            <a:prstGeom prst="rect">
              <a:avLst/>
            </a:prstGeom>
            <a:noFill/>
            <a:ln>
              <a:noFill/>
            </a:ln>
          </p:spPr>
          <p:txBody>
            <a:bodyPr anchorCtr="0" anchor="ctr" bIns="223975" lIns="169600" spcFirstLastPara="1" rIns="169600" wrap="square" tIns="223975">
              <a:noAutofit/>
            </a:bodyPr>
            <a:lstStyle/>
            <a:p>
              <a:pPr indent="0" lvl="0" marL="0" marR="0" rtl="0" algn="l">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Design data structures for various applications.</a:t>
              </a:r>
              <a:endParaRPr/>
            </a:p>
          </p:txBody>
        </p:sp>
        <p:sp>
          <p:nvSpPr>
            <p:cNvPr id="414" name="Google Shape;414;p35"/>
            <p:cNvSpPr/>
            <p:nvPr/>
          </p:nvSpPr>
          <p:spPr>
            <a:xfrm>
              <a:off x="0" y="1871157"/>
              <a:ext cx="2185565" cy="881818"/>
            </a:xfrm>
            <a:prstGeom prst="rect">
              <a:avLst/>
            </a:prstGeom>
            <a:solidFill>
              <a:srgbClr val="B88881"/>
            </a:solidFill>
            <a:ln cap="flat" cmpd="sng" w="12700">
              <a:solidFill>
                <a:srgbClr val="B8888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txBox="1"/>
            <p:nvPr/>
          </p:nvSpPr>
          <p:spPr>
            <a:xfrm>
              <a:off x="0" y="1871157"/>
              <a:ext cx="2185565" cy="881818"/>
            </a:xfrm>
            <a:prstGeom prst="rect">
              <a:avLst/>
            </a:prstGeom>
            <a:noFill/>
            <a:ln>
              <a:noFill/>
            </a:ln>
          </p:spPr>
          <p:txBody>
            <a:bodyPr anchorCtr="0" anchor="ctr" bIns="87100" lIns="115650" spcFirstLastPara="1" rIns="115650" wrap="square" tIns="871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Design</a:t>
              </a:r>
              <a:endParaRPr/>
            </a:p>
          </p:txBody>
        </p:sp>
        <p:sp>
          <p:nvSpPr>
            <p:cNvPr id="416" name="Google Shape;416;p35"/>
            <p:cNvSpPr/>
            <p:nvPr/>
          </p:nvSpPr>
          <p:spPr>
            <a:xfrm>
              <a:off x="2185565" y="2805884"/>
              <a:ext cx="8742263" cy="881818"/>
            </a:xfrm>
            <a:prstGeom prst="rect">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txBox="1"/>
            <p:nvPr/>
          </p:nvSpPr>
          <p:spPr>
            <a:xfrm>
              <a:off x="2185565" y="2805884"/>
              <a:ext cx="8742263" cy="881818"/>
            </a:xfrm>
            <a:prstGeom prst="rect">
              <a:avLst/>
            </a:prstGeom>
            <a:noFill/>
            <a:ln>
              <a:noFill/>
            </a:ln>
          </p:spPr>
          <p:txBody>
            <a:bodyPr anchorCtr="0" anchor="ctr" bIns="223975" lIns="169600" spcFirstLastPara="1" rIns="169600" wrap="square" tIns="223975">
              <a:noAutofit/>
            </a:bodyPr>
            <a:lstStyle/>
            <a:p>
              <a:pPr indent="0" lvl="0" marL="0" marR="0" rtl="0" algn="l">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Reinforce the concept that there are costs and benefits for every data structure.</a:t>
              </a:r>
              <a:endParaRPr/>
            </a:p>
          </p:txBody>
        </p:sp>
        <p:sp>
          <p:nvSpPr>
            <p:cNvPr id="418" name="Google Shape;418;p35"/>
            <p:cNvSpPr/>
            <p:nvPr/>
          </p:nvSpPr>
          <p:spPr>
            <a:xfrm>
              <a:off x="0" y="2805884"/>
              <a:ext cx="2185565" cy="881818"/>
            </a:xfrm>
            <a:prstGeom prst="rect">
              <a:avLst/>
            </a:prstGeom>
            <a:solidFill>
              <a:srgbClr val="A4A4A4"/>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txBox="1"/>
            <p:nvPr/>
          </p:nvSpPr>
          <p:spPr>
            <a:xfrm>
              <a:off x="0" y="2805884"/>
              <a:ext cx="2185565" cy="881818"/>
            </a:xfrm>
            <a:prstGeom prst="rect">
              <a:avLst/>
            </a:prstGeom>
            <a:noFill/>
            <a:ln>
              <a:noFill/>
            </a:ln>
          </p:spPr>
          <p:txBody>
            <a:bodyPr anchorCtr="0" anchor="ctr" bIns="87100" lIns="115650" spcFirstLastPara="1" rIns="115650" wrap="square" tIns="871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Reinforce</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3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3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3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3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3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3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3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br>
              <a:rPr lang="en-US" sz="4000">
                <a:solidFill>
                  <a:srgbClr val="FFFFFF"/>
                </a:solidFill>
              </a:rPr>
            </a:br>
            <a:br>
              <a:rPr lang="en-US" sz="4000">
                <a:solidFill>
                  <a:srgbClr val="FFFFFF"/>
                </a:solidFill>
              </a:rPr>
            </a:br>
            <a:r>
              <a:rPr lang="en-US" sz="4000">
                <a:solidFill>
                  <a:srgbClr val="FFFFFF"/>
                </a:solidFill>
              </a:rPr>
              <a:t>Designing Data Structures </a:t>
            </a:r>
            <a:br>
              <a:rPr lang="en-US" sz="4000">
                <a:solidFill>
                  <a:srgbClr val="FFFFFF"/>
                </a:solidFill>
              </a:rPr>
            </a:br>
            <a:endParaRPr sz="4000">
              <a:solidFill>
                <a:srgbClr val="FFFFFF"/>
              </a:solidFill>
            </a:endParaRPr>
          </a:p>
        </p:txBody>
      </p:sp>
      <p:sp>
        <p:nvSpPr>
          <p:cNvPr id="432" name="Google Shape;432;p36"/>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Engg.                                                  Faculty: Nisha Rathi</a:t>
            </a:r>
            <a:endParaRPr/>
          </a:p>
        </p:txBody>
      </p:sp>
      <p:sp>
        <p:nvSpPr>
          <p:cNvPr id="433" name="Google Shape;433;p3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None/>
            </a:pPr>
            <a:r>
              <a:rPr lang="en-US" sz="2000"/>
              <a:t>Each data structure has costs and benefits.</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Rarely is one data structure better than another in all situations.</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A data structure requires:</a:t>
            </a:r>
            <a:endParaRPr/>
          </a:p>
          <a:p>
            <a:pPr indent="-228600" lvl="0" marL="228600" rtl="0" algn="l">
              <a:lnSpc>
                <a:spcPct val="90000"/>
              </a:lnSpc>
              <a:spcBef>
                <a:spcPts val="1000"/>
              </a:spcBef>
              <a:spcAft>
                <a:spcPts val="0"/>
              </a:spcAft>
              <a:buClr>
                <a:schemeClr val="dk1"/>
              </a:buClr>
              <a:buSzPts val="2000"/>
              <a:buNone/>
            </a:pPr>
            <a:r>
              <a:rPr lang="en-US" sz="2000"/>
              <a:t>		● space for each data item it stores,</a:t>
            </a:r>
            <a:endParaRPr/>
          </a:p>
          <a:p>
            <a:pPr indent="-228600" lvl="0" marL="228600" rtl="0" algn="l">
              <a:lnSpc>
                <a:spcPct val="90000"/>
              </a:lnSpc>
              <a:spcBef>
                <a:spcPts val="1000"/>
              </a:spcBef>
              <a:spcAft>
                <a:spcPts val="0"/>
              </a:spcAft>
              <a:buClr>
                <a:schemeClr val="dk1"/>
              </a:buClr>
              <a:buSzPts val="2000"/>
              <a:buNone/>
            </a:pPr>
            <a:r>
              <a:rPr lang="en-US" sz="2000"/>
              <a:t>		● time to perform each basic operation,</a:t>
            </a:r>
            <a:endParaRPr/>
          </a:p>
          <a:p>
            <a:pPr indent="-228600" lvl="0" marL="228600" rtl="0" algn="l">
              <a:lnSpc>
                <a:spcPct val="90000"/>
              </a:lnSpc>
              <a:spcBef>
                <a:spcPts val="1000"/>
              </a:spcBef>
              <a:spcAft>
                <a:spcPts val="0"/>
              </a:spcAft>
              <a:buClr>
                <a:schemeClr val="dk1"/>
              </a:buClr>
              <a:buSzPts val="2000"/>
              <a:buNone/>
            </a:pPr>
            <a:r>
              <a:rPr lang="en-US" sz="2000"/>
              <a:t>		● programming effort.</a:t>
            </a:r>
            <a:endParaRPr/>
          </a:p>
          <a:p>
            <a:pPr indent="-228600" lvl="0" marL="228600" rtl="0" algn="l">
              <a:lnSpc>
                <a:spcPct val="90000"/>
              </a:lnSpc>
              <a:spcBef>
                <a:spcPts val="1000"/>
              </a:spcBef>
              <a:spcAft>
                <a:spcPts val="0"/>
              </a:spcAft>
              <a:buClr>
                <a:schemeClr val="dk1"/>
              </a:buClr>
              <a:buSzPts val="2000"/>
              <a:buNone/>
            </a:pPr>
            <a:r>
              <a:rPr lang="en-US" sz="2000"/>
              <a:t>Each problem has constraints on available time and space.</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Only after a careful analysis of problem characteristics and solution requirements can we know the best data structure for the task.</a:t>
            </a:r>
            <a:endParaRPr/>
          </a:p>
          <a:p>
            <a:pPr indent="-228600" lvl="0" marL="228600" rtl="0" algn="l">
              <a:lnSpc>
                <a:spcPct val="90000"/>
              </a:lnSpc>
              <a:spcBef>
                <a:spcPts val="1000"/>
              </a:spcBef>
              <a:spcAft>
                <a:spcPts val="0"/>
              </a:spcAft>
              <a:buClr>
                <a:schemeClr val="dk1"/>
              </a:buClr>
              <a:buSzPts val="2000"/>
              <a:buNone/>
            </a:pPr>
            <a:r>
              <a:t/>
            </a:r>
            <a:endParaRPr sz="2000"/>
          </a:p>
        </p:txBody>
      </p:sp>
      <p:sp>
        <p:nvSpPr>
          <p:cNvPr id="434" name="Google Shape;434;p3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435" name="Google Shape;435;p36"/>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37"/>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37"/>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37"/>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3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37"/>
          <p:cNvSpPr/>
          <p:nvPr/>
        </p:nvSpPr>
        <p:spPr>
          <a:xfrm flipH="1" rot="5400000">
            <a:off x="-1410095" y="1410079"/>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37"/>
          <p:cNvSpPr txBox="1"/>
          <p:nvPr>
            <p:ph type="title"/>
          </p:nvPr>
        </p:nvSpPr>
        <p:spPr>
          <a:xfrm>
            <a:off x="586478" y="1683756"/>
            <a:ext cx="3115265" cy="2396359"/>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1400"/>
              <a:buFont typeface="Calibri"/>
              <a:buNone/>
            </a:pPr>
            <a:r>
              <a:rPr lang="en-US" sz="4000">
                <a:solidFill>
                  <a:srgbClr val="FFFFFF"/>
                </a:solidFill>
              </a:rPr>
              <a:t>Data Structure Definition</a:t>
            </a:r>
            <a:endParaRPr/>
          </a:p>
        </p:txBody>
      </p:sp>
      <p:sp>
        <p:nvSpPr>
          <p:cNvPr id="447" name="Google Shape;447;p37"/>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Engg.                                                  Faculty: Nisha Rathi</a:t>
            </a:r>
            <a:endParaRPr/>
          </a:p>
        </p:txBody>
      </p:sp>
      <p:pic>
        <p:nvPicPr>
          <p:cNvPr id="448" name="Google Shape;448;p37"/>
          <p:cNvPicPr preferRelativeResize="0"/>
          <p:nvPr/>
        </p:nvPicPr>
        <p:blipFill rotWithShape="1">
          <a:blip r:embed="rId3">
            <a:alphaModFix/>
          </a:blip>
          <a:srcRect b="0" l="0" r="0" t="0"/>
          <a:stretch/>
        </p:blipFill>
        <p:spPr>
          <a:xfrm>
            <a:off x="1" y="6301648"/>
            <a:ext cx="1366092" cy="556352"/>
          </a:xfrm>
          <a:prstGeom prst="rect">
            <a:avLst/>
          </a:prstGeom>
          <a:noFill/>
          <a:ln>
            <a:noFill/>
          </a:ln>
        </p:spPr>
      </p:pic>
      <p:grpSp>
        <p:nvGrpSpPr>
          <p:cNvPr id="449" name="Google Shape;449;p37"/>
          <p:cNvGrpSpPr/>
          <p:nvPr/>
        </p:nvGrpSpPr>
        <p:grpSpPr>
          <a:xfrm>
            <a:off x="4905052" y="1306121"/>
            <a:ext cx="6666833" cy="4342556"/>
            <a:chOff x="0" y="555681"/>
            <a:chExt cx="6666833" cy="4342556"/>
          </a:xfrm>
        </p:grpSpPr>
        <p:sp>
          <p:nvSpPr>
            <p:cNvPr id="450" name="Google Shape;450;p37"/>
            <p:cNvSpPr/>
            <p:nvPr/>
          </p:nvSpPr>
          <p:spPr>
            <a:xfrm>
              <a:off x="0" y="555681"/>
              <a:ext cx="6666833" cy="1409118"/>
            </a:xfrm>
            <a:prstGeom prst="roundRect">
              <a:avLst>
                <a:gd fmla="val 16667"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txBox="1"/>
            <p:nvPr/>
          </p:nvSpPr>
          <p:spPr>
            <a:xfrm>
              <a:off x="68787" y="624468"/>
              <a:ext cx="6529259" cy="127154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 Structure is a way of collecting and organizing data in such a way that we can perform operations on these data in an effective way.</a:t>
              </a:r>
              <a:endParaRPr/>
            </a:p>
          </p:txBody>
        </p:sp>
        <p:sp>
          <p:nvSpPr>
            <p:cNvPr id="452" name="Google Shape;452;p37"/>
            <p:cNvSpPr/>
            <p:nvPr/>
          </p:nvSpPr>
          <p:spPr>
            <a:xfrm>
              <a:off x="0" y="2022400"/>
              <a:ext cx="6666833" cy="1409118"/>
            </a:xfrm>
            <a:prstGeom prst="roundRect">
              <a:avLst>
                <a:gd fmla="val 16667" name="adj"/>
              </a:avLst>
            </a:prstGeom>
            <a:gradFill>
              <a:gsLst>
                <a:gs pos="0">
                  <a:srgbClr val="65C998"/>
                </a:gs>
                <a:gs pos="50000">
                  <a:srgbClr val="46C78C"/>
                </a:gs>
                <a:gs pos="100000">
                  <a:srgbClr val="35B87B"/>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txBox="1"/>
            <p:nvPr/>
          </p:nvSpPr>
          <p:spPr>
            <a:xfrm>
              <a:off x="68787" y="2091187"/>
              <a:ext cx="6529259" cy="127154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In Object Oriented programming, a class also does the same thing, it collects different type of data under one single entity. The only difference being, data structures provides for techniques to access and manipulate data efficiently.</a:t>
              </a:r>
              <a:endParaRPr/>
            </a:p>
          </p:txBody>
        </p:sp>
        <p:sp>
          <p:nvSpPr>
            <p:cNvPr id="454" name="Google Shape;454;p37"/>
            <p:cNvSpPr/>
            <p:nvPr/>
          </p:nvSpPr>
          <p:spPr>
            <a:xfrm>
              <a:off x="0" y="3489119"/>
              <a:ext cx="6666833" cy="1409118"/>
            </a:xfrm>
            <a:prstGeom prst="roundRect">
              <a:avLst>
                <a:gd fmla="val 16667" name="adj"/>
              </a:avLst>
            </a:prstGeom>
            <a:gradFill>
              <a:gsLst>
                <a:gs pos="0">
                  <a:srgbClr val="7EB55F"/>
                </a:gs>
                <a:gs pos="50000">
                  <a:srgbClr val="6EB03F"/>
                </a:gs>
                <a:gs pos="100000">
                  <a:srgbClr val="5F9F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txBox="1"/>
            <p:nvPr/>
          </p:nvSpPr>
          <p:spPr>
            <a:xfrm>
              <a:off x="68787" y="3557906"/>
              <a:ext cx="6529259" cy="127154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 Structure should be designed and implemented in such a way that it reduces the complexity and increases the efficiency.</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38"/>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8"/>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38"/>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38"/>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38"/>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38"/>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Operations on Data Structures</a:t>
            </a:r>
            <a:endParaRPr/>
          </a:p>
        </p:txBody>
      </p:sp>
      <p:sp>
        <p:nvSpPr>
          <p:cNvPr id="467" name="Google Shape;467;p38"/>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000">
                <a:solidFill>
                  <a:srgbClr val="FFFFFF"/>
                </a:solidFill>
              </a:rPr>
              <a:t>Department of CSITFaculty: Nisha Rathi</a:t>
            </a:r>
            <a:endParaRPr/>
          </a:p>
        </p:txBody>
      </p:sp>
      <p:sp>
        <p:nvSpPr>
          <p:cNvPr id="468" name="Google Shape;468;p38"/>
          <p:cNvSpPr txBox="1"/>
          <p:nvPr>
            <p:ph idx="1" type="body"/>
          </p:nvPr>
        </p:nvSpPr>
        <p:spPr>
          <a:xfrm>
            <a:off x="5824026" y="109410"/>
            <a:ext cx="5940181" cy="6711379"/>
          </a:xfrm>
          <a:prstGeom prst="rect">
            <a:avLst/>
          </a:prstGeom>
          <a:noFill/>
          <a:ln>
            <a:noFill/>
          </a:ln>
        </p:spPr>
        <p:txBody>
          <a:bodyPr anchorCtr="0" anchor="ctr" bIns="45700" lIns="91425" spcFirstLastPara="1" rIns="91425" wrap="square" tIns="45700">
            <a:normAutofit fontScale="92500" lnSpcReduction="10000"/>
          </a:bodyPr>
          <a:lstStyle/>
          <a:p>
            <a:pPr indent="0" lvl="0" marL="118530" rtl="0" algn="just">
              <a:lnSpc>
                <a:spcPct val="90000"/>
              </a:lnSpc>
              <a:spcBef>
                <a:spcPts val="1000"/>
              </a:spcBef>
              <a:spcAft>
                <a:spcPts val="0"/>
              </a:spcAft>
              <a:buClr>
                <a:schemeClr val="dk1"/>
              </a:buClr>
              <a:buSzPct val="100000"/>
              <a:buNone/>
            </a:pPr>
            <a:r>
              <a:rPr lang="en-US" sz="2400"/>
              <a:t>Design of efficient data structure must take operations to be performed on the data structures into account. The most commonly used operations on data structure are broadly categorized into following types</a:t>
            </a:r>
            <a:endParaRPr/>
          </a:p>
          <a:p>
            <a:pPr indent="-228600" lvl="0" marL="228600" rtl="0" algn="l">
              <a:lnSpc>
                <a:spcPct val="90000"/>
              </a:lnSpc>
              <a:spcBef>
                <a:spcPts val="1000"/>
              </a:spcBef>
              <a:spcAft>
                <a:spcPts val="0"/>
              </a:spcAft>
              <a:buClr>
                <a:schemeClr val="dk1"/>
              </a:buClr>
              <a:buSzPct val="100000"/>
              <a:buChar char="•"/>
            </a:pPr>
            <a:r>
              <a:rPr b="1" lang="en-US" sz="2400"/>
              <a:t>Insertion </a:t>
            </a:r>
            <a:endParaRPr/>
          </a:p>
          <a:p>
            <a:pPr indent="-228600" lvl="0" marL="228600" rtl="0" algn="l">
              <a:lnSpc>
                <a:spcPct val="90000"/>
              </a:lnSpc>
              <a:spcBef>
                <a:spcPts val="1000"/>
              </a:spcBef>
              <a:spcAft>
                <a:spcPts val="0"/>
              </a:spcAft>
              <a:buClr>
                <a:schemeClr val="dk1"/>
              </a:buClr>
              <a:buSzPct val="100000"/>
              <a:buChar char="•"/>
            </a:pPr>
            <a:r>
              <a:rPr b="1" lang="en-US" sz="2400"/>
              <a:t>Deletion</a:t>
            </a:r>
            <a:endParaRPr/>
          </a:p>
          <a:p>
            <a:pPr indent="-228600" lvl="0" marL="228600" rtl="0" algn="l">
              <a:lnSpc>
                <a:spcPct val="90000"/>
              </a:lnSpc>
              <a:spcBef>
                <a:spcPts val="1000"/>
              </a:spcBef>
              <a:spcAft>
                <a:spcPts val="0"/>
              </a:spcAft>
              <a:buClr>
                <a:schemeClr val="dk1"/>
              </a:buClr>
              <a:buSzPct val="100000"/>
              <a:buChar char="•"/>
            </a:pPr>
            <a:r>
              <a:rPr b="1" lang="en-US" sz="2400"/>
              <a:t>Create:- </a:t>
            </a:r>
            <a:r>
              <a:rPr lang="en-US" sz="2400"/>
              <a:t>The create operation results in reserving memory for program elements. This can be done by declaration statement. Creation of data structure may take place either during compile-time or run-time. malloc() function of C language is used for creation.</a:t>
            </a:r>
            <a:endParaRPr/>
          </a:p>
          <a:p>
            <a:pPr indent="-228600" lvl="0" marL="228600" rtl="0" algn="l">
              <a:lnSpc>
                <a:spcPct val="90000"/>
              </a:lnSpc>
              <a:spcBef>
                <a:spcPts val="1000"/>
              </a:spcBef>
              <a:spcAft>
                <a:spcPts val="0"/>
              </a:spcAft>
              <a:buClr>
                <a:schemeClr val="dk1"/>
              </a:buClr>
              <a:buSzPct val="100000"/>
              <a:buChar char="•"/>
            </a:pPr>
            <a:r>
              <a:rPr b="1" lang="en-US" sz="2400"/>
              <a:t>Destroy:- </a:t>
            </a:r>
            <a:r>
              <a:rPr lang="en-US" sz="2400"/>
              <a:t>Destroy operation destroys memory space allocated for specified data structure. free() function of C language is used to destroy data structure.</a:t>
            </a:r>
            <a:endParaRPr/>
          </a:p>
          <a:p>
            <a:pPr indent="-228600" lvl="0" marL="228600" rtl="0" algn="l">
              <a:lnSpc>
                <a:spcPct val="90000"/>
              </a:lnSpc>
              <a:spcBef>
                <a:spcPts val="1000"/>
              </a:spcBef>
              <a:spcAft>
                <a:spcPts val="0"/>
              </a:spcAft>
              <a:buClr>
                <a:schemeClr val="dk1"/>
              </a:buClr>
              <a:buSzPct val="100000"/>
              <a:buChar char="•"/>
            </a:pPr>
            <a:r>
              <a:rPr b="1" lang="en-US" sz="2400"/>
              <a:t>Selection:- </a:t>
            </a:r>
            <a:r>
              <a:rPr lang="en-US" sz="2400"/>
              <a:t>Selection operation deals with accessing a particular data within a data structure.</a:t>
            </a:r>
            <a:endParaRPr/>
          </a:p>
          <a:p>
            <a:pPr indent="-128777" lvl="0" marL="228600" rtl="0" algn="l">
              <a:lnSpc>
                <a:spcPct val="90000"/>
              </a:lnSpc>
              <a:spcBef>
                <a:spcPts val="1000"/>
              </a:spcBef>
              <a:spcAft>
                <a:spcPts val="0"/>
              </a:spcAft>
              <a:buClr>
                <a:schemeClr val="dk1"/>
              </a:buClr>
              <a:buSzPct val="100000"/>
              <a:buNone/>
            </a:pPr>
            <a:r>
              <a:t/>
            </a:r>
            <a:endParaRPr sz="1700"/>
          </a:p>
          <a:p>
            <a:pPr indent="0" lvl="0" marL="118530" rtl="0" algn="l">
              <a:lnSpc>
                <a:spcPct val="90000"/>
              </a:lnSpc>
              <a:spcBef>
                <a:spcPts val="1000"/>
              </a:spcBef>
              <a:spcAft>
                <a:spcPts val="0"/>
              </a:spcAft>
              <a:buClr>
                <a:schemeClr val="dk1"/>
              </a:buClr>
              <a:buSzPct val="100000"/>
              <a:buNone/>
            </a:pPr>
            <a:r>
              <a:t/>
            </a:r>
            <a:endParaRPr sz="1700"/>
          </a:p>
        </p:txBody>
      </p:sp>
      <p:sp>
        <p:nvSpPr>
          <p:cNvPr id="469" name="Google Shape;469;p38"/>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470" name="Google Shape;470;p38"/>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3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39"/>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39"/>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39"/>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3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39"/>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39"/>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Operations on Data Structures</a:t>
            </a:r>
            <a:endParaRPr/>
          </a:p>
        </p:txBody>
      </p:sp>
      <p:sp>
        <p:nvSpPr>
          <p:cNvPr id="483" name="Google Shape;483;p39"/>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000">
                <a:solidFill>
                  <a:srgbClr val="FFFFFF"/>
                </a:solidFill>
              </a:rPr>
              <a:t>Department of CSITFaculty: Nisha Rathi</a:t>
            </a:r>
            <a:endParaRPr/>
          </a:p>
        </p:txBody>
      </p:sp>
      <p:sp>
        <p:nvSpPr>
          <p:cNvPr id="484" name="Google Shape;484;p39"/>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Char char="•"/>
            </a:pPr>
            <a:r>
              <a:rPr b="1" lang="en-US" sz="2000"/>
              <a:t>Updation:- </a:t>
            </a:r>
            <a:r>
              <a:rPr lang="en-US" sz="2000"/>
              <a:t>It updates or modifies the data in the data structure.</a:t>
            </a:r>
            <a:endParaRPr/>
          </a:p>
          <a:p>
            <a:pPr indent="-228600" lvl="0" marL="228600" rtl="0" algn="l">
              <a:lnSpc>
                <a:spcPct val="90000"/>
              </a:lnSpc>
              <a:spcBef>
                <a:spcPts val="1000"/>
              </a:spcBef>
              <a:spcAft>
                <a:spcPts val="0"/>
              </a:spcAft>
              <a:buClr>
                <a:schemeClr val="dk1"/>
              </a:buClr>
              <a:buSzPts val="2000"/>
              <a:buChar char="•"/>
            </a:pPr>
            <a:r>
              <a:rPr b="1" lang="en-US" sz="2000"/>
              <a:t>Searching:- </a:t>
            </a:r>
            <a:r>
              <a:rPr lang="en-US" sz="2000"/>
              <a:t>It finds the presence of desired data item in the list of data items; it may also find the locations of all elements that satisfy certain conditions.</a:t>
            </a:r>
            <a:endParaRPr/>
          </a:p>
          <a:p>
            <a:pPr indent="-228600" lvl="0" marL="228600" rtl="0" algn="l">
              <a:lnSpc>
                <a:spcPct val="90000"/>
              </a:lnSpc>
              <a:spcBef>
                <a:spcPts val="1000"/>
              </a:spcBef>
              <a:spcAft>
                <a:spcPts val="0"/>
              </a:spcAft>
              <a:buClr>
                <a:schemeClr val="dk1"/>
              </a:buClr>
              <a:buSzPts val="2000"/>
              <a:buChar char="•"/>
            </a:pPr>
            <a:r>
              <a:rPr b="1" lang="en-US" sz="2000"/>
              <a:t>Sorting:- </a:t>
            </a:r>
            <a:r>
              <a:rPr lang="en-US" sz="2000"/>
              <a:t>Sorting is a process of arranging all data items in a data structure in a particular order, say for example, either in ascending order or in descending order.</a:t>
            </a:r>
            <a:endParaRPr/>
          </a:p>
          <a:p>
            <a:pPr indent="-228600" lvl="0" marL="228600" rtl="0" algn="l">
              <a:lnSpc>
                <a:spcPct val="90000"/>
              </a:lnSpc>
              <a:spcBef>
                <a:spcPts val="1000"/>
              </a:spcBef>
              <a:spcAft>
                <a:spcPts val="0"/>
              </a:spcAft>
              <a:buClr>
                <a:schemeClr val="dk1"/>
              </a:buClr>
              <a:buSzPts val="2000"/>
              <a:buChar char="•"/>
            </a:pPr>
            <a:r>
              <a:rPr b="1" lang="en-US" sz="2000"/>
              <a:t>Merging:- </a:t>
            </a:r>
            <a:r>
              <a:rPr lang="en-US" sz="2000"/>
              <a:t>Merging is a process of combining the data items of two different sorted list into a single sorted list.</a:t>
            </a:r>
            <a:endParaRPr/>
          </a:p>
          <a:p>
            <a:pPr indent="-228600" lvl="0" marL="228600" rtl="0" algn="l">
              <a:lnSpc>
                <a:spcPct val="90000"/>
              </a:lnSpc>
              <a:spcBef>
                <a:spcPts val="1000"/>
              </a:spcBef>
              <a:spcAft>
                <a:spcPts val="0"/>
              </a:spcAft>
              <a:buClr>
                <a:schemeClr val="dk1"/>
              </a:buClr>
              <a:buSzPts val="2000"/>
              <a:buChar char="•"/>
            </a:pPr>
            <a:r>
              <a:rPr b="1" lang="en-US" sz="2000"/>
              <a:t>Splitting:- </a:t>
            </a:r>
            <a:r>
              <a:rPr lang="en-US" sz="2000"/>
              <a:t>Splitting is a process of partitioning single list to multiple list.</a:t>
            </a:r>
            <a:endParaRPr/>
          </a:p>
          <a:p>
            <a:pPr indent="-228600" lvl="0" marL="228600" rtl="0" algn="l">
              <a:lnSpc>
                <a:spcPct val="90000"/>
              </a:lnSpc>
              <a:spcBef>
                <a:spcPts val="1000"/>
              </a:spcBef>
              <a:spcAft>
                <a:spcPts val="0"/>
              </a:spcAft>
              <a:buClr>
                <a:schemeClr val="dk1"/>
              </a:buClr>
              <a:buSzPts val="2000"/>
              <a:buChar char="•"/>
            </a:pPr>
            <a:r>
              <a:rPr b="1" lang="en-US" sz="2000"/>
              <a:t>Traversal:- </a:t>
            </a:r>
            <a:r>
              <a:rPr lang="en-US" sz="2000"/>
              <a:t>Traversal is a process of visiting each and every node of a list in systematic manner.</a:t>
            </a:r>
            <a:endParaRPr/>
          </a:p>
        </p:txBody>
      </p:sp>
      <p:sp>
        <p:nvSpPr>
          <p:cNvPr id="485" name="Google Shape;485;p3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pic>
        <p:nvPicPr>
          <p:cNvPr id="486" name="Google Shape;486;p39"/>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40"/>
          <p:cNvSpPr/>
          <p:nvPr/>
        </p:nvSpPr>
        <p:spPr>
          <a:xfrm>
            <a:off x="638175" y="0"/>
            <a:ext cx="3248025" cy="3400426"/>
          </a:xfrm>
          <a:prstGeom prst="flowChartDocument">
            <a:avLst/>
          </a:prstGeom>
          <a:solidFill>
            <a:srgbClr val="5B4E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40"/>
          <p:cNvSpPr txBox="1"/>
          <p:nvPr>
            <p:ph type="title"/>
          </p:nvPr>
        </p:nvSpPr>
        <p:spPr>
          <a:xfrm>
            <a:off x="838200" y="171162"/>
            <a:ext cx="2840182" cy="2371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400"/>
              <a:buFont typeface="Calibri"/>
              <a:buNone/>
            </a:pPr>
            <a:r>
              <a:rPr lang="en-US" sz="3200">
                <a:solidFill>
                  <a:srgbClr val="FFFFFF"/>
                </a:solidFill>
                <a:latin typeface="Calibri"/>
                <a:ea typeface="Calibri"/>
                <a:cs typeface="Calibri"/>
                <a:sym typeface="Calibri"/>
              </a:rPr>
              <a:t>Classification of Data Structure</a:t>
            </a:r>
            <a:endParaRPr/>
          </a:p>
        </p:txBody>
      </p:sp>
      <p:pic>
        <p:nvPicPr>
          <p:cNvPr id="493" name="Google Shape;493;p40"/>
          <p:cNvPicPr preferRelativeResize="0"/>
          <p:nvPr/>
        </p:nvPicPr>
        <p:blipFill rotWithShape="1">
          <a:blip r:embed="rId3">
            <a:alphaModFix/>
          </a:blip>
          <a:srcRect b="0" l="0" r="0" t="0"/>
          <a:stretch/>
        </p:blipFill>
        <p:spPr>
          <a:xfrm>
            <a:off x="4207933" y="319314"/>
            <a:ext cx="7621210" cy="6402161"/>
          </a:xfrm>
          <a:prstGeom prst="rect">
            <a:avLst/>
          </a:prstGeom>
          <a:noFill/>
          <a:ln>
            <a:noFill/>
          </a:ln>
        </p:spPr>
      </p:pic>
      <p:sp>
        <p:nvSpPr>
          <p:cNvPr id="494" name="Google Shape;494;p40"/>
          <p:cNvSpPr txBox="1"/>
          <p:nvPr>
            <p:ph idx="11" type="ftr"/>
          </p:nvPr>
        </p:nvSpPr>
        <p:spPr>
          <a:xfrm>
            <a:off x="838200" y="6356350"/>
            <a:ext cx="5960951"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600"/>
              </a:spcAft>
              <a:buNone/>
            </a:pPr>
            <a:r>
              <a:rPr lang="en-US">
                <a:solidFill>
                  <a:srgbClr val="888888"/>
                </a:solidFill>
                <a:latin typeface="Calibri"/>
                <a:ea typeface="Calibri"/>
                <a:cs typeface="Calibri"/>
                <a:sym typeface="Calibri"/>
              </a:rPr>
              <a:t>Department of Computer Sc. &amp; Information Technology            Faculty: Nisha Rathi</a:t>
            </a:r>
            <a:endParaRPr/>
          </a:p>
        </p:txBody>
      </p:sp>
      <p:pic>
        <p:nvPicPr>
          <p:cNvPr id="495" name="Google Shape;495;p40"/>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41"/>
          <p:cNvSpPr txBox="1"/>
          <p:nvPr>
            <p:ph type="title"/>
          </p:nvPr>
        </p:nvSpPr>
        <p:spPr>
          <a:xfrm>
            <a:off x="199572" y="249761"/>
            <a:ext cx="3254829" cy="132343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38888"/>
              <a:buFont typeface="Calibri"/>
              <a:buNone/>
            </a:pPr>
            <a:r>
              <a:rPr lang="en-US" sz="4000">
                <a:solidFill>
                  <a:schemeClr val="lt1"/>
                </a:solidFill>
              </a:rPr>
              <a:t>Classification of Data Structure</a:t>
            </a:r>
            <a:endParaRPr/>
          </a:p>
        </p:txBody>
      </p:sp>
      <p:sp>
        <p:nvSpPr>
          <p:cNvPr id="502" name="Google Shape;502;p41"/>
          <p:cNvSpPr txBox="1"/>
          <p:nvPr>
            <p:ph idx="1" type="body"/>
          </p:nvPr>
        </p:nvSpPr>
        <p:spPr>
          <a:xfrm>
            <a:off x="144690" y="2004759"/>
            <a:ext cx="2293709" cy="2454300"/>
          </a:xfrm>
          <a:prstGeom prst="rect">
            <a:avLst/>
          </a:prstGeom>
          <a:noFill/>
          <a:ln>
            <a:noFill/>
          </a:ln>
        </p:spPr>
        <p:txBody>
          <a:bodyPr anchorCtr="0" anchor="t" bIns="45700" lIns="91425" spcFirstLastPara="1" rIns="91425" wrap="square" tIns="45700">
            <a:normAutofit/>
          </a:bodyPr>
          <a:lstStyle/>
          <a:p>
            <a:pPr indent="0" lvl="0" marL="118530" rtl="0" algn="l">
              <a:lnSpc>
                <a:spcPct val="90000"/>
              </a:lnSpc>
              <a:spcBef>
                <a:spcPts val="1000"/>
              </a:spcBef>
              <a:spcAft>
                <a:spcPts val="0"/>
              </a:spcAft>
              <a:buClr>
                <a:schemeClr val="lt1"/>
              </a:buClr>
              <a:buSzPts val="2400"/>
              <a:buNone/>
            </a:pPr>
            <a:r>
              <a:rPr lang="en-US" sz="2400">
                <a:solidFill>
                  <a:schemeClr val="lt1"/>
                </a:solidFill>
                <a:latin typeface="Arial"/>
                <a:ea typeface="Arial"/>
                <a:cs typeface="Arial"/>
                <a:sym typeface="Arial"/>
              </a:rPr>
              <a:t>The data structures can also be classified based on the characteristics</a:t>
            </a:r>
            <a:endParaRPr sz="2400">
              <a:solidFill>
                <a:schemeClr val="lt1"/>
              </a:solidFill>
            </a:endParaRPr>
          </a:p>
        </p:txBody>
      </p:sp>
      <p:sp>
        <p:nvSpPr>
          <p:cNvPr id="503" name="Google Shape;503;p41"/>
          <p:cNvSpPr txBox="1"/>
          <p:nvPr>
            <p:ph idx="11" type="ftr"/>
          </p:nvPr>
        </p:nvSpPr>
        <p:spPr>
          <a:xfrm>
            <a:off x="-42862" y="5293404"/>
            <a:ext cx="3497262" cy="365125"/>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600"/>
              </a:spcAft>
              <a:buNone/>
            </a:pPr>
            <a:r>
              <a:rPr lang="en-US" sz="1600">
                <a:solidFill>
                  <a:schemeClr val="lt1"/>
                </a:solidFill>
                <a:latin typeface="Times New Roman"/>
                <a:ea typeface="Times New Roman"/>
                <a:cs typeface="Times New Roman"/>
                <a:sym typeface="Times New Roman"/>
              </a:rPr>
              <a:t>Department of Computer Sc. &amp; IT.                                                  Faculty: Nisha Rathi</a:t>
            </a:r>
            <a:endParaRPr/>
          </a:p>
        </p:txBody>
      </p:sp>
      <p:pic>
        <p:nvPicPr>
          <p:cNvPr id="504" name="Google Shape;504;p41"/>
          <p:cNvPicPr preferRelativeResize="0"/>
          <p:nvPr/>
        </p:nvPicPr>
        <p:blipFill rotWithShape="1">
          <a:blip r:embed="rId3">
            <a:alphaModFix/>
          </a:blip>
          <a:srcRect b="0" l="0" r="0" t="0"/>
          <a:stretch/>
        </p:blipFill>
        <p:spPr>
          <a:xfrm>
            <a:off x="1" y="6301648"/>
            <a:ext cx="1366092" cy="556352"/>
          </a:xfrm>
          <a:prstGeom prst="rect">
            <a:avLst/>
          </a:prstGeom>
          <a:noFill/>
          <a:ln>
            <a:noFill/>
          </a:ln>
        </p:spPr>
      </p:pic>
      <p:graphicFrame>
        <p:nvGraphicFramePr>
          <p:cNvPr id="505" name="Google Shape;505;p41"/>
          <p:cNvGraphicFramePr/>
          <p:nvPr/>
        </p:nvGraphicFramePr>
        <p:xfrm>
          <a:off x="3454400" y="319313"/>
          <a:ext cx="3000000" cy="3000000"/>
        </p:xfrm>
        <a:graphic>
          <a:graphicData uri="http://schemas.openxmlformats.org/drawingml/2006/table">
            <a:tbl>
              <a:tblPr>
                <a:noFill/>
                <a:tableStyleId>{AD070A79-3275-4617-BD88-8DA9ED06DF28}</a:tableStyleId>
              </a:tblPr>
              <a:tblGrid>
                <a:gridCol w="2365350"/>
                <a:gridCol w="6227550"/>
              </a:tblGrid>
              <a:tr h="346950">
                <a:tc>
                  <a:txBody>
                    <a:bodyPr/>
                    <a:lstStyle/>
                    <a:p>
                      <a:pPr indent="0" lvl="0" marL="0" marR="0" rtl="0" algn="l">
                        <a:lnSpc>
                          <a:spcPct val="115000"/>
                        </a:lnSpc>
                        <a:spcBef>
                          <a:spcPts val="0"/>
                        </a:spcBef>
                        <a:spcAft>
                          <a:spcPts val="0"/>
                        </a:spcAft>
                        <a:buNone/>
                      </a:pPr>
                      <a:r>
                        <a:rPr b="1" lang="en-US" sz="1800" u="none" cap="none" strike="noStrike">
                          <a:solidFill>
                            <a:schemeClr val="lt1"/>
                          </a:solidFill>
                        </a:rPr>
                        <a:t>Characteristic</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800" u="none" cap="none" strike="noStrike">
                          <a:solidFill>
                            <a:schemeClr val="lt1"/>
                          </a:solidFill>
                        </a:rPr>
                        <a:t>Description</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610900">
                <a:tc>
                  <a:txBody>
                    <a:bodyPr/>
                    <a:lstStyle/>
                    <a:p>
                      <a:pPr indent="0" lvl="0" marL="0" marR="0" rtl="0" algn="l">
                        <a:lnSpc>
                          <a:spcPct val="115000"/>
                        </a:lnSpc>
                        <a:spcBef>
                          <a:spcPts val="0"/>
                        </a:spcBef>
                        <a:spcAft>
                          <a:spcPts val="0"/>
                        </a:spcAft>
                        <a:buNone/>
                      </a:pPr>
                      <a:r>
                        <a:rPr lang="en-US" sz="1800" u="none" cap="none" strike="noStrike">
                          <a:solidFill>
                            <a:schemeClr val="lt1"/>
                          </a:solidFill>
                        </a:rPr>
                        <a:t>Linear</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In Linear data structures, the data items are arranged in a linear sequence. Example: </a:t>
                      </a:r>
                      <a:r>
                        <a:rPr b="1" lang="en-US" sz="1800" u="none" cap="none" strike="noStrike">
                          <a:solidFill>
                            <a:schemeClr val="lt1"/>
                          </a:solidFill>
                        </a:rPr>
                        <a:t>Array</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610900">
                <a:tc>
                  <a:txBody>
                    <a:bodyPr/>
                    <a:lstStyle/>
                    <a:p>
                      <a:pPr indent="0" lvl="0" marL="0" marR="0" rtl="0" algn="l">
                        <a:lnSpc>
                          <a:spcPct val="115000"/>
                        </a:lnSpc>
                        <a:spcBef>
                          <a:spcPts val="0"/>
                        </a:spcBef>
                        <a:spcAft>
                          <a:spcPts val="0"/>
                        </a:spcAft>
                        <a:buNone/>
                      </a:pPr>
                      <a:r>
                        <a:rPr lang="en-US" sz="1800" u="none" cap="none" strike="noStrike">
                          <a:solidFill>
                            <a:schemeClr val="lt1"/>
                          </a:solidFill>
                        </a:rPr>
                        <a:t>Non-Linear</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In Non-Linear data structures, the data items are not in sequence. Example: </a:t>
                      </a:r>
                      <a:r>
                        <a:rPr b="1" lang="en-US" sz="1800" u="none" cap="none" strike="noStrike">
                          <a:solidFill>
                            <a:schemeClr val="lt1"/>
                          </a:solidFill>
                        </a:rPr>
                        <a:t>Tree</a:t>
                      </a:r>
                      <a:r>
                        <a:rPr lang="en-US" sz="1800" u="none" cap="none" strike="noStrike">
                          <a:solidFill>
                            <a:schemeClr val="lt1"/>
                          </a:solidFill>
                        </a:rPr>
                        <a:t>, </a:t>
                      </a:r>
                      <a:r>
                        <a:rPr b="1" lang="en-US" sz="1800" u="none" cap="none" strike="noStrike">
                          <a:solidFill>
                            <a:schemeClr val="lt1"/>
                          </a:solidFill>
                        </a:rPr>
                        <a:t>Graph</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610900">
                <a:tc>
                  <a:txBody>
                    <a:bodyPr/>
                    <a:lstStyle/>
                    <a:p>
                      <a:pPr indent="0" lvl="0" marL="0" marR="0" rtl="0" algn="l">
                        <a:lnSpc>
                          <a:spcPct val="115000"/>
                        </a:lnSpc>
                        <a:spcBef>
                          <a:spcPts val="0"/>
                        </a:spcBef>
                        <a:spcAft>
                          <a:spcPts val="0"/>
                        </a:spcAft>
                        <a:buNone/>
                      </a:pPr>
                      <a:r>
                        <a:rPr lang="en-US" sz="1800" u="none" cap="none" strike="noStrike">
                          <a:solidFill>
                            <a:schemeClr val="lt1"/>
                          </a:solidFill>
                        </a:rPr>
                        <a:t>Homogeneous</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In homogeneous data structures, all the elements are of same type. Example: </a:t>
                      </a:r>
                      <a:r>
                        <a:rPr b="1" lang="en-US" sz="1800" u="none" cap="none" strike="noStrike">
                          <a:solidFill>
                            <a:schemeClr val="lt1"/>
                          </a:solidFill>
                        </a:rPr>
                        <a:t>Array</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610900">
                <a:tc>
                  <a:txBody>
                    <a:bodyPr/>
                    <a:lstStyle/>
                    <a:p>
                      <a:pPr indent="0" lvl="0" marL="0" marR="0" rtl="0" algn="l">
                        <a:lnSpc>
                          <a:spcPct val="115000"/>
                        </a:lnSpc>
                        <a:spcBef>
                          <a:spcPts val="0"/>
                        </a:spcBef>
                        <a:spcAft>
                          <a:spcPts val="0"/>
                        </a:spcAft>
                        <a:buNone/>
                      </a:pPr>
                      <a:r>
                        <a:rPr lang="en-US" sz="1800" u="none" cap="none" strike="noStrike">
                          <a:solidFill>
                            <a:schemeClr val="lt1"/>
                          </a:solidFill>
                        </a:rPr>
                        <a:t>Non-Homogeneous</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In Non-Homogeneous data structure, the elements may or may not be of the same type. Example: </a:t>
                      </a:r>
                      <a:r>
                        <a:rPr b="1" lang="en-US" sz="1800" u="none" cap="none" strike="noStrike">
                          <a:solidFill>
                            <a:schemeClr val="lt1"/>
                          </a:solidFill>
                        </a:rPr>
                        <a:t>Structures</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874850">
                <a:tc>
                  <a:txBody>
                    <a:bodyPr/>
                    <a:lstStyle/>
                    <a:p>
                      <a:pPr indent="0" lvl="0" marL="0" marR="0" rtl="0" algn="l">
                        <a:lnSpc>
                          <a:spcPct val="115000"/>
                        </a:lnSpc>
                        <a:spcBef>
                          <a:spcPts val="0"/>
                        </a:spcBef>
                        <a:spcAft>
                          <a:spcPts val="0"/>
                        </a:spcAft>
                        <a:buNone/>
                      </a:pPr>
                      <a:r>
                        <a:rPr lang="en-US" sz="1800" u="none" cap="none" strike="noStrike">
                          <a:solidFill>
                            <a:schemeClr val="lt1"/>
                          </a:solidFill>
                        </a:rPr>
                        <a:t>Static</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Static data structures are those whose sizes and structures associated memory locations are fixed at compile time. Example: </a:t>
                      </a:r>
                      <a:r>
                        <a:rPr b="1" lang="en-US" sz="1800" u="none" cap="none" strike="noStrike">
                          <a:solidFill>
                            <a:schemeClr val="lt1"/>
                          </a:solidFill>
                        </a:rPr>
                        <a:t>Array</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r h="1138800">
                <a:tc>
                  <a:txBody>
                    <a:bodyPr/>
                    <a:lstStyle/>
                    <a:p>
                      <a:pPr indent="0" lvl="0" marL="0" marR="0" rtl="0" algn="l">
                        <a:lnSpc>
                          <a:spcPct val="115000"/>
                        </a:lnSpc>
                        <a:spcBef>
                          <a:spcPts val="0"/>
                        </a:spcBef>
                        <a:spcAft>
                          <a:spcPts val="0"/>
                        </a:spcAft>
                        <a:buNone/>
                      </a:pPr>
                      <a:r>
                        <a:rPr lang="en-US" sz="1800" u="none" cap="none" strike="noStrike">
                          <a:solidFill>
                            <a:schemeClr val="lt1"/>
                          </a:solidFill>
                        </a:rPr>
                        <a:t>Dynamic</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solidFill>
                            <a:schemeClr val="lt1"/>
                          </a:solidFill>
                        </a:rPr>
                        <a:t>Dynamic structures are those which expands or shrinks depending upon the program need and its execution. Also, their associated memory locations changes. Example: </a:t>
                      </a:r>
                      <a:r>
                        <a:rPr b="1" lang="en-US" sz="1800" u="none" cap="none" strike="noStrike">
                          <a:solidFill>
                            <a:schemeClr val="lt1"/>
                          </a:solidFill>
                        </a:rPr>
                        <a:t>Linked List created using pointers</a:t>
                      </a:r>
                      <a:endParaRPr sz="1800" u="none" cap="none" strike="noStrike">
                        <a:solidFill>
                          <a:schemeClr val="lt1"/>
                        </a:solidFill>
                        <a:latin typeface="Calibri"/>
                        <a:ea typeface="Calibri"/>
                        <a:cs typeface="Calibri"/>
                        <a:sym typeface="Calibri"/>
                      </a:endParaRPr>
                    </a:p>
                  </a:txBody>
                  <a:tcPr marT="58875" marB="58875" marR="31200" marL="117750">
                    <a:lnL cap="flat" cmpd="sng" w="9525">
                      <a:solidFill>
                        <a:srgbClr val="D8DEDC"/>
                      </a:solidFill>
                      <a:prstDash val="solid"/>
                      <a:round/>
                      <a:headEnd len="sm" w="sm" type="none"/>
                      <a:tailEnd len="sm" w="sm" type="none"/>
                    </a:lnL>
                    <a:lnR cap="flat" cmpd="sng" w="9525">
                      <a:solidFill>
                        <a:srgbClr val="D8DEDC"/>
                      </a:solidFill>
                      <a:prstDash val="solid"/>
                      <a:round/>
                      <a:headEnd len="sm" w="sm" type="none"/>
                      <a:tailEnd len="sm" w="sm" type="none"/>
                    </a:lnR>
                    <a:lnT cap="flat" cmpd="sng" w="9525">
                      <a:solidFill>
                        <a:srgbClr val="D8DEDC"/>
                      </a:solidFill>
                      <a:prstDash val="solid"/>
                      <a:round/>
                      <a:headEnd len="sm" w="sm" type="none"/>
                      <a:tailEnd len="sm" w="sm" type="none"/>
                    </a:lnT>
                    <a:lnB cap="flat" cmpd="sng" w="9525">
                      <a:solidFill>
                        <a:srgbClr val="D8DEDC"/>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42"/>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42"/>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42"/>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42"/>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42"/>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42"/>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Classification of Data Structure</a:t>
            </a:r>
            <a:endParaRPr/>
          </a:p>
        </p:txBody>
      </p:sp>
      <p:sp>
        <p:nvSpPr>
          <p:cNvPr id="517" name="Google Shape;517;p42"/>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Information Technology                  Faculty: Nisha Rathi</a:t>
            </a:r>
            <a:endParaRPr/>
          </a:p>
        </p:txBody>
      </p:sp>
      <p:sp>
        <p:nvSpPr>
          <p:cNvPr id="518" name="Google Shape;518;p42"/>
          <p:cNvSpPr txBox="1"/>
          <p:nvPr>
            <p:ph idx="1" type="body"/>
          </p:nvPr>
        </p:nvSpPr>
        <p:spPr>
          <a:xfrm>
            <a:off x="5978808" y="109410"/>
            <a:ext cx="5894324" cy="6086117"/>
          </a:xfrm>
          <a:prstGeom prst="rect">
            <a:avLst/>
          </a:prstGeom>
          <a:noFill/>
          <a:ln>
            <a:noFill/>
          </a:ln>
        </p:spPr>
        <p:txBody>
          <a:bodyPr anchorCtr="0" anchor="ctr" bIns="45700" lIns="91425" spcFirstLastPara="1" rIns="91425" wrap="square" tIns="45700">
            <a:normAutofit/>
          </a:bodyPr>
          <a:lstStyle/>
          <a:p>
            <a:pPr indent="0" lvl="0" marL="118530" rtl="0" algn="l">
              <a:lnSpc>
                <a:spcPct val="90000"/>
              </a:lnSpc>
              <a:spcBef>
                <a:spcPts val="1000"/>
              </a:spcBef>
              <a:spcAft>
                <a:spcPts val="0"/>
              </a:spcAft>
              <a:buClr>
                <a:schemeClr val="dk1"/>
              </a:buClr>
              <a:buSzPts val="2000"/>
              <a:buNone/>
            </a:pPr>
            <a:r>
              <a:rPr b="1" lang="en-US" sz="2000"/>
              <a:t>Built-in Data Structure/ Primitive Data Structure: </a:t>
            </a:r>
            <a:endParaRPr/>
          </a:p>
          <a:p>
            <a:pPr indent="0" lvl="0" marL="118530" rtl="0" algn="l">
              <a:lnSpc>
                <a:spcPct val="90000"/>
              </a:lnSpc>
              <a:spcBef>
                <a:spcPts val="1000"/>
              </a:spcBef>
              <a:spcAft>
                <a:spcPts val="0"/>
              </a:spcAft>
              <a:buClr>
                <a:schemeClr val="dk1"/>
              </a:buClr>
              <a:buSzPts val="2000"/>
              <a:buNone/>
            </a:pPr>
            <a:r>
              <a:rPr lang="en-US" sz="2000"/>
              <a:t>Anything that can store data can be called as a data structure, hence Integer, Float, Boolean, Char etc, all are data structures. They are known as </a:t>
            </a:r>
            <a:r>
              <a:rPr b="1" lang="en-US" sz="2000"/>
              <a:t>Primitive Data Structures.</a:t>
            </a:r>
            <a:endParaRPr/>
          </a:p>
          <a:p>
            <a:pPr indent="0" lvl="0" marL="118530" rtl="0" algn="l">
              <a:lnSpc>
                <a:spcPct val="90000"/>
              </a:lnSpc>
              <a:spcBef>
                <a:spcPts val="1000"/>
              </a:spcBef>
              <a:spcAft>
                <a:spcPts val="0"/>
              </a:spcAft>
              <a:buClr>
                <a:schemeClr val="dk1"/>
              </a:buClr>
              <a:buSzPts val="2000"/>
              <a:buNone/>
            </a:pPr>
            <a:r>
              <a:rPr lang="en-US" sz="2000"/>
              <a:t>These are the structures which are supported at the machine level i.e., are directly operated upon by machine instructions, they can be used to make non-primitive data structures. These are integral and are pure in form. They have predefined behavior and specifications. Primitive data structures have different representations on different computers</a:t>
            </a:r>
            <a:endParaRPr/>
          </a:p>
        </p:txBody>
      </p:sp>
      <p:pic>
        <p:nvPicPr>
          <p:cNvPr id="519" name="Google Shape;519;p42"/>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43"/>
          <p:cNvSpPr txBox="1"/>
          <p:nvPr>
            <p:ph type="title"/>
          </p:nvPr>
        </p:nvSpPr>
        <p:spPr>
          <a:xfrm>
            <a:off x="1136397" y="502020"/>
            <a:ext cx="5323715" cy="16429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Classification of Data Structure</a:t>
            </a:r>
            <a:endParaRPr/>
          </a:p>
        </p:txBody>
      </p:sp>
      <p:sp>
        <p:nvSpPr>
          <p:cNvPr id="526" name="Google Shape;526;p43"/>
          <p:cNvSpPr txBox="1"/>
          <p:nvPr>
            <p:ph idx="11" type="ftr"/>
          </p:nvPr>
        </p:nvSpPr>
        <p:spPr>
          <a:xfrm rot="5400000">
            <a:off x="-1828800" y="1983972"/>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1050">
                <a:solidFill>
                  <a:srgbClr val="7F7F7F"/>
                </a:solidFill>
                <a:latin typeface="Times New Roman"/>
                <a:ea typeface="Times New Roman"/>
                <a:cs typeface="Times New Roman"/>
                <a:sym typeface="Times New Roman"/>
              </a:rPr>
              <a:t>Department of Computer Sc. &amp; IT                         Faculty: Nisha Rathi</a:t>
            </a:r>
            <a:endParaRPr/>
          </a:p>
        </p:txBody>
      </p:sp>
      <p:sp>
        <p:nvSpPr>
          <p:cNvPr id="527" name="Google Shape;527;p43"/>
          <p:cNvSpPr txBox="1"/>
          <p:nvPr>
            <p:ph idx="1" type="body"/>
          </p:nvPr>
        </p:nvSpPr>
        <p:spPr>
          <a:xfrm>
            <a:off x="457201" y="2487462"/>
            <a:ext cx="2982686" cy="3535083"/>
          </a:xfrm>
          <a:prstGeom prst="rect">
            <a:avLst/>
          </a:prstGeom>
          <a:noFill/>
          <a:ln>
            <a:noFill/>
          </a:ln>
        </p:spPr>
        <p:txBody>
          <a:bodyPr anchorCtr="0" anchor="t" bIns="45700" lIns="91425" spcFirstLastPara="1" rIns="91425" wrap="square" tIns="45700">
            <a:normAutofit/>
          </a:bodyPr>
          <a:lstStyle/>
          <a:p>
            <a:pPr indent="0" lvl="0" marL="118530" rtl="0" algn="l">
              <a:lnSpc>
                <a:spcPct val="90000"/>
              </a:lnSpc>
              <a:spcBef>
                <a:spcPts val="1000"/>
              </a:spcBef>
              <a:spcAft>
                <a:spcPts val="0"/>
              </a:spcAft>
              <a:buClr>
                <a:schemeClr val="dk1"/>
              </a:buClr>
              <a:buSzPts val="2000"/>
              <a:buNone/>
            </a:pPr>
            <a:r>
              <a:rPr b="1" lang="en-US" sz="2000"/>
              <a:t>Arrays: </a:t>
            </a:r>
            <a:r>
              <a:rPr lang="en-US" sz="2000"/>
              <a:t>Arrays are a homogeneous and contiguous collection of data of same data types. They have a static memory allocation technique. Insertions and deletions are complex in arrays since elements are stored in consecutive memory allocations.</a:t>
            </a:r>
            <a:endParaRPr/>
          </a:p>
          <a:p>
            <a:pPr indent="0" lvl="0" marL="118530" rtl="0" algn="l">
              <a:lnSpc>
                <a:spcPct val="90000"/>
              </a:lnSpc>
              <a:spcBef>
                <a:spcPts val="1000"/>
              </a:spcBef>
              <a:spcAft>
                <a:spcPts val="0"/>
              </a:spcAft>
              <a:buClr>
                <a:schemeClr val="dk1"/>
              </a:buClr>
              <a:buSzPts val="2000"/>
              <a:buNone/>
            </a:pPr>
            <a:r>
              <a:t/>
            </a:r>
            <a:endParaRPr sz="2000"/>
          </a:p>
          <a:p>
            <a:pPr indent="0" lvl="0" marL="118530" rtl="0" algn="l">
              <a:lnSpc>
                <a:spcPct val="90000"/>
              </a:lnSpc>
              <a:spcBef>
                <a:spcPts val="1000"/>
              </a:spcBef>
              <a:spcAft>
                <a:spcPts val="0"/>
              </a:spcAft>
              <a:buClr>
                <a:schemeClr val="dk1"/>
              </a:buClr>
              <a:buSzPts val="2000"/>
              <a:buNone/>
            </a:pPr>
            <a:r>
              <a:t/>
            </a:r>
            <a:endParaRPr sz="2000"/>
          </a:p>
        </p:txBody>
      </p:sp>
      <p:sp>
        <p:nvSpPr>
          <p:cNvPr id="528" name="Google Shape;528;p43"/>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43"/>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43"/>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43"/>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UMICAR\Desktop\C-Arrays.jpg" id="532" name="Google Shape;532;p43"/>
          <p:cNvPicPr preferRelativeResize="0"/>
          <p:nvPr/>
        </p:nvPicPr>
        <p:blipFill rotWithShape="1">
          <a:blip r:embed="rId3">
            <a:alphaModFix/>
          </a:blip>
          <a:srcRect b="0" l="0" r="0" t="0"/>
          <a:stretch/>
        </p:blipFill>
        <p:spPr>
          <a:xfrm>
            <a:off x="3730171" y="2470085"/>
            <a:ext cx="7516326" cy="1949722"/>
          </a:xfrm>
          <a:prstGeom prst="rect">
            <a:avLst/>
          </a:prstGeom>
          <a:noFill/>
          <a:ln>
            <a:noFill/>
          </a:ln>
        </p:spPr>
      </p:pic>
      <p:pic>
        <p:nvPicPr>
          <p:cNvPr id="533" name="Google Shape;533;p43"/>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7" name="Shape 537"/>
        <p:cNvGrpSpPr/>
        <p:nvPr/>
      </p:nvGrpSpPr>
      <p:grpSpPr>
        <a:xfrm>
          <a:off x="0" y="0"/>
          <a:ext cx="0" cy="0"/>
          <a:chOff x="0" y="0"/>
          <a:chExt cx="0" cy="0"/>
        </a:xfrm>
      </p:grpSpPr>
      <p:sp>
        <p:nvSpPr>
          <p:cNvPr id="538" name="Google Shape;538;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44"/>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44"/>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44"/>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44"/>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44"/>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44"/>
          <p:cNvSpPr txBox="1"/>
          <p:nvPr>
            <p:ph type="title"/>
          </p:nvPr>
        </p:nvSpPr>
        <p:spPr>
          <a:xfrm>
            <a:off x="826396" y="586855"/>
            <a:ext cx="4230100"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Classification of Data Structure</a:t>
            </a:r>
            <a:endParaRPr/>
          </a:p>
        </p:txBody>
      </p:sp>
      <p:sp>
        <p:nvSpPr>
          <p:cNvPr id="545" name="Google Shape;545;p44"/>
          <p:cNvSpPr txBox="1"/>
          <p:nvPr>
            <p:ph idx="11" type="ftr"/>
          </p:nvPr>
        </p:nvSpPr>
        <p:spPr>
          <a:xfrm rot="5400000">
            <a:off x="-1828800" y="1984248"/>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FFFFFF"/>
                </a:solidFill>
                <a:latin typeface="Times New Roman"/>
                <a:ea typeface="Times New Roman"/>
                <a:cs typeface="Times New Roman"/>
                <a:sym typeface="Times New Roman"/>
              </a:rPr>
              <a:t>Department of Computer Sc. &amp; Engg.                                                  Faculty: Nisha Rathi</a:t>
            </a:r>
            <a:endParaRPr/>
          </a:p>
        </p:txBody>
      </p:sp>
      <p:sp>
        <p:nvSpPr>
          <p:cNvPr id="546" name="Google Shape;546;p44"/>
          <p:cNvSpPr txBox="1"/>
          <p:nvPr>
            <p:ph idx="1" type="body"/>
          </p:nvPr>
        </p:nvSpPr>
        <p:spPr>
          <a:xfrm>
            <a:off x="6503158" y="649480"/>
            <a:ext cx="4862447" cy="5546047"/>
          </a:xfrm>
          <a:prstGeom prst="rect">
            <a:avLst/>
          </a:prstGeom>
          <a:noFill/>
          <a:ln>
            <a:noFill/>
          </a:ln>
        </p:spPr>
        <p:txBody>
          <a:bodyPr anchorCtr="0" anchor="ctr" bIns="45700" lIns="91425" spcFirstLastPara="1" rIns="91425" wrap="square" tIns="45700">
            <a:normAutofit/>
          </a:bodyPr>
          <a:lstStyle/>
          <a:p>
            <a:pPr indent="-48683" lvl="0" marL="234945" rtl="0" algn="just">
              <a:lnSpc>
                <a:spcPct val="90000"/>
              </a:lnSpc>
              <a:spcBef>
                <a:spcPts val="1000"/>
              </a:spcBef>
              <a:spcAft>
                <a:spcPts val="0"/>
              </a:spcAft>
              <a:buClr>
                <a:schemeClr val="dk1"/>
              </a:buClr>
              <a:buSzPts val="1700"/>
              <a:buNone/>
            </a:pPr>
            <a:r>
              <a:rPr b="1" lang="en-US" sz="1700"/>
              <a:t>Stacks:</a:t>
            </a:r>
            <a:r>
              <a:rPr lang="en-US" sz="1700"/>
              <a:t> The stack follows a “LIFO” technique for storing and retrieving elements. The element which is stored at the end will be the first one to be retrieved from the stack. The stack has the following primary functions:</a:t>
            </a:r>
            <a:endParaRPr/>
          </a:p>
          <a:p>
            <a:pPr indent="0" lvl="0" marL="1674242" rtl="0" algn="just">
              <a:lnSpc>
                <a:spcPct val="90000"/>
              </a:lnSpc>
              <a:spcBef>
                <a:spcPts val="1000"/>
              </a:spcBef>
              <a:spcAft>
                <a:spcPts val="0"/>
              </a:spcAft>
              <a:buClr>
                <a:schemeClr val="dk1"/>
              </a:buClr>
              <a:buSzPts val="1700"/>
              <a:buNone/>
            </a:pPr>
            <a:r>
              <a:rPr b="1" lang="en-US" sz="1700"/>
              <a:t>Push():</a:t>
            </a:r>
            <a:r>
              <a:rPr lang="en-US" sz="1700"/>
              <a:t> To insert an element in the stack.</a:t>
            </a:r>
            <a:endParaRPr/>
          </a:p>
          <a:p>
            <a:pPr indent="0" lvl="0" marL="1674242" rtl="0" algn="just">
              <a:lnSpc>
                <a:spcPct val="90000"/>
              </a:lnSpc>
              <a:spcBef>
                <a:spcPts val="1000"/>
              </a:spcBef>
              <a:spcAft>
                <a:spcPts val="0"/>
              </a:spcAft>
              <a:buClr>
                <a:schemeClr val="dk1"/>
              </a:buClr>
              <a:buSzPts val="1700"/>
              <a:buNone/>
            </a:pPr>
            <a:r>
              <a:rPr b="1" lang="en-US" sz="1700"/>
              <a:t>Pop():</a:t>
            </a:r>
            <a:r>
              <a:rPr lang="en-US" sz="1700"/>
              <a:t> To remove an element from the stack.</a:t>
            </a:r>
            <a:endParaRPr/>
          </a:p>
          <a:p>
            <a:pPr indent="0" lvl="0" marL="1674242" rtl="0" algn="just">
              <a:lnSpc>
                <a:spcPct val="90000"/>
              </a:lnSpc>
              <a:spcBef>
                <a:spcPts val="1000"/>
              </a:spcBef>
              <a:spcAft>
                <a:spcPts val="0"/>
              </a:spcAft>
              <a:buClr>
                <a:schemeClr val="dk1"/>
              </a:buClr>
              <a:buSzPts val="1700"/>
              <a:buNone/>
            </a:pPr>
            <a:r>
              <a:t/>
            </a:r>
            <a:endParaRPr sz="1700"/>
          </a:p>
          <a:p>
            <a:pPr indent="0" lvl="0" marL="234945" rtl="0" algn="just">
              <a:lnSpc>
                <a:spcPct val="90000"/>
              </a:lnSpc>
              <a:spcBef>
                <a:spcPts val="1000"/>
              </a:spcBef>
              <a:spcAft>
                <a:spcPts val="0"/>
              </a:spcAft>
              <a:buClr>
                <a:schemeClr val="dk1"/>
              </a:buClr>
              <a:buSzPts val="1700"/>
              <a:buNone/>
            </a:pPr>
            <a:r>
              <a:rPr b="1" lang="en-US" sz="1700"/>
              <a:t>Queues:</a:t>
            </a:r>
            <a:r>
              <a:rPr lang="en-US" sz="1700"/>
              <a:t> The queues follow “FIFO” mechanism for storing and retrieving elements. The elements which are stored first into the queue will only be the first elements to be removed out from the queue. The queue has the following primary functions:</a:t>
            </a:r>
            <a:endParaRPr/>
          </a:p>
          <a:p>
            <a:pPr indent="0" lvl="0" marL="234945" rtl="0" algn="just">
              <a:lnSpc>
                <a:spcPct val="90000"/>
              </a:lnSpc>
              <a:spcBef>
                <a:spcPts val="1000"/>
              </a:spcBef>
              <a:spcAft>
                <a:spcPts val="0"/>
              </a:spcAft>
              <a:buClr>
                <a:schemeClr val="dk1"/>
              </a:buClr>
              <a:buSzPts val="1700"/>
              <a:buNone/>
            </a:pPr>
            <a:r>
              <a:rPr lang="en-US" sz="1700"/>
              <a:t>ENQUEUE ():  to insert an element into the queue </a:t>
            </a:r>
            <a:endParaRPr/>
          </a:p>
          <a:p>
            <a:pPr indent="0" lvl="0" marL="234945" rtl="0" algn="just">
              <a:lnSpc>
                <a:spcPct val="90000"/>
              </a:lnSpc>
              <a:spcBef>
                <a:spcPts val="1000"/>
              </a:spcBef>
              <a:spcAft>
                <a:spcPts val="0"/>
              </a:spcAft>
              <a:buClr>
                <a:schemeClr val="dk1"/>
              </a:buClr>
              <a:buSzPts val="1700"/>
              <a:buNone/>
            </a:pPr>
            <a:r>
              <a:rPr lang="en-US" sz="1700"/>
              <a:t>DEQUEUE(): to remove an element from the queue</a:t>
            </a:r>
            <a:endParaRPr/>
          </a:p>
          <a:p>
            <a:pPr indent="0" lvl="0" marL="118530" rtl="0" algn="l">
              <a:lnSpc>
                <a:spcPct val="90000"/>
              </a:lnSpc>
              <a:spcBef>
                <a:spcPts val="1000"/>
              </a:spcBef>
              <a:spcAft>
                <a:spcPts val="0"/>
              </a:spcAft>
              <a:buClr>
                <a:schemeClr val="dk1"/>
              </a:buClr>
              <a:buSzPts val="1700"/>
              <a:buNone/>
            </a:pPr>
            <a:r>
              <a:t/>
            </a:r>
            <a:endParaRPr sz="1700"/>
          </a:p>
        </p:txBody>
      </p:sp>
      <p:pic>
        <p:nvPicPr>
          <p:cNvPr id="547" name="Google Shape;547;p44"/>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9"/>
          <p:cNvSpPr txBox="1"/>
          <p:nvPr/>
        </p:nvSpPr>
        <p:spPr>
          <a:xfrm>
            <a:off x="407963" y="627565"/>
            <a:ext cx="9402013" cy="722934"/>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3200" u="none" cap="none" strike="noStrike">
                <a:solidFill>
                  <a:schemeClr val="dk1"/>
                </a:solidFill>
                <a:latin typeface="Calibri"/>
                <a:ea typeface="Calibri"/>
                <a:cs typeface="Calibri"/>
                <a:sym typeface="Calibri"/>
              </a:rPr>
              <a:t>Acropolis Institute of Technology and Research, Indore</a:t>
            </a:r>
            <a:endParaRPr/>
          </a:p>
          <a:p>
            <a:pPr indent="0" lvl="0" marL="0" marR="0" rtl="0" algn="l">
              <a:lnSpc>
                <a:spcPct val="90000"/>
              </a:lnSpc>
              <a:spcBef>
                <a:spcPts val="600"/>
              </a:spcBef>
              <a:spcAft>
                <a:spcPts val="0"/>
              </a:spcAft>
              <a:buNone/>
            </a:pPr>
            <a:r>
              <a:rPr b="1" i="0" lang="en-US" sz="3200" u="none" cap="none" strike="noStrike">
                <a:solidFill>
                  <a:schemeClr val="dk1"/>
                </a:solidFill>
                <a:latin typeface="Calibri"/>
                <a:ea typeface="Calibri"/>
                <a:cs typeface="Calibri"/>
                <a:sym typeface="Calibri"/>
              </a:rPr>
              <a:t>DS  Syllabus</a:t>
            </a:r>
            <a:endParaRPr b="1" i="0" sz="3200" u="none" cap="none" strike="noStrike">
              <a:solidFill>
                <a:schemeClr val="dk1"/>
              </a:solidFill>
              <a:latin typeface="Calibri"/>
              <a:ea typeface="Calibri"/>
              <a:cs typeface="Calibri"/>
              <a:sym typeface="Calibri"/>
            </a:endParaRPr>
          </a:p>
        </p:txBody>
      </p:sp>
      <p:sp>
        <p:nvSpPr>
          <p:cNvPr id="80" name="Google Shape;80;p9"/>
          <p:cNvSpPr txBox="1"/>
          <p:nvPr>
            <p:ph idx="1" type="body"/>
          </p:nvPr>
        </p:nvSpPr>
        <p:spPr>
          <a:xfrm>
            <a:off x="407963" y="1350499"/>
            <a:ext cx="8263936" cy="51178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Unit 1: </a:t>
            </a:r>
            <a:r>
              <a:rPr lang="en-US" sz="1400">
                <a:highlight>
                  <a:srgbClr val="FFFF00"/>
                </a:highlight>
              </a:rPr>
              <a:t>Introduction Data, data type, data object. Types of data structure – primitive &amp;n nonprimitive , linear &amp; non-linear. Operations on data structures – traversing, searching , inserting , deleting. </a:t>
            </a:r>
            <a:r>
              <a:rPr lang="en-US" sz="1400"/>
              <a:t>Complexity analysis – worst case, best case, average case. Time – space trade off , algorithm efficiency, asymptotic notations – big oh , omega , theta. </a:t>
            </a:r>
            <a:endParaRPr/>
          </a:p>
          <a:p>
            <a:pPr indent="0" lvl="0" marL="0" rtl="0" algn="l">
              <a:lnSpc>
                <a:spcPct val="90000"/>
              </a:lnSpc>
              <a:spcBef>
                <a:spcPts val="1000"/>
              </a:spcBef>
              <a:spcAft>
                <a:spcPts val="0"/>
              </a:spcAft>
              <a:buClr>
                <a:schemeClr val="dk1"/>
              </a:buClr>
              <a:buSzPts val="1400"/>
              <a:buNone/>
            </a:pPr>
            <a:r>
              <a:rPr lang="en-US" sz="1400"/>
              <a:t>Unit 2: Arrays &amp; Structure Introduction , declaration of arrays , operations on arrays – inserting , deleting , merging of two arrays , 1 dimensional &amp; 2 dimensional arrays, row &amp; column major representation , address calculation in array , storing values in arrays , evaluation of polynomial – addition &amp; representation. Searching &amp; sorting – Introduction , sequential search, binary search , Fibonacci search , indexed sequential search, hashed search. Types of sorting with general concepts – bubble, heap , insertion , selection, quick , heap , shell , bucket , radix and merge sort. </a:t>
            </a:r>
            <a:endParaRPr/>
          </a:p>
          <a:p>
            <a:pPr indent="0" lvl="0" marL="0" rtl="0" algn="l">
              <a:lnSpc>
                <a:spcPct val="90000"/>
              </a:lnSpc>
              <a:spcBef>
                <a:spcPts val="1000"/>
              </a:spcBef>
              <a:spcAft>
                <a:spcPts val="0"/>
              </a:spcAft>
              <a:buClr>
                <a:schemeClr val="dk1"/>
              </a:buClr>
              <a:buSzPts val="1400"/>
              <a:buNone/>
            </a:pPr>
            <a:r>
              <a:rPr lang="en-US" sz="1400"/>
              <a:t>Unit 3: Stacks &amp; Queues Basic concept of stacks &amp; queues, array representation of stacks, operation on stacks – Push , Pop , Create , getTop , empty , linked representation of stack , multiple stack. Application of stack – Conversion: infix , prefix , postfix and evaluation of arithmetic expression. Linked representation of queue, operations on queue – insertion &amp; deletion. Types of queue with functions – circular , deque , priority queue. Applications of queues – Job scheduling , Josephus problem. </a:t>
            </a:r>
            <a:endParaRPr/>
          </a:p>
          <a:p>
            <a:pPr indent="0" lvl="0" marL="0" rtl="0" algn="l">
              <a:lnSpc>
                <a:spcPct val="90000"/>
              </a:lnSpc>
              <a:spcBef>
                <a:spcPts val="1000"/>
              </a:spcBef>
              <a:spcAft>
                <a:spcPts val="0"/>
              </a:spcAft>
              <a:buClr>
                <a:schemeClr val="dk1"/>
              </a:buClr>
              <a:buSzPts val="1400"/>
              <a:buNone/>
            </a:pPr>
            <a:r>
              <a:rPr lang="en-US" sz="1400"/>
              <a:t>Unit 4: Linked List Introduction – basic terminology, memory allocation &amp; deallocation for linked list. Linked list variants – head pointer , head node , types linked list – linear &amp; circular linked list. Doubly linked list , creation of doubly list, deletion of node from doubly linked list, insertion of a node from doubly linked list, traversal of doubly linked list. Circular linked list – singly circular linked list , circular linked list with header node , doubly circular linked list. Applications of linked list – polynomial representation &amp; garbage collection. </a:t>
            </a:r>
            <a:endParaRPr/>
          </a:p>
          <a:p>
            <a:pPr indent="0" lvl="0" marL="0" rtl="0" algn="l">
              <a:lnSpc>
                <a:spcPct val="90000"/>
              </a:lnSpc>
              <a:spcBef>
                <a:spcPts val="1000"/>
              </a:spcBef>
              <a:spcAft>
                <a:spcPts val="0"/>
              </a:spcAft>
              <a:buClr>
                <a:schemeClr val="dk1"/>
              </a:buClr>
              <a:buSzPts val="1400"/>
              <a:buNone/>
            </a:pPr>
            <a:r>
              <a:rPr lang="en-US" sz="1400"/>
              <a:t>Unit 5: Trees Basic terminology – general tree , representation of general tree, types of trees, binary tree- realization and properties , traversal in binary trees – inorder , preorder , postorder , applications of trees. Graph- Basic Terminologies and representations, Graph search and traversal algorithms.</a:t>
            </a:r>
            <a:endParaRPr sz="1100"/>
          </a:p>
        </p:txBody>
      </p:sp>
      <p:sp>
        <p:nvSpPr>
          <p:cNvPr id="81" name="Google Shape;81;p9"/>
          <p:cNvSpPr/>
          <p:nvPr/>
        </p:nvSpPr>
        <p:spPr>
          <a:xfrm>
            <a:off x="10088880" y="0"/>
            <a:ext cx="2103120" cy="6858000"/>
          </a:xfrm>
          <a:prstGeom prst="rect">
            <a:avLst/>
          </a:prstGeom>
          <a:solidFill>
            <a:srgbClr val="414C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9"/>
          <p:cNvSpPr/>
          <p:nvPr/>
        </p:nvSpPr>
        <p:spPr>
          <a:xfrm>
            <a:off x="8915400" y="2358913"/>
            <a:ext cx="2140172" cy="2140172"/>
          </a:xfrm>
          <a:prstGeom prst="ellipse">
            <a:avLst/>
          </a:prstGeom>
          <a:solidFill>
            <a:srgbClr val="FFFFFF"/>
          </a:solidFill>
          <a:ln cap="flat" cmpd="sng" w="22225">
            <a:solidFill>
              <a:srgbClr val="FF84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3" name="Google Shape;83;p9"/>
          <p:cNvPicPr preferRelativeResize="0"/>
          <p:nvPr/>
        </p:nvPicPr>
        <p:blipFill rotWithShape="1">
          <a:blip r:embed="rId3">
            <a:alphaModFix/>
          </a:blip>
          <a:srcRect b="0" l="0" r="0" t="0"/>
          <a:stretch/>
        </p:blipFill>
        <p:spPr>
          <a:xfrm>
            <a:off x="9254442" y="2881423"/>
            <a:ext cx="1462088" cy="1095154"/>
          </a:xfrm>
          <a:prstGeom prst="rect">
            <a:avLst/>
          </a:prstGeom>
          <a:noFill/>
          <a:ln>
            <a:noFill/>
          </a:ln>
        </p:spPr>
      </p:pic>
      <p:sp>
        <p:nvSpPr>
          <p:cNvPr id="84" name="Google Shape;84;p9"/>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45"/>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45"/>
          <p:cNvSpPr txBox="1"/>
          <p:nvPr>
            <p:ph type="ctrTitle"/>
          </p:nvPr>
        </p:nvSpPr>
        <p:spPr>
          <a:xfrm>
            <a:off x="699723" y="1622066"/>
            <a:ext cx="3554226" cy="266368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200"/>
              <a:buFont typeface="Calibri"/>
              <a:buNone/>
            </a:pPr>
            <a:r>
              <a:rPr lang="en-US" sz="4400">
                <a:solidFill>
                  <a:schemeClr val="lt1"/>
                </a:solidFill>
                <a:latin typeface="Calibri"/>
                <a:ea typeface="Calibri"/>
                <a:cs typeface="Calibri"/>
                <a:sym typeface="Calibri"/>
              </a:rPr>
              <a:t>Classification of Data Structures</a:t>
            </a:r>
            <a:endParaRPr/>
          </a:p>
        </p:txBody>
      </p:sp>
      <p:grpSp>
        <p:nvGrpSpPr>
          <p:cNvPr id="555" name="Google Shape;555;p45"/>
          <p:cNvGrpSpPr/>
          <p:nvPr/>
        </p:nvGrpSpPr>
        <p:grpSpPr>
          <a:xfrm>
            <a:off x="767290" y="681628"/>
            <a:ext cx="1128382" cy="847206"/>
            <a:chOff x="668003" y="1684057"/>
            <a:chExt cx="1128382" cy="847206"/>
          </a:xfrm>
        </p:grpSpPr>
        <p:sp>
          <p:nvSpPr>
            <p:cNvPr id="556" name="Google Shape;556;p4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4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C:\Users\UMICAR\Desktop\Stack-Queue.png" id="558" name="Google Shape;558;p45"/>
          <p:cNvPicPr preferRelativeResize="0"/>
          <p:nvPr/>
        </p:nvPicPr>
        <p:blipFill rotWithShape="1">
          <a:blip r:embed="rId3">
            <a:alphaModFix/>
          </a:blip>
          <a:srcRect b="0" l="0" r="0" t="0"/>
          <a:stretch/>
        </p:blipFill>
        <p:spPr>
          <a:xfrm>
            <a:off x="5278260" y="896111"/>
            <a:ext cx="6332050" cy="4479925"/>
          </a:xfrm>
          <a:prstGeom prst="rect">
            <a:avLst/>
          </a:prstGeom>
          <a:noFill/>
          <a:ln>
            <a:noFill/>
          </a:ln>
        </p:spPr>
      </p:pic>
      <p:pic>
        <p:nvPicPr>
          <p:cNvPr id="559" name="Google Shape;559;p45"/>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
        <p:nvSpPr>
          <p:cNvPr id="560" name="Google Shape;560;p45"/>
          <p:cNvSpPr txBox="1"/>
          <p:nvPr/>
        </p:nvSpPr>
        <p:spPr>
          <a:xfrm>
            <a:off x="4434145" y="6301648"/>
            <a:ext cx="8020280" cy="365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600"/>
              </a:spcAft>
              <a:buNone/>
            </a:pPr>
            <a:r>
              <a:rPr lang="en-US" sz="1867">
                <a:solidFill>
                  <a:srgbClr val="000000"/>
                </a:solidFill>
                <a:latin typeface="Times New Roman"/>
                <a:ea typeface="Times New Roman"/>
                <a:cs typeface="Times New Roman"/>
                <a:sym typeface="Times New Roman"/>
              </a:rPr>
              <a:t>Department of Computer Sc. &amp; IT.                            Faculty: Nisha Rathi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46"/>
          <p:cNvSpPr txBox="1"/>
          <p:nvPr>
            <p:ph type="title"/>
          </p:nvPr>
        </p:nvSpPr>
        <p:spPr>
          <a:xfrm>
            <a:off x="648929" y="629266"/>
            <a:ext cx="3505495" cy="16223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Calibri"/>
              <a:buNone/>
            </a:pPr>
            <a:r>
              <a:rPr lang="en-US" sz="4100"/>
              <a:t>Classification of Data Structure</a:t>
            </a:r>
            <a:endParaRPr/>
          </a:p>
        </p:txBody>
      </p:sp>
      <p:sp>
        <p:nvSpPr>
          <p:cNvPr id="566" name="Google Shape;566;p46"/>
          <p:cNvSpPr txBox="1"/>
          <p:nvPr>
            <p:ph idx="1" type="body"/>
          </p:nvPr>
        </p:nvSpPr>
        <p:spPr>
          <a:xfrm>
            <a:off x="648931" y="2438400"/>
            <a:ext cx="3505494" cy="3785419"/>
          </a:xfrm>
          <a:prstGeom prst="rect">
            <a:avLst/>
          </a:prstGeom>
          <a:noFill/>
          <a:ln>
            <a:noFill/>
          </a:ln>
        </p:spPr>
        <p:txBody>
          <a:bodyPr anchorCtr="0" anchor="t" bIns="45700" lIns="91425" spcFirstLastPara="1" rIns="91425" wrap="square" tIns="45700">
            <a:normAutofit/>
          </a:bodyPr>
          <a:lstStyle/>
          <a:p>
            <a:pPr indent="0" lvl="0" marL="118530" rtl="0" algn="l">
              <a:lnSpc>
                <a:spcPct val="90000"/>
              </a:lnSpc>
              <a:spcBef>
                <a:spcPts val="1000"/>
              </a:spcBef>
              <a:spcAft>
                <a:spcPts val="0"/>
              </a:spcAft>
              <a:buClr>
                <a:schemeClr val="dk1"/>
              </a:buClr>
              <a:buSzPts val="2000"/>
              <a:buNone/>
            </a:pPr>
            <a:r>
              <a:rPr b="1" lang="en-US" sz="2000"/>
              <a:t>Linked List: </a:t>
            </a:r>
            <a:r>
              <a:rPr lang="en-US" sz="2000"/>
              <a:t>The Linked lists are those which have the elements stored in a sequential order but not compulsorily in contiguous memory locations. Elements are stored on the form of nodes and the pointer to point next element in the list. The insertions and deletions are easier in the list. </a:t>
            </a:r>
            <a:endParaRPr/>
          </a:p>
          <a:p>
            <a:pPr indent="0" lvl="0" marL="118530" rtl="0" algn="l">
              <a:lnSpc>
                <a:spcPct val="90000"/>
              </a:lnSpc>
              <a:spcBef>
                <a:spcPts val="1000"/>
              </a:spcBef>
              <a:spcAft>
                <a:spcPts val="0"/>
              </a:spcAft>
              <a:buClr>
                <a:schemeClr val="dk1"/>
              </a:buClr>
              <a:buSzPts val="2000"/>
              <a:buNone/>
            </a:pPr>
            <a:r>
              <a:t/>
            </a:r>
            <a:endParaRPr sz="2000"/>
          </a:p>
        </p:txBody>
      </p:sp>
      <p:sp>
        <p:nvSpPr>
          <p:cNvPr id="567" name="Google Shape;567;p46"/>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 name="Google Shape;568;p46"/>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UMICAR\Desktop\Singly-linked-list.png" id="569" name="Google Shape;569;p46"/>
          <p:cNvPicPr preferRelativeResize="0"/>
          <p:nvPr/>
        </p:nvPicPr>
        <p:blipFill rotWithShape="1">
          <a:blip r:embed="rId3">
            <a:alphaModFix/>
          </a:blip>
          <a:srcRect b="0" l="0" r="0" t="0"/>
          <a:stretch/>
        </p:blipFill>
        <p:spPr>
          <a:xfrm>
            <a:off x="5405862" y="1945577"/>
            <a:ext cx="6019331" cy="2963599"/>
          </a:xfrm>
          <a:prstGeom prst="rect">
            <a:avLst/>
          </a:prstGeom>
          <a:noFill/>
          <a:ln>
            <a:noFill/>
          </a:ln>
        </p:spPr>
      </p:pic>
      <p:sp>
        <p:nvSpPr>
          <p:cNvPr id="570" name="Google Shape;570;p46"/>
          <p:cNvSpPr txBox="1"/>
          <p:nvPr>
            <p:ph idx="11" type="ftr"/>
          </p:nvPr>
        </p:nvSpPr>
        <p:spPr>
          <a:xfrm>
            <a:off x="5123688" y="6356350"/>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1000">
                <a:solidFill>
                  <a:srgbClr val="303030"/>
                </a:solidFill>
                <a:latin typeface="Times New Roman"/>
                <a:ea typeface="Times New Roman"/>
                <a:cs typeface="Times New Roman"/>
                <a:sym typeface="Times New Roman"/>
              </a:rPr>
              <a:t>Department of Computer Sc. &amp; IT                                 Faculty: Nisha Rathi</a:t>
            </a:r>
            <a:endParaRPr/>
          </a:p>
        </p:txBody>
      </p:sp>
      <p:pic>
        <p:nvPicPr>
          <p:cNvPr id="571" name="Google Shape;571;p46"/>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47"/>
          <p:cNvSpPr txBox="1"/>
          <p:nvPr>
            <p:ph type="title"/>
          </p:nvPr>
        </p:nvSpPr>
        <p:spPr>
          <a:xfrm>
            <a:off x="1136397" y="502020"/>
            <a:ext cx="5323715" cy="16429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Classification of Data Structure</a:t>
            </a:r>
            <a:endParaRPr/>
          </a:p>
        </p:txBody>
      </p:sp>
      <p:sp>
        <p:nvSpPr>
          <p:cNvPr id="578" name="Google Shape;578;p47"/>
          <p:cNvSpPr txBox="1"/>
          <p:nvPr>
            <p:ph idx="11" type="ftr"/>
          </p:nvPr>
        </p:nvSpPr>
        <p:spPr>
          <a:xfrm rot="5400000">
            <a:off x="-1828800" y="1983972"/>
            <a:ext cx="4114800" cy="365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600"/>
              </a:spcAft>
              <a:buNone/>
            </a:pPr>
            <a:r>
              <a:rPr lang="en-US" sz="800">
                <a:solidFill>
                  <a:srgbClr val="7F7F7F"/>
                </a:solidFill>
                <a:latin typeface="Times New Roman"/>
                <a:ea typeface="Times New Roman"/>
                <a:cs typeface="Times New Roman"/>
                <a:sym typeface="Times New Roman"/>
              </a:rPr>
              <a:t>Department of Computer Sc. &amp;IT                                                   Faculty: Nisha Rathi</a:t>
            </a:r>
            <a:endParaRPr/>
          </a:p>
        </p:txBody>
      </p:sp>
      <p:sp>
        <p:nvSpPr>
          <p:cNvPr id="579" name="Google Shape;579;p47"/>
          <p:cNvSpPr txBox="1"/>
          <p:nvPr>
            <p:ph idx="1" type="body"/>
          </p:nvPr>
        </p:nvSpPr>
        <p:spPr>
          <a:xfrm>
            <a:off x="1144923" y="2405894"/>
            <a:ext cx="5315189" cy="3535083"/>
          </a:xfrm>
          <a:prstGeom prst="rect">
            <a:avLst/>
          </a:prstGeom>
          <a:noFill/>
          <a:ln>
            <a:noFill/>
          </a:ln>
        </p:spPr>
        <p:txBody>
          <a:bodyPr anchorCtr="0" anchor="t" bIns="45700" lIns="91425" spcFirstLastPara="1" rIns="91425" wrap="square" tIns="45700">
            <a:normAutofit/>
          </a:bodyPr>
          <a:lstStyle/>
          <a:p>
            <a:pPr indent="0" lvl="0" marL="118530" rtl="0" algn="l">
              <a:lnSpc>
                <a:spcPct val="90000"/>
              </a:lnSpc>
              <a:spcBef>
                <a:spcPts val="1000"/>
              </a:spcBef>
              <a:spcAft>
                <a:spcPts val="0"/>
              </a:spcAft>
              <a:buClr>
                <a:schemeClr val="dk1"/>
              </a:buClr>
              <a:buSzPts val="1700"/>
              <a:buNone/>
            </a:pPr>
            <a:r>
              <a:rPr b="1" lang="en-US" sz="1700"/>
              <a:t>Non-Linear Data-Structures</a:t>
            </a:r>
            <a:endParaRPr/>
          </a:p>
          <a:p>
            <a:pPr indent="0" lvl="0" marL="118530" rtl="0" algn="l">
              <a:lnSpc>
                <a:spcPct val="90000"/>
              </a:lnSpc>
              <a:spcBef>
                <a:spcPts val="1000"/>
              </a:spcBef>
              <a:spcAft>
                <a:spcPts val="0"/>
              </a:spcAft>
              <a:buClr>
                <a:schemeClr val="dk1"/>
              </a:buClr>
              <a:buSzPts val="1700"/>
              <a:buNone/>
            </a:pPr>
            <a:r>
              <a:rPr b="1" lang="en-US" sz="1700"/>
              <a:t>Graphs:</a:t>
            </a:r>
            <a:r>
              <a:rPr lang="en-US" sz="1700"/>
              <a:t> The Graph data structure is used to represent a network. It comprises of vertices and edges (to connect the vertices). The graphs are very useful when it comes to study a network.</a:t>
            </a:r>
            <a:endParaRPr/>
          </a:p>
          <a:p>
            <a:pPr indent="0" lvl="0" marL="118530" rtl="0" algn="l">
              <a:lnSpc>
                <a:spcPct val="90000"/>
              </a:lnSpc>
              <a:spcBef>
                <a:spcPts val="1000"/>
              </a:spcBef>
              <a:spcAft>
                <a:spcPts val="0"/>
              </a:spcAft>
              <a:buClr>
                <a:schemeClr val="dk1"/>
              </a:buClr>
              <a:buSzPts val="1700"/>
              <a:buNone/>
            </a:pPr>
            <a:r>
              <a:rPr b="1" lang="en-US" sz="1700"/>
              <a:t>Trees:</a:t>
            </a:r>
            <a:r>
              <a:rPr lang="en-US" sz="1700"/>
              <a:t> Tree data structure comprises of nodes connected in a particular arrangement and they (particularly binary trees) make search operations on the data items easy. The tree data structures consists of a root node which is further divided into various child nodes and so on. The number of levels of the tree is also called height of the tree.</a:t>
            </a:r>
            <a:endParaRPr/>
          </a:p>
        </p:txBody>
      </p:sp>
      <p:sp>
        <p:nvSpPr>
          <p:cNvPr id="580" name="Google Shape;580;p47"/>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47"/>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47"/>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47"/>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UMICAR\Desktop\download.jpg" id="584" name="Google Shape;584;p47"/>
          <p:cNvPicPr preferRelativeResize="0"/>
          <p:nvPr/>
        </p:nvPicPr>
        <p:blipFill rotWithShape="1">
          <a:blip r:embed="rId3">
            <a:alphaModFix/>
          </a:blip>
          <a:srcRect b="0" l="0" r="0" t="0"/>
          <a:stretch/>
        </p:blipFill>
        <p:spPr>
          <a:xfrm>
            <a:off x="7075967" y="2133366"/>
            <a:ext cx="4170530" cy="2623160"/>
          </a:xfrm>
          <a:prstGeom prst="rect">
            <a:avLst/>
          </a:prstGeom>
          <a:noFill/>
          <a:ln>
            <a:noFill/>
          </a:ln>
        </p:spPr>
      </p:pic>
      <p:pic>
        <p:nvPicPr>
          <p:cNvPr id="585" name="Google Shape;585;p47"/>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9" name="Shape 589"/>
        <p:cNvGrpSpPr/>
        <p:nvPr/>
      </p:nvGrpSpPr>
      <p:grpSpPr>
        <a:xfrm>
          <a:off x="0" y="0"/>
          <a:ext cx="0" cy="0"/>
          <a:chOff x="0" y="0"/>
          <a:chExt cx="0" cy="0"/>
        </a:xfrm>
      </p:grpSpPr>
      <p:sp>
        <p:nvSpPr>
          <p:cNvPr id="590" name="Google Shape;590;p4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Times New Roman"/>
              <a:buNone/>
            </a:pPr>
            <a:br>
              <a:rPr b="0" i="0" lang="en-US" sz="3400" u="none" cap="none" strike="noStrike">
                <a:solidFill>
                  <a:srgbClr val="FFFFFF"/>
                </a:solidFill>
                <a:latin typeface="Times New Roman"/>
                <a:ea typeface="Times New Roman"/>
                <a:cs typeface="Times New Roman"/>
                <a:sym typeface="Times New Roman"/>
              </a:rPr>
            </a:br>
            <a:endParaRPr sz="3400">
              <a:solidFill>
                <a:srgbClr val="FFFFFF"/>
              </a:solidFill>
            </a:endParaRPr>
          </a:p>
        </p:txBody>
      </p:sp>
      <p:sp>
        <p:nvSpPr>
          <p:cNvPr id="591" name="Google Shape;591;p48"/>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LECTURE 4: FUCTIONS, DECLARATION, CALLING, DEFINITION, PASSING ARGUMENTS BY VALUE AND BY REFERENCE , pointers (20/8/2021 and 23/8/2021)</a:t>
            </a:r>
            <a:endParaRPr/>
          </a:p>
          <a:p>
            <a:pPr indent="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p:txBody>
      </p:sp>
      <p:pic>
        <p:nvPicPr>
          <p:cNvPr id="592" name="Google Shape;592;p48"/>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593" name="Google Shape;593;p48"/>
          <p:cNvSpPr txBox="1"/>
          <p:nvPr/>
        </p:nvSpPr>
        <p:spPr>
          <a:xfrm>
            <a:off x="4100995" y="126260"/>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Acropolis Institute of Technology and Research, Indore</a:t>
            </a:r>
            <a:endParaRPr sz="2800">
              <a:solidFill>
                <a:schemeClr val="dk1"/>
              </a:solidFill>
              <a:latin typeface="Calibri"/>
              <a:ea typeface="Calibri"/>
              <a:cs typeface="Calibri"/>
              <a:sym typeface="Calibri"/>
            </a:endParaRPr>
          </a:p>
        </p:txBody>
      </p:sp>
      <p:sp>
        <p:nvSpPr>
          <p:cNvPr id="594" name="Google Shape;594;p48"/>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8" name="Shape 598"/>
        <p:cNvGrpSpPr/>
        <p:nvPr/>
      </p:nvGrpSpPr>
      <p:grpSpPr>
        <a:xfrm>
          <a:off x="0" y="0"/>
          <a:ext cx="0" cy="0"/>
          <a:chOff x="0" y="0"/>
          <a:chExt cx="0" cy="0"/>
        </a:xfrm>
      </p:grpSpPr>
      <p:sp>
        <p:nvSpPr>
          <p:cNvPr id="599" name="Google Shape;599;p49"/>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Times New Roman"/>
              <a:buNone/>
            </a:pPr>
            <a:br>
              <a:rPr b="0" i="0" lang="en-US" sz="3400" u="none" cap="none" strike="noStrike">
                <a:solidFill>
                  <a:srgbClr val="FFFFFF"/>
                </a:solidFill>
                <a:latin typeface="Times New Roman"/>
                <a:ea typeface="Times New Roman"/>
                <a:cs typeface="Times New Roman"/>
                <a:sym typeface="Times New Roman"/>
              </a:rPr>
            </a:br>
            <a:endParaRPr sz="3400">
              <a:solidFill>
                <a:srgbClr val="FFFFFF"/>
              </a:solidFill>
            </a:endParaRPr>
          </a:p>
        </p:txBody>
      </p:sp>
      <p:sp>
        <p:nvSpPr>
          <p:cNvPr id="600" name="Google Shape;600;p49"/>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LECTURE 6: Memory allocation, Static and Dynamic memory allocation, stack memory and Heap memory, malloc(), calloc(), realloc(), free, new and delete operator (24/8/2021 and 26/8/2021)</a:t>
            </a:r>
            <a:endParaRPr/>
          </a:p>
          <a:p>
            <a:pPr indent="0" lvl="0" marL="2286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p:txBody>
      </p:sp>
      <p:pic>
        <p:nvPicPr>
          <p:cNvPr id="601" name="Google Shape;601;p49"/>
          <p:cNvPicPr preferRelativeResize="0"/>
          <p:nvPr/>
        </p:nvPicPr>
        <p:blipFill rotWithShape="1">
          <a:blip r:embed="rId3">
            <a:alphaModFix/>
          </a:blip>
          <a:srcRect b="0" l="0" r="0" t="0"/>
          <a:stretch/>
        </p:blipFill>
        <p:spPr>
          <a:xfrm>
            <a:off x="266700" y="142566"/>
            <a:ext cx="1143000" cy="745657"/>
          </a:xfrm>
          <a:prstGeom prst="rect">
            <a:avLst/>
          </a:prstGeom>
          <a:noFill/>
          <a:ln>
            <a:noFill/>
          </a:ln>
        </p:spPr>
      </p:pic>
      <p:sp>
        <p:nvSpPr>
          <p:cNvPr id="602" name="Google Shape;602;p49"/>
          <p:cNvSpPr txBox="1"/>
          <p:nvPr/>
        </p:nvSpPr>
        <p:spPr>
          <a:xfrm>
            <a:off x="4100995" y="126260"/>
            <a:ext cx="86735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Acropolis Institute of Technology and Research, Indore</a:t>
            </a:r>
            <a:endParaRPr sz="2800">
              <a:solidFill>
                <a:schemeClr val="dk1"/>
              </a:solidFill>
              <a:latin typeface="Calibri"/>
              <a:ea typeface="Calibri"/>
              <a:cs typeface="Calibri"/>
              <a:sym typeface="Calibri"/>
            </a:endParaRPr>
          </a:p>
        </p:txBody>
      </p:sp>
      <p:sp>
        <p:nvSpPr>
          <p:cNvPr id="603" name="Google Shape;603;p49"/>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7" name="Shape 607"/>
        <p:cNvGrpSpPr/>
        <p:nvPr/>
      </p:nvGrpSpPr>
      <p:grpSpPr>
        <a:xfrm>
          <a:off x="0" y="0"/>
          <a:ext cx="0" cy="0"/>
          <a:chOff x="0" y="0"/>
          <a:chExt cx="0" cy="0"/>
        </a:xfrm>
      </p:grpSpPr>
      <p:sp>
        <p:nvSpPr>
          <p:cNvPr id="608" name="Google Shape;608;p5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50"/>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p50"/>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Calibri"/>
              <a:buNone/>
            </a:pPr>
            <a:r>
              <a:rPr lang="en-US" sz="3400">
                <a:solidFill>
                  <a:srgbClr val="FFFFFF"/>
                </a:solidFill>
              </a:rPr>
              <a:t>Memory Allocation </a:t>
            </a:r>
            <a:endParaRPr/>
          </a:p>
        </p:txBody>
      </p:sp>
      <p:sp>
        <p:nvSpPr>
          <p:cNvPr id="611" name="Google Shape;611;p50"/>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50"/>
          <p:cNvSpPr txBox="1"/>
          <p:nvPr>
            <p:ph idx="11" type="ftr"/>
          </p:nvPr>
        </p:nvSpPr>
        <p:spPr>
          <a:xfrm>
            <a:off x="4038600" y="6356350"/>
            <a:ext cx="525117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Department of CSITFaculty: Nisha Rathi</a:t>
            </a:r>
            <a:endParaRPr/>
          </a:p>
        </p:txBody>
      </p:sp>
      <p:sp>
        <p:nvSpPr>
          <p:cNvPr id="613" name="Google Shape;613;p50"/>
          <p:cNvSpPr txBox="1"/>
          <p:nvPr>
            <p:ph idx="12" type="sldNum"/>
          </p:nvPr>
        </p:nvSpPr>
        <p:spPr>
          <a:xfrm>
            <a:off x="9541564" y="6356350"/>
            <a:ext cx="181223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14" name="Google Shape;614;p50"/>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615" name="Google Shape;615;p50"/>
          <p:cNvSpPr txBox="1"/>
          <p:nvPr/>
        </p:nvSpPr>
        <p:spPr>
          <a:xfrm>
            <a:off x="4975558" y="1011386"/>
            <a:ext cx="6098344"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400">
                <a:solidFill>
                  <a:srgbClr val="202124"/>
                </a:solidFill>
                <a:latin typeface="arial"/>
                <a:ea typeface="arial"/>
                <a:cs typeface="arial"/>
                <a:sym typeface="arial"/>
              </a:rPr>
              <a:t>Memory allocation is the process of setting aside sections of memory in a program to be used to store variables, and instances of structures and classes.</a:t>
            </a:r>
            <a:endParaRPr i="1" sz="2400">
              <a:solidFill>
                <a:schemeClr val="dk1"/>
              </a:solidFill>
              <a:latin typeface="Calibri"/>
              <a:ea typeface="Calibri"/>
              <a:cs typeface="Calibri"/>
              <a:sym typeface="Calibri"/>
            </a:endParaRPr>
          </a:p>
        </p:txBody>
      </p:sp>
      <p:sp>
        <p:nvSpPr>
          <p:cNvPr id="616" name="Google Shape;616;p50"/>
          <p:cNvSpPr txBox="1"/>
          <p:nvPr/>
        </p:nvSpPr>
        <p:spPr>
          <a:xfrm>
            <a:off x="5255455" y="2808843"/>
            <a:ext cx="6098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02124"/>
                </a:solidFill>
                <a:latin typeface="arial"/>
                <a:ea typeface="arial"/>
                <a:cs typeface="arial"/>
                <a:sym typeface="arial"/>
              </a:rPr>
              <a:t>Why is memory allocation important?</a:t>
            </a:r>
            <a:endParaRPr b="1" sz="1800">
              <a:solidFill>
                <a:schemeClr val="dk1"/>
              </a:solidFill>
              <a:latin typeface="Calibri"/>
              <a:ea typeface="Calibri"/>
              <a:cs typeface="Calibri"/>
              <a:sym typeface="Calibri"/>
            </a:endParaRPr>
          </a:p>
        </p:txBody>
      </p:sp>
      <p:sp>
        <p:nvSpPr>
          <p:cNvPr id="617" name="Google Shape;617;p50"/>
          <p:cNvSpPr txBox="1"/>
          <p:nvPr/>
        </p:nvSpPr>
        <p:spPr>
          <a:xfrm>
            <a:off x="4817061" y="3357402"/>
            <a:ext cx="6536738"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400">
                <a:solidFill>
                  <a:srgbClr val="202124"/>
                </a:solidFill>
                <a:latin typeface="arial"/>
                <a:ea typeface="arial"/>
                <a:cs typeface="arial"/>
                <a:sym typeface="arial"/>
              </a:rPr>
              <a:t>The essential requirement of memory management is to provide ways to dynamically allocate portions of memory to programs at their request, and free it for reuse when no longer needed. This is critical to any advanced computer system where more than a single process might be underway at any time.</a:t>
            </a:r>
            <a:endParaRPr i="1" sz="2400">
              <a:solidFill>
                <a:srgbClr val="202124"/>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1" name="Shape 621"/>
        <p:cNvGrpSpPr/>
        <p:nvPr/>
      </p:nvGrpSpPr>
      <p:grpSpPr>
        <a:xfrm>
          <a:off x="0" y="0"/>
          <a:ext cx="0" cy="0"/>
          <a:chOff x="0" y="0"/>
          <a:chExt cx="0" cy="0"/>
        </a:xfrm>
      </p:grpSpPr>
      <p:sp>
        <p:nvSpPr>
          <p:cNvPr id="622" name="Google Shape;622;p5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51"/>
          <p:cNvSpPr txBox="1"/>
          <p:nvPr>
            <p:ph type="title"/>
          </p:nvPr>
        </p:nvSpPr>
        <p:spPr>
          <a:xfrm>
            <a:off x="838200" y="365125"/>
            <a:ext cx="555848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br>
              <a:rPr b="1" lang="en-US" sz="2800"/>
            </a:br>
            <a:br>
              <a:rPr b="1" lang="en-US" sz="2800"/>
            </a:br>
            <a:endParaRPr sz="2800"/>
          </a:p>
        </p:txBody>
      </p:sp>
      <p:sp>
        <p:nvSpPr>
          <p:cNvPr id="624" name="Google Shape;624;p51"/>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p51"/>
          <p:cNvSpPr txBox="1"/>
          <p:nvPr>
            <p:ph idx="1" type="body"/>
          </p:nvPr>
        </p:nvSpPr>
        <p:spPr>
          <a:xfrm>
            <a:off x="242286" y="116290"/>
            <a:ext cx="6429828" cy="61853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700"/>
              <a:buNone/>
            </a:pPr>
            <a:r>
              <a:rPr b="1" lang="en-US" sz="1700"/>
              <a:t>Memory allocations:</a:t>
            </a:r>
            <a:endParaRPr/>
          </a:p>
          <a:p>
            <a:pPr indent="0" lvl="0" marL="118530" rtl="0" algn="l">
              <a:lnSpc>
                <a:spcPct val="90000"/>
              </a:lnSpc>
              <a:spcBef>
                <a:spcPts val="1000"/>
              </a:spcBef>
              <a:spcAft>
                <a:spcPts val="0"/>
              </a:spcAft>
              <a:buClr>
                <a:schemeClr val="dk1"/>
              </a:buClr>
              <a:buSzPts val="1700"/>
              <a:buNone/>
            </a:pPr>
            <a:r>
              <a:rPr b="1" lang="en-US" sz="1700"/>
              <a:t>It  is the process of setting aside sections of memory in a program to be used to store variables, and instances of structures and classes.</a:t>
            </a:r>
            <a:endParaRPr/>
          </a:p>
          <a:p>
            <a:pPr indent="-228600" lvl="0" marL="228600" rtl="0" algn="l">
              <a:lnSpc>
                <a:spcPct val="90000"/>
              </a:lnSpc>
              <a:spcBef>
                <a:spcPts val="1000"/>
              </a:spcBef>
              <a:spcAft>
                <a:spcPts val="0"/>
              </a:spcAft>
              <a:buClr>
                <a:schemeClr val="dk1"/>
              </a:buClr>
              <a:buSzPts val="1700"/>
              <a:buNone/>
            </a:pPr>
            <a:r>
              <a:rPr b="1" lang="en-US" sz="1700"/>
              <a:t>There are two types of memory allocations possible in C:</a:t>
            </a:r>
            <a:endParaRPr/>
          </a:p>
          <a:p>
            <a:pPr indent="-228600" lvl="0" marL="228600" rtl="0" algn="l">
              <a:lnSpc>
                <a:spcPct val="90000"/>
              </a:lnSpc>
              <a:spcBef>
                <a:spcPts val="1000"/>
              </a:spcBef>
              <a:spcAft>
                <a:spcPts val="0"/>
              </a:spcAft>
              <a:buClr>
                <a:schemeClr val="dk1"/>
              </a:buClr>
              <a:buSzPts val="1700"/>
              <a:buFont typeface="Arial"/>
              <a:buChar char="•"/>
            </a:pPr>
            <a:r>
              <a:rPr b="1" lang="en-US" sz="1700"/>
              <a:t>Compile-time or Static allocation.</a:t>
            </a:r>
            <a:endParaRPr/>
          </a:p>
          <a:p>
            <a:pPr indent="-228600" lvl="0" marL="228600" rtl="0" algn="l">
              <a:lnSpc>
                <a:spcPct val="90000"/>
              </a:lnSpc>
              <a:spcBef>
                <a:spcPts val="1000"/>
              </a:spcBef>
              <a:spcAft>
                <a:spcPts val="0"/>
              </a:spcAft>
              <a:buClr>
                <a:schemeClr val="dk1"/>
              </a:buClr>
              <a:buSzPts val="1700"/>
              <a:buFont typeface="Arial"/>
              <a:buChar char="•"/>
            </a:pPr>
            <a:r>
              <a:rPr b="1" lang="en-US" sz="1700"/>
              <a:t>Run-time or Dynamic allocation (using pointers).</a:t>
            </a:r>
            <a:endParaRPr/>
          </a:p>
          <a:p>
            <a:pPr indent="-228600" lvl="0" marL="228600" rtl="0" algn="l">
              <a:lnSpc>
                <a:spcPct val="90000"/>
              </a:lnSpc>
              <a:spcBef>
                <a:spcPts val="1000"/>
              </a:spcBef>
              <a:spcAft>
                <a:spcPts val="0"/>
              </a:spcAft>
              <a:buClr>
                <a:schemeClr val="dk1"/>
              </a:buClr>
              <a:buSzPts val="1700"/>
              <a:buNone/>
            </a:pPr>
            <a:r>
              <a:rPr b="1" lang="en-US" sz="1700"/>
              <a:t>Compile-time or Static allocation: Static memory allocation</a:t>
            </a:r>
            <a:r>
              <a:rPr lang="en-US" sz="1700"/>
              <a:t> allocated by the compiler. Exact size and type of memory must be known at compile time.</a:t>
            </a:r>
            <a:endParaRPr/>
          </a:p>
          <a:p>
            <a:pPr indent="-228600" lvl="0" marL="228600" rtl="0" algn="l">
              <a:lnSpc>
                <a:spcPct val="90000"/>
              </a:lnSpc>
              <a:spcBef>
                <a:spcPts val="1000"/>
              </a:spcBef>
              <a:spcAft>
                <a:spcPts val="0"/>
              </a:spcAft>
              <a:buClr>
                <a:schemeClr val="dk1"/>
              </a:buClr>
              <a:buSzPts val="1700"/>
              <a:buNone/>
            </a:pPr>
            <a:r>
              <a:rPr b="1" lang="en-US" sz="1700"/>
              <a:t>Run-time or Dynamic allocation: </a:t>
            </a:r>
            <a:r>
              <a:rPr lang="en-US" sz="1700"/>
              <a:t>Dynamic memory allocation is when an executing program requests that the operating system give it a block of main memory. The program then uses this memory for some purpose.</a:t>
            </a:r>
            <a:endParaRPr/>
          </a:p>
          <a:p>
            <a:pPr indent="-228600" lvl="0" marL="228600" rtl="0" algn="l">
              <a:lnSpc>
                <a:spcPct val="90000"/>
              </a:lnSpc>
              <a:spcBef>
                <a:spcPts val="1000"/>
              </a:spcBef>
              <a:spcAft>
                <a:spcPts val="0"/>
              </a:spcAft>
              <a:buClr>
                <a:schemeClr val="dk1"/>
              </a:buClr>
              <a:buSzPts val="1700"/>
              <a:buNone/>
            </a:pPr>
            <a:r>
              <a:rPr b="1" lang="en-US" sz="1700"/>
              <a:t>C provides the following dynamic allocation and de-allocation functions :</a:t>
            </a:r>
            <a:endParaRPr/>
          </a:p>
          <a:p>
            <a:pPr indent="-228600" lvl="0" marL="228600" rtl="0" algn="l">
              <a:lnSpc>
                <a:spcPct val="90000"/>
              </a:lnSpc>
              <a:spcBef>
                <a:spcPts val="1000"/>
              </a:spcBef>
              <a:spcAft>
                <a:spcPts val="0"/>
              </a:spcAft>
              <a:buClr>
                <a:schemeClr val="dk1"/>
              </a:buClr>
              <a:buSzPts val="1700"/>
              <a:buNone/>
            </a:pPr>
            <a:r>
              <a:rPr b="1" lang="en-US" sz="1700"/>
              <a:t>malloc( )          calloc( )                 free( )              realloc( )</a:t>
            </a:r>
            <a:endParaRPr/>
          </a:p>
          <a:p>
            <a:pPr indent="-228600" lvl="0" marL="228600" rtl="0" algn="l">
              <a:lnSpc>
                <a:spcPct val="90000"/>
              </a:lnSpc>
              <a:spcBef>
                <a:spcPts val="1000"/>
              </a:spcBef>
              <a:spcAft>
                <a:spcPts val="0"/>
              </a:spcAft>
              <a:buClr>
                <a:schemeClr val="dk1"/>
              </a:buClr>
              <a:buSzPts val="1700"/>
              <a:buNone/>
            </a:pPr>
            <a:r>
              <a:rPr b="1" lang="en-US" sz="1700"/>
              <a:t>C++ provides new and delete operator for dynamic memory allocation and deallocation</a:t>
            </a:r>
            <a:endParaRPr/>
          </a:p>
          <a:p>
            <a:pPr indent="-228600" lvl="0" marL="228600" rtl="0" algn="l">
              <a:lnSpc>
                <a:spcPct val="90000"/>
              </a:lnSpc>
              <a:spcBef>
                <a:spcPts val="1000"/>
              </a:spcBef>
              <a:spcAft>
                <a:spcPts val="0"/>
              </a:spcAft>
              <a:buClr>
                <a:schemeClr val="dk1"/>
              </a:buClr>
              <a:buSzPts val="1700"/>
              <a:buNone/>
            </a:pPr>
            <a:r>
              <a:t/>
            </a:r>
            <a:endParaRPr b="1" sz="1700"/>
          </a:p>
          <a:p>
            <a:pPr indent="-228600" lvl="0" marL="228600" rtl="0" algn="l">
              <a:lnSpc>
                <a:spcPct val="90000"/>
              </a:lnSpc>
              <a:spcBef>
                <a:spcPts val="1000"/>
              </a:spcBef>
              <a:spcAft>
                <a:spcPts val="0"/>
              </a:spcAft>
              <a:buClr>
                <a:schemeClr val="dk1"/>
              </a:buClr>
              <a:buSzPts val="1100"/>
              <a:buNone/>
            </a:pPr>
            <a:r>
              <a:t/>
            </a:r>
            <a:endParaRPr sz="1100"/>
          </a:p>
          <a:p>
            <a:pPr indent="-158750" lvl="0" marL="228600" rtl="0" algn="l">
              <a:lnSpc>
                <a:spcPct val="90000"/>
              </a:lnSpc>
              <a:spcBef>
                <a:spcPts val="1000"/>
              </a:spcBef>
              <a:spcAft>
                <a:spcPts val="0"/>
              </a:spcAft>
              <a:buClr>
                <a:schemeClr val="dk1"/>
              </a:buClr>
              <a:buSzPts val="1100"/>
              <a:buFont typeface="Arial"/>
              <a:buNone/>
            </a:pPr>
            <a:r>
              <a:t/>
            </a:r>
            <a:endParaRPr b="1" sz="1100"/>
          </a:p>
        </p:txBody>
      </p:sp>
      <p:sp>
        <p:nvSpPr>
          <p:cNvPr id="626" name="Google Shape;626;p51"/>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51"/>
          <p:cNvSpPr/>
          <p:nvPr/>
        </p:nvSpPr>
        <p:spPr>
          <a:xfrm rot="-5400000">
            <a:off x="8912417" y="1218531"/>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51"/>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29" name="Google Shape;629;p51"/>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630" name="Google Shape;630;p51"/>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51"/>
          <p:cNvSpPr txBox="1"/>
          <p:nvPr>
            <p:ph idx="11" type="ftr"/>
          </p:nvPr>
        </p:nvSpPr>
        <p:spPr>
          <a:xfrm>
            <a:off x="2727338" y="6356350"/>
            <a:ext cx="3669352"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en-US" sz="900"/>
              <a:t>Department of CSITFaculty: Nisha Rathi</a:t>
            </a:r>
            <a:endParaRPr/>
          </a:p>
        </p:txBody>
      </p:sp>
      <p:sp>
        <p:nvSpPr>
          <p:cNvPr id="632" name="Google Shape;632;p51"/>
          <p:cNvSpPr txBox="1"/>
          <p:nvPr>
            <p:ph idx="12" type="sldNum"/>
          </p:nvPr>
        </p:nvSpPr>
        <p:spPr>
          <a:xfrm>
            <a:off x="9780104" y="6356350"/>
            <a:ext cx="157369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51"/>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51"/>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35" name="Google Shape;635;p51"/>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9" name="Shape 639"/>
        <p:cNvGrpSpPr/>
        <p:nvPr/>
      </p:nvGrpSpPr>
      <p:grpSpPr>
        <a:xfrm>
          <a:off x="0" y="0"/>
          <a:ext cx="0" cy="0"/>
          <a:chOff x="0" y="0"/>
          <a:chExt cx="0" cy="0"/>
        </a:xfrm>
      </p:grpSpPr>
      <p:sp>
        <p:nvSpPr>
          <p:cNvPr id="640" name="Google Shape;640;p5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52"/>
          <p:cNvSpPr txBox="1"/>
          <p:nvPr>
            <p:ph type="title"/>
          </p:nvPr>
        </p:nvSpPr>
        <p:spPr>
          <a:xfrm>
            <a:off x="638882" y="639193"/>
            <a:ext cx="2249461"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solidFill>
                  <a:schemeClr val="dk1"/>
                </a:solidFill>
                <a:latin typeface="Calibri"/>
                <a:ea typeface="Calibri"/>
                <a:cs typeface="Calibri"/>
                <a:sym typeface="Calibri"/>
              </a:rPr>
              <a:t>Static and</a:t>
            </a:r>
            <a:r>
              <a:rPr b="1" lang="en-US" sz="61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Dynamic Memory allocation</a:t>
            </a:r>
            <a:endParaRPr b="1" sz="6100">
              <a:solidFill>
                <a:schemeClr val="dk1"/>
              </a:solidFill>
              <a:latin typeface="Calibri"/>
              <a:ea typeface="Calibri"/>
              <a:cs typeface="Calibri"/>
              <a:sym typeface="Calibri"/>
            </a:endParaRPr>
          </a:p>
        </p:txBody>
      </p:sp>
      <p:sp>
        <p:nvSpPr>
          <p:cNvPr id="642" name="Google Shape;642;p52"/>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ext, table&#10;&#10;Description automatically generated with medium confidence" id="643" name="Google Shape;643;p52"/>
          <p:cNvPicPr preferRelativeResize="0"/>
          <p:nvPr/>
        </p:nvPicPr>
        <p:blipFill rotWithShape="1">
          <a:blip r:embed="rId3">
            <a:alphaModFix/>
          </a:blip>
          <a:srcRect b="0" l="0" r="0" t="0"/>
          <a:stretch/>
        </p:blipFill>
        <p:spPr>
          <a:xfrm>
            <a:off x="3091543" y="136524"/>
            <a:ext cx="8984343" cy="6721475"/>
          </a:xfrm>
          <a:prstGeom prst="rect">
            <a:avLst/>
          </a:prstGeom>
          <a:noFill/>
          <a:ln>
            <a:noFill/>
          </a:ln>
        </p:spPr>
      </p:pic>
      <p:sp>
        <p:nvSpPr>
          <p:cNvPr id="644" name="Google Shape;644;p52"/>
          <p:cNvSpPr txBox="1"/>
          <p:nvPr>
            <p:ph idx="11" type="ftr"/>
          </p:nvPr>
        </p:nvSpPr>
        <p:spPr>
          <a:xfrm>
            <a:off x="351971" y="4830521"/>
            <a:ext cx="2521858" cy="365125"/>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spcBef>
                <a:spcPts val="0"/>
              </a:spcBef>
              <a:spcAft>
                <a:spcPts val="0"/>
              </a:spcAft>
              <a:buNone/>
            </a:pPr>
            <a:r>
              <a:rPr lang="en-US">
                <a:solidFill>
                  <a:srgbClr val="888888"/>
                </a:solidFill>
                <a:latin typeface="Calibri"/>
                <a:ea typeface="Calibri"/>
                <a:cs typeface="Calibri"/>
                <a:sym typeface="Calibri"/>
              </a:rPr>
              <a:t>Department of Computer Science and IT    Faculty: Nisha Rathi</a:t>
            </a:r>
            <a:endParaRPr/>
          </a:p>
        </p:txBody>
      </p:sp>
      <p:sp>
        <p:nvSpPr>
          <p:cNvPr id="645" name="Google Shape;64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46" name="Google Shape;646;p52"/>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0" name="Shape 650"/>
        <p:cNvGrpSpPr/>
        <p:nvPr/>
      </p:nvGrpSpPr>
      <p:grpSpPr>
        <a:xfrm>
          <a:off x="0" y="0"/>
          <a:ext cx="0" cy="0"/>
          <a:chOff x="0" y="0"/>
          <a:chExt cx="0" cy="0"/>
        </a:xfrm>
      </p:grpSpPr>
      <p:sp>
        <p:nvSpPr>
          <p:cNvPr id="651" name="Google Shape;651;p5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5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53"/>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Calibri"/>
              <a:buNone/>
            </a:pPr>
            <a:r>
              <a:rPr lang="en-US" sz="3400">
                <a:solidFill>
                  <a:srgbClr val="FFFFFF"/>
                </a:solidFill>
              </a:rPr>
              <a:t>Implementation aspects: Memory representation</a:t>
            </a:r>
            <a:endParaRPr/>
          </a:p>
        </p:txBody>
      </p:sp>
      <p:sp>
        <p:nvSpPr>
          <p:cNvPr id="654" name="Google Shape;654;p5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53"/>
          <p:cNvSpPr txBox="1"/>
          <p:nvPr>
            <p:ph idx="1" type="body"/>
          </p:nvPr>
        </p:nvSpPr>
        <p:spPr>
          <a:xfrm>
            <a:off x="4447308" y="591344"/>
            <a:ext cx="7459600" cy="1727610"/>
          </a:xfrm>
          <a:prstGeom prst="rect">
            <a:avLst/>
          </a:prstGeom>
          <a:noFill/>
          <a:ln>
            <a:noFill/>
          </a:ln>
        </p:spPr>
        <p:txBody>
          <a:bodyPr anchorCtr="0" anchor="ctr" bIns="45700" lIns="91425" spcFirstLastPara="1" rIns="91425" wrap="square" tIns="45700">
            <a:normAutofit fontScale="92500" lnSpcReduction="10000"/>
          </a:bodyPr>
          <a:lstStyle/>
          <a:p>
            <a:pPr indent="0" lvl="0" marL="118530" rtl="0" algn="just">
              <a:lnSpc>
                <a:spcPct val="90000"/>
              </a:lnSpc>
              <a:spcBef>
                <a:spcPts val="1000"/>
              </a:spcBef>
              <a:spcAft>
                <a:spcPts val="0"/>
              </a:spcAft>
              <a:buClr>
                <a:schemeClr val="dk1"/>
              </a:buClr>
              <a:buSzPct val="100000"/>
              <a:buNone/>
            </a:pPr>
            <a:r>
              <a:rPr lang="en-US" sz="2000"/>
              <a:t>The </a:t>
            </a:r>
            <a:r>
              <a:rPr b="1" lang="en-US" sz="2000"/>
              <a:t>representation</a:t>
            </a:r>
            <a:r>
              <a:rPr lang="en-US" sz="2000"/>
              <a:t> of particular </a:t>
            </a:r>
            <a:r>
              <a:rPr b="1" lang="en-US" sz="2000"/>
              <a:t>data structure in</a:t>
            </a:r>
            <a:r>
              <a:rPr lang="en-US" sz="2000"/>
              <a:t> the </a:t>
            </a:r>
            <a:r>
              <a:rPr b="1" lang="en-US" sz="2000"/>
              <a:t>memory</a:t>
            </a:r>
            <a:r>
              <a:rPr lang="en-US" sz="2000"/>
              <a:t> of a computer is called as storage </a:t>
            </a:r>
            <a:r>
              <a:rPr b="1" lang="en-US" sz="2000"/>
              <a:t>structure</a:t>
            </a:r>
            <a:r>
              <a:rPr lang="en-US" sz="2000"/>
              <a:t>. The storage </a:t>
            </a:r>
            <a:r>
              <a:rPr b="1" lang="en-US" sz="2000"/>
              <a:t>structure representation in</a:t>
            </a:r>
            <a:r>
              <a:rPr lang="en-US" sz="2000"/>
              <a:t> auxiliary </a:t>
            </a:r>
            <a:r>
              <a:rPr b="1" lang="en-US" sz="2000"/>
              <a:t>memory</a:t>
            </a:r>
            <a:r>
              <a:rPr lang="en-US" sz="2000"/>
              <a:t> is called as file </a:t>
            </a:r>
            <a:r>
              <a:rPr b="1" lang="en-US" sz="2000"/>
              <a:t>structure</a:t>
            </a:r>
            <a:r>
              <a:rPr lang="en-US" sz="2000"/>
              <a:t>. It is defined as the way of storing and manipulating </a:t>
            </a:r>
            <a:r>
              <a:rPr b="1" lang="en-US" sz="2000"/>
              <a:t>data in</a:t>
            </a:r>
            <a:r>
              <a:rPr lang="en-US" sz="2000"/>
              <a:t> organized form so that it can be used efficiently. Memory in a C/C++ program can either be allocated on stack or heap.</a:t>
            </a:r>
            <a:endParaRPr/>
          </a:p>
          <a:p>
            <a:pPr indent="0" lvl="0" marL="118530" rtl="0" algn="l">
              <a:lnSpc>
                <a:spcPct val="90000"/>
              </a:lnSpc>
              <a:spcBef>
                <a:spcPts val="1000"/>
              </a:spcBef>
              <a:spcAft>
                <a:spcPts val="0"/>
              </a:spcAft>
              <a:buClr>
                <a:schemeClr val="dk1"/>
              </a:buClr>
              <a:buSzPct val="100000"/>
              <a:buNone/>
            </a:pPr>
            <a:r>
              <a:t/>
            </a:r>
            <a:endParaRPr/>
          </a:p>
        </p:txBody>
      </p:sp>
      <p:sp>
        <p:nvSpPr>
          <p:cNvPr id="656" name="Google Shape;656;p53"/>
          <p:cNvSpPr txBox="1"/>
          <p:nvPr>
            <p:ph idx="11" type="ftr"/>
          </p:nvPr>
        </p:nvSpPr>
        <p:spPr>
          <a:xfrm>
            <a:off x="4038600" y="6356350"/>
            <a:ext cx="525117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Department of CSITFaculty: Nisha Rathi</a:t>
            </a:r>
            <a:endParaRPr/>
          </a:p>
        </p:txBody>
      </p:sp>
      <p:sp>
        <p:nvSpPr>
          <p:cNvPr id="657" name="Google Shape;657;p53"/>
          <p:cNvSpPr txBox="1"/>
          <p:nvPr>
            <p:ph idx="12" type="sldNum"/>
          </p:nvPr>
        </p:nvSpPr>
        <p:spPr>
          <a:xfrm>
            <a:off x="9541564" y="6356350"/>
            <a:ext cx="181223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58" name="Google Shape;658;p53"/>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659" name="Google Shape;659;p53"/>
          <p:cNvSpPr/>
          <p:nvPr/>
        </p:nvSpPr>
        <p:spPr>
          <a:xfrm>
            <a:off x="4569011" y="2276138"/>
            <a:ext cx="7337897" cy="22210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What is a Stack Memory?</a:t>
            </a:r>
            <a:endParaRPr/>
          </a:p>
          <a:p>
            <a:pPr indent="-603236" lvl="0" marL="603236" marR="0" rtl="0" algn="just">
              <a:spcBef>
                <a:spcPts val="6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A special area of computer's memory which stores temporary variables created by a function. It is a temporary storage memory. </a:t>
            </a:r>
            <a:endParaRPr/>
          </a:p>
          <a:p>
            <a:pPr indent="-603236" lvl="0" marL="603236" marR="0" rtl="0" algn="just">
              <a:spcBef>
                <a:spcPts val="6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In this , variables are declared, stored and initialized during runtime.</a:t>
            </a:r>
            <a:endParaRPr/>
          </a:p>
          <a:p>
            <a:pPr indent="-603236" lvl="0" marL="603236" marR="0" rtl="0" algn="just">
              <a:spcBef>
                <a:spcPts val="6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When the computing task is complete, the memory of the variable will be automatically erased. The stack section mostly contains methods, local variable, and reference variables.</a:t>
            </a:r>
            <a:endParaRPr/>
          </a:p>
        </p:txBody>
      </p:sp>
      <p:sp>
        <p:nvSpPr>
          <p:cNvPr id="660" name="Google Shape;660;p53"/>
          <p:cNvSpPr/>
          <p:nvPr/>
        </p:nvSpPr>
        <p:spPr>
          <a:xfrm>
            <a:off x="4571019" y="4753864"/>
            <a:ext cx="7337898" cy="12157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700">
                <a:solidFill>
                  <a:schemeClr val="dk1"/>
                </a:solidFill>
                <a:latin typeface="Calibri"/>
                <a:ea typeface="Calibri"/>
                <a:cs typeface="Calibri"/>
                <a:sym typeface="Calibri"/>
              </a:rPr>
              <a:t>What is a Heap Memory?</a:t>
            </a:r>
            <a:endParaRPr/>
          </a:p>
          <a:p>
            <a:pPr indent="0" lvl="0" marL="0" marR="0" rtl="0" algn="just">
              <a:spcBef>
                <a:spcPts val="600"/>
              </a:spcBef>
              <a:spcAft>
                <a:spcPts val="0"/>
              </a:spcAft>
              <a:buNone/>
            </a:pPr>
            <a:r>
              <a:rPr lang="en-US" sz="1700">
                <a:solidFill>
                  <a:schemeClr val="dk1"/>
                </a:solidFill>
                <a:latin typeface="Calibri"/>
                <a:ea typeface="Calibri"/>
                <a:cs typeface="Calibri"/>
                <a:sym typeface="Calibri"/>
              </a:rPr>
              <a:t>The heap is a memory used by programming languages to store global variables. By default, all global variable are stored in heap memory space. It supports Dynamic memory allocation.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4" name="Shape 664"/>
        <p:cNvGrpSpPr/>
        <p:nvPr/>
      </p:nvGrpSpPr>
      <p:grpSpPr>
        <a:xfrm>
          <a:off x="0" y="0"/>
          <a:ext cx="0" cy="0"/>
          <a:chOff x="0" y="0"/>
          <a:chExt cx="0" cy="0"/>
        </a:xfrm>
      </p:grpSpPr>
      <p:sp>
        <p:nvSpPr>
          <p:cNvPr id="665" name="Google Shape;665;p5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54"/>
          <p:cNvSpPr/>
          <p:nvPr/>
        </p:nvSpPr>
        <p:spPr>
          <a:xfrm>
            <a:off x="740546" y="1011045"/>
            <a:ext cx="4369859" cy="4369859"/>
          </a:xfrm>
          <a:prstGeom prst="roundRect">
            <a:avLst>
              <a:gd fmla="val 275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Google Shape;667;p54"/>
          <p:cNvSpPr txBox="1"/>
          <p:nvPr>
            <p:ph type="title"/>
          </p:nvPr>
        </p:nvSpPr>
        <p:spPr>
          <a:xfrm>
            <a:off x="956826" y="1112969"/>
            <a:ext cx="3937298" cy="41660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br>
              <a:rPr b="1" lang="en-US">
                <a:solidFill>
                  <a:srgbClr val="FFFFFF"/>
                </a:solidFill>
              </a:rPr>
            </a:br>
            <a:br>
              <a:rPr b="1" lang="en-US">
                <a:solidFill>
                  <a:srgbClr val="FFFFFF"/>
                </a:solidFill>
              </a:rPr>
            </a:br>
            <a:endParaRPr>
              <a:solidFill>
                <a:srgbClr val="FFFFFF"/>
              </a:solidFill>
            </a:endParaRPr>
          </a:p>
        </p:txBody>
      </p:sp>
      <p:sp>
        <p:nvSpPr>
          <p:cNvPr id="668" name="Google Shape;668;p54"/>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54"/>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54"/>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54"/>
          <p:cNvSpPr txBox="1"/>
          <p:nvPr>
            <p:ph idx="1" type="body"/>
          </p:nvPr>
        </p:nvSpPr>
        <p:spPr>
          <a:xfrm>
            <a:off x="5691210" y="246743"/>
            <a:ext cx="6297590" cy="60549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800"/>
              <a:buNone/>
            </a:pPr>
            <a:r>
              <a:rPr b="1" lang="en-US" sz="1800"/>
              <a:t>KEY DIFFERENCE</a:t>
            </a:r>
            <a:endParaRPr/>
          </a:p>
          <a:p>
            <a:pPr indent="-228600" lvl="0" marL="228600" rtl="0" algn="l">
              <a:lnSpc>
                <a:spcPct val="90000"/>
              </a:lnSpc>
              <a:spcBef>
                <a:spcPts val="1000"/>
              </a:spcBef>
              <a:spcAft>
                <a:spcPts val="0"/>
              </a:spcAft>
              <a:buClr>
                <a:schemeClr val="dk1"/>
              </a:buClr>
              <a:buSzPts val="1800"/>
              <a:buNone/>
            </a:pPr>
            <a:r>
              <a:rPr b="1" lang="en-US" sz="1800"/>
              <a:t>STACK V/S HEAP MEMORY </a:t>
            </a:r>
            <a:endParaRPr/>
          </a:p>
          <a:p>
            <a:pPr indent="-114300" lvl="0" marL="234945" rtl="0" algn="l">
              <a:lnSpc>
                <a:spcPct val="90000"/>
              </a:lnSpc>
              <a:spcBef>
                <a:spcPts val="1000"/>
              </a:spcBef>
              <a:spcAft>
                <a:spcPts val="0"/>
              </a:spcAft>
              <a:buClr>
                <a:schemeClr val="dk1"/>
              </a:buClr>
              <a:buSzPts val="1800"/>
              <a:buChar char="•"/>
            </a:pPr>
            <a:r>
              <a:rPr lang="en-US" sz="1800"/>
              <a:t>Stack is a linear data structure whereas Heap is a hierarchical data structure.</a:t>
            </a:r>
            <a:endParaRPr/>
          </a:p>
          <a:p>
            <a:pPr indent="-114300" lvl="0" marL="234945" rtl="0" algn="l">
              <a:lnSpc>
                <a:spcPct val="90000"/>
              </a:lnSpc>
              <a:spcBef>
                <a:spcPts val="1000"/>
              </a:spcBef>
              <a:spcAft>
                <a:spcPts val="0"/>
              </a:spcAft>
              <a:buClr>
                <a:schemeClr val="dk1"/>
              </a:buClr>
              <a:buSzPts val="1800"/>
              <a:buChar char="•"/>
            </a:pPr>
            <a:r>
              <a:rPr lang="en-US" sz="1800"/>
              <a:t>Stack memory will never become fragmented whereas Heap memory can become fragmented as blocks of memory are first allocated and then freed.</a:t>
            </a:r>
            <a:endParaRPr/>
          </a:p>
          <a:p>
            <a:pPr indent="-114300" lvl="0" marL="234945" rtl="0" algn="l">
              <a:lnSpc>
                <a:spcPct val="90000"/>
              </a:lnSpc>
              <a:spcBef>
                <a:spcPts val="1000"/>
              </a:spcBef>
              <a:spcAft>
                <a:spcPts val="0"/>
              </a:spcAft>
              <a:buClr>
                <a:schemeClr val="dk1"/>
              </a:buClr>
              <a:buSzPts val="1800"/>
              <a:buChar char="•"/>
            </a:pPr>
            <a:r>
              <a:rPr lang="en-US" sz="1800"/>
              <a:t>Stack accesses local variables only while Heap allows you to access variables globally.</a:t>
            </a:r>
            <a:endParaRPr/>
          </a:p>
          <a:p>
            <a:pPr indent="-114300" lvl="0" marL="234945" rtl="0" algn="l">
              <a:lnSpc>
                <a:spcPct val="90000"/>
              </a:lnSpc>
              <a:spcBef>
                <a:spcPts val="1000"/>
              </a:spcBef>
              <a:spcAft>
                <a:spcPts val="0"/>
              </a:spcAft>
              <a:buClr>
                <a:schemeClr val="dk1"/>
              </a:buClr>
              <a:buSzPts val="1800"/>
              <a:buChar char="•"/>
            </a:pPr>
            <a:r>
              <a:rPr lang="en-US" sz="1800"/>
              <a:t>Stack variables can’t be resized whereas Heap variables can be resized.</a:t>
            </a:r>
            <a:endParaRPr/>
          </a:p>
          <a:p>
            <a:pPr indent="-114300" lvl="0" marL="234945" rtl="0" algn="l">
              <a:lnSpc>
                <a:spcPct val="90000"/>
              </a:lnSpc>
              <a:spcBef>
                <a:spcPts val="1000"/>
              </a:spcBef>
              <a:spcAft>
                <a:spcPts val="0"/>
              </a:spcAft>
              <a:buClr>
                <a:schemeClr val="dk1"/>
              </a:buClr>
              <a:buSzPts val="1800"/>
              <a:buChar char="•"/>
            </a:pPr>
            <a:r>
              <a:rPr lang="en-US" sz="1800"/>
              <a:t>Stack memory is allocated in a contiguous block whereas Heap memory is allocated in any random order.</a:t>
            </a:r>
            <a:endParaRPr/>
          </a:p>
          <a:p>
            <a:pPr indent="-114300" lvl="0" marL="234945" rtl="0" algn="l">
              <a:lnSpc>
                <a:spcPct val="90000"/>
              </a:lnSpc>
              <a:spcBef>
                <a:spcPts val="1000"/>
              </a:spcBef>
              <a:spcAft>
                <a:spcPts val="0"/>
              </a:spcAft>
              <a:buClr>
                <a:schemeClr val="dk1"/>
              </a:buClr>
              <a:buSzPts val="1800"/>
              <a:buChar char="•"/>
            </a:pPr>
            <a:r>
              <a:rPr lang="en-US" sz="1800"/>
              <a:t>Stack doesn’t require to de-allocate variables whereas in Heap de-allocation is needed.</a:t>
            </a:r>
            <a:endParaRPr/>
          </a:p>
          <a:p>
            <a:pPr indent="-114300" lvl="0" marL="234945" rtl="0" algn="l">
              <a:lnSpc>
                <a:spcPct val="90000"/>
              </a:lnSpc>
              <a:spcBef>
                <a:spcPts val="1000"/>
              </a:spcBef>
              <a:spcAft>
                <a:spcPts val="0"/>
              </a:spcAft>
              <a:buClr>
                <a:schemeClr val="dk1"/>
              </a:buClr>
              <a:buSzPts val="1800"/>
              <a:buChar char="•"/>
            </a:pPr>
            <a:r>
              <a:rPr lang="en-US" sz="1800"/>
              <a:t>Stack allocation and deallocation are done by compiler instructions whereas Heap allocation and deallocation is done by the programmer.</a:t>
            </a:r>
            <a:endParaRPr/>
          </a:p>
          <a:p>
            <a:pPr indent="-228600" lvl="0" marL="228600" rtl="0" algn="l">
              <a:lnSpc>
                <a:spcPct val="90000"/>
              </a:lnSpc>
              <a:spcBef>
                <a:spcPts val="1000"/>
              </a:spcBef>
              <a:spcAft>
                <a:spcPts val="0"/>
              </a:spcAft>
              <a:buClr>
                <a:schemeClr val="dk1"/>
              </a:buClr>
              <a:buSzPts val="1300"/>
              <a:buNone/>
            </a:pPr>
            <a:r>
              <a:t/>
            </a:r>
            <a:endParaRPr sz="1300"/>
          </a:p>
        </p:txBody>
      </p:sp>
      <p:sp>
        <p:nvSpPr>
          <p:cNvPr id="672" name="Google Shape;672;p54"/>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54"/>
          <p:cNvSpPr/>
          <p:nvPr/>
        </p:nvSpPr>
        <p:spPr>
          <a:xfrm flipH="1">
            <a:off x="3418308"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54"/>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54"/>
          <p:cNvSpPr txBox="1"/>
          <p:nvPr>
            <p:ph idx="11" type="ftr"/>
          </p:nvPr>
        </p:nvSpPr>
        <p:spPr>
          <a:xfrm>
            <a:off x="6095999" y="6356350"/>
            <a:ext cx="4306957"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t>Department of CSITFaculty: Nisha Rathi</a:t>
            </a:r>
            <a:endParaRPr/>
          </a:p>
        </p:txBody>
      </p:sp>
      <p:sp>
        <p:nvSpPr>
          <p:cNvPr id="676" name="Google Shape;676;p54"/>
          <p:cNvSpPr txBox="1"/>
          <p:nvPr>
            <p:ph idx="12" type="sldNum"/>
          </p:nvPr>
        </p:nvSpPr>
        <p:spPr>
          <a:xfrm>
            <a:off x="10506330" y="6356350"/>
            <a:ext cx="84747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77" name="Google Shape;677;p54"/>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0"/>
          <p:cNvSpPr txBox="1"/>
          <p:nvPr/>
        </p:nvSpPr>
        <p:spPr>
          <a:xfrm>
            <a:off x="407962" y="284790"/>
            <a:ext cx="9402013" cy="722934"/>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l">
              <a:lnSpc>
                <a:spcPct val="90000"/>
              </a:lnSpc>
              <a:spcBef>
                <a:spcPts val="0"/>
              </a:spcBef>
              <a:spcAft>
                <a:spcPts val="0"/>
              </a:spcAft>
              <a:buNone/>
            </a:pPr>
            <a:r>
              <a:rPr b="0" i="0" lang="en-US" sz="3200" u="none" cap="none" strike="noStrike">
                <a:solidFill>
                  <a:schemeClr val="dk1"/>
                </a:solidFill>
                <a:latin typeface="Calibri"/>
                <a:ea typeface="Calibri"/>
                <a:cs typeface="Calibri"/>
                <a:sym typeface="Calibri"/>
              </a:rPr>
              <a:t>Acropolis Institute of Technology and Research, Indore</a:t>
            </a:r>
            <a:endParaRPr/>
          </a:p>
          <a:p>
            <a:pPr indent="0" lvl="0" marL="0" marR="0" rtl="0" algn="l">
              <a:lnSpc>
                <a:spcPct val="90000"/>
              </a:lnSpc>
              <a:spcBef>
                <a:spcPts val="600"/>
              </a:spcBef>
              <a:spcAft>
                <a:spcPts val="0"/>
              </a:spcAft>
              <a:buNone/>
            </a:pPr>
            <a:r>
              <a:rPr b="1" i="0" lang="en-US" sz="3200" u="none" cap="none" strike="noStrike">
                <a:solidFill>
                  <a:schemeClr val="dk1"/>
                </a:solidFill>
                <a:latin typeface="Times New Roman"/>
                <a:ea typeface="Times New Roman"/>
                <a:cs typeface="Times New Roman"/>
                <a:sym typeface="Times New Roman"/>
              </a:rPr>
              <a:t>DS LIST OF EXPERIMENTS</a:t>
            </a:r>
            <a:endParaRPr/>
          </a:p>
          <a:p>
            <a:pPr indent="0" lvl="0" marL="0" marR="0" rtl="0" algn="l">
              <a:lnSpc>
                <a:spcPct val="90000"/>
              </a:lnSpc>
              <a:spcBef>
                <a:spcPts val="600"/>
              </a:spcBef>
              <a:spcAft>
                <a:spcPts val="0"/>
              </a:spcAft>
              <a:buNone/>
            </a:pPr>
            <a:r>
              <a:t/>
            </a:r>
            <a:endParaRPr b="0" i="0" sz="3200" u="none" cap="none" strike="noStrike">
              <a:solidFill>
                <a:schemeClr val="dk1"/>
              </a:solidFill>
              <a:latin typeface="Calibri"/>
              <a:ea typeface="Calibri"/>
              <a:cs typeface="Calibri"/>
              <a:sym typeface="Calibri"/>
            </a:endParaRPr>
          </a:p>
        </p:txBody>
      </p:sp>
      <p:sp>
        <p:nvSpPr>
          <p:cNvPr id="90" name="Google Shape;90;p10"/>
          <p:cNvSpPr txBox="1"/>
          <p:nvPr>
            <p:ph idx="1" type="body"/>
          </p:nvPr>
        </p:nvSpPr>
        <p:spPr>
          <a:xfrm>
            <a:off x="460961" y="870052"/>
            <a:ext cx="8507437" cy="5432274"/>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just">
              <a:lnSpc>
                <a:spcPct val="90000"/>
              </a:lnSpc>
              <a:spcBef>
                <a:spcPts val="0"/>
              </a:spcBef>
              <a:spcAft>
                <a:spcPts val="0"/>
              </a:spcAft>
              <a:buClr>
                <a:schemeClr val="dk1"/>
              </a:buClr>
              <a:buSzPct val="100000"/>
              <a:buFont typeface="Calibri"/>
              <a:buAutoNum type="arabicPeriod"/>
            </a:pPr>
            <a:r>
              <a:rPr lang="en-US" sz="1800"/>
              <a:t>Write a program to search an element in the array using Linear and Binary Search.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perform the following operation in Matrix: Addition, Subtraction, Multiplication, Transpose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perform the following operation on strings using string functions: Addition ,Copying ,Reverse ,Length of String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program for implementing the following sorting methods to arrange a list of integers in ascending order: a) Quick sort b) Selection sort c) Insertion sort d) Merge sort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that uses stack operations to convert a given infix expression into its postfix equivalent.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merge two sorted array into one sorted array.</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implement stack using array and linked list.</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implement queue and circular queue using array.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insert an element in the beginning and end of singly linked list.</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to insert an element at any position in singly and doubly linked list.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Insert and delete a node at any position in doubly linked list. </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of Tower of Hanoi.</a:t>
            </a:r>
            <a:endParaRPr/>
          </a:p>
          <a:p>
            <a:pPr indent="-342900" lvl="0" marL="342900" rtl="0" algn="just">
              <a:lnSpc>
                <a:spcPct val="90000"/>
              </a:lnSpc>
              <a:spcBef>
                <a:spcPts val="1000"/>
              </a:spcBef>
              <a:spcAft>
                <a:spcPts val="0"/>
              </a:spcAft>
              <a:buClr>
                <a:schemeClr val="dk1"/>
              </a:buClr>
              <a:buSzPct val="100000"/>
              <a:buFont typeface="Calibri"/>
              <a:buAutoNum type="arabicPeriod"/>
            </a:pPr>
            <a:r>
              <a:rPr lang="en-US" sz="1800"/>
              <a:t>Write a program that uses functions to perform the following: a) Create a binary search tree of integers. b) Traverse the above Binary search tree non recursively in in order.</a:t>
            </a:r>
            <a:endParaRPr sz="1800"/>
          </a:p>
        </p:txBody>
      </p:sp>
      <p:sp>
        <p:nvSpPr>
          <p:cNvPr id="91" name="Google Shape;91;p10"/>
          <p:cNvSpPr/>
          <p:nvPr/>
        </p:nvSpPr>
        <p:spPr>
          <a:xfrm>
            <a:off x="10088880" y="0"/>
            <a:ext cx="2103120" cy="6858000"/>
          </a:xfrm>
          <a:prstGeom prst="rect">
            <a:avLst/>
          </a:prstGeom>
          <a:solidFill>
            <a:srgbClr val="414C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0"/>
          <p:cNvSpPr/>
          <p:nvPr/>
        </p:nvSpPr>
        <p:spPr>
          <a:xfrm>
            <a:off x="8915400" y="2358913"/>
            <a:ext cx="2140172" cy="2140172"/>
          </a:xfrm>
          <a:prstGeom prst="ellipse">
            <a:avLst/>
          </a:prstGeom>
          <a:solidFill>
            <a:srgbClr val="FFFFFF"/>
          </a:solidFill>
          <a:ln cap="flat" cmpd="sng" w="22225">
            <a:solidFill>
              <a:srgbClr val="FF84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3" name="Google Shape;93;p10"/>
          <p:cNvPicPr preferRelativeResize="0"/>
          <p:nvPr/>
        </p:nvPicPr>
        <p:blipFill rotWithShape="1">
          <a:blip r:embed="rId3">
            <a:alphaModFix/>
          </a:blip>
          <a:srcRect b="0" l="0" r="0" t="0"/>
          <a:stretch/>
        </p:blipFill>
        <p:spPr>
          <a:xfrm>
            <a:off x="9254442" y="2881423"/>
            <a:ext cx="1462088" cy="1095154"/>
          </a:xfrm>
          <a:prstGeom prst="rect">
            <a:avLst/>
          </a:prstGeom>
          <a:noFill/>
          <a:ln>
            <a:noFill/>
          </a:ln>
        </p:spPr>
      </p:pic>
      <p:sp>
        <p:nvSpPr>
          <p:cNvPr id="94" name="Google Shape;94;p10"/>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1" name="Shape 681"/>
        <p:cNvGrpSpPr/>
        <p:nvPr/>
      </p:nvGrpSpPr>
      <p:grpSpPr>
        <a:xfrm>
          <a:off x="0" y="0"/>
          <a:ext cx="0" cy="0"/>
          <a:chOff x="0" y="0"/>
          <a:chExt cx="0" cy="0"/>
        </a:xfrm>
      </p:grpSpPr>
      <p:sp>
        <p:nvSpPr>
          <p:cNvPr id="682" name="Google Shape;682;p5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55"/>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55"/>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br>
              <a:rPr b="1" lang="en-US">
                <a:solidFill>
                  <a:srgbClr val="FFFFFF"/>
                </a:solidFill>
              </a:rPr>
            </a:br>
            <a:br>
              <a:rPr b="1" lang="en-US">
                <a:solidFill>
                  <a:srgbClr val="FFFFFF"/>
                </a:solidFill>
              </a:rPr>
            </a:br>
            <a:endParaRPr>
              <a:solidFill>
                <a:srgbClr val="FFFFFF"/>
              </a:solidFill>
            </a:endParaRPr>
          </a:p>
        </p:txBody>
      </p:sp>
      <p:sp>
        <p:nvSpPr>
          <p:cNvPr id="685" name="Google Shape;685;p55"/>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55"/>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55"/>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55"/>
          <p:cNvSpPr txBox="1"/>
          <p:nvPr>
            <p:ph idx="1" type="body"/>
          </p:nvPr>
        </p:nvSpPr>
        <p:spPr>
          <a:xfrm>
            <a:off x="5698912" y="0"/>
            <a:ext cx="6490040" cy="6301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500"/>
              <a:buChar char="•"/>
            </a:pPr>
            <a:r>
              <a:rPr b="1" lang="en-US" sz="1500"/>
              <a:t>The Malloc( ) Function</a:t>
            </a:r>
            <a:r>
              <a:rPr lang="en-US" sz="1500"/>
              <a:t> The malloc( ) function allocates a block of memory in bytes. The user should explicitly give the block size it requires of the use. The malloc( ) is like a request to the RAM of the system to allocate memory. </a:t>
            </a:r>
            <a:r>
              <a:rPr b="1" lang="en-US" sz="1500"/>
              <a:t>Syntax:-</a:t>
            </a:r>
            <a:r>
              <a:rPr lang="en-US" sz="1500"/>
              <a:t> malloc (number of elements * size of each element) ;</a:t>
            </a:r>
            <a:endParaRPr/>
          </a:p>
          <a:p>
            <a:pPr indent="-228600" lvl="0" marL="228600" rtl="0" algn="l">
              <a:lnSpc>
                <a:spcPct val="90000"/>
              </a:lnSpc>
              <a:spcBef>
                <a:spcPts val="1000"/>
              </a:spcBef>
              <a:spcAft>
                <a:spcPts val="0"/>
              </a:spcAft>
              <a:buClr>
                <a:schemeClr val="dk1"/>
              </a:buClr>
              <a:buSzPts val="1500"/>
              <a:buNone/>
            </a:pPr>
            <a:r>
              <a:t/>
            </a:r>
            <a:endParaRPr sz="1500"/>
          </a:p>
          <a:p>
            <a:pPr indent="-228600" lvl="0" marL="228600" rtl="0" algn="l">
              <a:lnSpc>
                <a:spcPct val="90000"/>
              </a:lnSpc>
              <a:spcBef>
                <a:spcPts val="1000"/>
              </a:spcBef>
              <a:spcAft>
                <a:spcPts val="0"/>
              </a:spcAft>
              <a:buClr>
                <a:schemeClr val="dk1"/>
              </a:buClr>
              <a:buSzPts val="1500"/>
              <a:buChar char="•"/>
            </a:pPr>
            <a:r>
              <a:rPr b="1" lang="en-US" sz="1500"/>
              <a:t>The Calloc( ) Function </a:t>
            </a:r>
            <a:r>
              <a:rPr lang="en-US" sz="1500"/>
              <a:t>This function works exactly similar to malloc( ) function except for the fact that it needs two arguments as against one argument required by malloc( ).</a:t>
            </a:r>
            <a:endParaRPr/>
          </a:p>
          <a:p>
            <a:pPr indent="-228600" lvl="0" marL="228600" rtl="0" algn="l">
              <a:lnSpc>
                <a:spcPct val="90000"/>
              </a:lnSpc>
              <a:spcBef>
                <a:spcPts val="1000"/>
              </a:spcBef>
              <a:spcAft>
                <a:spcPts val="0"/>
              </a:spcAft>
              <a:buClr>
                <a:schemeClr val="dk1"/>
              </a:buClr>
              <a:buSzPts val="1500"/>
              <a:buNone/>
            </a:pPr>
            <a:r>
              <a:rPr b="1" lang="en-US" sz="1500"/>
              <a:t>	Example:-</a:t>
            </a:r>
            <a:r>
              <a:rPr lang="en-US" sz="1500"/>
              <a:t>int *ptr ; ptr = (int *) calloc (number of elements, size of each element);</a:t>
            </a:r>
            <a:endParaRPr/>
          </a:p>
          <a:p>
            <a:pPr indent="-133350" lvl="0" marL="228600" rtl="0" algn="l">
              <a:lnSpc>
                <a:spcPct val="90000"/>
              </a:lnSpc>
              <a:spcBef>
                <a:spcPts val="1000"/>
              </a:spcBef>
              <a:spcAft>
                <a:spcPts val="0"/>
              </a:spcAft>
              <a:buClr>
                <a:schemeClr val="dk1"/>
              </a:buClr>
              <a:buSzPts val="1500"/>
              <a:buNone/>
            </a:pPr>
            <a:r>
              <a:t/>
            </a:r>
            <a:endParaRPr b="1" sz="1500"/>
          </a:p>
          <a:p>
            <a:pPr indent="-228600" lvl="0" marL="228600" rtl="0" algn="l">
              <a:lnSpc>
                <a:spcPct val="90000"/>
              </a:lnSpc>
              <a:spcBef>
                <a:spcPts val="1000"/>
              </a:spcBef>
              <a:spcAft>
                <a:spcPts val="0"/>
              </a:spcAft>
              <a:buClr>
                <a:schemeClr val="dk1"/>
              </a:buClr>
              <a:buSzPts val="1500"/>
              <a:buChar char="•"/>
            </a:pPr>
            <a:r>
              <a:rPr b="1" lang="en-US" sz="1500"/>
              <a:t>Realloc( ) Function</a:t>
            </a:r>
            <a:r>
              <a:rPr lang="en-US" sz="1500"/>
              <a:t> This function is used to resize the size of memory block, which is already allocated. It found use of in two situations :</a:t>
            </a:r>
            <a:endParaRPr/>
          </a:p>
          <a:p>
            <a:pPr indent="-228600" lvl="0" marL="228600" rtl="0" algn="l">
              <a:lnSpc>
                <a:spcPct val="90000"/>
              </a:lnSpc>
              <a:spcBef>
                <a:spcPts val="1000"/>
              </a:spcBef>
              <a:spcAft>
                <a:spcPts val="0"/>
              </a:spcAft>
              <a:buClr>
                <a:schemeClr val="dk1"/>
              </a:buClr>
              <a:buSzPts val="1500"/>
              <a:buNone/>
            </a:pPr>
            <a:r>
              <a:rPr lang="en-US" sz="1500"/>
              <a:t>		If the allocated memory block is insufficient for current application.</a:t>
            </a:r>
            <a:endParaRPr/>
          </a:p>
          <a:p>
            <a:pPr indent="-228600" lvl="0" marL="228600" rtl="0" algn="l">
              <a:lnSpc>
                <a:spcPct val="90000"/>
              </a:lnSpc>
              <a:spcBef>
                <a:spcPts val="1000"/>
              </a:spcBef>
              <a:spcAft>
                <a:spcPts val="0"/>
              </a:spcAft>
              <a:buClr>
                <a:schemeClr val="dk1"/>
              </a:buClr>
              <a:buSzPts val="1500"/>
              <a:buNone/>
            </a:pPr>
            <a:r>
              <a:rPr lang="en-US" sz="1500"/>
              <a:t>		If the allocated memory is much more than what is required by the current application.</a:t>
            </a:r>
            <a:endParaRPr/>
          </a:p>
          <a:p>
            <a:pPr indent="-228600" lvl="0" marL="228600" rtl="0" algn="l">
              <a:lnSpc>
                <a:spcPct val="90000"/>
              </a:lnSpc>
              <a:spcBef>
                <a:spcPts val="1000"/>
              </a:spcBef>
              <a:spcAft>
                <a:spcPts val="0"/>
              </a:spcAft>
              <a:buClr>
                <a:schemeClr val="dk1"/>
              </a:buClr>
              <a:buSzPts val="1500"/>
              <a:buNone/>
            </a:pPr>
            <a:r>
              <a:rPr b="1" lang="en-US" sz="1500"/>
              <a:t>	Syntax:-</a:t>
            </a:r>
            <a:r>
              <a:rPr lang="en-US" sz="1500"/>
              <a:t>ptr_var = realloc (ptr_var, new_size);</a:t>
            </a:r>
            <a:endParaRPr/>
          </a:p>
          <a:p>
            <a:pPr indent="-228600" lvl="0" marL="228600" rtl="0" algn="l">
              <a:lnSpc>
                <a:spcPct val="90000"/>
              </a:lnSpc>
              <a:spcBef>
                <a:spcPts val="1000"/>
              </a:spcBef>
              <a:spcAft>
                <a:spcPts val="0"/>
              </a:spcAft>
              <a:buClr>
                <a:schemeClr val="dk1"/>
              </a:buClr>
              <a:buSzPts val="1500"/>
              <a:buNone/>
            </a:pPr>
            <a:r>
              <a:t/>
            </a:r>
            <a:endParaRPr sz="1500"/>
          </a:p>
          <a:p>
            <a:pPr indent="-228600" lvl="0" marL="228600" rtl="0" algn="l">
              <a:lnSpc>
                <a:spcPct val="90000"/>
              </a:lnSpc>
              <a:spcBef>
                <a:spcPts val="1000"/>
              </a:spcBef>
              <a:spcAft>
                <a:spcPts val="0"/>
              </a:spcAft>
              <a:buClr>
                <a:schemeClr val="dk1"/>
              </a:buClr>
              <a:buSzPts val="1500"/>
              <a:buNone/>
            </a:pPr>
            <a:r>
              <a:rPr b="1" lang="en-US" sz="1500"/>
              <a:t>The Free( ) Function</a:t>
            </a:r>
            <a:r>
              <a:rPr lang="en-US" sz="1500"/>
              <a:t> is used to de-allocate the previously allocated memory using malloc( ) or calloc( ) functions. </a:t>
            </a:r>
            <a:r>
              <a:rPr b="1" lang="en-US" sz="1500"/>
              <a:t>Syntax:-</a:t>
            </a:r>
            <a:r>
              <a:rPr lang="en-US" sz="1500"/>
              <a:t> free (ptr_var); // Where ptr_var is the pointer in which the address of the allocated memory block is assigned.</a:t>
            </a:r>
            <a:r>
              <a:rPr b="1" lang="en-US" sz="1500"/>
              <a:t> </a:t>
            </a:r>
            <a:endParaRPr/>
          </a:p>
          <a:p>
            <a:pPr indent="-228600" lvl="0" marL="228600" rtl="0" algn="l">
              <a:lnSpc>
                <a:spcPct val="90000"/>
              </a:lnSpc>
              <a:spcBef>
                <a:spcPts val="1000"/>
              </a:spcBef>
              <a:spcAft>
                <a:spcPts val="0"/>
              </a:spcAft>
              <a:buClr>
                <a:schemeClr val="dk1"/>
              </a:buClr>
              <a:buSzPts val="1500"/>
              <a:buNone/>
            </a:pPr>
            <a:r>
              <a:t/>
            </a:r>
            <a:endParaRPr b="1" sz="1500"/>
          </a:p>
          <a:p>
            <a:pPr indent="-158750" lvl="0" marL="228600" rtl="0" algn="l">
              <a:lnSpc>
                <a:spcPct val="90000"/>
              </a:lnSpc>
              <a:spcBef>
                <a:spcPts val="1000"/>
              </a:spcBef>
              <a:spcAft>
                <a:spcPts val="0"/>
              </a:spcAft>
              <a:buClr>
                <a:schemeClr val="dk1"/>
              </a:buClr>
              <a:buSzPts val="1100"/>
              <a:buNone/>
            </a:pPr>
            <a:r>
              <a:t/>
            </a:r>
            <a:endParaRPr sz="1100"/>
          </a:p>
          <a:p>
            <a:pPr indent="-228600" lvl="0" marL="228600" rtl="0" algn="l">
              <a:lnSpc>
                <a:spcPct val="90000"/>
              </a:lnSpc>
              <a:spcBef>
                <a:spcPts val="1000"/>
              </a:spcBef>
              <a:spcAft>
                <a:spcPts val="0"/>
              </a:spcAft>
              <a:buClr>
                <a:schemeClr val="dk1"/>
              </a:buClr>
              <a:buSzPts val="1100"/>
              <a:buNone/>
            </a:pPr>
            <a:r>
              <a:t/>
            </a:r>
            <a:endParaRPr sz="1100"/>
          </a:p>
          <a:p>
            <a:pPr indent="-158750" lvl="0" marL="228600" rtl="0" algn="l">
              <a:lnSpc>
                <a:spcPct val="90000"/>
              </a:lnSpc>
              <a:spcBef>
                <a:spcPts val="1000"/>
              </a:spcBef>
              <a:spcAft>
                <a:spcPts val="0"/>
              </a:spcAft>
              <a:buClr>
                <a:schemeClr val="dk1"/>
              </a:buClr>
              <a:buSzPts val="1100"/>
              <a:buFont typeface="Arial"/>
              <a:buNone/>
            </a:pPr>
            <a:r>
              <a:t/>
            </a:r>
            <a:endParaRPr b="1" sz="1100"/>
          </a:p>
        </p:txBody>
      </p:sp>
      <p:sp>
        <p:nvSpPr>
          <p:cNvPr id="689" name="Google Shape;689;p55"/>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55"/>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55"/>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55"/>
          <p:cNvSpPr txBox="1"/>
          <p:nvPr>
            <p:ph idx="11" type="ftr"/>
          </p:nvPr>
        </p:nvSpPr>
        <p:spPr>
          <a:xfrm>
            <a:off x="6096000" y="6356350"/>
            <a:ext cx="4306958"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100"/>
              <a:t>Department of CSITFaculty: Nisha Rathi</a:t>
            </a:r>
            <a:endParaRPr/>
          </a:p>
        </p:txBody>
      </p:sp>
      <p:sp>
        <p:nvSpPr>
          <p:cNvPr id="693" name="Google Shape;693;p55"/>
          <p:cNvSpPr txBox="1"/>
          <p:nvPr>
            <p:ph idx="12" type="sldNum"/>
          </p:nvPr>
        </p:nvSpPr>
        <p:spPr>
          <a:xfrm>
            <a:off x="10506330" y="6356350"/>
            <a:ext cx="84747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694" name="Google Shape;694;p55"/>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5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Google Shape;700;p56"/>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p56"/>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C malloc() method</a:t>
            </a:r>
            <a:endParaRPr/>
          </a:p>
        </p:txBody>
      </p:sp>
      <p:sp>
        <p:nvSpPr>
          <p:cNvPr id="702" name="Google Shape;702;p56"/>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56"/>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The </a:t>
            </a:r>
            <a:r>
              <a:rPr b="1" i="0" lang="en-US" sz="1700" u="none" cap="none" strike="noStrike">
                <a:solidFill>
                  <a:srgbClr val="FFFFFF"/>
                </a:solidFill>
                <a:latin typeface="Arial"/>
                <a:ea typeface="Arial"/>
                <a:cs typeface="Arial"/>
                <a:sym typeface="Arial"/>
              </a:rPr>
              <a:t>“malloc”</a:t>
            </a:r>
            <a:r>
              <a:rPr b="0" i="0" lang="en-US" sz="1700" u="none" cap="none" strike="noStrike">
                <a:solidFill>
                  <a:srgbClr val="FFFFFF"/>
                </a:solidFill>
                <a:latin typeface="Arial"/>
                <a:ea typeface="Arial"/>
                <a:cs typeface="Arial"/>
                <a:sym typeface="Arial"/>
              </a:rPr>
              <a:t> or </a:t>
            </a:r>
            <a:r>
              <a:rPr b="1" i="0" lang="en-US" sz="1700" u="none" cap="none" strike="noStrike">
                <a:solidFill>
                  <a:srgbClr val="FFFFFF"/>
                </a:solidFill>
                <a:latin typeface="Arial"/>
                <a:ea typeface="Arial"/>
                <a:cs typeface="Arial"/>
                <a:sym typeface="Arial"/>
              </a:rPr>
              <a:t>“memory allocation”</a:t>
            </a:r>
            <a:r>
              <a:rPr b="0" i="0" lang="en-US" sz="1700" u="none" cap="none" strike="noStrike">
                <a:solidFill>
                  <a:srgbClr val="FFFFFF"/>
                </a:solidFill>
                <a:latin typeface="Arial"/>
                <a:ea typeface="Arial"/>
                <a:cs typeface="Arial"/>
                <a:sym typeface="Arial"/>
              </a:rPr>
              <a:t> method in C is used to dynamically allocate a single large block of memory with the specified size. It returns a pointer of type void which can be cast into a pointer of any form. It doesn’t Initialize memory at execution time so that it has initializes each block with the default garbage value initially. </a:t>
            </a:r>
            <a:br>
              <a:rPr b="0" i="0" lang="en-US" sz="1700" u="none" cap="none" strike="noStrike">
                <a:solidFill>
                  <a:srgbClr val="FFFFFF"/>
                </a:solidFill>
                <a:latin typeface="Arial"/>
                <a:ea typeface="Arial"/>
                <a:cs typeface="Arial"/>
                <a:sym typeface="Arial"/>
              </a:rPr>
            </a:br>
            <a:endParaRPr b="0" i="0" sz="1700" u="none" cap="none" strike="noStrike">
              <a:solidFill>
                <a:srgbClr val="FFFFFF"/>
              </a:solidFill>
              <a:latin typeface="Arial"/>
              <a:ea typeface="Arial"/>
              <a:cs typeface="Arial"/>
              <a:sym typeface="Arial"/>
            </a:endParaRPr>
          </a:p>
        </p:txBody>
      </p:sp>
      <p:pic>
        <p:nvPicPr>
          <p:cNvPr descr="A picture containing timeline&#10;&#10;Description automatically generated" id="704" name="Google Shape;704;p56"/>
          <p:cNvPicPr preferRelativeResize="0"/>
          <p:nvPr/>
        </p:nvPicPr>
        <p:blipFill rotWithShape="1">
          <a:blip r:embed="rId3">
            <a:alphaModFix/>
          </a:blip>
          <a:srcRect b="0" l="0" r="0" t="0"/>
          <a:stretch/>
        </p:blipFill>
        <p:spPr>
          <a:xfrm>
            <a:off x="2098294" y="3579512"/>
            <a:ext cx="9502863" cy="3278488"/>
          </a:xfrm>
          <a:prstGeom prst="rect">
            <a:avLst/>
          </a:prstGeom>
          <a:solidFill>
            <a:schemeClr val="accent2"/>
          </a:solidFill>
          <a:ln>
            <a:noFill/>
          </a:ln>
        </p:spPr>
      </p:pic>
      <p:sp>
        <p:nvSpPr>
          <p:cNvPr id="705" name="Google Shape;70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06" name="Google Shape;70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07" name="Google Shape;707;p56"/>
          <p:cNvPicPr preferRelativeResize="0"/>
          <p:nvPr/>
        </p:nvPicPr>
        <p:blipFill rotWithShape="1">
          <a:blip r:embed="rId4">
            <a:alphaModFix/>
          </a:blip>
          <a:srcRect b="0" l="0" r="0" t="0"/>
          <a:stretch/>
        </p:blipFill>
        <p:spPr>
          <a:xfrm>
            <a:off x="1" y="6301648"/>
            <a:ext cx="1366092" cy="556352"/>
          </a:xfrm>
          <a:prstGeom prst="rect">
            <a:avLst/>
          </a:prstGeom>
          <a:noFill/>
          <a:ln>
            <a:noFill/>
          </a:ln>
        </p:spPr>
      </p:pic>
      <p:sp>
        <p:nvSpPr>
          <p:cNvPr id="708" name="Google Shape;708;p56"/>
          <p:cNvSpPr txBox="1"/>
          <p:nvPr/>
        </p:nvSpPr>
        <p:spPr>
          <a:xfrm>
            <a:off x="590843" y="2550660"/>
            <a:ext cx="6201843" cy="10002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a:p>
            <a:pPr indent="0" lvl="0" marL="0" marR="0" rtl="0" algn="l">
              <a:spcBef>
                <a:spcPts val="60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ptr = (cast-type*) malloc(byte-size)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2" name="Shape 712"/>
        <p:cNvGrpSpPr/>
        <p:nvPr/>
      </p:nvGrpSpPr>
      <p:grpSpPr>
        <a:xfrm>
          <a:off x="0" y="0"/>
          <a:ext cx="0" cy="0"/>
          <a:chOff x="0" y="0"/>
          <a:chExt cx="0" cy="0"/>
        </a:xfrm>
      </p:grpSpPr>
      <p:sp>
        <p:nvSpPr>
          <p:cNvPr id="713" name="Google Shape;713;p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57"/>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57"/>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C calloc() method</a:t>
            </a:r>
            <a:endParaRPr/>
          </a:p>
        </p:txBody>
      </p:sp>
      <p:sp>
        <p:nvSpPr>
          <p:cNvPr id="716" name="Google Shape;716;p57"/>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57"/>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lnSpcReduction="10000"/>
          </a:bodyPr>
          <a:lstStyle/>
          <a:p>
            <a:pPr indent="0" lvl="0" marL="0" marR="0" rtl="0" algn="l">
              <a:lnSpc>
                <a:spcPct val="9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“calloc” or “contiguous allocation” method in C is used to dynamically allocate the specified number of blocks of memory of the specified type. it is very much similar to malloc() but has two different points and these are:</a:t>
            </a:r>
            <a:endParaRPr/>
          </a:p>
          <a:p>
            <a:pPr indent="0" lvl="0" marL="0" marR="0" rtl="0" algn="l">
              <a:lnSpc>
                <a:spcPct val="90000"/>
              </a:lnSpc>
              <a:spcBef>
                <a:spcPts val="60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It initializes each block with a default value ‘0’.</a:t>
            </a:r>
            <a:endParaRPr/>
          </a:p>
          <a:p>
            <a:pPr indent="0" lvl="0" marL="0" marR="0" rtl="0" algn="l">
              <a:lnSpc>
                <a:spcPct val="90000"/>
              </a:lnSpc>
              <a:spcBef>
                <a:spcPts val="60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It has two parameters or arguments as compared to malloc().</a:t>
            </a:r>
            <a:br>
              <a:rPr b="0" i="0" lang="en-US" sz="1700" u="none" cap="none" strike="noStrike">
                <a:solidFill>
                  <a:srgbClr val="FFFFFF"/>
                </a:solidFill>
                <a:latin typeface="Arial"/>
                <a:ea typeface="Arial"/>
                <a:cs typeface="Arial"/>
                <a:sym typeface="Arial"/>
              </a:rPr>
            </a:br>
            <a:endParaRPr b="0" i="0" sz="1700" u="none" cap="none" strike="noStrike">
              <a:solidFill>
                <a:srgbClr val="FFFFFF"/>
              </a:solidFill>
              <a:latin typeface="Arial"/>
              <a:ea typeface="Arial"/>
              <a:cs typeface="Arial"/>
              <a:sym typeface="Arial"/>
            </a:endParaRPr>
          </a:p>
        </p:txBody>
      </p:sp>
      <p:sp>
        <p:nvSpPr>
          <p:cNvPr id="718" name="Google Shape;71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19" name="Google Shape;71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20" name="Google Shape;720;p57"/>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721" name="Google Shape;721;p57"/>
          <p:cNvSpPr txBox="1"/>
          <p:nvPr/>
        </p:nvSpPr>
        <p:spPr>
          <a:xfrm>
            <a:off x="630936" y="2551818"/>
            <a:ext cx="62018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p:txBody>
      </p:sp>
      <p:sp>
        <p:nvSpPr>
          <p:cNvPr id="722" name="Google Shape;722;p57"/>
          <p:cNvSpPr/>
          <p:nvPr/>
        </p:nvSpPr>
        <p:spPr>
          <a:xfrm>
            <a:off x="520505" y="3113995"/>
            <a:ext cx="11867031" cy="305183"/>
          </a:xfrm>
          <a:prstGeom prst="rect">
            <a:avLst/>
          </a:prstGeom>
          <a:noFill/>
          <a:ln>
            <a:noFill/>
          </a:ln>
        </p:spPr>
        <p:txBody>
          <a:bodyPr anchorCtr="0" anchor="ctr" bIns="88850" lIns="0" spcFirstLastPara="1" rIns="0" wrap="square" tIns="0">
            <a:noAutofit/>
          </a:bodyPr>
          <a:lstStyle/>
          <a:p>
            <a:pPr indent="0" lvl="0" marL="0" marR="0" rtl="0" algn="l">
              <a:lnSpc>
                <a:spcPct val="100000"/>
              </a:lnSpc>
              <a:spcBef>
                <a:spcPts val="0"/>
              </a:spcBef>
              <a:spcAft>
                <a:spcPts val="0"/>
              </a:spcAft>
              <a:buClr>
                <a:srgbClr val="273239"/>
              </a:buClr>
              <a:buSzPts val="1400"/>
              <a:buFont typeface="Consolas"/>
              <a:buNone/>
            </a:pPr>
            <a:r>
              <a:rPr b="0" i="0" lang="en-US" sz="1400" u="none" cap="none" strike="noStrike">
                <a:solidFill>
                  <a:srgbClr val="273239"/>
                </a:solidFill>
                <a:latin typeface="Consolas"/>
                <a:ea typeface="Consolas"/>
                <a:cs typeface="Consolas"/>
                <a:sym typeface="Consolas"/>
              </a:rPr>
              <a:t>ptr = (cast-type*)calloc(n, element-size); here, n is the no. of elements and element-size is the size of each element.</a:t>
            </a:r>
            <a:r>
              <a:rPr b="0" i="0" lang="en-US" sz="1200" u="none" cap="none" strike="noStrike">
                <a:solidFill>
                  <a:schemeClr val="dk1"/>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descr="A picture containing chart&#10;&#10;Description automatically generated" id="723" name="Google Shape;723;p57"/>
          <p:cNvPicPr preferRelativeResize="0"/>
          <p:nvPr/>
        </p:nvPicPr>
        <p:blipFill rotWithShape="1">
          <a:blip r:embed="rId4">
            <a:alphaModFix/>
          </a:blip>
          <a:srcRect b="0" l="0" r="0" t="0"/>
          <a:stretch/>
        </p:blipFill>
        <p:spPr>
          <a:xfrm>
            <a:off x="2098254" y="3762418"/>
            <a:ext cx="8973020" cy="262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7" name="Shape 727"/>
        <p:cNvGrpSpPr/>
        <p:nvPr/>
      </p:nvGrpSpPr>
      <p:grpSpPr>
        <a:xfrm>
          <a:off x="0" y="0"/>
          <a:ext cx="0" cy="0"/>
          <a:chOff x="0" y="0"/>
          <a:chExt cx="0" cy="0"/>
        </a:xfrm>
      </p:grpSpPr>
      <p:sp>
        <p:nvSpPr>
          <p:cNvPr id="728" name="Google Shape;728;p5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58"/>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58"/>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C free() method</a:t>
            </a:r>
            <a:endParaRPr/>
          </a:p>
        </p:txBody>
      </p:sp>
      <p:sp>
        <p:nvSpPr>
          <p:cNvPr id="731" name="Google Shape;731;p58"/>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58"/>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“free” method in C is used to dynamically de-allocate the memory. The memory allocated using functions malloc() and calloc() is not de-allocated on their own. Hence the free() method is used, whenever the dynamic memory allocation takes place. It helps to reduce wastage of memory by freeing it.</a:t>
            </a:r>
            <a:br>
              <a:rPr b="0" i="0" lang="en-US" sz="1700" u="none" cap="none" strike="noStrike">
                <a:solidFill>
                  <a:srgbClr val="FFFFFF"/>
                </a:solidFill>
                <a:latin typeface="Arial"/>
                <a:ea typeface="Arial"/>
                <a:cs typeface="Arial"/>
                <a:sym typeface="Arial"/>
              </a:rPr>
            </a:br>
            <a:endParaRPr b="0" i="0" sz="1700" u="none" cap="none" strike="noStrike">
              <a:solidFill>
                <a:srgbClr val="FFFFFF"/>
              </a:solidFill>
              <a:latin typeface="Arial"/>
              <a:ea typeface="Arial"/>
              <a:cs typeface="Arial"/>
              <a:sym typeface="Arial"/>
            </a:endParaRPr>
          </a:p>
        </p:txBody>
      </p:sp>
      <p:sp>
        <p:nvSpPr>
          <p:cNvPr id="733" name="Google Shape;73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34" name="Google Shape;73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35" name="Google Shape;735;p58"/>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736" name="Google Shape;736;p58"/>
          <p:cNvSpPr txBox="1"/>
          <p:nvPr/>
        </p:nvSpPr>
        <p:spPr>
          <a:xfrm>
            <a:off x="630936" y="2551818"/>
            <a:ext cx="62018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p:txBody>
      </p:sp>
      <p:sp>
        <p:nvSpPr>
          <p:cNvPr id="737" name="Google Shape;737;p58"/>
          <p:cNvSpPr/>
          <p:nvPr/>
        </p:nvSpPr>
        <p:spPr>
          <a:xfrm>
            <a:off x="365760" y="3030131"/>
            <a:ext cx="1306448" cy="366739"/>
          </a:xfrm>
          <a:prstGeom prst="rect">
            <a:avLst/>
          </a:prstGeom>
          <a:noFill/>
          <a:ln>
            <a:noFill/>
          </a:ln>
        </p:spPr>
        <p:txBody>
          <a:bodyPr anchorCtr="0" anchor="ctr" bIns="88850" lIns="0" spcFirstLastPara="1" rIns="0" wrap="square" tIns="0">
            <a:noAutofit/>
          </a:bodyPr>
          <a:lstStyle/>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free(ptr);</a:t>
            </a:r>
            <a:r>
              <a:rPr b="0" i="0" lang="en-US" sz="1600" u="none" cap="none" strike="noStrike">
                <a:solidFill>
                  <a:schemeClr val="dk1"/>
                </a:solidFill>
                <a:latin typeface="Calibri"/>
                <a:ea typeface="Calibri"/>
                <a:cs typeface="Calibri"/>
                <a:sym typeface="Calibri"/>
              </a:rPr>
              <a:t> </a:t>
            </a:r>
            <a:endParaRPr b="0" i="0" sz="2800" u="none" cap="none" strike="noStrike">
              <a:solidFill>
                <a:schemeClr val="dk1"/>
              </a:solidFill>
              <a:latin typeface="Arial"/>
              <a:ea typeface="Arial"/>
              <a:cs typeface="Arial"/>
              <a:sym typeface="Arial"/>
            </a:endParaRPr>
          </a:p>
        </p:txBody>
      </p:sp>
      <p:pic>
        <p:nvPicPr>
          <p:cNvPr descr="Diagram&#10;&#10;Description automatically generated" id="738" name="Google Shape;738;p58"/>
          <p:cNvPicPr preferRelativeResize="0"/>
          <p:nvPr/>
        </p:nvPicPr>
        <p:blipFill rotWithShape="1">
          <a:blip r:embed="rId4">
            <a:alphaModFix/>
          </a:blip>
          <a:srcRect b="0" l="0" r="0" t="0"/>
          <a:stretch/>
        </p:blipFill>
        <p:spPr>
          <a:xfrm>
            <a:off x="2430780" y="2877832"/>
            <a:ext cx="8485749" cy="384364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sp>
        <p:nvSpPr>
          <p:cNvPr id="743" name="Google Shape;743;p5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59"/>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59"/>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C free() method</a:t>
            </a:r>
            <a:endParaRPr/>
          </a:p>
        </p:txBody>
      </p:sp>
      <p:sp>
        <p:nvSpPr>
          <p:cNvPr id="746" name="Google Shape;746;p59"/>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59"/>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“free” method in C is used to dynamically de-allocate the memory. The memory allocated using functions malloc() and calloc() is not de-allocated on their own. Hence the free() method is used, whenever the dynamic memory allocation takes place. It helps to reduce wastage of memory by freeing it.</a:t>
            </a:r>
            <a:br>
              <a:rPr b="0" i="0" lang="en-US" sz="1700" u="none" cap="none" strike="noStrike">
                <a:solidFill>
                  <a:srgbClr val="FFFFFF"/>
                </a:solidFill>
                <a:latin typeface="Arial"/>
                <a:ea typeface="Arial"/>
                <a:cs typeface="Arial"/>
                <a:sym typeface="Arial"/>
              </a:rPr>
            </a:br>
            <a:endParaRPr b="0" i="0" sz="1700" u="none" cap="none" strike="noStrike">
              <a:solidFill>
                <a:srgbClr val="FFFFFF"/>
              </a:solidFill>
              <a:latin typeface="Arial"/>
              <a:ea typeface="Arial"/>
              <a:cs typeface="Arial"/>
              <a:sym typeface="Arial"/>
            </a:endParaRPr>
          </a:p>
        </p:txBody>
      </p:sp>
      <p:sp>
        <p:nvSpPr>
          <p:cNvPr id="748" name="Google Shape;7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49" name="Google Shape;7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50" name="Google Shape;750;p59"/>
          <p:cNvPicPr preferRelativeResize="0"/>
          <p:nvPr/>
        </p:nvPicPr>
        <p:blipFill rotWithShape="1">
          <a:blip r:embed="rId3">
            <a:alphaModFix/>
          </a:blip>
          <a:srcRect b="0" l="0" r="0" t="0"/>
          <a:stretch/>
        </p:blipFill>
        <p:spPr>
          <a:xfrm>
            <a:off x="1" y="6301648"/>
            <a:ext cx="1366092" cy="556352"/>
          </a:xfrm>
          <a:prstGeom prst="rect">
            <a:avLst/>
          </a:prstGeom>
          <a:noFill/>
          <a:ln>
            <a:noFill/>
          </a:ln>
        </p:spPr>
      </p:pic>
      <p:pic>
        <p:nvPicPr>
          <p:cNvPr descr="Diagram&#10;&#10;Description automatically generated" id="751" name="Google Shape;751;p59"/>
          <p:cNvPicPr preferRelativeResize="0"/>
          <p:nvPr/>
        </p:nvPicPr>
        <p:blipFill rotWithShape="1">
          <a:blip r:embed="rId4">
            <a:alphaModFix/>
          </a:blip>
          <a:srcRect b="0" l="0" r="0" t="0"/>
          <a:stretch/>
        </p:blipFill>
        <p:spPr>
          <a:xfrm>
            <a:off x="1943856" y="3179937"/>
            <a:ext cx="6823126" cy="364758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5" name="Shape 755"/>
        <p:cNvGrpSpPr/>
        <p:nvPr/>
      </p:nvGrpSpPr>
      <p:grpSpPr>
        <a:xfrm>
          <a:off x="0" y="0"/>
          <a:ext cx="0" cy="0"/>
          <a:chOff x="0" y="0"/>
          <a:chExt cx="0" cy="0"/>
        </a:xfrm>
      </p:grpSpPr>
      <p:sp>
        <p:nvSpPr>
          <p:cNvPr id="756" name="Google Shape;756;p6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p60"/>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p60"/>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C realloc() method</a:t>
            </a:r>
            <a:endParaRPr/>
          </a:p>
        </p:txBody>
      </p:sp>
      <p:sp>
        <p:nvSpPr>
          <p:cNvPr id="759" name="Google Shape;759;p60"/>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60"/>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rgbClr val="FFFFFF"/>
              </a:buClr>
              <a:buSzPts val="1700"/>
              <a:buFont typeface="Arial"/>
              <a:buNone/>
            </a:pPr>
            <a:r>
              <a:rPr b="0" i="0" lang="en-US" sz="1700" u="none" cap="none" strike="noStrike">
                <a:solidFill>
                  <a:srgbClr val="FFFFFF"/>
                </a:solidFill>
                <a:latin typeface="Arial"/>
                <a:ea typeface="Arial"/>
                <a:cs typeface="Arial"/>
                <a:sym typeface="Arial"/>
              </a:rPr>
              <a:t>“realloc” or “re-allocation” method in C is used to dynamically change the memory allocation of a previously allocated memory. In other words, if the memory previously allocated with the help of malloc or calloc is insufficient, realloc can be used to dynamically re-allocate memory. re-allocation of memory maintains the already present value and new blocks will be initialized with the default garbage value.</a:t>
            </a:r>
            <a:endParaRPr b="0" i="0" sz="1700" u="none" cap="none" strike="noStrike">
              <a:solidFill>
                <a:srgbClr val="FFFFFF"/>
              </a:solidFill>
              <a:latin typeface="Arial"/>
              <a:ea typeface="Arial"/>
              <a:cs typeface="Arial"/>
              <a:sym typeface="Arial"/>
            </a:endParaRPr>
          </a:p>
        </p:txBody>
      </p:sp>
      <p:sp>
        <p:nvSpPr>
          <p:cNvPr id="761" name="Google Shape;761;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62" name="Google Shape;762;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63" name="Google Shape;763;p60"/>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764" name="Google Shape;764;p60"/>
          <p:cNvSpPr txBox="1"/>
          <p:nvPr/>
        </p:nvSpPr>
        <p:spPr>
          <a:xfrm>
            <a:off x="629089" y="2554666"/>
            <a:ext cx="62018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p:txBody>
      </p:sp>
      <p:sp>
        <p:nvSpPr>
          <p:cNvPr id="765" name="Google Shape;765;p60"/>
          <p:cNvSpPr/>
          <p:nvPr/>
        </p:nvSpPr>
        <p:spPr>
          <a:xfrm>
            <a:off x="253219" y="3064840"/>
            <a:ext cx="8787662" cy="335961"/>
          </a:xfrm>
          <a:prstGeom prst="rect">
            <a:avLst/>
          </a:prstGeom>
          <a:noFill/>
          <a:ln>
            <a:noFill/>
          </a:ln>
        </p:spPr>
        <p:txBody>
          <a:bodyPr anchorCtr="0" anchor="ctr" bIns="88850" lIns="0" spcFirstLastPara="1" rIns="0" wrap="square" tIns="0">
            <a:noAutofit/>
          </a:bodyPr>
          <a:lstStyle/>
          <a:p>
            <a:pPr indent="0" lvl="0" marL="0" marR="0" rtl="0" algn="l">
              <a:lnSpc>
                <a:spcPct val="100000"/>
              </a:lnSpc>
              <a:spcBef>
                <a:spcPts val="0"/>
              </a:spcBef>
              <a:spcAft>
                <a:spcPts val="0"/>
              </a:spcAft>
              <a:buClr>
                <a:srgbClr val="273239"/>
              </a:buClr>
              <a:buSzPts val="1600"/>
              <a:buFont typeface="Consolas"/>
              <a:buNone/>
            </a:pPr>
            <a:r>
              <a:rPr b="0" i="0" lang="en-US" sz="1600" u="none" cap="none" strike="noStrike">
                <a:solidFill>
                  <a:srgbClr val="273239"/>
                </a:solidFill>
                <a:latin typeface="Consolas"/>
                <a:ea typeface="Consolas"/>
                <a:cs typeface="Consolas"/>
                <a:sym typeface="Consolas"/>
              </a:rPr>
              <a:t>ptr = realloc(ptr, newSize); where ptr is reallocated with new size 'newSize'.</a:t>
            </a:r>
            <a:r>
              <a:rPr b="0" i="0" lang="en-US" sz="1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p:txBody>
      </p:sp>
      <p:pic>
        <p:nvPicPr>
          <p:cNvPr descr="Timeline&#10;&#10;Description automatically generated" id="766" name="Google Shape;766;p60"/>
          <p:cNvPicPr preferRelativeResize="0"/>
          <p:nvPr/>
        </p:nvPicPr>
        <p:blipFill rotWithShape="1">
          <a:blip r:embed="rId4">
            <a:alphaModFix/>
          </a:blip>
          <a:srcRect b="0" l="0" r="0" t="0"/>
          <a:stretch/>
        </p:blipFill>
        <p:spPr>
          <a:xfrm>
            <a:off x="2362200" y="3417633"/>
            <a:ext cx="7620000" cy="342866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0" name="Shape 770"/>
        <p:cNvGrpSpPr/>
        <p:nvPr/>
      </p:nvGrpSpPr>
      <p:grpSpPr>
        <a:xfrm>
          <a:off x="0" y="0"/>
          <a:ext cx="0" cy="0"/>
          <a:chOff x="0" y="0"/>
          <a:chExt cx="0" cy="0"/>
        </a:xfrm>
      </p:grpSpPr>
      <p:sp>
        <p:nvSpPr>
          <p:cNvPr id="771" name="Google Shape;771;p6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2" name="Google Shape;772;p61"/>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Google Shape;773;p61"/>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rgbClr val="FFFFFF"/>
              </a:buClr>
              <a:buSzPct val="100000"/>
              <a:buFont typeface="Arial"/>
              <a:buNone/>
            </a:pPr>
            <a:r>
              <a:rPr b="1" i="0" lang="en-US" sz="4800" u="none" cap="none" strike="noStrike">
                <a:solidFill>
                  <a:srgbClr val="FFFFFF"/>
                </a:solidFill>
                <a:latin typeface="Arial"/>
                <a:ea typeface="Arial"/>
                <a:cs typeface="Arial"/>
                <a:sym typeface="Arial"/>
              </a:rPr>
              <a:t>New Operator in  C++</a:t>
            </a:r>
            <a:endParaRPr/>
          </a:p>
        </p:txBody>
      </p:sp>
      <p:sp>
        <p:nvSpPr>
          <p:cNvPr id="774" name="Google Shape;774;p61"/>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Google Shape;775;p61"/>
          <p:cNvSpPr txBox="1"/>
          <p:nvPr>
            <p:ph idx="1" type="body"/>
          </p:nvPr>
        </p:nvSpPr>
        <p:spPr>
          <a:xfrm>
            <a:off x="4474462" y="630936"/>
            <a:ext cx="7074409" cy="14630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The new operator</a:t>
            </a:r>
            <a:endParaRPr/>
          </a:p>
          <a:p>
            <a:pPr indent="0" lvl="0" marL="0" marR="0" rtl="0" algn="just">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The new operator requests for the memory allocation in heap. If the sufficient memory is available, it initializes the memory to the pointer variable and returns its address.</a:t>
            </a:r>
            <a:endParaRPr/>
          </a:p>
          <a:p>
            <a:pPr indent="0" lvl="0" marL="0" marR="0" rtl="0" algn="l">
              <a:lnSpc>
                <a:spcPct val="90000"/>
              </a:lnSpc>
              <a:spcBef>
                <a:spcPts val="0"/>
              </a:spcBef>
              <a:spcAft>
                <a:spcPts val="0"/>
              </a:spcAft>
              <a:buClr>
                <a:schemeClr val="dk1"/>
              </a:buClr>
              <a:buSzPts val="1700"/>
              <a:buFont typeface="Arial"/>
              <a:buNone/>
            </a:pPr>
            <a:r>
              <a:t/>
            </a:r>
            <a:endParaRPr b="0" i="0" sz="1700" u="none" cap="none" strike="noStrike">
              <a:solidFill>
                <a:srgbClr val="FFFFFF"/>
              </a:solidFill>
              <a:latin typeface="Arial"/>
              <a:ea typeface="Arial"/>
              <a:cs typeface="Arial"/>
              <a:sym typeface="Arial"/>
            </a:endParaRPr>
          </a:p>
        </p:txBody>
      </p:sp>
      <p:sp>
        <p:nvSpPr>
          <p:cNvPr id="776" name="Google Shape;77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77" name="Google Shape;77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78" name="Google Shape;778;p61"/>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779" name="Google Shape;779;p61"/>
          <p:cNvSpPr txBox="1"/>
          <p:nvPr/>
        </p:nvSpPr>
        <p:spPr>
          <a:xfrm>
            <a:off x="629089" y="2554666"/>
            <a:ext cx="62018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p:txBody>
      </p:sp>
      <p:sp>
        <p:nvSpPr>
          <p:cNvPr id="780" name="Google Shape;780;p61"/>
          <p:cNvSpPr txBox="1"/>
          <p:nvPr/>
        </p:nvSpPr>
        <p:spPr>
          <a:xfrm>
            <a:off x="680838" y="3140535"/>
            <a:ext cx="9855864" cy="292259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2000">
                <a:solidFill>
                  <a:srgbClr val="000000"/>
                </a:solidFill>
                <a:latin typeface="Arial"/>
                <a:ea typeface="Arial"/>
                <a:cs typeface="Arial"/>
                <a:sym typeface="Arial"/>
              </a:rPr>
              <a:t>Here is the syntax of new operator in C++ language,</a:t>
            </a:r>
            <a:endParaRPr sz="8000">
              <a:solidFill>
                <a:schemeClr val="dk1"/>
              </a:solidFill>
              <a:latin typeface="Calibri"/>
              <a:ea typeface="Calibri"/>
              <a:cs typeface="Calibri"/>
              <a:sym typeface="Calibri"/>
            </a:endParaRPr>
          </a:p>
          <a:p>
            <a:pPr indent="0" lvl="0" marL="0" marR="0" rtl="0" algn="l">
              <a:lnSpc>
                <a:spcPct val="115000"/>
              </a:lnSpc>
              <a:spcBef>
                <a:spcPts val="840"/>
              </a:spcBef>
              <a:spcAft>
                <a:spcPts val="0"/>
              </a:spcAft>
              <a:buNone/>
            </a:pPr>
            <a:r>
              <a:rPr lang="en-US" sz="2000">
                <a:solidFill>
                  <a:srgbClr val="000000"/>
                </a:solidFill>
                <a:latin typeface="Courier New"/>
                <a:ea typeface="Courier New"/>
                <a:cs typeface="Courier New"/>
                <a:sym typeface="Courier New"/>
              </a:rPr>
              <a:t>pointer_variable = new datatype;</a:t>
            </a:r>
            <a:endParaRPr sz="8000">
              <a:solidFill>
                <a:schemeClr val="dk1"/>
              </a:solidFill>
              <a:latin typeface="Calibri"/>
              <a:ea typeface="Calibri"/>
              <a:cs typeface="Calibri"/>
              <a:sym typeface="Calibri"/>
            </a:endParaRPr>
          </a:p>
          <a:p>
            <a:pPr indent="0" lvl="0" marL="0" marR="0" rtl="0" algn="just">
              <a:lnSpc>
                <a:spcPct val="115000"/>
              </a:lnSpc>
              <a:spcBef>
                <a:spcPts val="1600"/>
              </a:spcBef>
              <a:spcAft>
                <a:spcPts val="0"/>
              </a:spcAft>
              <a:buNone/>
            </a:pPr>
            <a:r>
              <a:rPr lang="en-US" sz="2000">
                <a:solidFill>
                  <a:srgbClr val="000000"/>
                </a:solidFill>
                <a:latin typeface="Arial"/>
                <a:ea typeface="Arial"/>
                <a:cs typeface="Arial"/>
                <a:sym typeface="Arial"/>
              </a:rPr>
              <a:t>Here is the syntax to initialize the memory,</a:t>
            </a:r>
            <a:endParaRPr sz="8000">
              <a:solidFill>
                <a:schemeClr val="dk1"/>
              </a:solidFill>
              <a:latin typeface="Calibri"/>
              <a:ea typeface="Calibri"/>
              <a:cs typeface="Calibri"/>
              <a:sym typeface="Calibri"/>
            </a:endParaRPr>
          </a:p>
          <a:p>
            <a:pPr indent="0" lvl="0" marL="0" marR="0" rtl="0" algn="l">
              <a:lnSpc>
                <a:spcPct val="115000"/>
              </a:lnSpc>
              <a:spcBef>
                <a:spcPts val="840"/>
              </a:spcBef>
              <a:spcAft>
                <a:spcPts val="0"/>
              </a:spcAft>
              <a:buNone/>
            </a:pPr>
            <a:r>
              <a:rPr lang="en-US" sz="2000">
                <a:solidFill>
                  <a:srgbClr val="000000"/>
                </a:solidFill>
                <a:latin typeface="Courier New"/>
                <a:ea typeface="Courier New"/>
                <a:cs typeface="Courier New"/>
                <a:sym typeface="Courier New"/>
              </a:rPr>
              <a:t>pointer_variable = new datatype(value);</a:t>
            </a:r>
            <a:endParaRPr sz="8000">
              <a:solidFill>
                <a:schemeClr val="dk1"/>
              </a:solidFill>
              <a:latin typeface="Calibri"/>
              <a:ea typeface="Calibri"/>
              <a:cs typeface="Calibri"/>
              <a:sym typeface="Calibri"/>
            </a:endParaRPr>
          </a:p>
          <a:p>
            <a:pPr indent="0" lvl="0" marL="0" marR="0" rtl="0" algn="just">
              <a:lnSpc>
                <a:spcPct val="115000"/>
              </a:lnSpc>
              <a:spcBef>
                <a:spcPts val="1600"/>
              </a:spcBef>
              <a:spcAft>
                <a:spcPts val="0"/>
              </a:spcAft>
              <a:buNone/>
            </a:pPr>
            <a:r>
              <a:rPr lang="en-US" sz="2000">
                <a:solidFill>
                  <a:srgbClr val="000000"/>
                </a:solidFill>
                <a:latin typeface="Arial"/>
                <a:ea typeface="Arial"/>
                <a:cs typeface="Arial"/>
                <a:sym typeface="Arial"/>
              </a:rPr>
              <a:t>Here is the syntax to allocate a block of memory,</a:t>
            </a:r>
            <a:endParaRPr sz="8000">
              <a:solidFill>
                <a:schemeClr val="dk1"/>
              </a:solidFill>
              <a:latin typeface="Calibri"/>
              <a:ea typeface="Calibri"/>
              <a:cs typeface="Calibri"/>
              <a:sym typeface="Calibri"/>
            </a:endParaRPr>
          </a:p>
          <a:p>
            <a:pPr indent="0" lvl="0" marL="0" marR="0" rtl="0" algn="l">
              <a:lnSpc>
                <a:spcPct val="115000"/>
              </a:lnSpc>
              <a:spcBef>
                <a:spcPts val="840"/>
              </a:spcBef>
              <a:spcAft>
                <a:spcPts val="0"/>
              </a:spcAft>
              <a:buNone/>
            </a:pPr>
            <a:r>
              <a:rPr lang="en-US" sz="2000">
                <a:solidFill>
                  <a:srgbClr val="000000"/>
                </a:solidFill>
                <a:latin typeface="Courier New"/>
                <a:ea typeface="Courier New"/>
                <a:cs typeface="Courier New"/>
                <a:sym typeface="Courier New"/>
              </a:rPr>
              <a:t>pointer_variable = new datatype[size];</a:t>
            </a:r>
            <a:endParaRPr sz="32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4" name="Shape 784"/>
        <p:cNvGrpSpPr/>
        <p:nvPr/>
      </p:nvGrpSpPr>
      <p:grpSpPr>
        <a:xfrm>
          <a:off x="0" y="0"/>
          <a:ext cx="0" cy="0"/>
          <a:chOff x="0" y="0"/>
          <a:chExt cx="0" cy="0"/>
        </a:xfrm>
      </p:grpSpPr>
      <p:sp>
        <p:nvSpPr>
          <p:cNvPr id="785" name="Google Shape;785;p6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62"/>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62"/>
          <p:cNvSpPr txBox="1"/>
          <p:nvPr>
            <p:ph type="title"/>
          </p:nvPr>
        </p:nvSpPr>
        <p:spPr>
          <a:xfrm>
            <a:off x="630936" y="630936"/>
            <a:ext cx="3599688" cy="146304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rgbClr val="FFFFFF"/>
              </a:buClr>
              <a:buSzPct val="100000"/>
              <a:buFont typeface="Arial"/>
              <a:buNone/>
            </a:pPr>
            <a:r>
              <a:rPr b="1" i="0" lang="en-US" sz="4800" u="none" cap="none" strike="noStrike">
                <a:solidFill>
                  <a:srgbClr val="FFFFFF"/>
                </a:solidFill>
                <a:latin typeface="Arial"/>
                <a:ea typeface="Arial"/>
                <a:cs typeface="Arial"/>
                <a:sym typeface="Arial"/>
              </a:rPr>
              <a:t>New Operator in  C++</a:t>
            </a:r>
            <a:endParaRPr/>
          </a:p>
        </p:txBody>
      </p:sp>
      <p:sp>
        <p:nvSpPr>
          <p:cNvPr id="788" name="Google Shape;788;p62"/>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62"/>
          <p:cNvSpPr txBox="1"/>
          <p:nvPr>
            <p:ph idx="1" type="body"/>
          </p:nvPr>
        </p:nvSpPr>
        <p:spPr>
          <a:xfrm>
            <a:off x="4635455" y="240560"/>
            <a:ext cx="6808529" cy="2075588"/>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 other programming languages such as Java and Python, the compiler automatically manages the memories allocated to variables. But this is not the case in C++.</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In C++, we need to deallocate the dynamically allocated memory manually after we have no use for the variable.</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We can allocate and then deallocate memory dynamically using the </a:t>
            </a:r>
            <a:r>
              <a:rPr b="0" i="0" lang="en-US" sz="1600" u="none" cap="none" strike="noStrike">
                <a:solidFill>
                  <a:schemeClr val="lt1"/>
                </a:solidFill>
                <a:latin typeface="Oi"/>
                <a:ea typeface="Oi"/>
                <a:cs typeface="Oi"/>
                <a:sym typeface="Oi"/>
              </a:rPr>
              <a:t>new</a:t>
            </a:r>
            <a:r>
              <a:rPr b="0" i="0" lang="en-US" sz="1800" u="none" cap="none" strike="noStrike">
                <a:solidFill>
                  <a:schemeClr val="lt1"/>
                </a:solidFill>
                <a:latin typeface="Arial"/>
                <a:ea typeface="Arial"/>
                <a:cs typeface="Arial"/>
                <a:sym typeface="Arial"/>
              </a:rPr>
              <a:t> and </a:t>
            </a:r>
            <a:r>
              <a:rPr b="0" i="0" lang="en-US" sz="1600" u="none" cap="none" strike="noStrike">
                <a:solidFill>
                  <a:schemeClr val="lt1"/>
                </a:solidFill>
                <a:latin typeface="Oi"/>
                <a:ea typeface="Oi"/>
                <a:cs typeface="Oi"/>
                <a:sym typeface="Oi"/>
              </a:rPr>
              <a:t>delete</a:t>
            </a:r>
            <a:r>
              <a:rPr b="0" i="0" lang="en-US" sz="1800" u="none" cap="none" strike="noStrike">
                <a:solidFill>
                  <a:schemeClr val="lt1"/>
                </a:solidFill>
                <a:latin typeface="Arial"/>
                <a:ea typeface="Arial"/>
                <a:cs typeface="Arial"/>
                <a:sym typeface="Arial"/>
              </a:rPr>
              <a:t> operators respectively.</a:t>
            </a:r>
            <a:endParaRPr b="0" i="0" sz="20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700"/>
              <a:buFont typeface="Arial"/>
              <a:buNone/>
            </a:pPr>
            <a:r>
              <a:t/>
            </a:r>
            <a:endParaRPr b="0" i="0" sz="1700" u="none" cap="none" strike="noStrike">
              <a:solidFill>
                <a:srgbClr val="FFFFFF"/>
              </a:solidFill>
              <a:latin typeface="Arial"/>
              <a:ea typeface="Arial"/>
              <a:cs typeface="Arial"/>
              <a:sym typeface="Arial"/>
            </a:endParaRPr>
          </a:p>
        </p:txBody>
      </p:sp>
      <p:sp>
        <p:nvSpPr>
          <p:cNvPr id="790" name="Google Shape;79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None/>
            </a:pPr>
            <a:r>
              <a:rPr lang="en-US" sz="800">
                <a:latin typeface="Times New Roman"/>
                <a:ea typeface="Times New Roman"/>
                <a:cs typeface="Times New Roman"/>
                <a:sym typeface="Times New Roman"/>
              </a:rPr>
              <a:t>Department of Computer Sc. &amp; IT.                                                  Faculty: Nisha Rathi</a:t>
            </a:r>
            <a:endParaRPr/>
          </a:p>
        </p:txBody>
      </p:sp>
      <p:sp>
        <p:nvSpPr>
          <p:cNvPr id="791" name="Google Shape;79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792" name="Google Shape;792;p62"/>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793" name="Google Shape;793;p62"/>
          <p:cNvSpPr txBox="1"/>
          <p:nvPr/>
        </p:nvSpPr>
        <p:spPr>
          <a:xfrm>
            <a:off x="629089" y="2554666"/>
            <a:ext cx="62018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Syntax:</a:t>
            </a:r>
            <a:r>
              <a:rPr b="0" i="0" lang="en-US" sz="1800" u="none" cap="none" strike="noStrike">
                <a:solidFill>
                  <a:srgbClr val="273239"/>
                </a:solidFill>
                <a:latin typeface="Arial"/>
                <a:ea typeface="Arial"/>
                <a:cs typeface="Arial"/>
                <a:sym typeface="Arial"/>
              </a:rPr>
              <a:t> </a:t>
            </a:r>
            <a:br>
              <a:rPr b="0" i="0" lang="en-US" sz="1800" u="none" cap="none" strike="noStrike">
                <a:solidFill>
                  <a:srgbClr val="273239"/>
                </a:solidFill>
                <a:latin typeface="Arial"/>
                <a:ea typeface="Arial"/>
                <a:cs typeface="Arial"/>
                <a:sym typeface="Arial"/>
              </a:rPr>
            </a:br>
            <a:r>
              <a:rPr b="0" i="0" lang="en-US" sz="1800" u="none" cap="none" strike="noStrike">
                <a:solidFill>
                  <a:srgbClr val="273239"/>
                </a:solidFill>
                <a:latin typeface="Arial"/>
                <a:ea typeface="Arial"/>
                <a:cs typeface="Arial"/>
                <a:sym typeface="Arial"/>
              </a:rPr>
              <a:t> </a:t>
            </a:r>
            <a:endParaRPr b="0" i="0" sz="1800" u="none" cap="none" strike="noStrike">
              <a:solidFill>
                <a:srgbClr val="273239"/>
              </a:solidFill>
              <a:latin typeface="Consolas"/>
              <a:ea typeface="Consolas"/>
              <a:cs typeface="Consolas"/>
              <a:sym typeface="Consolas"/>
            </a:endParaRPr>
          </a:p>
        </p:txBody>
      </p:sp>
      <p:sp>
        <p:nvSpPr>
          <p:cNvPr id="794" name="Google Shape;794;p62"/>
          <p:cNvSpPr/>
          <p:nvPr/>
        </p:nvSpPr>
        <p:spPr>
          <a:xfrm>
            <a:off x="0" y="-48397"/>
            <a:ext cx="35320" cy="553998"/>
          </a:xfrm>
          <a:prstGeom prst="rect">
            <a:avLst/>
          </a:prstGeom>
          <a:solidFill>
            <a:srgbClr val="F9FAFC"/>
          </a:solidFill>
          <a:ln>
            <a:noFill/>
          </a:ln>
        </p:spPr>
        <p:txBody>
          <a:bodyPr anchorCtr="0" anchor="ctr" bIns="0" lIns="17450" spcFirstLastPara="1" rIns="17450" wrap="square" tIns="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795" name="Google Shape;795;p62"/>
          <p:cNvSpPr/>
          <p:nvPr/>
        </p:nvSpPr>
        <p:spPr>
          <a:xfrm>
            <a:off x="379828" y="3320374"/>
            <a:ext cx="9383150" cy="156966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Here is the syntax of delete operator in C++ language,</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mo"/>
              <a:buNone/>
            </a:pPr>
            <a:r>
              <a:rPr b="0" i="0" lang="en-US" sz="2400" u="none" cap="none" strike="noStrike">
                <a:solidFill>
                  <a:srgbClr val="000000"/>
                </a:solidFill>
                <a:latin typeface="Arimo"/>
                <a:ea typeface="Arimo"/>
                <a:cs typeface="Arimo"/>
                <a:sym typeface="Arimo"/>
              </a:rPr>
              <a:t>delete pointer_variable;</a:t>
            </a:r>
            <a:endParaRPr b="0" i="0" sz="4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Here is the syntax to delete the block of allocated memory,</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mo"/>
              <a:buNone/>
            </a:pPr>
            <a:r>
              <a:rPr b="0" i="0" lang="en-US" sz="2400" u="none" cap="none" strike="noStrike">
                <a:solidFill>
                  <a:srgbClr val="000000"/>
                </a:solidFill>
                <a:latin typeface="Arimo"/>
                <a:ea typeface="Arimo"/>
                <a:cs typeface="Arimo"/>
                <a:sym typeface="Arimo"/>
              </a:rPr>
              <a:t>delete[ ] pointer_variable;</a:t>
            </a:r>
            <a:endParaRPr b="0" i="0" sz="66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3"/>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endParaRPr b="0" i="0" sz="1867" u="none" cap="none" strike="noStrike">
              <a:solidFill>
                <a:srgbClr val="000000"/>
              </a:solidFill>
              <a:latin typeface="Arial"/>
              <a:ea typeface="Arial"/>
              <a:cs typeface="Arial"/>
              <a:sym typeface="Arial"/>
            </a:endParaRPr>
          </a:p>
        </p:txBody>
      </p:sp>
      <p:sp>
        <p:nvSpPr>
          <p:cNvPr id="801" name="Google Shape;801;p63"/>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A solution is said to be </a:t>
            </a:r>
            <a:r>
              <a:rPr b="1" i="1" lang="en-US" sz="2133" u="sng" cap="none" strike="noStrike">
                <a:solidFill>
                  <a:schemeClr val="hlink"/>
                </a:solidFill>
                <a:latin typeface="Arial"/>
                <a:ea typeface="Arial"/>
                <a:cs typeface="Arial"/>
                <a:sym typeface="Arial"/>
                <a:hlinkClick r:id="rId3"/>
              </a:rPr>
              <a:t>efficient</a:t>
            </a:r>
            <a:r>
              <a:rPr b="0" i="0" lang="en-US" sz="2133" u="none" cap="none" strike="noStrike">
                <a:solidFill>
                  <a:srgbClr val="000000"/>
                </a:solidFill>
                <a:latin typeface="Arial"/>
                <a:ea typeface="Arial"/>
                <a:cs typeface="Arial"/>
                <a:sym typeface="Arial"/>
              </a:rPr>
              <a:t> if it solves the problem within the required </a:t>
            </a:r>
            <a:r>
              <a:rPr b="1" i="1" lang="en-US" sz="2133" u="sng" cap="none" strike="noStrike">
                <a:solidFill>
                  <a:schemeClr val="hlink"/>
                </a:solidFill>
                <a:latin typeface="Arial"/>
                <a:ea typeface="Arial"/>
                <a:cs typeface="Arial"/>
                <a:sym typeface="Arial"/>
                <a:hlinkClick r:id="rId4"/>
              </a:rPr>
              <a:t>resource constraints</a:t>
            </a:r>
            <a:r>
              <a:rPr b="0" i="0" lang="en-US" sz="2133" u="none" cap="none" strike="noStrike">
                <a:solidFill>
                  <a:srgbClr val="000000"/>
                </a:solidFill>
                <a:latin typeface="Arial"/>
                <a:ea typeface="Arial"/>
                <a:cs typeface="Arial"/>
                <a:sym typeface="Arial"/>
              </a:rPr>
              <a:t>. Examples of resource constraints include the </a:t>
            </a:r>
            <a:r>
              <a:rPr b="1" i="1" lang="en-US" sz="2133" u="none" cap="none" strike="noStrike">
                <a:solidFill>
                  <a:srgbClr val="000000"/>
                </a:solidFill>
                <a:latin typeface="Arial"/>
                <a:ea typeface="Arial"/>
                <a:cs typeface="Arial"/>
                <a:sym typeface="Arial"/>
              </a:rPr>
              <a:t>total space available </a:t>
            </a:r>
            <a:r>
              <a:rPr b="0" i="0" lang="en-US" sz="2133" u="none" cap="none" strike="noStrike">
                <a:solidFill>
                  <a:srgbClr val="000000"/>
                </a:solidFill>
                <a:latin typeface="Arial"/>
                <a:ea typeface="Arial"/>
                <a:cs typeface="Arial"/>
                <a:sym typeface="Arial"/>
              </a:rPr>
              <a:t>to store the data—possibly divided into separate main memory and disk space constraints—and </a:t>
            </a:r>
            <a:r>
              <a:rPr b="1" i="1" lang="en-US" sz="2133" u="none" cap="none" strike="noStrike">
                <a:solidFill>
                  <a:srgbClr val="000000"/>
                </a:solidFill>
                <a:latin typeface="Arial"/>
                <a:ea typeface="Arial"/>
                <a:cs typeface="Arial"/>
                <a:sym typeface="Arial"/>
              </a:rPr>
              <a:t>the time allowed to perform each subtask</a:t>
            </a:r>
            <a:r>
              <a:rPr b="0" i="0" lang="en-US" sz="2133" u="none" cap="none" strike="noStrike">
                <a:solidFill>
                  <a:srgbClr val="000000"/>
                </a:solidFill>
                <a:latin typeface="Arial"/>
                <a:ea typeface="Arial"/>
                <a:cs typeface="Arial"/>
                <a:sym typeface="Arial"/>
              </a:rPr>
              <a:t>. </a:t>
            </a:r>
            <a:endParaRPr/>
          </a:p>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A solution is sometimes said to be efficient if it requires fewer resources than known alternatives, regardless of whether it meets any particular requirements. The </a:t>
            </a:r>
            <a:r>
              <a:rPr b="1" i="1" lang="en-US" sz="2133" u="sng" cap="none" strike="noStrike">
                <a:solidFill>
                  <a:schemeClr val="hlink"/>
                </a:solidFill>
                <a:latin typeface="Arial"/>
                <a:ea typeface="Arial"/>
                <a:cs typeface="Arial"/>
                <a:sym typeface="Arial"/>
                <a:hlinkClick r:id="rId5"/>
              </a:rPr>
              <a:t>cost</a:t>
            </a:r>
            <a:r>
              <a:rPr b="0" i="0" lang="en-US" sz="2133" u="none" cap="none" strike="noStrike">
                <a:solidFill>
                  <a:srgbClr val="000000"/>
                </a:solidFill>
                <a:latin typeface="Arial"/>
                <a:ea typeface="Arial"/>
                <a:cs typeface="Arial"/>
                <a:sym typeface="Arial"/>
              </a:rPr>
              <a:t> of a solution is the amount of resources that the solution consumes. Most often, cost is measured in terms of </a:t>
            </a:r>
            <a:r>
              <a:rPr b="1" i="1" lang="en-US" sz="2133" u="none" cap="none" strike="noStrike">
                <a:solidFill>
                  <a:srgbClr val="000000"/>
                </a:solidFill>
                <a:latin typeface="Arial"/>
                <a:ea typeface="Arial"/>
                <a:cs typeface="Arial"/>
                <a:sym typeface="Arial"/>
              </a:rPr>
              <a:t>one key resource such as time</a:t>
            </a:r>
            <a:r>
              <a:rPr b="0" i="0" lang="en-US" sz="2133" u="none" cap="none" strike="noStrike">
                <a:solidFill>
                  <a:srgbClr val="000000"/>
                </a:solidFill>
                <a:latin typeface="Arial"/>
                <a:ea typeface="Arial"/>
                <a:cs typeface="Arial"/>
                <a:sym typeface="Arial"/>
              </a:rPr>
              <a:t>, with the implied assumption that the solution meets the other resource constraints.</a:t>
            </a:r>
            <a:endParaRPr/>
          </a:p>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There are costs and benefits associated with every data structure or algorithm. This is done by describing, for each data structure, the amount of space and time required for typical operations. For each algorithm, we will examine the time required for key input types.</a:t>
            </a:r>
            <a:endParaRPr b="0" i="0" sz="2133" u="none" cap="none" strike="noStrike">
              <a:solidFill>
                <a:srgbClr val="000000"/>
              </a:solidFill>
              <a:latin typeface="Arial"/>
              <a:ea typeface="Arial"/>
              <a:cs typeface="Arial"/>
              <a:sym typeface="Arial"/>
            </a:endParaRPr>
          </a:p>
        </p:txBody>
      </p:sp>
      <p:pic>
        <p:nvPicPr>
          <p:cNvPr id="802" name="Google Shape;802;p63"/>
          <p:cNvPicPr preferRelativeResize="0"/>
          <p:nvPr/>
        </p:nvPicPr>
        <p:blipFill rotWithShape="1">
          <a:blip r:embed="rId6">
            <a:alphaModFix/>
          </a:blip>
          <a:srcRect b="0" l="0" r="0" t="0"/>
          <a:stretch/>
        </p:blipFill>
        <p:spPr>
          <a:xfrm>
            <a:off x="1" y="6301648"/>
            <a:ext cx="1366092" cy="556352"/>
          </a:xfrm>
          <a:prstGeom prst="rect">
            <a:avLst/>
          </a:prstGeom>
          <a:noFill/>
          <a:ln>
            <a:noFill/>
          </a:ln>
        </p:spPr>
      </p:pic>
      <p:sp>
        <p:nvSpPr>
          <p:cNvPr id="803" name="Google Shape;803;p63"/>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sp>
        <p:nvSpPr>
          <p:cNvPr id="804" name="Google Shape;804;p63"/>
          <p:cNvSpPr txBox="1"/>
          <p:nvPr>
            <p:ph idx="11" type="ftr"/>
          </p:nvPr>
        </p:nvSpPr>
        <p:spPr>
          <a:xfrm>
            <a:off x="3367315" y="6136732"/>
            <a:ext cx="6836228"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20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4"/>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10" name="Google Shape;810;p64"/>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The step count method is one of the method to analyze the algorithm. In this method, we count number of times one instruction is executing</a:t>
            </a:r>
            <a:endParaRPr/>
          </a:p>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a:t>
            </a:r>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rPr b="1" i="0" lang="en-US" sz="1867" u="none" cap="none" strike="noStrike">
                <a:solidFill>
                  <a:srgbClr val="000000"/>
                </a:solidFill>
                <a:latin typeface="Arial"/>
                <a:ea typeface="Arial"/>
                <a:cs typeface="Arial"/>
                <a:sym typeface="Arial"/>
              </a:rPr>
              <a:t>T(n)=O(n) (Considering degree)</a:t>
            </a:r>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11" name="Google Shape;811;p64"/>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12" name="Google Shape;812;p64"/>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13" name="Google Shape;813;p64"/>
          <p:cNvPicPr preferRelativeResize="0"/>
          <p:nvPr/>
        </p:nvPicPr>
        <p:blipFill rotWithShape="1">
          <a:blip r:embed="rId4">
            <a:alphaModFix/>
          </a:blip>
          <a:srcRect b="0" l="0" r="0" t="0"/>
          <a:stretch/>
        </p:blipFill>
        <p:spPr>
          <a:xfrm>
            <a:off x="326987" y="2634410"/>
            <a:ext cx="5365579" cy="1742959"/>
          </a:xfrm>
          <a:prstGeom prst="rect">
            <a:avLst/>
          </a:prstGeom>
          <a:noFill/>
          <a:ln>
            <a:noFill/>
          </a:ln>
        </p:spPr>
      </p:pic>
      <p:sp>
        <p:nvSpPr>
          <p:cNvPr id="814" name="Google Shape;814;p64"/>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1"/>
          <p:cNvSpPr txBox="1"/>
          <p:nvPr/>
        </p:nvSpPr>
        <p:spPr>
          <a:xfrm>
            <a:off x="407963" y="627565"/>
            <a:ext cx="9402013" cy="722934"/>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l">
              <a:lnSpc>
                <a:spcPct val="90000"/>
              </a:lnSpc>
              <a:spcBef>
                <a:spcPts val="0"/>
              </a:spcBef>
              <a:spcAft>
                <a:spcPts val="0"/>
              </a:spcAft>
              <a:buNone/>
            </a:pPr>
            <a:r>
              <a:rPr b="0" i="0" lang="en-US" sz="3200" u="none" cap="none" strike="noStrike">
                <a:solidFill>
                  <a:schemeClr val="dk1"/>
                </a:solidFill>
                <a:latin typeface="Calibri"/>
                <a:ea typeface="Calibri"/>
                <a:cs typeface="Calibri"/>
                <a:sym typeface="Calibri"/>
              </a:rPr>
              <a:t>Acropolis Institute of Technology and Research, Indore</a:t>
            </a:r>
            <a:endParaRPr/>
          </a:p>
          <a:p>
            <a:pPr indent="0" lvl="0" marL="0" marR="0" rtl="0" algn="l">
              <a:spcBef>
                <a:spcPts val="600"/>
              </a:spcBef>
              <a:spcAft>
                <a:spcPts val="0"/>
              </a:spcAft>
              <a:buClr>
                <a:schemeClr val="dk1"/>
              </a:buClr>
              <a:buSzPct val="100000"/>
              <a:buFont typeface="Calibri"/>
              <a:buNone/>
            </a:pPr>
            <a:r>
              <a:rPr b="1" i="0" lang="en-US" sz="3200" u="none" cap="none" strike="noStrike">
                <a:solidFill>
                  <a:schemeClr val="dk1"/>
                </a:solidFill>
                <a:latin typeface="Calibri"/>
                <a:ea typeface="Calibri"/>
                <a:cs typeface="Calibri"/>
                <a:sym typeface="Calibri"/>
              </a:rPr>
              <a:t>DS RECOMMENDED BOOKS</a:t>
            </a:r>
            <a:endParaRPr/>
          </a:p>
          <a:p>
            <a:pPr indent="0" lvl="0" marL="0" marR="0" rtl="0" algn="l">
              <a:lnSpc>
                <a:spcPct val="90000"/>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p:txBody>
      </p:sp>
      <p:sp>
        <p:nvSpPr>
          <p:cNvPr id="100" name="Google Shape;100;p11"/>
          <p:cNvSpPr txBox="1"/>
          <p:nvPr>
            <p:ph idx="1" type="body"/>
          </p:nvPr>
        </p:nvSpPr>
        <p:spPr>
          <a:xfrm>
            <a:off x="407962" y="1350500"/>
            <a:ext cx="8507437" cy="3148586"/>
          </a:xfrm>
          <a:prstGeom prst="rect">
            <a:avLst/>
          </a:prstGeom>
          <a:noFill/>
          <a:ln>
            <a:noFill/>
          </a:ln>
        </p:spPr>
        <p:txBody>
          <a:bodyPr anchorCtr="0" anchor="ctr"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sz="2400"/>
              <a:t>1.Varsha H. Patil “Data Structure Using C++” Oxford.</a:t>
            </a:r>
            <a:endParaRPr/>
          </a:p>
          <a:p>
            <a:pPr indent="-228600" lvl="0" marL="228600" rtl="0" algn="l">
              <a:lnSpc>
                <a:spcPct val="90000"/>
              </a:lnSpc>
              <a:spcBef>
                <a:spcPts val="1000"/>
              </a:spcBef>
              <a:spcAft>
                <a:spcPts val="0"/>
              </a:spcAft>
              <a:buClr>
                <a:schemeClr val="dk1"/>
              </a:buClr>
              <a:buSzPct val="100000"/>
              <a:buChar char="•"/>
            </a:pPr>
            <a:r>
              <a:rPr lang="en-US" sz="2400"/>
              <a:t>2. Rajesh K. Shukla “Data Structures Using C &amp; C++” Wiley India.</a:t>
            </a:r>
            <a:endParaRPr/>
          </a:p>
          <a:p>
            <a:pPr indent="-228600" lvl="0" marL="228600" rtl="0" algn="l">
              <a:lnSpc>
                <a:spcPct val="90000"/>
              </a:lnSpc>
              <a:spcBef>
                <a:spcPts val="1000"/>
              </a:spcBef>
              <a:spcAft>
                <a:spcPts val="0"/>
              </a:spcAft>
              <a:buClr>
                <a:schemeClr val="dk1"/>
              </a:buClr>
              <a:buSzPct val="100000"/>
              <a:buChar char="•"/>
            </a:pPr>
            <a:r>
              <a:rPr lang="en-US" sz="2400"/>
              <a:t>3. Reema Thareja “ Data Structure Using C ” Oxford.</a:t>
            </a:r>
            <a:endParaRPr/>
          </a:p>
          <a:p>
            <a:pPr indent="-228600" lvl="0" marL="228600" rtl="0" algn="l">
              <a:lnSpc>
                <a:spcPct val="90000"/>
              </a:lnSpc>
              <a:spcBef>
                <a:spcPts val="1000"/>
              </a:spcBef>
              <a:spcAft>
                <a:spcPts val="0"/>
              </a:spcAft>
              <a:buClr>
                <a:schemeClr val="dk1"/>
              </a:buClr>
              <a:buSzPct val="100000"/>
              <a:buChar char="•"/>
            </a:pPr>
            <a:r>
              <a:rPr lang="en-US" sz="2400"/>
              <a:t>4. Aho, Hopcroft, Ullman, “Data Structures and Algorithms”, Pearson Education.</a:t>
            </a:r>
            <a:endParaRPr/>
          </a:p>
          <a:p>
            <a:pPr indent="-228600" lvl="0" marL="228600" rtl="0" algn="l">
              <a:lnSpc>
                <a:spcPct val="90000"/>
              </a:lnSpc>
              <a:spcBef>
                <a:spcPts val="1000"/>
              </a:spcBef>
              <a:spcAft>
                <a:spcPts val="0"/>
              </a:spcAft>
              <a:buClr>
                <a:schemeClr val="dk1"/>
              </a:buClr>
              <a:buSzPct val="100000"/>
              <a:buChar char="•"/>
            </a:pPr>
            <a:r>
              <a:rPr lang="en-US" sz="2400"/>
              <a:t>5. Kushwaha and Mishra “Data Structure: A programming Approach with C”, PHI Learning.</a:t>
            </a:r>
            <a:endParaRPr/>
          </a:p>
          <a:p>
            <a:pPr indent="-228600" lvl="0" marL="228600" rtl="0" algn="l">
              <a:lnSpc>
                <a:spcPct val="90000"/>
              </a:lnSpc>
              <a:spcBef>
                <a:spcPts val="1000"/>
              </a:spcBef>
              <a:spcAft>
                <a:spcPts val="0"/>
              </a:spcAft>
              <a:buClr>
                <a:schemeClr val="dk1"/>
              </a:buClr>
              <a:buSzPct val="100000"/>
              <a:buChar char="•"/>
            </a:pPr>
            <a:r>
              <a:rPr lang="en-US" sz="2400"/>
              <a:t>6. A. K Sharma “Data Structure Using C” Pearson.</a:t>
            </a:r>
            <a:endParaRPr/>
          </a:p>
          <a:p>
            <a:pPr indent="-228600" lvl="0" marL="228600" rtl="0" algn="l">
              <a:lnSpc>
                <a:spcPct val="90000"/>
              </a:lnSpc>
              <a:spcBef>
                <a:spcPts val="1000"/>
              </a:spcBef>
              <a:spcAft>
                <a:spcPts val="0"/>
              </a:spcAft>
              <a:buClr>
                <a:schemeClr val="dk1"/>
              </a:buClr>
              <a:buSzPct val="100000"/>
              <a:buChar char="•"/>
            </a:pPr>
            <a:r>
              <a:rPr lang="en-US" sz="2400"/>
              <a:t>7. Ellis Horowitz, Sartaj Sahni, “Fundamentals of Data Structures”, Computer Science Press</a:t>
            </a:r>
            <a:endParaRPr/>
          </a:p>
        </p:txBody>
      </p:sp>
      <p:sp>
        <p:nvSpPr>
          <p:cNvPr id="101" name="Google Shape;101;p11"/>
          <p:cNvSpPr/>
          <p:nvPr/>
        </p:nvSpPr>
        <p:spPr>
          <a:xfrm>
            <a:off x="10088880" y="0"/>
            <a:ext cx="2103120" cy="6858000"/>
          </a:xfrm>
          <a:prstGeom prst="rect">
            <a:avLst/>
          </a:prstGeom>
          <a:solidFill>
            <a:srgbClr val="414C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1"/>
          <p:cNvSpPr/>
          <p:nvPr/>
        </p:nvSpPr>
        <p:spPr>
          <a:xfrm>
            <a:off x="8915400" y="2358913"/>
            <a:ext cx="2140172" cy="2140172"/>
          </a:xfrm>
          <a:prstGeom prst="ellipse">
            <a:avLst/>
          </a:prstGeom>
          <a:solidFill>
            <a:srgbClr val="FFFFFF"/>
          </a:solidFill>
          <a:ln cap="flat" cmpd="sng" w="22225">
            <a:solidFill>
              <a:srgbClr val="FF84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3" name="Google Shape;103;p11"/>
          <p:cNvPicPr preferRelativeResize="0"/>
          <p:nvPr/>
        </p:nvPicPr>
        <p:blipFill rotWithShape="1">
          <a:blip r:embed="rId3">
            <a:alphaModFix/>
          </a:blip>
          <a:srcRect b="0" l="0" r="0" t="0"/>
          <a:stretch/>
        </p:blipFill>
        <p:spPr>
          <a:xfrm>
            <a:off x="9254442" y="2881423"/>
            <a:ext cx="1462088" cy="1095154"/>
          </a:xfrm>
          <a:prstGeom prst="rect">
            <a:avLst/>
          </a:prstGeom>
          <a:noFill/>
          <a:ln>
            <a:noFill/>
          </a:ln>
        </p:spPr>
      </p:pic>
      <p:sp>
        <p:nvSpPr>
          <p:cNvPr id="104" name="Google Shape;104;p11"/>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5"/>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20" name="Google Shape;820;p65"/>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21" name="Google Shape;821;p65"/>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22" name="Google Shape;822;p65"/>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23" name="Google Shape;823;p65"/>
          <p:cNvPicPr preferRelativeResize="0"/>
          <p:nvPr/>
        </p:nvPicPr>
        <p:blipFill rotWithShape="1">
          <a:blip r:embed="rId4">
            <a:alphaModFix/>
          </a:blip>
          <a:srcRect b="0" l="0" r="0" t="0"/>
          <a:stretch/>
        </p:blipFill>
        <p:spPr>
          <a:xfrm>
            <a:off x="637449" y="1526525"/>
            <a:ext cx="5745259" cy="3218072"/>
          </a:xfrm>
          <a:prstGeom prst="rect">
            <a:avLst/>
          </a:prstGeom>
          <a:noFill/>
          <a:ln>
            <a:noFill/>
          </a:ln>
        </p:spPr>
      </p:pic>
      <p:pic>
        <p:nvPicPr>
          <p:cNvPr id="824" name="Google Shape;824;p65"/>
          <p:cNvPicPr preferRelativeResize="0"/>
          <p:nvPr/>
        </p:nvPicPr>
        <p:blipFill rotWithShape="1">
          <a:blip r:embed="rId5">
            <a:alphaModFix/>
          </a:blip>
          <a:srcRect b="0" l="0" r="0" t="0"/>
          <a:stretch/>
        </p:blipFill>
        <p:spPr>
          <a:xfrm>
            <a:off x="7078415" y="1617874"/>
            <a:ext cx="4690335" cy="3038589"/>
          </a:xfrm>
          <a:prstGeom prst="rect">
            <a:avLst/>
          </a:prstGeom>
          <a:noFill/>
          <a:ln>
            <a:noFill/>
          </a:ln>
        </p:spPr>
      </p:pic>
      <p:sp>
        <p:nvSpPr>
          <p:cNvPr id="825" name="Google Shape;825;p65"/>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6"/>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31" name="Google Shape;831;p66"/>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32" name="Google Shape;832;p66"/>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33" name="Google Shape;833;p66"/>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34" name="Google Shape;834;p66"/>
          <p:cNvPicPr preferRelativeResize="0"/>
          <p:nvPr/>
        </p:nvPicPr>
        <p:blipFill rotWithShape="1">
          <a:blip r:embed="rId4">
            <a:alphaModFix/>
          </a:blip>
          <a:srcRect b="0" l="0" r="0" t="0"/>
          <a:stretch/>
        </p:blipFill>
        <p:spPr>
          <a:xfrm>
            <a:off x="560484" y="1505103"/>
            <a:ext cx="4343400" cy="2349500"/>
          </a:xfrm>
          <a:prstGeom prst="rect">
            <a:avLst/>
          </a:prstGeom>
          <a:noFill/>
          <a:ln>
            <a:noFill/>
          </a:ln>
        </p:spPr>
      </p:pic>
      <p:pic>
        <p:nvPicPr>
          <p:cNvPr id="835" name="Google Shape;835;p66"/>
          <p:cNvPicPr preferRelativeResize="0"/>
          <p:nvPr/>
        </p:nvPicPr>
        <p:blipFill rotWithShape="1">
          <a:blip r:embed="rId5">
            <a:alphaModFix/>
          </a:blip>
          <a:srcRect b="0" l="0" r="0" t="0"/>
          <a:stretch/>
        </p:blipFill>
        <p:spPr>
          <a:xfrm>
            <a:off x="4969984" y="1139023"/>
            <a:ext cx="6629400" cy="4521200"/>
          </a:xfrm>
          <a:prstGeom prst="rect">
            <a:avLst/>
          </a:prstGeom>
          <a:noFill/>
          <a:ln>
            <a:noFill/>
          </a:ln>
        </p:spPr>
      </p:pic>
      <p:sp>
        <p:nvSpPr>
          <p:cNvPr id="836" name="Google Shape;836;p66"/>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7"/>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42" name="Google Shape;842;p67"/>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43" name="Google Shape;843;p67"/>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44" name="Google Shape;844;p67"/>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45" name="Google Shape;845;p67"/>
          <p:cNvPicPr preferRelativeResize="0"/>
          <p:nvPr/>
        </p:nvPicPr>
        <p:blipFill rotWithShape="1">
          <a:blip r:embed="rId4">
            <a:alphaModFix/>
          </a:blip>
          <a:srcRect b="0" l="0" r="0" t="0"/>
          <a:stretch/>
        </p:blipFill>
        <p:spPr>
          <a:xfrm>
            <a:off x="722447" y="1537159"/>
            <a:ext cx="3171739" cy="3016479"/>
          </a:xfrm>
          <a:prstGeom prst="rect">
            <a:avLst/>
          </a:prstGeom>
          <a:noFill/>
          <a:ln>
            <a:noFill/>
          </a:ln>
        </p:spPr>
      </p:pic>
      <p:pic>
        <p:nvPicPr>
          <p:cNvPr id="846" name="Google Shape;846;p67"/>
          <p:cNvPicPr preferRelativeResize="0"/>
          <p:nvPr/>
        </p:nvPicPr>
        <p:blipFill rotWithShape="1">
          <a:blip r:embed="rId5">
            <a:alphaModFix/>
          </a:blip>
          <a:srcRect b="0" l="0" r="0" t="0"/>
          <a:stretch/>
        </p:blipFill>
        <p:spPr>
          <a:xfrm>
            <a:off x="5217405" y="902312"/>
            <a:ext cx="5931664" cy="4943053"/>
          </a:xfrm>
          <a:prstGeom prst="rect">
            <a:avLst/>
          </a:prstGeom>
          <a:noFill/>
          <a:ln>
            <a:noFill/>
          </a:ln>
        </p:spPr>
      </p:pic>
      <p:sp>
        <p:nvSpPr>
          <p:cNvPr id="847" name="Google Shape;847;p67"/>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68"/>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53" name="Google Shape;853;p68"/>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54" name="Google Shape;854;p68"/>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55" name="Google Shape;855;p68"/>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sp>
        <p:nvSpPr>
          <p:cNvPr id="856" name="Google Shape;856;p68"/>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pic>
        <p:nvPicPr>
          <p:cNvPr id="857" name="Google Shape;857;p68"/>
          <p:cNvPicPr preferRelativeResize="0"/>
          <p:nvPr/>
        </p:nvPicPr>
        <p:blipFill rotWithShape="1">
          <a:blip r:embed="rId4">
            <a:alphaModFix/>
          </a:blip>
          <a:srcRect b="0" l="0" r="0" t="0"/>
          <a:stretch/>
        </p:blipFill>
        <p:spPr>
          <a:xfrm>
            <a:off x="487037" y="1379555"/>
            <a:ext cx="3668356" cy="3423799"/>
          </a:xfrm>
          <a:prstGeom prst="rect">
            <a:avLst/>
          </a:prstGeom>
          <a:noFill/>
          <a:ln>
            <a:noFill/>
          </a:ln>
        </p:spPr>
      </p:pic>
      <p:pic>
        <p:nvPicPr>
          <p:cNvPr id="858" name="Google Shape;858;p68"/>
          <p:cNvPicPr preferRelativeResize="0"/>
          <p:nvPr/>
        </p:nvPicPr>
        <p:blipFill rotWithShape="1">
          <a:blip r:embed="rId5">
            <a:alphaModFix/>
          </a:blip>
          <a:srcRect b="0" l="0" r="0" t="0"/>
          <a:stretch/>
        </p:blipFill>
        <p:spPr>
          <a:xfrm>
            <a:off x="5375926" y="937352"/>
            <a:ext cx="4730215" cy="5026445"/>
          </a:xfrm>
          <a:prstGeom prst="rect">
            <a:avLst/>
          </a:prstGeom>
          <a:noFill/>
          <a:ln>
            <a:noFill/>
          </a:ln>
        </p:spPr>
      </p:pic>
      <p:pic>
        <p:nvPicPr>
          <p:cNvPr id="859" name="Google Shape;859;p68"/>
          <p:cNvPicPr preferRelativeResize="0"/>
          <p:nvPr/>
        </p:nvPicPr>
        <p:blipFill rotWithShape="1">
          <a:blip r:embed="rId6">
            <a:alphaModFix/>
          </a:blip>
          <a:srcRect b="0" l="0" r="0" t="0"/>
          <a:stretch/>
        </p:blipFill>
        <p:spPr>
          <a:xfrm>
            <a:off x="532481" y="4856067"/>
            <a:ext cx="3048000" cy="1435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9"/>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65" name="Google Shape;865;p69"/>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66" name="Google Shape;866;p69"/>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67" name="Google Shape;867;p69"/>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sp>
        <p:nvSpPr>
          <p:cNvPr id="868" name="Google Shape;868;p69"/>
          <p:cNvSpPr txBox="1"/>
          <p:nvPr>
            <p:ph idx="11" type="ftr"/>
          </p:nvPr>
        </p:nvSpPr>
        <p:spPr>
          <a:xfrm>
            <a:off x="3446585" y="6356351"/>
            <a:ext cx="6949440"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pic>
        <p:nvPicPr>
          <p:cNvPr id="869" name="Google Shape;869;p69"/>
          <p:cNvPicPr preferRelativeResize="0"/>
          <p:nvPr/>
        </p:nvPicPr>
        <p:blipFill rotWithShape="1">
          <a:blip r:embed="rId4">
            <a:alphaModFix/>
          </a:blip>
          <a:srcRect b="0" l="0" r="0" t="0"/>
          <a:stretch/>
        </p:blipFill>
        <p:spPr>
          <a:xfrm>
            <a:off x="3598845" y="1195834"/>
            <a:ext cx="4627084" cy="442573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70"/>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75" name="Google Shape;875;p70"/>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76" name="Google Shape;876;p70"/>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77" name="Google Shape;877;p70"/>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sp>
        <p:nvSpPr>
          <p:cNvPr id="878" name="Google Shape;878;p70"/>
          <p:cNvSpPr txBox="1"/>
          <p:nvPr>
            <p:ph idx="11" type="ftr"/>
          </p:nvPr>
        </p:nvSpPr>
        <p:spPr>
          <a:xfrm>
            <a:off x="4038600" y="6356351"/>
            <a:ext cx="4114800"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2489" u="none" cap="none" strike="noStrike">
              <a:solidFill>
                <a:srgbClr val="000000"/>
              </a:solidFill>
              <a:latin typeface="Arial"/>
              <a:ea typeface="Arial"/>
              <a:cs typeface="Arial"/>
              <a:sym typeface="Arial"/>
            </a:endParaRPr>
          </a:p>
        </p:txBody>
      </p:sp>
      <p:pic>
        <p:nvPicPr>
          <p:cNvPr id="879" name="Google Shape;879;p70"/>
          <p:cNvPicPr preferRelativeResize="0"/>
          <p:nvPr/>
        </p:nvPicPr>
        <p:blipFill rotWithShape="1">
          <a:blip r:embed="rId4">
            <a:alphaModFix/>
          </a:blip>
          <a:srcRect b="0" l="0" r="0" t="0"/>
          <a:stretch/>
        </p:blipFill>
        <p:spPr>
          <a:xfrm>
            <a:off x="825805" y="1374047"/>
            <a:ext cx="4165473" cy="3253036"/>
          </a:xfrm>
          <a:prstGeom prst="rect">
            <a:avLst/>
          </a:prstGeom>
          <a:noFill/>
          <a:ln>
            <a:noFill/>
          </a:ln>
        </p:spPr>
      </p:pic>
      <p:pic>
        <p:nvPicPr>
          <p:cNvPr id="880" name="Google Shape;880;p70"/>
          <p:cNvPicPr preferRelativeResize="0"/>
          <p:nvPr/>
        </p:nvPicPr>
        <p:blipFill rotWithShape="1">
          <a:blip r:embed="rId5">
            <a:alphaModFix/>
          </a:blip>
          <a:srcRect b="0" l="0" r="0" t="0"/>
          <a:stretch/>
        </p:blipFill>
        <p:spPr>
          <a:xfrm>
            <a:off x="5997231" y="1034898"/>
            <a:ext cx="4681787" cy="511411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1"/>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86" name="Google Shape;886;p71"/>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87" name="Google Shape;887;p71"/>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88" name="Google Shape;888;p71"/>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89" name="Google Shape;889;p71"/>
          <p:cNvPicPr preferRelativeResize="0"/>
          <p:nvPr/>
        </p:nvPicPr>
        <p:blipFill rotWithShape="1">
          <a:blip r:embed="rId4">
            <a:alphaModFix/>
          </a:blip>
          <a:srcRect b="0" l="0" r="0" t="0"/>
          <a:stretch/>
        </p:blipFill>
        <p:spPr>
          <a:xfrm>
            <a:off x="3922004" y="1446962"/>
            <a:ext cx="3716357" cy="4474061"/>
          </a:xfrm>
          <a:prstGeom prst="rect">
            <a:avLst/>
          </a:prstGeom>
          <a:noFill/>
          <a:ln>
            <a:noFill/>
          </a:ln>
        </p:spPr>
      </p:pic>
      <p:sp>
        <p:nvSpPr>
          <p:cNvPr id="890" name="Google Shape;890;p71"/>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2"/>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896" name="Google Shape;896;p72"/>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a:p>
            <a:pPr indent="0" lvl="0" marL="234945" marR="0" rtl="0" algn="just">
              <a:lnSpc>
                <a:spcPct val="100000"/>
              </a:lnSpc>
              <a:spcBef>
                <a:spcPts val="0"/>
              </a:spcBef>
              <a:spcAft>
                <a:spcPts val="0"/>
              </a:spcAft>
              <a:buClr>
                <a:srgbClr val="000000"/>
              </a:buClr>
              <a:buSzPts val="1400"/>
              <a:buFont typeface="Arial"/>
              <a:buNone/>
            </a:pPr>
            <a:r>
              <a:t/>
            </a:r>
            <a:endParaRPr b="1" i="0" sz="1867" u="none" cap="none" strike="noStrike">
              <a:solidFill>
                <a:srgbClr val="000000"/>
              </a:solidFill>
              <a:latin typeface="Arial"/>
              <a:ea typeface="Arial"/>
              <a:cs typeface="Arial"/>
              <a:sym typeface="Arial"/>
            </a:endParaRPr>
          </a:p>
        </p:txBody>
      </p:sp>
      <p:pic>
        <p:nvPicPr>
          <p:cNvPr id="897" name="Google Shape;897;p72"/>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898" name="Google Shape;898;p72"/>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899" name="Google Shape;899;p72"/>
          <p:cNvPicPr preferRelativeResize="0"/>
          <p:nvPr/>
        </p:nvPicPr>
        <p:blipFill rotWithShape="1">
          <a:blip r:embed="rId4">
            <a:alphaModFix/>
          </a:blip>
          <a:srcRect b="0" l="0" r="0" t="0"/>
          <a:stretch/>
        </p:blipFill>
        <p:spPr>
          <a:xfrm>
            <a:off x="886552" y="1514361"/>
            <a:ext cx="3417371" cy="3965440"/>
          </a:xfrm>
          <a:prstGeom prst="rect">
            <a:avLst/>
          </a:prstGeom>
          <a:noFill/>
          <a:ln>
            <a:noFill/>
          </a:ln>
        </p:spPr>
      </p:pic>
      <p:pic>
        <p:nvPicPr>
          <p:cNvPr id="900" name="Google Shape;900;p72"/>
          <p:cNvPicPr preferRelativeResize="0"/>
          <p:nvPr/>
        </p:nvPicPr>
        <p:blipFill rotWithShape="1">
          <a:blip r:embed="rId5">
            <a:alphaModFix/>
          </a:blip>
          <a:srcRect b="0" l="0" r="0" t="0"/>
          <a:stretch/>
        </p:blipFill>
        <p:spPr>
          <a:xfrm>
            <a:off x="5114199" y="1385830"/>
            <a:ext cx="5564819" cy="4316772"/>
          </a:xfrm>
          <a:prstGeom prst="rect">
            <a:avLst/>
          </a:prstGeom>
          <a:noFill/>
          <a:ln>
            <a:noFill/>
          </a:ln>
        </p:spPr>
      </p:pic>
      <p:sp>
        <p:nvSpPr>
          <p:cNvPr id="901" name="Google Shape;901;p72"/>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3"/>
          <p:cNvSpPr txBox="1"/>
          <p:nvPr>
            <p:ph type="title"/>
          </p:nvPr>
        </p:nvSpPr>
        <p:spPr>
          <a:xfrm>
            <a:off x="381920" y="0"/>
            <a:ext cx="11398785" cy="1325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867" u="none" cap="none" strike="noStrike">
                <a:solidFill>
                  <a:srgbClr val="000000"/>
                </a:solidFill>
                <a:latin typeface="Arial"/>
                <a:ea typeface="Arial"/>
                <a:cs typeface="Arial"/>
                <a:sym typeface="Arial"/>
              </a:rPr>
              <a:t>Cost estimation of Operations on Data Structures</a:t>
            </a:r>
            <a:br>
              <a:rPr b="0" i="0" lang="en-US" sz="1867" u="none" cap="none" strike="noStrike">
                <a:solidFill>
                  <a:srgbClr val="000000"/>
                </a:solidFill>
                <a:latin typeface="Arial"/>
                <a:ea typeface="Arial"/>
                <a:cs typeface="Arial"/>
                <a:sym typeface="Arial"/>
              </a:rPr>
            </a:br>
            <a:r>
              <a:rPr b="0" i="0" lang="en-US" sz="1867" u="none" cap="none" strike="noStrike">
                <a:solidFill>
                  <a:srgbClr val="000000"/>
                </a:solidFill>
                <a:latin typeface="Arial"/>
                <a:ea typeface="Arial"/>
                <a:cs typeface="Arial"/>
                <a:sym typeface="Arial"/>
              </a:rPr>
              <a:t>Step Count Method:</a:t>
            </a:r>
            <a:endParaRPr b="0" i="0" sz="1867" u="none" cap="none" strike="noStrike">
              <a:solidFill>
                <a:srgbClr val="000000"/>
              </a:solidFill>
              <a:latin typeface="Arial"/>
              <a:ea typeface="Arial"/>
              <a:cs typeface="Arial"/>
              <a:sym typeface="Arial"/>
            </a:endParaRPr>
          </a:p>
        </p:txBody>
      </p:sp>
      <p:sp>
        <p:nvSpPr>
          <p:cNvPr id="907" name="Google Shape;907;p73"/>
          <p:cNvSpPr txBox="1"/>
          <p:nvPr>
            <p:ph idx="1" type="body"/>
          </p:nvPr>
        </p:nvSpPr>
        <p:spPr>
          <a:xfrm>
            <a:off x="484743" y="1175134"/>
            <a:ext cx="11134380" cy="5001693"/>
          </a:xfrm>
          <a:prstGeom prst="rect">
            <a:avLst/>
          </a:prstGeom>
          <a:noFill/>
          <a:ln>
            <a:noFill/>
          </a:ln>
        </p:spPr>
        <p:txBody>
          <a:bodyPr anchorCtr="0" anchor="t" bIns="45700" lIns="91425" spcFirstLastPara="1" rIns="91425" wrap="square" tIns="45700">
            <a:noAutofit/>
          </a:bodyPr>
          <a:lstStyle/>
          <a:p>
            <a:pPr indent="0" lvl="0" marL="234945" marR="0" rtl="0" algn="just">
              <a:lnSpc>
                <a:spcPct val="100000"/>
              </a:lnSpc>
              <a:spcBef>
                <a:spcPts val="0"/>
              </a:spcBef>
              <a:spcAft>
                <a:spcPts val="0"/>
              </a:spcAft>
              <a:buClr>
                <a:srgbClr val="000000"/>
              </a:buClr>
              <a:buSzPts val="1400"/>
              <a:buFont typeface="Arial"/>
              <a:buNone/>
            </a:pPr>
            <a:r>
              <a:rPr b="0" i="0" lang="en-US" sz="2133" u="none" cap="none" strike="noStrike">
                <a:solidFill>
                  <a:srgbClr val="000000"/>
                </a:solidFill>
                <a:latin typeface="Arial"/>
                <a:ea typeface="Arial"/>
                <a:cs typeface="Arial"/>
                <a:sym typeface="Arial"/>
              </a:rPr>
              <a:t>The step count method is one of the method to analyze the algorithm. In this method, we count number of times one instruction is executing.</a:t>
            </a:r>
            <a:endParaRPr/>
          </a:p>
          <a:p>
            <a:pPr indent="0" lvl="0" marL="234945" marR="0" rtl="0" algn="just">
              <a:lnSpc>
                <a:spcPct val="100000"/>
              </a:lnSpc>
              <a:spcBef>
                <a:spcPts val="0"/>
              </a:spcBef>
              <a:spcAft>
                <a:spcPts val="0"/>
              </a:spcAft>
              <a:buClr>
                <a:srgbClr val="000000"/>
              </a:buClr>
              <a:buSzPts val="1400"/>
              <a:buFont typeface="Arial"/>
              <a:buNone/>
            </a:pPr>
            <a:r>
              <a:t/>
            </a:r>
            <a:endParaRPr b="0" i="0" sz="2133" u="none" cap="none" strike="noStrike">
              <a:solidFill>
                <a:srgbClr val="000000"/>
              </a:solidFill>
              <a:latin typeface="Arial"/>
              <a:ea typeface="Arial"/>
              <a:cs typeface="Arial"/>
              <a:sym typeface="Arial"/>
            </a:endParaRPr>
          </a:p>
        </p:txBody>
      </p:sp>
      <p:pic>
        <p:nvPicPr>
          <p:cNvPr id="908" name="Google Shape;908;p73"/>
          <p:cNvPicPr preferRelativeResize="0"/>
          <p:nvPr/>
        </p:nvPicPr>
        <p:blipFill rotWithShape="1">
          <a:blip r:embed="rId3">
            <a:alphaModFix/>
          </a:blip>
          <a:srcRect b="0" l="0" r="0" t="0"/>
          <a:stretch/>
        </p:blipFill>
        <p:spPr>
          <a:xfrm>
            <a:off x="1" y="6301648"/>
            <a:ext cx="1366092" cy="556352"/>
          </a:xfrm>
          <a:prstGeom prst="rect">
            <a:avLst/>
          </a:prstGeom>
          <a:noFill/>
          <a:ln>
            <a:noFill/>
          </a:ln>
        </p:spPr>
      </p:pic>
      <p:sp>
        <p:nvSpPr>
          <p:cNvPr id="909" name="Google Shape;909;p73"/>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489" u="none" cap="none" strike="noStrike">
                <a:solidFill>
                  <a:srgbClr val="000000"/>
                </a:solidFill>
                <a:latin typeface="Arial"/>
                <a:ea typeface="Arial"/>
                <a:cs typeface="Arial"/>
                <a:sym typeface="Arial"/>
              </a:rPr>
              <a:t>‹#›</a:t>
            </a:fld>
            <a:endParaRPr b="0" i="0" sz="2489" u="none" cap="none" strike="noStrike">
              <a:solidFill>
                <a:srgbClr val="000000"/>
              </a:solidFill>
              <a:latin typeface="Arial"/>
              <a:ea typeface="Arial"/>
              <a:cs typeface="Arial"/>
              <a:sym typeface="Arial"/>
            </a:endParaRPr>
          </a:p>
        </p:txBody>
      </p:sp>
      <p:pic>
        <p:nvPicPr>
          <p:cNvPr id="910" name="Google Shape;910;p73"/>
          <p:cNvPicPr preferRelativeResize="0"/>
          <p:nvPr/>
        </p:nvPicPr>
        <p:blipFill rotWithShape="1">
          <a:blip r:embed="rId4">
            <a:alphaModFix/>
          </a:blip>
          <a:srcRect b="0" l="0" r="0" t="0"/>
          <a:stretch/>
        </p:blipFill>
        <p:spPr>
          <a:xfrm>
            <a:off x="760089" y="2060996"/>
            <a:ext cx="7806292" cy="3609019"/>
          </a:xfrm>
          <a:prstGeom prst="rect">
            <a:avLst/>
          </a:prstGeom>
          <a:noFill/>
          <a:ln>
            <a:noFill/>
          </a:ln>
        </p:spPr>
      </p:pic>
      <p:sp>
        <p:nvSpPr>
          <p:cNvPr id="911" name="Google Shape;911;p73"/>
          <p:cNvSpPr/>
          <p:nvPr/>
        </p:nvSpPr>
        <p:spPr>
          <a:xfrm>
            <a:off x="9019143" y="2570029"/>
            <a:ext cx="2673427" cy="1703031"/>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T(n)= C1+C2(n+1)+C3(n)+C4</a:t>
            </a:r>
            <a:endParaRPr b="0" i="0" sz="106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T(n)= C1+C2n+C2+C3n+C4</a:t>
            </a:r>
            <a:endParaRPr b="0" i="0" sz="106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T(n)= C2n+C3n+C2+C1+C4</a:t>
            </a:r>
            <a:endParaRPr b="0" i="0" sz="106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T(n)= n(C2+C3)+(C2+C1+C4)</a:t>
            </a:r>
            <a:endParaRPr b="0" i="0" sz="106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T(n)= an+b</a:t>
            </a:r>
            <a:endParaRPr b="0" i="0" sz="106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Linear equation</a:t>
            </a:r>
            <a:endParaRPr/>
          </a:p>
          <a:p>
            <a:pPr indent="0" lvl="0" marL="0" marR="0" rtl="0" algn="l">
              <a:lnSpc>
                <a:spcPct val="100000"/>
              </a:lnSpc>
              <a:spcBef>
                <a:spcPts val="0"/>
              </a:spcBef>
              <a:spcAft>
                <a:spcPts val="0"/>
              </a:spcAft>
              <a:buClr>
                <a:srgbClr val="000000"/>
              </a:buClr>
              <a:buSzPts val="1467"/>
              <a:buFont typeface="Arial"/>
              <a:buNone/>
            </a:pPr>
            <a:r>
              <a:rPr b="0" i="0" lang="en-US" sz="1467" u="none" cap="none" strike="noStrike">
                <a:solidFill>
                  <a:srgbClr val="000000"/>
                </a:solidFill>
                <a:latin typeface="Calibri"/>
                <a:ea typeface="Calibri"/>
                <a:cs typeface="Calibri"/>
                <a:sym typeface="Calibri"/>
              </a:rPr>
              <a:t>Therefore T(n)=O(n)</a:t>
            </a:r>
            <a:r>
              <a:rPr b="0" i="0" lang="en-US" sz="1067"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912" name="Google Shape;912;p73"/>
          <p:cNvSpPr txBox="1"/>
          <p:nvPr>
            <p:ph idx="11" type="ftr"/>
          </p:nvPr>
        </p:nvSpPr>
        <p:spPr>
          <a:xfrm>
            <a:off x="3038622" y="6356351"/>
            <a:ext cx="7652824" cy="36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Arial"/>
                <a:ea typeface="Arial"/>
                <a:cs typeface="Arial"/>
                <a:sym typeface="Arial"/>
              </a:rPr>
              <a:t>Department of CSIT  Faculty: Nisha Rathi</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4"/>
          <p:cNvSpPr txBox="1"/>
          <p:nvPr>
            <p:ph type="title"/>
          </p:nvPr>
        </p:nvSpPr>
        <p:spPr>
          <a:xfrm>
            <a:off x="838200" y="365125"/>
            <a:ext cx="10515600" cy="1325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en-US"/>
              <a:t>One way and two-way linear search</a:t>
            </a:r>
            <a:endParaRPr/>
          </a:p>
        </p:txBody>
      </p:sp>
      <p:sp>
        <p:nvSpPr>
          <p:cNvPr id="918" name="Google Shape;918;p74"/>
          <p:cNvSpPr txBox="1"/>
          <p:nvPr>
            <p:ph idx="1" type="body"/>
          </p:nvPr>
        </p:nvSpPr>
        <p:spPr>
          <a:xfrm>
            <a:off x="838200" y="1825625"/>
            <a:ext cx="10515600" cy="4351200"/>
          </a:xfrm>
          <a:prstGeom prst="rect">
            <a:avLst/>
          </a:prstGeom>
          <a:noFill/>
          <a:ln>
            <a:noFill/>
          </a:ln>
        </p:spPr>
        <p:txBody>
          <a:bodyPr anchorCtr="0" anchor="t" bIns="34275" lIns="68575" spcFirstLastPara="1" rIns="68575" wrap="square" tIns="34275">
            <a:noAutofit/>
          </a:bodyPr>
          <a:lstStyle/>
          <a:p>
            <a:pPr indent="-334423" lvl="0" marL="609585" rtl="0" algn="l">
              <a:lnSpc>
                <a:spcPct val="90000"/>
              </a:lnSpc>
              <a:spcBef>
                <a:spcPts val="1067"/>
              </a:spcBef>
              <a:spcAft>
                <a:spcPts val="0"/>
              </a:spcAft>
              <a:buClr>
                <a:schemeClr val="dk1"/>
              </a:buClr>
              <a:buSzPts val="1400"/>
              <a:buNone/>
            </a:pPr>
            <a:r>
              <a:t/>
            </a:r>
            <a:endParaRPr/>
          </a:p>
        </p:txBody>
      </p:sp>
      <p:sp>
        <p:nvSpPr>
          <p:cNvPr id="919" name="Google Shape;919;p74"/>
          <p:cNvSpPr txBox="1"/>
          <p:nvPr>
            <p:ph idx="11" type="ftr"/>
          </p:nvPr>
        </p:nvSpPr>
        <p:spPr>
          <a:xfrm>
            <a:off x="4038600" y="6356351"/>
            <a:ext cx="4114800" cy="3652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en-US"/>
              <a:t>Department of CSITFaculty: Nisha Rathi</a:t>
            </a:r>
            <a:endParaRPr/>
          </a:p>
        </p:txBody>
      </p:sp>
      <p:sp>
        <p:nvSpPr>
          <p:cNvPr id="920" name="Google Shape;920;p74"/>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921" name="Google Shape;921;p74"/>
          <p:cNvPicPr preferRelativeResize="0"/>
          <p:nvPr/>
        </p:nvPicPr>
        <p:blipFill rotWithShape="1">
          <a:blip r:embed="rId3">
            <a:alphaModFix/>
          </a:blip>
          <a:srcRect b="0" l="0" r="0" t="0"/>
          <a:stretch/>
        </p:blipFill>
        <p:spPr>
          <a:xfrm>
            <a:off x="1616647" y="1736246"/>
            <a:ext cx="7597691" cy="435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2"/>
          <p:cNvSpPr txBox="1"/>
          <p:nvPr/>
        </p:nvSpPr>
        <p:spPr>
          <a:xfrm>
            <a:off x="838198" y="547815"/>
            <a:ext cx="10250716" cy="642357"/>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l">
              <a:lnSpc>
                <a:spcPct val="90000"/>
              </a:lnSpc>
              <a:spcBef>
                <a:spcPts val="0"/>
              </a:spcBef>
              <a:spcAft>
                <a:spcPts val="0"/>
              </a:spcAft>
              <a:buNone/>
            </a:pPr>
            <a:r>
              <a:rPr b="0" i="0" lang="en-US" sz="2800" u="none" cap="none" strike="noStrike">
                <a:solidFill>
                  <a:schemeClr val="dk1"/>
                </a:solidFill>
                <a:latin typeface="Calibri"/>
                <a:ea typeface="Calibri"/>
                <a:cs typeface="Calibri"/>
                <a:sym typeface="Calibri"/>
              </a:rPr>
              <a:t>Acropolis Institute of Technology and Research, Indore</a:t>
            </a:r>
            <a:endParaRPr/>
          </a:p>
          <a:p>
            <a:pPr indent="0" lvl="0" marL="0" marR="0" rtl="0" algn="l">
              <a:lnSpc>
                <a:spcPct val="90000"/>
              </a:lnSpc>
              <a:spcBef>
                <a:spcPts val="600"/>
              </a:spcBef>
              <a:spcAft>
                <a:spcPts val="0"/>
              </a:spcAft>
              <a:buNone/>
            </a:pPr>
            <a:r>
              <a:rPr b="1" i="0" lang="en-US" sz="2800" u="none" cap="none" strike="noStrike">
                <a:solidFill>
                  <a:schemeClr val="dk1"/>
                </a:solidFill>
                <a:latin typeface="Calibri"/>
                <a:ea typeface="Calibri"/>
                <a:cs typeface="Calibri"/>
                <a:sym typeface="Calibri"/>
              </a:rPr>
              <a:t>DS RECOMMENDED TEXTBOOKS</a:t>
            </a:r>
            <a:endParaRPr b="1"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
        <p:nvSpPr>
          <p:cNvPr id="111" name="Google Shape;111;p12"/>
          <p:cNvSpPr txBox="1"/>
          <p:nvPr/>
        </p:nvSpPr>
        <p:spPr>
          <a:xfrm>
            <a:off x="832310" y="6337446"/>
            <a:ext cx="5178960" cy="64235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2000" u="none" cap="none" strike="noStrike">
                <a:solidFill>
                  <a:schemeClr val="dk1"/>
                </a:solidFill>
                <a:latin typeface="Calibri"/>
                <a:ea typeface="Calibri"/>
                <a:cs typeface="Calibri"/>
                <a:sym typeface="Calibri"/>
              </a:rPr>
              <a:t>Department : CSIT, Faculty: Nisha Rathi</a:t>
            </a:r>
            <a:endParaRPr b="0" i="0" sz="2000" u="none" cap="none" strike="noStrike">
              <a:solidFill>
                <a:schemeClr val="dk1"/>
              </a:solidFill>
              <a:latin typeface="Calibri"/>
              <a:ea typeface="Calibri"/>
              <a:cs typeface="Calibri"/>
              <a:sym typeface="Calibri"/>
            </a:endParaRPr>
          </a:p>
        </p:txBody>
      </p:sp>
      <p:pic>
        <p:nvPicPr>
          <p:cNvPr id="112" name="Google Shape;112;p12"/>
          <p:cNvPicPr preferRelativeResize="0"/>
          <p:nvPr>
            <p:ph idx="1" type="body"/>
          </p:nvPr>
        </p:nvPicPr>
        <p:blipFill rotWithShape="1">
          <a:blip r:embed="rId3">
            <a:alphaModFix/>
          </a:blip>
          <a:srcRect b="0" l="0" r="0" t="0"/>
          <a:stretch/>
        </p:blipFill>
        <p:spPr>
          <a:xfrm>
            <a:off x="217713" y="1190172"/>
            <a:ext cx="9056916" cy="5147274"/>
          </a:xfrm>
          <a:prstGeom prst="rect">
            <a:avLst/>
          </a:prstGeom>
          <a:noFill/>
          <a:ln>
            <a:noFill/>
          </a:ln>
        </p:spPr>
      </p:pic>
      <p:pic>
        <p:nvPicPr>
          <p:cNvPr id="113" name="Google Shape;113;p12"/>
          <p:cNvPicPr preferRelativeResize="0"/>
          <p:nvPr/>
        </p:nvPicPr>
        <p:blipFill rotWithShape="1">
          <a:blip r:embed="rId4">
            <a:alphaModFix/>
          </a:blip>
          <a:srcRect b="0" l="0" r="0" t="0"/>
          <a:stretch/>
        </p:blipFill>
        <p:spPr>
          <a:xfrm>
            <a:off x="9434286" y="2421924"/>
            <a:ext cx="1824986" cy="14679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3"/>
          <p:cNvSpPr txBox="1"/>
          <p:nvPr/>
        </p:nvSpPr>
        <p:spPr>
          <a:xfrm>
            <a:off x="457200" y="502020"/>
            <a:ext cx="7491045" cy="567125"/>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US" sz="2400" u="none" cap="none" strike="noStrike">
                <a:solidFill>
                  <a:schemeClr val="dk1"/>
                </a:solidFill>
                <a:latin typeface="Calibri"/>
                <a:ea typeface="Calibri"/>
                <a:cs typeface="Calibri"/>
                <a:sym typeface="Calibri"/>
              </a:rPr>
              <a:t>Acropolis Institute of Technology &amp; Research, Indore</a:t>
            </a:r>
            <a:endParaRPr b="1" i="0" sz="2400" u="none" cap="none" strike="noStrike">
              <a:solidFill>
                <a:schemeClr val="dk1"/>
              </a:solidFill>
              <a:latin typeface="Calibri"/>
              <a:ea typeface="Calibri"/>
              <a:cs typeface="Calibri"/>
              <a:sym typeface="Calibri"/>
            </a:endParaRPr>
          </a:p>
        </p:txBody>
      </p:sp>
      <p:sp>
        <p:nvSpPr>
          <p:cNvPr id="120" name="Google Shape;120;p13"/>
          <p:cNvSpPr txBox="1"/>
          <p:nvPr>
            <p:ph idx="1" type="body"/>
          </p:nvPr>
        </p:nvSpPr>
        <p:spPr>
          <a:xfrm>
            <a:off x="880389" y="1550300"/>
            <a:ext cx="5636889" cy="41049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t>COURSE OBJECTIVES</a:t>
            </a:r>
            <a:endParaRPr/>
          </a:p>
          <a:p>
            <a:pPr indent="0" lvl="0" marL="0" rtl="0" algn="l">
              <a:lnSpc>
                <a:spcPct val="90000"/>
              </a:lnSpc>
              <a:spcBef>
                <a:spcPts val="1440"/>
              </a:spcBef>
              <a:spcAft>
                <a:spcPts val="0"/>
              </a:spcAft>
              <a:buClr>
                <a:schemeClr val="dk1"/>
              </a:buClr>
              <a:buSzPts val="2000"/>
              <a:buNone/>
            </a:pPr>
            <a:r>
              <a:rPr lang="en-US" sz="2000"/>
              <a:t>1. To introduce the concepts of linear, non-linear data structures , the operations performed on them</a:t>
            </a:r>
            <a:endParaRPr/>
          </a:p>
          <a:p>
            <a:pPr indent="0" lvl="0" marL="0" rtl="0" algn="l">
              <a:lnSpc>
                <a:spcPct val="90000"/>
              </a:lnSpc>
              <a:spcBef>
                <a:spcPts val="1440"/>
              </a:spcBef>
              <a:spcAft>
                <a:spcPts val="0"/>
              </a:spcAft>
              <a:buClr>
                <a:schemeClr val="dk1"/>
              </a:buClr>
              <a:buSzPts val="2000"/>
              <a:buNone/>
            </a:pPr>
            <a:r>
              <a:rPr lang="en-US" sz="2000"/>
              <a:t>and the applications of various data structures.</a:t>
            </a:r>
            <a:endParaRPr/>
          </a:p>
          <a:p>
            <a:pPr indent="0" lvl="0" marL="0" rtl="0" algn="l">
              <a:lnSpc>
                <a:spcPct val="90000"/>
              </a:lnSpc>
              <a:spcBef>
                <a:spcPts val="1440"/>
              </a:spcBef>
              <a:spcAft>
                <a:spcPts val="0"/>
              </a:spcAft>
              <a:buClr>
                <a:schemeClr val="dk1"/>
              </a:buClr>
              <a:buSzPts val="2000"/>
              <a:buNone/>
            </a:pPr>
            <a:r>
              <a:rPr lang="en-US" sz="2000"/>
              <a:t>2. To introduce various algorithms of searching and sorting.</a:t>
            </a:r>
            <a:endParaRPr/>
          </a:p>
          <a:p>
            <a:pPr indent="0" lvl="0" marL="0" rtl="0" algn="l">
              <a:lnSpc>
                <a:spcPct val="90000"/>
              </a:lnSpc>
              <a:spcBef>
                <a:spcPts val="1440"/>
              </a:spcBef>
              <a:spcAft>
                <a:spcPts val="0"/>
              </a:spcAft>
              <a:buClr>
                <a:schemeClr val="dk1"/>
              </a:buClr>
              <a:buSzPts val="2000"/>
              <a:buNone/>
            </a:pPr>
            <a:r>
              <a:rPr lang="en-US" sz="2000"/>
              <a:t>3. To understand the basic concepts of stacks, queues, linked lists, trees and graphs</a:t>
            </a:r>
            <a:endParaRPr/>
          </a:p>
          <a:p>
            <a:pPr indent="0" lvl="0" marL="0" rtl="0" algn="l">
              <a:lnSpc>
                <a:spcPct val="90000"/>
              </a:lnSpc>
              <a:spcBef>
                <a:spcPts val="1440"/>
              </a:spcBef>
              <a:spcAft>
                <a:spcPts val="0"/>
              </a:spcAft>
              <a:buClr>
                <a:schemeClr val="dk1"/>
              </a:buClr>
              <a:buSzPts val="2000"/>
              <a:buNone/>
            </a:pPr>
            <a:r>
              <a:rPr lang="en-US" sz="2000"/>
              <a:t>4. To enable students to write algorithms for solving various problems using data structures</a:t>
            </a:r>
            <a:endParaRPr/>
          </a:p>
        </p:txBody>
      </p:sp>
      <p:sp>
        <p:nvSpPr>
          <p:cNvPr id="121" name="Google Shape;121;p13"/>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3"/>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3"/>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3"/>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5" name="Google Shape;125;p13"/>
          <p:cNvPicPr preferRelativeResize="0"/>
          <p:nvPr/>
        </p:nvPicPr>
        <p:blipFill rotWithShape="1">
          <a:blip r:embed="rId3">
            <a:alphaModFix/>
          </a:blip>
          <a:srcRect b="0" l="0" r="0" t="0"/>
          <a:stretch/>
        </p:blipFill>
        <p:spPr>
          <a:xfrm>
            <a:off x="7075967" y="1883011"/>
            <a:ext cx="4170530" cy="3123871"/>
          </a:xfrm>
          <a:prstGeom prst="rect">
            <a:avLst/>
          </a:prstGeom>
          <a:noFill/>
          <a:ln>
            <a:noFill/>
          </a:ln>
        </p:spPr>
      </p:pic>
      <p:sp>
        <p:nvSpPr>
          <p:cNvPr id="126" name="Google Shape;126;p13"/>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Department : CSIT, Faculty: Nisha Rathi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4"/>
          <p:cNvSpPr txBox="1"/>
          <p:nvPr/>
        </p:nvSpPr>
        <p:spPr>
          <a:xfrm>
            <a:off x="4100995" y="489509"/>
            <a:ext cx="7842476" cy="474512"/>
          </a:xfrm>
          <a:prstGeom prst="rect">
            <a:avLst/>
          </a:prstGeom>
          <a:noFill/>
          <a:ln>
            <a:noFill/>
          </a:ln>
        </p:spPr>
        <p:txBody>
          <a:bodyPr anchorCtr="0" anchor="b" bIns="45700" lIns="91425" spcFirstLastPara="1" rIns="91425" wrap="square" tIns="45700">
            <a:normAutofit lnSpcReduction="10000"/>
          </a:bodyPr>
          <a:lstStyle/>
          <a:p>
            <a:pPr indent="0" lvl="0" marL="0" marR="0" rtl="0" algn="l">
              <a:lnSpc>
                <a:spcPct val="90000"/>
              </a:lnSpc>
              <a:spcBef>
                <a:spcPts val="0"/>
              </a:spcBef>
              <a:spcAft>
                <a:spcPts val="0"/>
              </a:spcAft>
              <a:buNone/>
            </a:pPr>
            <a:r>
              <a:rPr b="1" i="0" lang="en-US" sz="2800" u="none" cap="none" strike="noStrike">
                <a:solidFill>
                  <a:schemeClr val="dk1"/>
                </a:solidFill>
                <a:latin typeface="Calibri"/>
                <a:ea typeface="Calibri"/>
                <a:cs typeface="Calibri"/>
                <a:sym typeface="Calibri"/>
              </a:rPr>
              <a:t>Acropolis Institute of Technology &amp; Research, Indore</a:t>
            </a:r>
            <a:endParaRPr b="1" i="0" sz="2800" u="none" cap="none" strike="noStrike">
              <a:solidFill>
                <a:schemeClr val="dk1"/>
              </a:solidFill>
              <a:latin typeface="Calibri"/>
              <a:ea typeface="Calibri"/>
              <a:cs typeface="Calibri"/>
              <a:sym typeface="Calibri"/>
            </a:endParaRPr>
          </a:p>
        </p:txBody>
      </p:sp>
      <p:pic>
        <p:nvPicPr>
          <p:cNvPr id="133" name="Google Shape;133;p14"/>
          <p:cNvPicPr preferRelativeResize="0"/>
          <p:nvPr/>
        </p:nvPicPr>
        <p:blipFill rotWithShape="1">
          <a:blip r:embed="rId3">
            <a:alphaModFix/>
          </a:blip>
          <a:srcRect b="0" l="0" r="0" t="0"/>
          <a:stretch/>
        </p:blipFill>
        <p:spPr>
          <a:xfrm>
            <a:off x="1068130" y="1761461"/>
            <a:ext cx="3876165" cy="2903382"/>
          </a:xfrm>
          <a:prstGeom prst="rect">
            <a:avLst/>
          </a:prstGeom>
          <a:noFill/>
          <a:ln>
            <a:noFill/>
          </a:ln>
        </p:spPr>
      </p:pic>
      <p:sp>
        <p:nvSpPr>
          <p:cNvPr id="134" name="Google Shape;134;p14"/>
          <p:cNvSpPr txBox="1"/>
          <p:nvPr>
            <p:ph idx="1" type="body"/>
          </p:nvPr>
        </p:nvSpPr>
        <p:spPr>
          <a:xfrm>
            <a:off x="5596501" y="1041752"/>
            <a:ext cx="6346969" cy="50776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i="0" lang="en-US" sz="1800" u="none" strike="noStrike"/>
              <a:t>COURSE OUTCOMES</a:t>
            </a:r>
            <a:endParaRPr/>
          </a:p>
          <a:p>
            <a:pPr indent="0" lvl="0" marL="0" rtl="0" algn="l">
              <a:lnSpc>
                <a:spcPct val="90000"/>
              </a:lnSpc>
              <a:spcBef>
                <a:spcPts val="1000"/>
              </a:spcBef>
              <a:spcAft>
                <a:spcPts val="0"/>
              </a:spcAft>
              <a:buClr>
                <a:schemeClr val="dk1"/>
              </a:buClr>
              <a:buSzPts val="1800"/>
              <a:buNone/>
            </a:pPr>
            <a:r>
              <a:rPr b="0" i="0" lang="en-US" sz="1800" u="none" strike="noStrike"/>
              <a:t>After completion of this course, the students would be able to:</a:t>
            </a:r>
            <a:endParaRPr/>
          </a:p>
          <a:p>
            <a:pPr indent="0" lvl="0" marL="0" rtl="0" algn="l">
              <a:lnSpc>
                <a:spcPct val="90000"/>
              </a:lnSpc>
              <a:spcBef>
                <a:spcPts val="1000"/>
              </a:spcBef>
              <a:spcAft>
                <a:spcPts val="0"/>
              </a:spcAft>
              <a:buClr>
                <a:schemeClr val="dk1"/>
              </a:buClr>
              <a:buSzPts val="1800"/>
              <a:buNone/>
            </a:pPr>
            <a:r>
              <a:rPr b="1" i="0" lang="en-US" sz="1800" u="none" strike="noStrike"/>
              <a:t>CO1.</a:t>
            </a:r>
            <a:r>
              <a:rPr b="0" i="0" lang="en-US" sz="1800" u="none" strike="noStrike"/>
              <a:t> For a given search problem (linear search and binary search) student will be able to implement it.</a:t>
            </a:r>
            <a:endParaRPr/>
          </a:p>
          <a:p>
            <a:pPr indent="0" lvl="0" marL="0" rtl="0" algn="l">
              <a:lnSpc>
                <a:spcPct val="90000"/>
              </a:lnSpc>
              <a:spcBef>
                <a:spcPts val="1000"/>
              </a:spcBef>
              <a:spcAft>
                <a:spcPts val="0"/>
              </a:spcAft>
              <a:buClr>
                <a:schemeClr val="dk1"/>
              </a:buClr>
              <a:buSzPts val="1800"/>
              <a:buNone/>
            </a:pPr>
            <a:r>
              <a:rPr b="1" i="0" lang="en-US" sz="1800" u="none" strike="noStrike"/>
              <a:t>CO2.</a:t>
            </a:r>
            <a:r>
              <a:rPr b="0" i="0" lang="en-US" sz="1800" u="none" strike="noStrike"/>
              <a:t> For a given problem of stacks, queues and link lists, students will be able to implement it and analyze the same to determine the time and computation complexity.</a:t>
            </a:r>
            <a:endParaRPr/>
          </a:p>
          <a:p>
            <a:pPr indent="0" lvl="0" marL="0" rtl="0" algn="l">
              <a:lnSpc>
                <a:spcPct val="90000"/>
              </a:lnSpc>
              <a:spcBef>
                <a:spcPts val="1000"/>
              </a:spcBef>
              <a:spcAft>
                <a:spcPts val="0"/>
              </a:spcAft>
              <a:buClr>
                <a:schemeClr val="dk1"/>
              </a:buClr>
              <a:buSzPts val="1800"/>
              <a:buNone/>
            </a:pPr>
            <a:r>
              <a:rPr b="1" i="0" lang="en-US" sz="1800" u="none" strike="noStrike"/>
              <a:t>CO3.</a:t>
            </a:r>
            <a:r>
              <a:rPr b="0" i="0" lang="en-US" sz="1800" u="none" strike="noStrike"/>
              <a:t> Students will be able to write an algorithm for selection sort, insertion sort, quick sort, merge sort, heap sort, bubble sort and compare their performance.</a:t>
            </a:r>
            <a:endParaRPr/>
          </a:p>
          <a:p>
            <a:pPr indent="0" lvl="0" marL="0" rtl="0" algn="l">
              <a:lnSpc>
                <a:spcPct val="90000"/>
              </a:lnSpc>
              <a:spcBef>
                <a:spcPts val="1000"/>
              </a:spcBef>
              <a:spcAft>
                <a:spcPts val="0"/>
              </a:spcAft>
              <a:buClr>
                <a:schemeClr val="dk1"/>
              </a:buClr>
              <a:buSzPts val="1800"/>
              <a:buNone/>
            </a:pPr>
            <a:r>
              <a:rPr b="1" i="0" lang="en-US" sz="1800" u="none" strike="noStrike"/>
              <a:t>CO4.</a:t>
            </a:r>
            <a:r>
              <a:rPr b="0" i="0" lang="en-US" sz="1800" u="none" strike="noStrike"/>
              <a:t> Students will be able to implement tree, graph search and traversal algorithms</a:t>
            </a:r>
            <a:endParaRPr/>
          </a:p>
        </p:txBody>
      </p:sp>
      <p:sp>
        <p:nvSpPr>
          <p:cNvPr id="135" name="Google Shape;135;p14"/>
          <p:cNvSpPr/>
          <p:nvPr/>
        </p:nvSpPr>
        <p:spPr>
          <a:xfrm flipH="1" rot="10800000">
            <a:off x="0" y="6400799"/>
            <a:ext cx="12192000" cy="456773"/>
          </a:xfrm>
          <a:prstGeom prst="rect">
            <a:avLst/>
          </a:prstGeom>
          <a:gradFill>
            <a:gsLst>
              <a:gs pos="0">
                <a:schemeClr val="accent1"/>
              </a:gs>
              <a:gs pos="90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4"/>
          <p:cNvSpPr/>
          <p:nvPr/>
        </p:nvSpPr>
        <p:spPr>
          <a:xfrm flipH="1">
            <a:off x="4038599" y="6400799"/>
            <a:ext cx="8153398" cy="456772"/>
          </a:xfrm>
          <a:prstGeom prst="rect">
            <a:avLst/>
          </a:prstGeom>
          <a:gradFill>
            <a:gsLst>
              <a:gs pos="0">
                <a:srgbClr val="000000">
                  <a:alpha val="49803"/>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4"/>
          <p:cNvSpPr txBox="1"/>
          <p:nvPr/>
        </p:nvSpPr>
        <p:spPr>
          <a:xfrm>
            <a:off x="4100995" y="6478530"/>
            <a:ext cx="867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Department : CSIT, Faculty: Nisha Rathi</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