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grandir Grand Medium" panose="020B0604020202020204" charset="0"/>
      <p:regular r:id="rId7"/>
    </p:embeddedFont>
    <p:embeddedFont>
      <p:font typeface="Barlow Bold" panose="020B0604020202020204" charset="0"/>
      <p:regular r:id="rId8"/>
    </p:embeddedFont>
    <p:embeddedFont>
      <p:font typeface="Barlow Medium" panose="020F0502020204030204" pitchFamily="2" charset="0"/>
      <p:regular r:id="rId9"/>
      <p:italic r:id="rId10"/>
    </p:embeddedFont>
    <p:embeddedFont>
      <p:font typeface="Barlow Semi-Bold" panose="020B0604020202020204" charset="0"/>
      <p:regular r:id="rId11"/>
    </p:embeddedFont>
    <p:embeddedFont>
      <p:font typeface="Baskerville Display PT Italic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Inter Semi-Bold" panose="020B0604020202020204" charset="0"/>
      <p:regular r:id="rId14"/>
    </p:embeddedFont>
    <p:embeddedFont>
      <p:font typeface="Kollektif Bold" panose="020B0604020202020204" charset="0"/>
      <p:regular r:id="rId15"/>
    </p:embeddedFont>
    <p:embeddedFont>
      <p:font typeface="Tex Gyre Termes" panose="020B0604020202020204" charset="0"/>
      <p:regular r:id="rId16"/>
    </p:embeddedFont>
    <p:embeddedFont>
      <p:font typeface="TT Drugs" panose="020B0604020202020204" charset="0"/>
      <p:regular r:id="rId17"/>
    </p:embeddedFont>
    <p:embeddedFont>
      <p:font typeface="TT Drug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jpeg"/><Relationship Id="rId7" Type="http://schemas.openxmlformats.org/officeDocument/2006/relationships/image" Target="../media/image4.sv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90749" y="-1500578"/>
            <a:ext cx="2456326" cy="2456326"/>
          </a:xfrm>
          <a:custGeom>
            <a:avLst/>
            <a:gdLst/>
            <a:ahLst/>
            <a:cxnLst/>
            <a:rect l="l" t="t" r="r" b="b"/>
            <a:pathLst>
              <a:path w="2456326" h="2456326">
                <a:moveTo>
                  <a:pt x="0" y="0"/>
                </a:moveTo>
                <a:lnTo>
                  <a:pt x="2456326" y="0"/>
                </a:lnTo>
                <a:lnTo>
                  <a:pt x="2456326" y="2456326"/>
                </a:lnTo>
                <a:lnTo>
                  <a:pt x="0" y="245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332996" y="1596263"/>
            <a:ext cx="18953991" cy="0"/>
          </a:xfrm>
          <a:prstGeom prst="line">
            <a:avLst/>
          </a:prstGeom>
          <a:ln w="1905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174276" y="9633310"/>
            <a:ext cx="18953991" cy="0"/>
          </a:xfrm>
          <a:prstGeom prst="line">
            <a:avLst/>
          </a:prstGeom>
          <a:ln w="1905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952629" y="3098744"/>
            <a:ext cx="8484775" cy="4118131"/>
            <a:chOff x="0" y="0"/>
            <a:chExt cx="2234673" cy="10846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34673" cy="1084611"/>
            </a:xfrm>
            <a:custGeom>
              <a:avLst/>
              <a:gdLst/>
              <a:ahLst/>
              <a:cxnLst/>
              <a:rect l="l" t="t" r="r" b="b"/>
              <a:pathLst>
                <a:path w="2234673" h="1084611">
                  <a:moveTo>
                    <a:pt x="0" y="0"/>
                  </a:moveTo>
                  <a:lnTo>
                    <a:pt x="2234673" y="0"/>
                  </a:lnTo>
                  <a:lnTo>
                    <a:pt x="2234673" y="1084611"/>
                  </a:lnTo>
                  <a:lnTo>
                    <a:pt x="0" y="10846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34673" cy="1122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75931" y="8893655"/>
            <a:ext cx="2786691" cy="2786691"/>
          </a:xfrm>
          <a:custGeom>
            <a:avLst/>
            <a:gdLst/>
            <a:ahLst/>
            <a:cxnLst/>
            <a:rect l="l" t="t" r="r" b="b"/>
            <a:pathLst>
              <a:path w="2786691" h="2786691">
                <a:moveTo>
                  <a:pt x="0" y="0"/>
                </a:moveTo>
                <a:lnTo>
                  <a:pt x="2786690" y="0"/>
                </a:lnTo>
                <a:lnTo>
                  <a:pt x="2786690" y="2786690"/>
                </a:lnTo>
                <a:lnTo>
                  <a:pt x="0" y="2786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52629" y="2301008"/>
            <a:ext cx="8484775" cy="4940603"/>
          </a:xfrm>
          <a:custGeom>
            <a:avLst/>
            <a:gdLst/>
            <a:ahLst/>
            <a:cxnLst/>
            <a:rect l="l" t="t" r="r" b="b"/>
            <a:pathLst>
              <a:path w="8484775" h="4940603">
                <a:moveTo>
                  <a:pt x="0" y="0"/>
                </a:moveTo>
                <a:lnTo>
                  <a:pt x="8484774" y="0"/>
                </a:lnTo>
                <a:lnTo>
                  <a:pt x="8484774" y="4940603"/>
                </a:lnTo>
                <a:lnTo>
                  <a:pt x="0" y="49406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351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317573"/>
            <a:ext cx="10128278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Content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48711" y="3020140"/>
            <a:ext cx="691058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Drugs"/>
                <a:ea typeface="TT Drugs"/>
                <a:cs typeface="TT Drugs"/>
                <a:sym typeface="TT Drugs"/>
              </a:rPr>
              <a:t>Project Title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48711" y="3761660"/>
            <a:ext cx="691058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Drugs"/>
                <a:ea typeface="TT Drugs"/>
                <a:cs typeface="TT Drugs"/>
                <a:sym typeface="TT Drugs"/>
              </a:rPr>
              <a:t>Objective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48711" y="4504610"/>
            <a:ext cx="691058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Drugs"/>
                <a:ea typeface="TT Drugs"/>
                <a:cs typeface="TT Drugs"/>
                <a:sym typeface="TT Drugs"/>
              </a:rPr>
              <a:t>Our Roles and Responsibilities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48711" y="5247560"/>
            <a:ext cx="691058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Drugs"/>
                <a:ea typeface="TT Drugs"/>
                <a:cs typeface="TT Drugs"/>
                <a:sym typeface="TT Drugs"/>
              </a:rPr>
              <a:t>Programming Language Used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48711" y="6000035"/>
            <a:ext cx="691058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T Drugs"/>
                <a:ea typeface="TT Drugs"/>
                <a:cs typeface="TT Drugs"/>
                <a:sym typeface="TT Drugs"/>
              </a:rPr>
              <a:t>Team work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08E9C89-185B-A29D-DA7D-FC92EB06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8640321"/>
            <a:ext cx="9372600" cy="495285"/>
          </a:xfrm>
        </p:spPr>
        <p:txBody>
          <a:bodyPr>
            <a:norm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- https://github.com/Ujjval-1/LDU_decomposition.git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285571" y="0"/>
            <a:ext cx="8002429" cy="10287000"/>
          </a:xfrm>
          <a:custGeom>
            <a:avLst/>
            <a:gdLst/>
            <a:ahLst/>
            <a:cxnLst/>
            <a:rect l="l" t="t" r="r" b="b"/>
            <a:pathLst>
              <a:path w="8002429" h="10287000">
                <a:moveTo>
                  <a:pt x="8002429" y="0"/>
                </a:moveTo>
                <a:lnTo>
                  <a:pt x="0" y="0"/>
                </a:lnTo>
                <a:lnTo>
                  <a:pt x="0" y="10287000"/>
                </a:lnTo>
                <a:lnTo>
                  <a:pt x="8002429" y="10287000"/>
                </a:lnTo>
                <a:lnTo>
                  <a:pt x="80024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416472" y="1028700"/>
            <a:ext cx="7842828" cy="784282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9416472" y="1243573"/>
            <a:ext cx="7627955" cy="762795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870272"/>
            <a:ext cx="6095434" cy="1138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9"/>
              </a:lnSpc>
            </a:pPr>
            <a:r>
              <a:rPr lang="en-US" sz="7655" b="1">
                <a:solidFill>
                  <a:srgbClr val="1A1A1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  OBJECTIVE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37012" y="3831821"/>
            <a:ext cx="41071" cy="146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73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43964" y="2792849"/>
            <a:ext cx="9435931" cy="1231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2"/>
              </a:lnSpc>
            </a:pPr>
            <a:r>
              <a:rPr lang="en-US" sz="3530" b="1">
                <a:solidFill>
                  <a:srgbClr val="1A1A1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design a web-based LDU factorization</a:t>
            </a:r>
          </a:p>
          <a:p>
            <a:pPr algn="ctr">
              <a:lnSpc>
                <a:spcPts val="4942"/>
              </a:lnSpc>
            </a:pPr>
            <a:r>
              <a:rPr lang="en-US" sz="3530" b="1">
                <a:solidFill>
                  <a:srgbClr val="1A1A1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calculator for square matrices.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3964" y="4774796"/>
            <a:ext cx="9647000" cy="2517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5"/>
              </a:lnSpc>
            </a:pPr>
            <a:r>
              <a:rPr lang="en-US" sz="3575" b="1">
                <a:solidFill>
                  <a:srgbClr val="1A1A1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provide an interactive tool for simplifying linear algebracomputations and visualizingmatrix factorization.</a:t>
            </a:r>
          </a:p>
          <a:p>
            <a:pPr algn="ctr">
              <a:lnSpc>
                <a:spcPts val="5005"/>
              </a:lnSpc>
            </a:pPr>
            <a:endParaRPr lang="en-US" sz="3575" b="1">
              <a:solidFill>
                <a:srgbClr val="1A1A1A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05563"/>
            <a:ext cx="1453186" cy="1453181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9441862" y="2705563"/>
            <a:ext cx="1453186" cy="1453181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062" r="-3761" b="-55574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7114111"/>
            <a:ext cx="1453186" cy="145318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23015" b="-2301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27244" y="2705563"/>
            <a:ext cx="1453186" cy="1453181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25236" b="-25236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028700" y="4909837"/>
            <a:ext cx="1453186" cy="1453181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t="-6352" b="-6352"/>
              </a:stretch>
            </a:blipFill>
          </p:spPr>
        </p:sp>
      </p:grpSp>
      <p:sp>
        <p:nvSpPr>
          <p:cNvPr id="12" name="AutoShape 12"/>
          <p:cNvSpPr/>
          <p:nvPr/>
        </p:nvSpPr>
        <p:spPr>
          <a:xfrm>
            <a:off x="-332996" y="1596263"/>
            <a:ext cx="18953991" cy="0"/>
          </a:xfrm>
          <a:prstGeom prst="line">
            <a:avLst/>
          </a:prstGeom>
          <a:ln w="1905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-174276" y="9633310"/>
            <a:ext cx="18953991" cy="0"/>
          </a:xfrm>
          <a:prstGeom prst="line">
            <a:avLst/>
          </a:prstGeom>
          <a:ln w="1905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4036754" y="8444101"/>
            <a:ext cx="2786691" cy="2786691"/>
          </a:xfrm>
          <a:custGeom>
            <a:avLst/>
            <a:gdLst/>
            <a:ahLst/>
            <a:cxnLst/>
            <a:rect l="l" t="t" r="r" b="b"/>
            <a:pathLst>
              <a:path w="2786691" h="2786691">
                <a:moveTo>
                  <a:pt x="0" y="0"/>
                </a:moveTo>
                <a:lnTo>
                  <a:pt x="2786690" y="0"/>
                </a:lnTo>
                <a:lnTo>
                  <a:pt x="2786690" y="2786691"/>
                </a:lnTo>
                <a:lnTo>
                  <a:pt x="0" y="278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9441862" y="4793164"/>
            <a:ext cx="1453186" cy="1453181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38468" r="-30866" b="-106822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2642355" y="2822236"/>
            <a:ext cx="5959560" cy="1219835"/>
            <a:chOff x="0" y="0"/>
            <a:chExt cx="7946080" cy="1626446"/>
          </a:xfrm>
        </p:grpSpPr>
        <p:sp>
          <p:nvSpPr>
            <p:cNvPr id="18" name="TextBox 18"/>
            <p:cNvSpPr txBox="1"/>
            <p:nvPr/>
          </p:nvSpPr>
          <p:spPr>
            <a:xfrm>
              <a:off x="0" y="0"/>
              <a:ext cx="794608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00000"/>
                  </a:solidFill>
                  <a:latin typeface="TT Drugs Bold"/>
                  <a:ea typeface="TT Drugs Bold"/>
                  <a:cs typeface="TT Drugs Bold"/>
                  <a:sym typeface="TT Drugs Bold"/>
                </a:rPr>
                <a:t>UJJVAL BAIJAL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706755"/>
              <a:ext cx="7946080" cy="919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100" dirty="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HTML, Tracking Progress</a:t>
              </a:r>
            </a:p>
            <a:p>
              <a:pPr algn="l">
                <a:lnSpc>
                  <a:spcPts val="2800"/>
                </a:lnSpc>
              </a:pPr>
              <a:r>
                <a:rPr lang="en-US" sz="2000" spc="100" dirty="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su-24149@sitare.org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056974" y="2705563"/>
            <a:ext cx="6202326" cy="1219835"/>
            <a:chOff x="0" y="0"/>
            <a:chExt cx="8269768" cy="162644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0"/>
              <a:ext cx="8269768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00000"/>
                  </a:solidFill>
                  <a:latin typeface="TT Drugs Bold"/>
                  <a:ea typeface="TT Drugs Bold"/>
                  <a:cs typeface="TT Drugs Bold"/>
                  <a:sym typeface="TT Drugs Bold"/>
                </a:rPr>
                <a:t>ISHANT BHOYAR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06755"/>
              <a:ext cx="8269768" cy="919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10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GIT-HUB, Documentation</a:t>
              </a:r>
            </a:p>
            <a:p>
              <a:pPr algn="l">
                <a:lnSpc>
                  <a:spcPts val="2800"/>
                </a:lnSpc>
              </a:pPr>
              <a:r>
                <a:rPr lang="en-US" sz="2000" spc="10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su-24060@sitare.org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642355" y="7224266"/>
            <a:ext cx="5959560" cy="1219835"/>
            <a:chOff x="0" y="0"/>
            <a:chExt cx="7946080" cy="1626446"/>
          </a:xfrm>
        </p:grpSpPr>
        <p:sp>
          <p:nvSpPr>
            <p:cNvPr id="24" name="TextBox 24"/>
            <p:cNvSpPr txBox="1"/>
            <p:nvPr/>
          </p:nvSpPr>
          <p:spPr>
            <a:xfrm>
              <a:off x="0" y="0"/>
              <a:ext cx="794608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00000"/>
                  </a:solidFill>
                  <a:latin typeface="TT Drugs Bold"/>
                  <a:ea typeface="TT Drugs Bold"/>
                  <a:cs typeface="TT Drugs Bold"/>
                  <a:sym typeface="TT Drugs Bold"/>
                </a:rPr>
                <a:t>AYUSH KUMAR YADAV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706755"/>
              <a:ext cx="7946080" cy="919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10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HTML </a:t>
              </a:r>
            </a:p>
            <a:p>
              <a:pPr algn="l">
                <a:lnSpc>
                  <a:spcPts val="2800"/>
                </a:lnSpc>
              </a:pPr>
              <a:r>
                <a:rPr lang="en-US" sz="2000" spc="10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su-24030@sitare.org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643811" y="4964915"/>
            <a:ext cx="5959560" cy="1219835"/>
            <a:chOff x="0" y="0"/>
            <a:chExt cx="7946080" cy="162644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0"/>
              <a:ext cx="794608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00000"/>
                  </a:solidFill>
                  <a:latin typeface="TT Drugs Bold"/>
                  <a:ea typeface="TT Drugs Bold"/>
                  <a:cs typeface="TT Drugs Bold"/>
                  <a:sym typeface="TT Drugs Bold"/>
                </a:rPr>
                <a:t>HIMANSHU KUMAR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706755"/>
              <a:ext cx="7946080" cy="919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10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CSS, Report of Team</a:t>
              </a:r>
            </a:p>
            <a:p>
              <a:pPr algn="l">
                <a:lnSpc>
                  <a:spcPts val="2800"/>
                </a:lnSpc>
              </a:pPr>
              <a:r>
                <a:rPr lang="en-US" sz="2000" spc="10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su-24057@sitare.org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056974" y="5026510"/>
            <a:ext cx="5959560" cy="1219835"/>
            <a:chOff x="0" y="0"/>
            <a:chExt cx="7946080" cy="1626446"/>
          </a:xfrm>
        </p:grpSpPr>
        <p:sp>
          <p:nvSpPr>
            <p:cNvPr id="30" name="TextBox 30"/>
            <p:cNvSpPr txBox="1"/>
            <p:nvPr/>
          </p:nvSpPr>
          <p:spPr>
            <a:xfrm>
              <a:off x="0" y="0"/>
              <a:ext cx="794608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00000"/>
                  </a:solidFill>
                  <a:latin typeface="TT Drugs Bold"/>
                  <a:ea typeface="TT Drugs Bold"/>
                  <a:cs typeface="TT Drugs Bold"/>
                  <a:sym typeface="TT Drugs Bold"/>
                </a:rPr>
                <a:t>HIMANSHU CHUNDAWAT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706755"/>
              <a:ext cx="7946080" cy="919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100" dirty="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CSS, Mentoring the Team</a:t>
              </a:r>
            </a:p>
            <a:p>
              <a:pPr algn="l">
                <a:lnSpc>
                  <a:spcPts val="2800"/>
                </a:lnSpc>
              </a:pPr>
              <a:r>
                <a:rPr lang="en-US" sz="2000" spc="100" dirty="0">
                  <a:solidFill>
                    <a:srgbClr val="0000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su-24056@sitare.org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872189" y="317573"/>
            <a:ext cx="12543623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000000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Our Team Members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9415" y="3978001"/>
            <a:ext cx="4183420" cy="3660492"/>
            <a:chOff x="0" y="0"/>
            <a:chExt cx="812800" cy="711200"/>
          </a:xfrm>
        </p:grpSpPr>
        <p:sp>
          <p:nvSpPr>
            <p:cNvPr id="3" name="Freeform 3"/>
            <p:cNvSpPr/>
            <p:nvPr/>
          </p:nvSpPr>
          <p:spPr>
            <a:xfrm>
              <a:off x="29129" y="42958"/>
              <a:ext cx="754542" cy="668242"/>
            </a:xfrm>
            <a:custGeom>
              <a:avLst/>
              <a:gdLst/>
              <a:ahLst/>
              <a:cxnLst/>
              <a:rect l="l" t="t" r="r" b="b"/>
              <a:pathLst>
                <a:path w="754542" h="668242">
                  <a:moveTo>
                    <a:pt x="413998" y="21314"/>
                  </a:moveTo>
                  <a:lnTo>
                    <a:pt x="746944" y="603970"/>
                  </a:lnTo>
                  <a:cubicBezTo>
                    <a:pt x="754542" y="617266"/>
                    <a:pt x="754487" y="633601"/>
                    <a:pt x="746801" y="646846"/>
                  </a:cubicBezTo>
                  <a:cubicBezTo>
                    <a:pt x="739115" y="660090"/>
                    <a:pt x="724960" y="668242"/>
                    <a:pt x="709646" y="668242"/>
                  </a:cubicBezTo>
                  <a:lnTo>
                    <a:pt x="44896" y="668242"/>
                  </a:lnTo>
                  <a:cubicBezTo>
                    <a:pt x="29582" y="668242"/>
                    <a:pt x="15427" y="660090"/>
                    <a:pt x="7741" y="646846"/>
                  </a:cubicBezTo>
                  <a:cubicBezTo>
                    <a:pt x="55" y="633601"/>
                    <a:pt x="0" y="617266"/>
                    <a:pt x="7598" y="603970"/>
                  </a:cubicBezTo>
                  <a:lnTo>
                    <a:pt x="340544" y="21314"/>
                  </a:lnTo>
                  <a:cubicBezTo>
                    <a:pt x="348076" y="8134"/>
                    <a:pt x="362091" y="0"/>
                    <a:pt x="377271" y="0"/>
                  </a:cubicBezTo>
                  <a:cubicBezTo>
                    <a:pt x="392451" y="0"/>
                    <a:pt x="406466" y="8134"/>
                    <a:pt x="413998" y="21314"/>
                  </a:cubicBezTo>
                  <a:close/>
                </a:path>
              </a:pathLst>
            </a:custGeom>
            <a:solidFill>
              <a:srgbClr val="BF49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52290" y="3978001"/>
            <a:ext cx="4183420" cy="3660492"/>
            <a:chOff x="0" y="0"/>
            <a:chExt cx="812800" cy="711200"/>
          </a:xfrm>
        </p:grpSpPr>
        <p:sp>
          <p:nvSpPr>
            <p:cNvPr id="6" name="Freeform 6"/>
            <p:cNvSpPr/>
            <p:nvPr/>
          </p:nvSpPr>
          <p:spPr>
            <a:xfrm>
              <a:off x="29129" y="42958"/>
              <a:ext cx="754542" cy="668242"/>
            </a:xfrm>
            <a:custGeom>
              <a:avLst/>
              <a:gdLst/>
              <a:ahLst/>
              <a:cxnLst/>
              <a:rect l="l" t="t" r="r" b="b"/>
              <a:pathLst>
                <a:path w="754542" h="668242">
                  <a:moveTo>
                    <a:pt x="413998" y="21314"/>
                  </a:moveTo>
                  <a:lnTo>
                    <a:pt x="746944" y="603970"/>
                  </a:lnTo>
                  <a:cubicBezTo>
                    <a:pt x="754542" y="617266"/>
                    <a:pt x="754487" y="633601"/>
                    <a:pt x="746801" y="646846"/>
                  </a:cubicBezTo>
                  <a:cubicBezTo>
                    <a:pt x="739115" y="660090"/>
                    <a:pt x="724960" y="668242"/>
                    <a:pt x="709646" y="668242"/>
                  </a:cubicBezTo>
                  <a:lnTo>
                    <a:pt x="44896" y="668242"/>
                  </a:lnTo>
                  <a:cubicBezTo>
                    <a:pt x="29582" y="668242"/>
                    <a:pt x="15427" y="660090"/>
                    <a:pt x="7741" y="646846"/>
                  </a:cubicBezTo>
                  <a:cubicBezTo>
                    <a:pt x="55" y="633601"/>
                    <a:pt x="0" y="617266"/>
                    <a:pt x="7598" y="603970"/>
                  </a:cubicBezTo>
                  <a:lnTo>
                    <a:pt x="340544" y="21314"/>
                  </a:lnTo>
                  <a:cubicBezTo>
                    <a:pt x="348076" y="8134"/>
                    <a:pt x="362091" y="0"/>
                    <a:pt x="377271" y="0"/>
                  </a:cubicBezTo>
                  <a:cubicBezTo>
                    <a:pt x="392451" y="0"/>
                    <a:pt x="406466" y="8134"/>
                    <a:pt x="413998" y="21314"/>
                  </a:cubicBezTo>
                  <a:close/>
                </a:path>
              </a:pathLst>
            </a:custGeom>
            <a:solidFill>
              <a:srgbClr val="18B5D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45853" y="3973519"/>
            <a:ext cx="4183420" cy="3660492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29129" y="0"/>
              <a:ext cx="754542" cy="668242"/>
            </a:xfrm>
            <a:custGeom>
              <a:avLst/>
              <a:gdLst/>
              <a:ahLst/>
              <a:cxnLst/>
              <a:rect l="l" t="t" r="r" b="b"/>
              <a:pathLst>
                <a:path w="754542" h="668242">
                  <a:moveTo>
                    <a:pt x="413998" y="646928"/>
                  </a:moveTo>
                  <a:lnTo>
                    <a:pt x="746944" y="64272"/>
                  </a:lnTo>
                  <a:cubicBezTo>
                    <a:pt x="754542" y="50976"/>
                    <a:pt x="754487" y="34641"/>
                    <a:pt x="746801" y="21396"/>
                  </a:cubicBezTo>
                  <a:cubicBezTo>
                    <a:pt x="739115" y="8152"/>
                    <a:pt x="724960" y="0"/>
                    <a:pt x="709646" y="0"/>
                  </a:cubicBezTo>
                  <a:lnTo>
                    <a:pt x="44896" y="0"/>
                  </a:lnTo>
                  <a:cubicBezTo>
                    <a:pt x="29582" y="0"/>
                    <a:pt x="15427" y="8152"/>
                    <a:pt x="7741" y="21396"/>
                  </a:cubicBezTo>
                  <a:cubicBezTo>
                    <a:pt x="55" y="34641"/>
                    <a:pt x="0" y="50976"/>
                    <a:pt x="7598" y="64272"/>
                  </a:cubicBezTo>
                  <a:lnTo>
                    <a:pt x="340544" y="646928"/>
                  </a:lnTo>
                  <a:cubicBezTo>
                    <a:pt x="348076" y="660108"/>
                    <a:pt x="362091" y="668242"/>
                    <a:pt x="377271" y="668242"/>
                  </a:cubicBezTo>
                  <a:cubicBezTo>
                    <a:pt x="392451" y="668242"/>
                    <a:pt x="406466" y="660108"/>
                    <a:pt x="413998" y="646928"/>
                  </a:cubicBezTo>
                  <a:close/>
                </a:path>
              </a:pathLst>
            </a:custGeom>
            <a:solidFill>
              <a:srgbClr val="49BFB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665165" y="3978001"/>
            <a:ext cx="4183420" cy="3660492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29129" y="42958"/>
              <a:ext cx="754542" cy="668242"/>
            </a:xfrm>
            <a:custGeom>
              <a:avLst/>
              <a:gdLst/>
              <a:ahLst/>
              <a:cxnLst/>
              <a:rect l="l" t="t" r="r" b="b"/>
              <a:pathLst>
                <a:path w="754542" h="668242">
                  <a:moveTo>
                    <a:pt x="413998" y="21314"/>
                  </a:moveTo>
                  <a:lnTo>
                    <a:pt x="746944" y="603970"/>
                  </a:lnTo>
                  <a:cubicBezTo>
                    <a:pt x="754542" y="617266"/>
                    <a:pt x="754487" y="633601"/>
                    <a:pt x="746801" y="646846"/>
                  </a:cubicBezTo>
                  <a:cubicBezTo>
                    <a:pt x="739115" y="660090"/>
                    <a:pt x="724960" y="668242"/>
                    <a:pt x="709646" y="668242"/>
                  </a:cubicBezTo>
                  <a:lnTo>
                    <a:pt x="44896" y="668242"/>
                  </a:lnTo>
                  <a:cubicBezTo>
                    <a:pt x="29582" y="668242"/>
                    <a:pt x="15427" y="660090"/>
                    <a:pt x="7741" y="646846"/>
                  </a:cubicBezTo>
                  <a:cubicBezTo>
                    <a:pt x="55" y="633601"/>
                    <a:pt x="0" y="617266"/>
                    <a:pt x="7598" y="603970"/>
                  </a:cubicBezTo>
                  <a:lnTo>
                    <a:pt x="340544" y="21314"/>
                  </a:lnTo>
                  <a:cubicBezTo>
                    <a:pt x="348076" y="8134"/>
                    <a:pt x="362091" y="0"/>
                    <a:pt x="377271" y="0"/>
                  </a:cubicBezTo>
                  <a:cubicBezTo>
                    <a:pt x="392451" y="0"/>
                    <a:pt x="406466" y="8134"/>
                    <a:pt x="413998" y="21314"/>
                  </a:cubicBezTo>
                  <a:close/>
                </a:path>
              </a:pathLst>
            </a:custGeom>
            <a:solidFill>
              <a:srgbClr val="63A644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858728" y="3978001"/>
            <a:ext cx="4183420" cy="3660492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29129" y="0"/>
              <a:ext cx="754542" cy="668242"/>
            </a:xfrm>
            <a:custGeom>
              <a:avLst/>
              <a:gdLst/>
              <a:ahLst/>
              <a:cxnLst/>
              <a:rect l="l" t="t" r="r" b="b"/>
              <a:pathLst>
                <a:path w="754542" h="668242">
                  <a:moveTo>
                    <a:pt x="413998" y="646928"/>
                  </a:moveTo>
                  <a:lnTo>
                    <a:pt x="746944" y="64272"/>
                  </a:lnTo>
                  <a:cubicBezTo>
                    <a:pt x="754542" y="50976"/>
                    <a:pt x="754487" y="34641"/>
                    <a:pt x="746801" y="21396"/>
                  </a:cubicBezTo>
                  <a:cubicBezTo>
                    <a:pt x="739115" y="8152"/>
                    <a:pt x="724960" y="0"/>
                    <a:pt x="709646" y="0"/>
                  </a:cubicBezTo>
                  <a:lnTo>
                    <a:pt x="44896" y="0"/>
                  </a:lnTo>
                  <a:cubicBezTo>
                    <a:pt x="29582" y="0"/>
                    <a:pt x="15427" y="8152"/>
                    <a:pt x="7741" y="21396"/>
                  </a:cubicBezTo>
                  <a:cubicBezTo>
                    <a:pt x="55" y="34641"/>
                    <a:pt x="0" y="50976"/>
                    <a:pt x="7598" y="64272"/>
                  </a:cubicBezTo>
                  <a:lnTo>
                    <a:pt x="340544" y="646928"/>
                  </a:lnTo>
                  <a:cubicBezTo>
                    <a:pt x="348076" y="660108"/>
                    <a:pt x="362091" y="668242"/>
                    <a:pt x="377271" y="668242"/>
                  </a:cubicBezTo>
                  <a:cubicBezTo>
                    <a:pt x="392451" y="668242"/>
                    <a:pt x="406466" y="660108"/>
                    <a:pt x="413998" y="646928"/>
                  </a:cubicBezTo>
                  <a:close/>
                </a:path>
              </a:pathLst>
            </a:custGeom>
            <a:solidFill>
              <a:srgbClr val="D3D92B"/>
            </a:solidFill>
            <a:ln cap="rnd">
              <a:noFill/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572500" y="5817146"/>
            <a:ext cx="1143000" cy="1062990"/>
          </a:xfrm>
          <a:custGeom>
            <a:avLst/>
            <a:gdLst/>
            <a:ahLst/>
            <a:cxnLst/>
            <a:rect l="l" t="t" r="r" b="b"/>
            <a:pathLst>
              <a:path w="1143000" h="1062990">
                <a:moveTo>
                  <a:pt x="0" y="0"/>
                </a:moveTo>
                <a:lnTo>
                  <a:pt x="1143000" y="0"/>
                </a:lnTo>
                <a:lnTo>
                  <a:pt x="1143000" y="1062990"/>
                </a:lnTo>
                <a:lnTo>
                  <a:pt x="0" y="1062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393225" y="4741447"/>
            <a:ext cx="1114425" cy="1143000"/>
          </a:xfrm>
          <a:custGeom>
            <a:avLst/>
            <a:gdLst/>
            <a:ahLst/>
            <a:cxnLst/>
            <a:rect l="l" t="t" r="r" b="b"/>
            <a:pathLst>
              <a:path w="1114425" h="1143000">
                <a:moveTo>
                  <a:pt x="0" y="0"/>
                </a:moveTo>
                <a:lnTo>
                  <a:pt x="1114425" y="0"/>
                </a:lnTo>
                <a:lnTo>
                  <a:pt x="1114425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766062" y="4731922"/>
            <a:ext cx="1143000" cy="985838"/>
          </a:xfrm>
          <a:custGeom>
            <a:avLst/>
            <a:gdLst/>
            <a:ahLst/>
            <a:cxnLst/>
            <a:rect l="l" t="t" r="r" b="b"/>
            <a:pathLst>
              <a:path w="1143000" h="985838">
                <a:moveTo>
                  <a:pt x="0" y="0"/>
                </a:moveTo>
                <a:lnTo>
                  <a:pt x="1143000" y="0"/>
                </a:lnTo>
                <a:lnTo>
                  <a:pt x="1143000" y="985837"/>
                </a:lnTo>
                <a:lnTo>
                  <a:pt x="0" y="985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088384" y="5737136"/>
            <a:ext cx="1157468" cy="1143000"/>
          </a:xfrm>
          <a:custGeom>
            <a:avLst/>
            <a:gdLst/>
            <a:ahLst/>
            <a:cxnLst/>
            <a:rect l="l" t="t" r="r" b="b"/>
            <a:pathLst>
              <a:path w="1157468" h="1143000">
                <a:moveTo>
                  <a:pt x="0" y="0"/>
                </a:moveTo>
                <a:lnTo>
                  <a:pt x="1157469" y="0"/>
                </a:lnTo>
                <a:lnTo>
                  <a:pt x="1157469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4257572" y="5762186"/>
            <a:ext cx="998605" cy="1111950"/>
          </a:xfrm>
          <a:custGeom>
            <a:avLst/>
            <a:gdLst/>
            <a:ahLst/>
            <a:cxnLst/>
            <a:rect l="l" t="t" r="r" b="b"/>
            <a:pathLst>
              <a:path w="998605" h="1111950">
                <a:moveTo>
                  <a:pt x="0" y="0"/>
                </a:moveTo>
                <a:lnTo>
                  <a:pt x="998606" y="0"/>
                </a:lnTo>
                <a:lnTo>
                  <a:pt x="998606" y="1111950"/>
                </a:lnTo>
                <a:lnTo>
                  <a:pt x="0" y="11119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366" t="-1383" r="-11092" b="-1408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-513552" y="9400601"/>
            <a:ext cx="1027105" cy="1027105"/>
          </a:xfrm>
          <a:custGeom>
            <a:avLst/>
            <a:gdLst/>
            <a:ahLst/>
            <a:cxnLst/>
            <a:rect l="l" t="t" r="r" b="b"/>
            <a:pathLst>
              <a:path w="1027105" h="1027105">
                <a:moveTo>
                  <a:pt x="0" y="0"/>
                </a:moveTo>
                <a:lnTo>
                  <a:pt x="1027104" y="0"/>
                </a:lnTo>
                <a:lnTo>
                  <a:pt x="1027104" y="1027104"/>
                </a:lnTo>
                <a:lnTo>
                  <a:pt x="0" y="10271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7773650" y="0"/>
            <a:ext cx="1028700" cy="771525"/>
          </a:xfrm>
          <a:custGeom>
            <a:avLst/>
            <a:gdLst/>
            <a:ahLst/>
            <a:cxnLst/>
            <a:rect l="l" t="t" r="r" b="b"/>
            <a:pathLst>
              <a:path w="1028700" h="771525">
                <a:moveTo>
                  <a:pt x="0" y="0"/>
                </a:moveTo>
                <a:lnTo>
                  <a:pt x="1028700" y="0"/>
                </a:lnTo>
                <a:lnTo>
                  <a:pt x="1028700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-243032" y="-336994"/>
            <a:ext cx="1011073" cy="1595382"/>
          </a:xfrm>
          <a:custGeom>
            <a:avLst/>
            <a:gdLst/>
            <a:ahLst/>
            <a:cxnLst/>
            <a:rect l="l" t="t" r="r" b="b"/>
            <a:pathLst>
              <a:path w="1011073" h="1595382">
                <a:moveTo>
                  <a:pt x="0" y="0"/>
                </a:moveTo>
                <a:lnTo>
                  <a:pt x="1011073" y="0"/>
                </a:lnTo>
                <a:lnTo>
                  <a:pt x="1011073" y="1595382"/>
                </a:lnTo>
                <a:lnTo>
                  <a:pt x="0" y="15953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7259300" y="9486601"/>
            <a:ext cx="2378343" cy="1537004"/>
          </a:xfrm>
          <a:custGeom>
            <a:avLst/>
            <a:gdLst/>
            <a:ahLst/>
            <a:cxnLst/>
            <a:rect l="l" t="t" r="r" b="b"/>
            <a:pathLst>
              <a:path w="2378343" h="1537004">
                <a:moveTo>
                  <a:pt x="0" y="0"/>
                </a:moveTo>
                <a:lnTo>
                  <a:pt x="2378343" y="0"/>
                </a:lnTo>
                <a:lnTo>
                  <a:pt x="2378343" y="1537004"/>
                </a:lnTo>
                <a:lnTo>
                  <a:pt x="0" y="15370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4840628" y="1104900"/>
            <a:ext cx="8606745" cy="64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4"/>
              </a:lnSpc>
            </a:pPr>
            <a:r>
              <a:rPr lang="en-US" sz="4800" b="1" u="sng" spc="153">
                <a:solidFill>
                  <a:srgbClr val="18B5D9"/>
                </a:solidFill>
                <a:latin typeface="Barlow Bold"/>
                <a:ea typeface="Barlow Bold"/>
                <a:cs typeface="Barlow Bold"/>
                <a:sym typeface="Barlow Bold"/>
              </a:rPr>
              <a:t>LDU  FACTORISATION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60973" y="7861574"/>
            <a:ext cx="3140305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LOWER TRIANGULAR</a:t>
            </a:r>
          </a:p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MATRIX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706499" y="8819789"/>
            <a:ext cx="3648446" cy="11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>
                <a:solidFill>
                  <a:srgbClr val="63696F"/>
                </a:solidFill>
                <a:latin typeface="Barlow Medium"/>
                <a:ea typeface="Barlow Medium"/>
                <a:cs typeface="Barlow Medium"/>
                <a:sym typeface="Barlow Medium"/>
              </a:rPr>
              <a:t>A lower triangular matrix has zero elements above the main diagonal in a square matrix.</a:t>
            </a:r>
          </a:p>
          <a:p>
            <a:pPr marL="0" lvl="0" indent="0" algn="ctr">
              <a:lnSpc>
                <a:spcPts val="2239"/>
              </a:lnSpc>
              <a:spcBef>
                <a:spcPct val="0"/>
              </a:spcBef>
            </a:pPr>
            <a:endParaRPr lang="en-US" sz="1599" b="1">
              <a:solidFill>
                <a:srgbClr val="63696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573848" y="7861574"/>
            <a:ext cx="3140305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UPPER TRIANGULAR MATRIX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07570" y="8819789"/>
            <a:ext cx="3927334" cy="82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63696F"/>
                </a:solidFill>
                <a:latin typeface="Barlow Medium"/>
                <a:ea typeface="Barlow Medium"/>
                <a:cs typeface="Barlow Medium"/>
                <a:sym typeface="Barlow Medium"/>
              </a:rPr>
              <a:t>An upper triangular matrix has zero elements below the main diagonal in a square matrix.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186723" y="7861574"/>
            <a:ext cx="314030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DIAGONAL MATRIX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186723" y="8688070"/>
            <a:ext cx="3140305" cy="82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63696F"/>
                </a:solidFill>
                <a:latin typeface="Barlow Medium"/>
                <a:ea typeface="Barlow Medium"/>
                <a:cs typeface="Barlow Medium"/>
                <a:sym typeface="Barlow Medium"/>
              </a:rPr>
              <a:t>A diagonal matrix has non-zero elements only on the main diagonal, with zeros elsewhere.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767410" y="2308512"/>
            <a:ext cx="314030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TEAM WORK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506631" y="2847627"/>
            <a:ext cx="3661862" cy="54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63696F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Create a ticket in the IT service management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380285" y="2308512"/>
            <a:ext cx="314030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REPORT WORK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081630" y="2861634"/>
            <a:ext cx="3671248" cy="82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63696F"/>
                </a:solidFill>
                <a:latin typeface="Barlow Medium"/>
                <a:ea typeface="Barlow Medium"/>
                <a:cs typeface="Barlow Medium"/>
                <a:sym typeface="Barlow Medium"/>
              </a:rPr>
              <a:t>Document the steps taken, changes made, and any additional information relevant to the ticket.</a:t>
            </a:r>
          </a:p>
        </p:txBody>
      </p:sp>
      <p:sp>
        <p:nvSpPr>
          <p:cNvPr id="37" name="Freeform 37"/>
          <p:cNvSpPr/>
          <p:nvPr/>
        </p:nvSpPr>
        <p:spPr>
          <a:xfrm>
            <a:off x="17363517" y="267899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418468" y="9617213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32799" y="4373473"/>
            <a:ext cx="5901558" cy="3792413"/>
            <a:chOff x="0" y="0"/>
            <a:chExt cx="1264838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4838" cy="812800"/>
            </a:xfrm>
            <a:custGeom>
              <a:avLst/>
              <a:gdLst/>
              <a:ahLst/>
              <a:cxnLst/>
              <a:rect l="l" t="t" r="r" b="b"/>
              <a:pathLst>
                <a:path w="1264838" h="812800">
                  <a:moveTo>
                    <a:pt x="0" y="0"/>
                  </a:moveTo>
                  <a:lnTo>
                    <a:pt x="1264838" y="0"/>
                  </a:lnTo>
                  <a:lnTo>
                    <a:pt x="126483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7121" r="-712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2815856" y="2262015"/>
            <a:ext cx="5647550" cy="6981997"/>
            <a:chOff x="0" y="0"/>
            <a:chExt cx="1210398" cy="149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0398" cy="1496400"/>
            </a:xfrm>
            <a:custGeom>
              <a:avLst/>
              <a:gdLst/>
              <a:ahLst/>
              <a:cxnLst/>
              <a:rect l="l" t="t" r="r" b="b"/>
              <a:pathLst>
                <a:path w="1210398" h="1496400">
                  <a:moveTo>
                    <a:pt x="0" y="0"/>
                  </a:moveTo>
                  <a:lnTo>
                    <a:pt x="1210398" y="0"/>
                  </a:lnTo>
                  <a:lnTo>
                    <a:pt x="1210398" y="1496400"/>
                  </a:lnTo>
                  <a:lnTo>
                    <a:pt x="0" y="1496400"/>
                  </a:lnTo>
                  <a:close/>
                </a:path>
              </a:pathLst>
            </a:custGeom>
            <a:blipFill>
              <a:blip r:embed="rId3"/>
              <a:stretch>
                <a:fillRect t="-40056" b="-40056"/>
              </a:stretch>
            </a:blipFill>
          </p:spPr>
        </p:sp>
      </p:grpSp>
      <p:sp>
        <p:nvSpPr>
          <p:cNvPr id="6" name="AutoShape 6"/>
          <p:cNvSpPr/>
          <p:nvPr/>
        </p:nvSpPr>
        <p:spPr>
          <a:xfrm>
            <a:off x="-662765" y="1028700"/>
            <a:ext cx="19438449" cy="0"/>
          </a:xfrm>
          <a:prstGeom prst="line">
            <a:avLst/>
          </a:prstGeom>
          <a:ln w="19050" cap="flat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0" y="2641336"/>
            <a:ext cx="6353112" cy="6602676"/>
            <a:chOff x="0" y="0"/>
            <a:chExt cx="1361616" cy="14151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616" cy="1415103"/>
            </a:xfrm>
            <a:custGeom>
              <a:avLst/>
              <a:gdLst/>
              <a:ahLst/>
              <a:cxnLst/>
              <a:rect l="l" t="t" r="r" b="b"/>
              <a:pathLst>
                <a:path w="1361616" h="1415103">
                  <a:moveTo>
                    <a:pt x="0" y="0"/>
                  </a:moveTo>
                  <a:lnTo>
                    <a:pt x="1361616" y="0"/>
                  </a:lnTo>
                  <a:lnTo>
                    <a:pt x="1361616" y="1415103"/>
                  </a:lnTo>
                  <a:lnTo>
                    <a:pt x="0" y="1415103"/>
                  </a:lnTo>
                  <a:close/>
                </a:path>
              </a:pathLst>
            </a:custGeom>
            <a:blipFill>
              <a:blip r:embed="rId4"/>
              <a:stretch>
                <a:fillRect t="-54238" b="-54238"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-575224" y="2450836"/>
            <a:ext cx="19438449" cy="0"/>
          </a:xfrm>
          <a:prstGeom prst="line">
            <a:avLst/>
          </a:prstGeom>
          <a:ln w="19050" cap="flat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662765" y="9244012"/>
            <a:ext cx="19438449" cy="0"/>
          </a:xfrm>
          <a:prstGeom prst="line">
            <a:avLst/>
          </a:prstGeom>
          <a:ln w="19050" cap="flat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326838" y="1093696"/>
            <a:ext cx="17152801" cy="109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9"/>
              </a:lnSpc>
            </a:pPr>
            <a:r>
              <a:rPr lang="en-US" sz="6378" i="1" spc="574">
                <a:solidFill>
                  <a:srgbClr val="292828"/>
                </a:solidFill>
                <a:latin typeface="Baskerville Display PT Italics"/>
                <a:ea typeface="Baskerville Display PT Italics"/>
                <a:cs typeface="Baskerville Display PT Italics"/>
                <a:sym typeface="Baskerville Display PT Italics"/>
              </a:rPr>
              <a:t>SOME PICTURES FROM OUR WORK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6838" y="9578131"/>
            <a:ext cx="2505097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292828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COMPANY NAME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99210" y="9578131"/>
            <a:ext cx="2887276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>
                <a:solidFill>
                  <a:srgbClr val="292828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@reallygreatsite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456065" y="9578131"/>
            <a:ext cx="2505097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b="1">
                <a:solidFill>
                  <a:srgbClr val="292828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EST. 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210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Kollektif Bold</vt:lpstr>
      <vt:lpstr>Barlow Semi-Bold</vt:lpstr>
      <vt:lpstr>Agrandir Grand Medium</vt:lpstr>
      <vt:lpstr>Arial</vt:lpstr>
      <vt:lpstr>Tex Gyre Termes</vt:lpstr>
      <vt:lpstr>Inter Semi-Bold</vt:lpstr>
      <vt:lpstr>Canva Sans Bold</vt:lpstr>
      <vt:lpstr>TT Drugs Bold</vt:lpstr>
      <vt:lpstr>Baskerville Display PT Italics</vt:lpstr>
      <vt:lpstr>Barlow Medium</vt:lpstr>
      <vt:lpstr>Calibri</vt:lpstr>
      <vt:lpstr>TT Drugs</vt:lpstr>
      <vt:lpstr>Barlow Bold</vt:lpstr>
      <vt:lpstr>Office Theme</vt:lpstr>
      <vt:lpstr>Github- https://github.com/Ujjval-1/LDU_decomposition.git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LDU FACTORISATION</dc:title>
  <dc:creator>Ishant Bhoyar</dc:creator>
  <cp:lastModifiedBy>Ishant Bhoyar</cp:lastModifiedBy>
  <cp:revision>2</cp:revision>
  <dcterms:created xsi:type="dcterms:W3CDTF">2006-08-16T00:00:00Z</dcterms:created>
  <dcterms:modified xsi:type="dcterms:W3CDTF">2024-11-25T04:05:48Z</dcterms:modified>
  <dc:identifier>DAGWDaGYpzg</dc:identifier>
</cp:coreProperties>
</file>