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2b739c6b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2b739c6b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2ba9c97e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2ba9c97e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2b739c6b4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2b739c6b4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2b739c6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2b739c6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2ba9c97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2ba9c97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2b739c6b4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2b739c6b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2b739c6b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2b739c6b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2b739c6b4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2b739c6b4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2b739c6b4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2b739c6b4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2b739c6b4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2b739c6b4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2ba9c97e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2ba9c97e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ieeexplore.ieee.org/document/5383157/" TargetMode="External"/><Relationship Id="rId4" Type="http://schemas.openxmlformats.org/officeDocument/2006/relationships/hyperlink" Target="https://github.com/lemmingapex" TargetMode="External"/><Relationship Id="rId5" Type="http://schemas.openxmlformats.org/officeDocument/2006/relationships/hyperlink" Target="https://codepen.io/s3408985/pen/EWKwJr" TargetMode="External"/><Relationship Id="rId6" Type="http://schemas.openxmlformats.org/officeDocument/2006/relationships/hyperlink" Target="http://crystal.uta.edu/~kumar/CSE5311_10FLDAA/CSE5311M_BT_BB.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744575"/>
            <a:ext cx="8520600" cy="102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Logic of Inference Project</a:t>
            </a:r>
            <a:endParaRPr/>
          </a:p>
          <a:p>
            <a:pPr indent="0" lvl="0" marL="0" rtl="0" algn="l">
              <a:spcBef>
                <a:spcPts val="0"/>
              </a:spcBef>
              <a:spcAft>
                <a:spcPts val="0"/>
              </a:spcAft>
              <a:buNone/>
            </a:pPr>
            <a:r>
              <a:rPr lang="en" sz="1800"/>
              <a:t>Prof. Naresh Jotwani</a:t>
            </a:r>
            <a:r>
              <a:rPr lang="en"/>
              <a:t> </a:t>
            </a:r>
            <a:endParaRPr/>
          </a:p>
        </p:txBody>
      </p:sp>
      <p:sp>
        <p:nvSpPr>
          <p:cNvPr id="278" name="Google Shape;278;p13"/>
          <p:cNvSpPr txBox="1"/>
          <p:nvPr>
            <p:ph idx="1" type="subTitle"/>
          </p:nvPr>
        </p:nvSpPr>
        <p:spPr>
          <a:xfrm>
            <a:off x="311700" y="2834125"/>
            <a:ext cx="8520600" cy="1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Ujjaval Patel (201601234)</a:t>
            </a:r>
            <a:endParaRPr/>
          </a:p>
          <a:p>
            <a:pPr indent="0" lvl="0" marL="0" rtl="0" algn="l">
              <a:spcBef>
                <a:spcPts val="0"/>
              </a:spcBef>
              <a:spcAft>
                <a:spcPts val="0"/>
              </a:spcAft>
              <a:buNone/>
            </a:pPr>
            <a:r>
              <a:rPr lang="en"/>
              <a:t>Divyesh Rajkotiya (201601111)</a:t>
            </a:r>
            <a:endParaRPr/>
          </a:p>
          <a:p>
            <a:pPr indent="0" lvl="0" marL="0" rtl="0" algn="l">
              <a:spcBef>
                <a:spcPts val="0"/>
              </a:spcBef>
              <a:spcAft>
                <a:spcPts val="0"/>
              </a:spcAft>
              <a:buNone/>
            </a:pPr>
            <a:r>
              <a:rPr lang="en"/>
              <a:t>Vatsal Chandan (201601094)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2"/>
          <p:cNvSpPr txBox="1"/>
          <p:nvPr>
            <p:ph type="ctrTitle"/>
          </p:nvPr>
        </p:nvSpPr>
        <p:spPr>
          <a:xfrm>
            <a:off x="0" y="-3"/>
            <a:ext cx="9144000" cy="144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29" name="Google Shape;329;p22"/>
          <p:cNvSpPr txBox="1"/>
          <p:nvPr>
            <p:ph idx="1" type="subTitle"/>
          </p:nvPr>
        </p:nvSpPr>
        <p:spPr>
          <a:xfrm>
            <a:off x="0" y="1440900"/>
            <a:ext cx="9144000" cy="363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D9D9D9"/>
              </a:buClr>
              <a:buSzPts val="1800"/>
              <a:buChar char="●"/>
            </a:pPr>
            <a:r>
              <a:rPr lang="en" sz="1800" u="sng">
                <a:solidFill>
                  <a:srgbClr val="D9D9D9"/>
                </a:solidFill>
                <a:hlinkClick r:id="rId3"/>
              </a:rPr>
              <a:t>https://ieeexplore.ieee.org/document/5383157/</a:t>
            </a:r>
            <a:endParaRPr sz="1800">
              <a:solidFill>
                <a:srgbClr val="D9D9D9"/>
              </a:solidFill>
            </a:endParaRPr>
          </a:p>
          <a:p>
            <a:pPr indent="-342900" lvl="0" marL="457200" rtl="0" algn="l">
              <a:lnSpc>
                <a:spcPct val="115000"/>
              </a:lnSpc>
              <a:spcBef>
                <a:spcPts val="0"/>
              </a:spcBef>
              <a:spcAft>
                <a:spcPts val="0"/>
              </a:spcAft>
              <a:buClr>
                <a:srgbClr val="D9D9D9"/>
              </a:buClr>
              <a:buSzPts val="1800"/>
              <a:buChar char="●"/>
            </a:pPr>
            <a:r>
              <a:rPr lang="en" sz="1800" u="sng">
                <a:solidFill>
                  <a:srgbClr val="D9D9D9"/>
                </a:solidFill>
                <a:hlinkClick r:id="rId4"/>
              </a:rPr>
              <a:t>https://github.com/lemmingapex</a:t>
            </a:r>
            <a:endParaRPr sz="1800">
              <a:solidFill>
                <a:srgbClr val="D9D9D9"/>
              </a:solidFill>
            </a:endParaRPr>
          </a:p>
          <a:p>
            <a:pPr indent="-342900" lvl="0" marL="457200" rtl="0" algn="l">
              <a:lnSpc>
                <a:spcPct val="115000"/>
              </a:lnSpc>
              <a:spcBef>
                <a:spcPts val="0"/>
              </a:spcBef>
              <a:spcAft>
                <a:spcPts val="0"/>
              </a:spcAft>
              <a:buClr>
                <a:srgbClr val="D9D9D9"/>
              </a:buClr>
              <a:buSzPts val="1800"/>
              <a:buChar char="●"/>
            </a:pPr>
            <a:r>
              <a:rPr lang="en" sz="1800" u="sng">
                <a:solidFill>
                  <a:srgbClr val="D9D9D9"/>
                </a:solidFill>
                <a:hlinkClick r:id="rId5"/>
              </a:rPr>
              <a:t>https://codepen.io/s3408985/pen/EWKwJr</a:t>
            </a:r>
            <a:endParaRPr sz="1800">
              <a:solidFill>
                <a:srgbClr val="D9D9D9"/>
              </a:solidFill>
            </a:endParaRPr>
          </a:p>
          <a:p>
            <a:pPr indent="-342900" lvl="0" marL="457200" rtl="0" algn="l">
              <a:lnSpc>
                <a:spcPct val="115000"/>
              </a:lnSpc>
              <a:spcBef>
                <a:spcPts val="0"/>
              </a:spcBef>
              <a:spcAft>
                <a:spcPts val="0"/>
              </a:spcAft>
              <a:buClr>
                <a:srgbClr val="D9D9D9"/>
              </a:buClr>
              <a:buSzPts val="1800"/>
              <a:buChar char="●"/>
            </a:pPr>
            <a:r>
              <a:rPr lang="en" sz="1800" u="sng">
                <a:solidFill>
                  <a:srgbClr val="D9D9D9"/>
                </a:solidFill>
                <a:hlinkClick r:id="rId6"/>
              </a:rPr>
              <a:t>http://crystal.uta.edu/~kumar/CSE5311_10FLDAA/CSE5311M_BT_BB.pdf</a:t>
            </a:r>
            <a:endParaRPr sz="1800">
              <a:solidFill>
                <a:srgbClr val="D9D9D9"/>
              </a:solidFill>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3"/>
          <p:cNvSpPr txBox="1"/>
          <p:nvPr>
            <p:ph idx="1" type="subTitle"/>
          </p:nvPr>
        </p:nvSpPr>
        <p:spPr>
          <a:xfrm>
            <a:off x="311700" y="220100"/>
            <a:ext cx="8520600" cy="480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Thank You.</a:t>
            </a:r>
            <a:endParaRPr sz="3600"/>
          </a:p>
        </p:txBody>
      </p:sp>
      <p:sp>
        <p:nvSpPr>
          <p:cNvPr id="335" name="Google Shape;335;p23"/>
          <p:cNvSpPr/>
          <p:nvPr/>
        </p:nvSpPr>
        <p:spPr>
          <a:xfrm>
            <a:off x="3077675" y="2193775"/>
            <a:ext cx="2907900" cy="775500"/>
          </a:xfrm>
          <a:prstGeom prst="bracePair">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311700" y="312775"/>
            <a:ext cx="8520600" cy="81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 Queen Problem</a:t>
            </a:r>
            <a:endParaRPr/>
          </a:p>
        </p:txBody>
      </p:sp>
      <p:sp>
        <p:nvSpPr>
          <p:cNvPr id="284" name="Google Shape;284;p14"/>
          <p:cNvSpPr txBox="1"/>
          <p:nvPr>
            <p:ph idx="1" type="subTitle"/>
          </p:nvPr>
        </p:nvSpPr>
        <p:spPr>
          <a:xfrm>
            <a:off x="311700" y="1251125"/>
            <a:ext cx="8520600" cy="31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 Queen is the problem of placing N chess queens on an N×N chessboard so that no two queens attack each other. Thus, A solution requires that no two queens share same raw, column or diagonal.</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422800" y="0"/>
            <a:ext cx="7561500" cy="142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Generalization</a:t>
            </a:r>
            <a:endParaRPr/>
          </a:p>
        </p:txBody>
      </p:sp>
      <p:sp>
        <p:nvSpPr>
          <p:cNvPr id="290" name="Google Shape;290;p15"/>
          <p:cNvSpPr txBox="1"/>
          <p:nvPr>
            <p:ph idx="1" type="subTitle"/>
          </p:nvPr>
        </p:nvSpPr>
        <p:spPr>
          <a:xfrm>
            <a:off x="824000" y="1654450"/>
            <a:ext cx="7866300" cy="32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N-Queen problem is basically generalization of 8x8 queen problem.</a:t>
            </a:r>
            <a:endParaRPr/>
          </a:p>
          <a:p>
            <a:pPr indent="0" lvl="0" marL="0" rtl="0" algn="l">
              <a:spcBef>
                <a:spcPts val="0"/>
              </a:spcBef>
              <a:spcAft>
                <a:spcPts val="0"/>
              </a:spcAft>
              <a:buNone/>
            </a:pPr>
            <a:r>
              <a:rPr lang="en"/>
              <a:t>Where are 92 different arrangement for 8 queens is possible such that no queen can attack any other queen.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this concept the size of the board is </a:t>
            </a:r>
            <a:r>
              <a:rPr lang="en"/>
              <a:t>varied to find different permutation for given size of chess 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idx="1" type="subTitle"/>
          </p:nvPr>
        </p:nvSpPr>
        <p:spPr>
          <a:xfrm>
            <a:off x="311700" y="347525"/>
            <a:ext cx="8520600" cy="45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3F3F3"/>
                </a:solidFill>
              </a:rPr>
              <a:t>The Basic </a:t>
            </a:r>
            <a:r>
              <a:rPr lang="en" sz="1800">
                <a:solidFill>
                  <a:srgbClr val="F3F3F3"/>
                </a:solidFill>
              </a:rPr>
              <a:t>Approach</a:t>
            </a:r>
            <a:r>
              <a:rPr lang="en" sz="1800">
                <a:solidFill>
                  <a:srgbClr val="F3F3F3"/>
                </a:solidFill>
              </a:rPr>
              <a:t> is Backtracking</a:t>
            </a:r>
            <a:endParaRPr sz="1800">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rPr lang="en" sz="1400">
                <a:solidFill>
                  <a:srgbClr val="F3F3F3"/>
                </a:solidFill>
              </a:rPr>
              <a:t>1) We can start from</a:t>
            </a:r>
            <a:r>
              <a:rPr lang="en" sz="1400">
                <a:solidFill>
                  <a:srgbClr val="F3F3F3"/>
                </a:solidFill>
              </a:rPr>
              <a:t> the leftmost column</a:t>
            </a:r>
            <a:endParaRPr sz="1400">
              <a:solidFill>
                <a:srgbClr val="F3F3F3"/>
              </a:solidFill>
            </a:endParaRPr>
          </a:p>
          <a:p>
            <a:pPr indent="0" lvl="0" marL="0" rtl="0" algn="l">
              <a:spcBef>
                <a:spcPts val="0"/>
              </a:spcBef>
              <a:spcAft>
                <a:spcPts val="0"/>
              </a:spcAft>
              <a:buNone/>
            </a:pPr>
            <a:br>
              <a:rPr lang="en" sz="1200">
                <a:solidFill>
                  <a:srgbClr val="F3F3F3"/>
                </a:solidFill>
              </a:rPr>
            </a:br>
            <a:r>
              <a:rPr lang="en" sz="1400">
                <a:solidFill>
                  <a:srgbClr val="F3F3F3"/>
                </a:solidFill>
              </a:rPr>
              <a:t>2) </a:t>
            </a:r>
            <a:r>
              <a:rPr lang="en" sz="1400">
                <a:solidFill>
                  <a:srgbClr val="F3F3F3"/>
                </a:solidFill>
              </a:rPr>
              <a:t>Try all rows in the current column.  Do following for every tried row.</a:t>
            </a:r>
            <a:endParaRPr sz="1400">
              <a:solidFill>
                <a:srgbClr val="F3F3F3"/>
              </a:solidFill>
            </a:endParaRPr>
          </a:p>
          <a:p>
            <a:pPr indent="457200" lvl="0" marL="0" rtl="0" algn="l">
              <a:spcBef>
                <a:spcPts val="0"/>
              </a:spcBef>
              <a:spcAft>
                <a:spcPts val="0"/>
              </a:spcAft>
              <a:buNone/>
            </a:pPr>
            <a:br>
              <a:rPr lang="en" sz="1400">
                <a:solidFill>
                  <a:srgbClr val="F3F3F3"/>
                </a:solidFill>
              </a:rPr>
            </a:br>
            <a:r>
              <a:rPr lang="en" sz="1400">
                <a:solidFill>
                  <a:srgbClr val="F3F3F3"/>
                </a:solidFill>
              </a:rPr>
              <a:t>    a) If the queen can be placed safely in this row then mark this as part of the solution and recursively                                   check if placing queen here leads to a solution.</a:t>
            </a:r>
            <a:endParaRPr sz="1400">
              <a:solidFill>
                <a:srgbClr val="F3F3F3"/>
              </a:solidFill>
            </a:endParaRPr>
          </a:p>
          <a:p>
            <a:pPr indent="0" lvl="0" marL="0" rtl="0" algn="l">
              <a:spcBef>
                <a:spcPts val="0"/>
              </a:spcBef>
              <a:spcAft>
                <a:spcPts val="0"/>
              </a:spcAft>
              <a:buNone/>
            </a:pPr>
            <a:br>
              <a:rPr lang="en" sz="1400">
                <a:solidFill>
                  <a:srgbClr val="F3F3F3"/>
                </a:solidFill>
              </a:rPr>
            </a:br>
            <a:r>
              <a:rPr lang="en" sz="1400">
                <a:solidFill>
                  <a:srgbClr val="F3F3F3"/>
                </a:solidFill>
              </a:rPr>
              <a:t>    b) If placing the queen in [row, column] leads to a solution then return </a:t>
            </a:r>
            <a:br>
              <a:rPr lang="en" sz="1400">
                <a:solidFill>
                  <a:srgbClr val="F3F3F3"/>
                </a:solidFill>
              </a:rPr>
            </a:br>
            <a:r>
              <a:rPr lang="en" sz="1400">
                <a:solidFill>
                  <a:srgbClr val="F3F3F3"/>
                </a:solidFill>
              </a:rPr>
              <a:t>        True.</a:t>
            </a:r>
            <a:endParaRPr sz="1400">
              <a:solidFill>
                <a:srgbClr val="F3F3F3"/>
              </a:solidFill>
            </a:endParaRPr>
          </a:p>
          <a:p>
            <a:pPr indent="0" lvl="0" marL="0" rtl="0" algn="l">
              <a:spcBef>
                <a:spcPts val="0"/>
              </a:spcBef>
              <a:spcAft>
                <a:spcPts val="0"/>
              </a:spcAft>
              <a:buNone/>
            </a:pPr>
            <a:br>
              <a:rPr lang="en" sz="1400">
                <a:solidFill>
                  <a:srgbClr val="F3F3F3"/>
                </a:solidFill>
              </a:rPr>
            </a:br>
            <a:r>
              <a:rPr lang="en" sz="1400">
                <a:solidFill>
                  <a:srgbClr val="F3F3F3"/>
                </a:solidFill>
              </a:rPr>
              <a:t>    c) If placing queen doesn't lead to a solution then umark this [row, </a:t>
            </a:r>
            <a:br>
              <a:rPr lang="en" sz="1400">
                <a:solidFill>
                  <a:srgbClr val="F3F3F3"/>
                </a:solidFill>
              </a:rPr>
            </a:br>
            <a:r>
              <a:rPr lang="en" sz="1400">
                <a:solidFill>
                  <a:srgbClr val="F3F3F3"/>
                </a:solidFill>
              </a:rPr>
              <a:t>        column] (Backtrack) and go to step (a) to try other rows.</a:t>
            </a:r>
            <a:endParaRPr sz="1400">
              <a:solidFill>
                <a:srgbClr val="F3F3F3"/>
              </a:solidFill>
            </a:endParaRPr>
          </a:p>
          <a:p>
            <a:pPr indent="0" lvl="0" marL="0" rtl="0" algn="l">
              <a:spcBef>
                <a:spcPts val="0"/>
              </a:spcBef>
              <a:spcAft>
                <a:spcPts val="0"/>
              </a:spcAft>
              <a:buNone/>
            </a:pPr>
            <a:br>
              <a:rPr lang="en" sz="1400">
                <a:solidFill>
                  <a:srgbClr val="F3F3F3"/>
                </a:solidFill>
              </a:rPr>
            </a:br>
            <a:r>
              <a:rPr lang="en" sz="1400">
                <a:solidFill>
                  <a:srgbClr val="F3F3F3"/>
                </a:solidFill>
              </a:rPr>
              <a:t>3) If all rows have been tried and nothing worked, return false to trigger </a:t>
            </a:r>
            <a:br>
              <a:rPr lang="en" sz="1400">
                <a:solidFill>
                  <a:srgbClr val="F3F3F3"/>
                </a:solidFill>
              </a:rPr>
            </a:br>
            <a:r>
              <a:rPr lang="en" sz="1400">
                <a:solidFill>
                  <a:srgbClr val="F3F3F3"/>
                </a:solidFill>
              </a:rPr>
              <a:t>    backtracking.</a:t>
            </a:r>
            <a:endParaRPr sz="1400">
              <a:solidFill>
                <a:srgbClr val="F3F3F3"/>
              </a:solidFill>
            </a:endParaRPr>
          </a:p>
          <a:p>
            <a:pPr indent="0" lvl="0" marL="0" rtl="0" algn="l">
              <a:spcBef>
                <a:spcPts val="0"/>
              </a:spcBef>
              <a:spcAft>
                <a:spcPts val="0"/>
              </a:spcAft>
              <a:buNone/>
            </a:pPr>
            <a:r>
              <a:t/>
            </a:r>
            <a:endParaRPr sz="1200">
              <a:solidFill>
                <a:srgbClr val="F3F3F3"/>
              </a:solidFil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idx="1" type="subTitle"/>
          </p:nvPr>
        </p:nvSpPr>
        <p:spPr>
          <a:xfrm>
            <a:off x="311700" y="196925"/>
            <a:ext cx="8520600" cy="47265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F3F3F3"/>
                </a:solidFill>
              </a:rPr>
              <a:t>Branch And Bound </a:t>
            </a:r>
            <a:r>
              <a:rPr b="1" lang="en" sz="2300">
                <a:solidFill>
                  <a:srgbClr val="F3F3F3"/>
                </a:solidFill>
              </a:rPr>
              <a:t>Approach</a:t>
            </a:r>
            <a:endParaRPr b="1" sz="2300">
              <a:solidFill>
                <a:srgbClr val="F3F3F3"/>
              </a:solidFill>
            </a:endParaRPr>
          </a:p>
          <a:p>
            <a:pPr indent="0" lvl="0" marL="0" rtl="0" algn="l">
              <a:lnSpc>
                <a:spcPct val="115000"/>
              </a:lnSpc>
              <a:spcBef>
                <a:spcPts val="2400"/>
              </a:spcBef>
              <a:spcAft>
                <a:spcPts val="0"/>
              </a:spcAft>
              <a:buNone/>
            </a:pPr>
            <a:r>
              <a:rPr lang="en" sz="1400">
                <a:solidFill>
                  <a:srgbClr val="F3F3F3"/>
                </a:solidFill>
              </a:rPr>
              <a:t>1)  In Backtracking we mark all rows , columns and diagonal we can’t be visited but in branch and bound approach we use a map which stores that on which rows and columns and diagonal we have placed Queen.</a:t>
            </a:r>
            <a:endParaRPr sz="1400">
              <a:solidFill>
                <a:srgbClr val="F3F3F3"/>
              </a:solidFill>
            </a:endParaRPr>
          </a:p>
          <a:p>
            <a:pPr indent="0" lvl="0" marL="0" rtl="0" algn="l">
              <a:lnSpc>
                <a:spcPct val="115000"/>
              </a:lnSpc>
              <a:spcBef>
                <a:spcPts val="2400"/>
              </a:spcBef>
              <a:spcAft>
                <a:spcPts val="0"/>
              </a:spcAft>
              <a:buNone/>
            </a:pPr>
            <a:r>
              <a:rPr lang="en" sz="1400">
                <a:solidFill>
                  <a:srgbClr val="F3F3F3"/>
                </a:solidFill>
              </a:rPr>
              <a:t>2)  Now to check if this row or column is valid we check our map if that particular row or column or diagonal is there already so it is invalid. </a:t>
            </a:r>
            <a:endParaRPr sz="1400">
              <a:solidFill>
                <a:srgbClr val="F3F3F3"/>
              </a:solidFill>
            </a:endParaRPr>
          </a:p>
          <a:p>
            <a:pPr indent="0" lvl="0" marL="0" rtl="0" algn="l">
              <a:lnSpc>
                <a:spcPct val="115000"/>
              </a:lnSpc>
              <a:spcBef>
                <a:spcPts val="2400"/>
              </a:spcBef>
              <a:spcAft>
                <a:spcPts val="0"/>
              </a:spcAft>
              <a:buNone/>
            </a:pPr>
            <a:r>
              <a:rPr lang="en" sz="1400">
                <a:solidFill>
                  <a:srgbClr val="F3F3F3"/>
                </a:solidFill>
              </a:rPr>
              <a:t>3)  Apart from this , It is  most like backtracking. </a:t>
            </a:r>
            <a:r>
              <a:rPr b="1" lang="en" sz="1400">
                <a:solidFill>
                  <a:srgbClr val="F3F3F3"/>
                </a:solidFill>
              </a:rPr>
              <a:t> </a:t>
            </a:r>
            <a:endParaRPr b="1" sz="1400">
              <a:solidFill>
                <a:srgbClr val="F3F3F3"/>
              </a:solidFill>
            </a:endParaRPr>
          </a:p>
          <a:p>
            <a:pPr indent="0" lvl="0" marL="0" rtl="0" algn="l">
              <a:spcBef>
                <a:spcPts val="600"/>
              </a:spcBef>
              <a:spcAft>
                <a:spcPts val="0"/>
              </a:spcAft>
              <a:buNone/>
            </a:pPr>
            <a:r>
              <a:t/>
            </a:r>
            <a:endParaRPr>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8"/>
          <p:cNvSpPr txBox="1"/>
          <p:nvPr>
            <p:ph type="ctrTitle"/>
          </p:nvPr>
        </p:nvSpPr>
        <p:spPr>
          <a:xfrm>
            <a:off x="155850" y="273950"/>
            <a:ext cx="8832300" cy="98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FEFEF"/>
                </a:solidFill>
              </a:rPr>
              <a:t>  Heuristic search Approach</a:t>
            </a:r>
            <a:endParaRPr>
              <a:solidFill>
                <a:srgbClr val="EFEFEF"/>
              </a:solidFill>
            </a:endParaRPr>
          </a:p>
        </p:txBody>
      </p:sp>
      <p:sp>
        <p:nvSpPr>
          <p:cNvPr id="306" name="Google Shape;306;p18"/>
          <p:cNvSpPr txBox="1"/>
          <p:nvPr>
            <p:ph idx="1" type="subTitle"/>
          </p:nvPr>
        </p:nvSpPr>
        <p:spPr>
          <a:xfrm>
            <a:off x="311700" y="1401725"/>
            <a:ext cx="8520600" cy="32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FEFEF"/>
                </a:solidFill>
              </a:rPr>
              <a:t>In a general sense, the term heuristic is used for any advice that is often effective, but is not guaranteed to work in every case. Within the heuristic search architecture, however, the term heuristic usually refers to the special case of a heuristic cost function.</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F</a:t>
            </a:r>
            <a:r>
              <a:rPr lang="en" sz="1400">
                <a:solidFill>
                  <a:srgbClr val="EFEFEF"/>
                </a:solidFill>
              </a:rPr>
              <a:t>or this problem we take this cost function as number of conflicts happen due to position of queens. </a:t>
            </a:r>
            <a:endParaRPr sz="1400">
              <a:solidFill>
                <a:srgbClr val="EFEFEF"/>
              </a:solidFill>
            </a:endParaRPr>
          </a:p>
          <a:p>
            <a:pPr indent="0" lvl="0" marL="0" rtl="0" algn="l">
              <a:spcBef>
                <a:spcPts val="0"/>
              </a:spcBef>
              <a:spcAft>
                <a:spcPts val="0"/>
              </a:spcAft>
              <a:buNone/>
            </a:pPr>
            <a:r>
              <a:rPr lang="en" sz="1400">
                <a:solidFill>
                  <a:srgbClr val="EFEFEF"/>
                </a:solidFill>
              </a:rPr>
              <a:t>cost=0;</a:t>
            </a:r>
            <a:endParaRPr sz="1400">
              <a:solidFill>
                <a:srgbClr val="EFEFEF"/>
              </a:solidFill>
            </a:endParaRPr>
          </a:p>
          <a:p>
            <a:pPr indent="0" lvl="0" marL="0" rtl="0" algn="l">
              <a:spcBef>
                <a:spcPts val="0"/>
              </a:spcBef>
              <a:spcAft>
                <a:spcPts val="0"/>
              </a:spcAft>
              <a:buNone/>
            </a:pPr>
            <a:r>
              <a:rPr lang="en" sz="1400">
                <a:solidFill>
                  <a:srgbClr val="EFEFEF"/>
                </a:solidFill>
              </a:rPr>
              <a:t>For every column,row and diagonal</a:t>
            </a:r>
            <a:endParaRPr sz="1400">
              <a:solidFill>
                <a:srgbClr val="EFEFEF"/>
              </a:solidFill>
            </a:endParaRPr>
          </a:p>
          <a:p>
            <a:pPr indent="0" lvl="0" marL="0" rtl="0" algn="l">
              <a:spcBef>
                <a:spcPts val="0"/>
              </a:spcBef>
              <a:spcAft>
                <a:spcPts val="0"/>
              </a:spcAft>
              <a:buNone/>
            </a:pPr>
            <a:r>
              <a:rPr lang="en" sz="1400">
                <a:solidFill>
                  <a:srgbClr val="EFEFEF"/>
                </a:solidFill>
              </a:rPr>
              <a:t>cost=cost + n*(n-½);</a:t>
            </a:r>
            <a:endParaRPr sz="1400">
              <a:solidFill>
                <a:srgbClr val="EFEFEF"/>
              </a:solidFill>
            </a:endParaRPr>
          </a:p>
          <a:p>
            <a:pPr indent="0" lvl="0" marL="0" rtl="0" algn="l">
              <a:spcBef>
                <a:spcPts val="0"/>
              </a:spcBef>
              <a:spcAft>
                <a:spcPts val="0"/>
              </a:spcAft>
              <a:buNone/>
            </a:pPr>
            <a:r>
              <a:rPr lang="en" sz="1400">
                <a:solidFill>
                  <a:srgbClr val="EFEFEF"/>
                </a:solidFill>
              </a:rPr>
              <a:t>Where n= number of queens on particular row,column or diagonal.</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For this problem first we initialize board using cost function which makes minimum conflicts. Now if the cost of the board is zero then we got solution otherwise</a:t>
            </a:r>
            <a:endParaRPr sz="1400">
              <a:solidFill>
                <a:srgbClr val="EFEFEF"/>
              </a:solidFill>
            </a:endParaRPr>
          </a:p>
          <a:p>
            <a:pPr indent="-317500" lvl="0" marL="457200" rtl="0" algn="l">
              <a:spcBef>
                <a:spcPts val="0"/>
              </a:spcBef>
              <a:spcAft>
                <a:spcPts val="0"/>
              </a:spcAft>
              <a:buClr>
                <a:srgbClr val="EFEFEF"/>
              </a:buClr>
              <a:buSzPts val="1400"/>
              <a:buAutoNum type="arabicParenR"/>
            </a:pPr>
            <a:r>
              <a:rPr lang="en" sz="1400">
                <a:solidFill>
                  <a:srgbClr val="EFEFEF"/>
                </a:solidFill>
              </a:rPr>
              <a:t> we find the queen with maximum conflicts and remove it and find the place in that raw where conflicts is minimum and we put it there.</a:t>
            </a:r>
            <a:endParaRPr sz="1400">
              <a:solidFill>
                <a:srgbClr val="EFEFEF"/>
              </a:solidFill>
            </a:endParaRPr>
          </a:p>
          <a:p>
            <a:pPr indent="-317500" lvl="0" marL="457200" rtl="0" algn="l">
              <a:spcBef>
                <a:spcPts val="0"/>
              </a:spcBef>
              <a:spcAft>
                <a:spcPts val="0"/>
              </a:spcAft>
              <a:buClr>
                <a:srgbClr val="EFEFEF"/>
              </a:buClr>
              <a:buSzPts val="1400"/>
              <a:buAutoNum type="arabicParenR"/>
            </a:pPr>
            <a:r>
              <a:rPr lang="en" sz="1400">
                <a:solidFill>
                  <a:srgbClr val="EFEFEF"/>
                </a:solidFill>
              </a:rPr>
              <a:t>Now if cost is zero then we got solution otherwise we repeat step 1. </a:t>
            </a:r>
            <a:endParaRPr sz="1400">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9"/>
          <p:cNvSpPr txBox="1"/>
          <p:nvPr>
            <p:ph idx="1" type="subTitle"/>
          </p:nvPr>
        </p:nvSpPr>
        <p:spPr>
          <a:xfrm>
            <a:off x="311700" y="359125"/>
            <a:ext cx="8520600" cy="45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EFEFEF"/>
                </a:solidFill>
              </a:rPr>
              <a:t>Analysis</a:t>
            </a:r>
            <a:endParaRPr b="1" sz="3000">
              <a:solidFill>
                <a:srgbClr val="EFEFEF"/>
              </a:solidFill>
            </a:endParaRPr>
          </a:p>
          <a:p>
            <a:pPr indent="0" lvl="0" marL="0" rtl="0" algn="l">
              <a:spcBef>
                <a:spcPts val="0"/>
              </a:spcBef>
              <a:spcAft>
                <a:spcPts val="0"/>
              </a:spcAft>
              <a:buNone/>
            </a:pPr>
            <a:r>
              <a:t/>
            </a:r>
            <a:endParaRPr>
              <a:solidFill>
                <a:srgbClr val="EFEFEF"/>
              </a:solidFill>
            </a:endParaRPr>
          </a:p>
          <a:p>
            <a:pPr indent="0" lvl="0" marL="0" rtl="0" algn="l">
              <a:spcBef>
                <a:spcPts val="0"/>
              </a:spcBef>
              <a:spcAft>
                <a:spcPts val="0"/>
              </a:spcAft>
              <a:buNone/>
            </a:pPr>
            <a:r>
              <a:rPr lang="en" sz="1400">
                <a:solidFill>
                  <a:srgbClr val="EFEFEF"/>
                </a:solidFill>
              </a:rPr>
              <a:t>In </a:t>
            </a:r>
            <a:r>
              <a:rPr b="1" lang="en" sz="1400">
                <a:solidFill>
                  <a:srgbClr val="EFEFEF"/>
                </a:solidFill>
              </a:rPr>
              <a:t>Backtracking</a:t>
            </a:r>
            <a:r>
              <a:rPr lang="en" sz="1400">
                <a:solidFill>
                  <a:srgbClr val="EFEFEF"/>
                </a:solidFill>
              </a:rPr>
              <a:t> we are exploring each and every </a:t>
            </a:r>
            <a:r>
              <a:rPr lang="en" sz="1400">
                <a:solidFill>
                  <a:srgbClr val="EFEFEF"/>
                </a:solidFill>
              </a:rPr>
              <a:t>possibility of the solution. In backtracking solution we backtrack when we hit a dead end. Now here after we place a queen we update 2D matrix to see which rows and columns are under attack. In backtracking we make a branch our row or say column reduced by one.</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T(n) = n * T (n-1)</a:t>
            </a:r>
            <a:endParaRPr sz="1400">
              <a:solidFill>
                <a:srgbClr val="EFEFEF"/>
              </a:solidFill>
            </a:endParaRPr>
          </a:p>
          <a:p>
            <a:pPr indent="0" lvl="0" marL="0" rtl="0" algn="l">
              <a:spcBef>
                <a:spcPts val="0"/>
              </a:spcBef>
              <a:spcAft>
                <a:spcPts val="0"/>
              </a:spcAft>
              <a:buNone/>
            </a:pPr>
            <a:r>
              <a:rPr lang="en" sz="1400">
                <a:solidFill>
                  <a:srgbClr val="EFEFEF"/>
                </a:solidFill>
              </a:rPr>
              <a:t>T(n-1) = n * (n-1) * T(n-2)</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From this we can see</a:t>
            </a:r>
            <a:endParaRPr sz="1400">
              <a:solidFill>
                <a:srgbClr val="EFEFEF"/>
              </a:solidFill>
            </a:endParaRPr>
          </a:p>
          <a:p>
            <a:pPr indent="0" lvl="0" marL="0" rtl="0" algn="l">
              <a:spcBef>
                <a:spcPts val="0"/>
              </a:spcBef>
              <a:spcAft>
                <a:spcPts val="0"/>
              </a:spcAft>
              <a:buNone/>
            </a:pPr>
            <a:r>
              <a:rPr lang="en" sz="1400">
                <a:solidFill>
                  <a:srgbClr val="EFEFEF"/>
                </a:solidFill>
              </a:rPr>
              <a:t>T(n) = n * (n-1) * (n-2) * ……* 1 </a:t>
            </a:r>
            <a:endParaRPr sz="1400">
              <a:solidFill>
                <a:srgbClr val="EFEFEF"/>
              </a:solidFill>
            </a:endParaRPr>
          </a:p>
          <a:p>
            <a:pPr indent="0" lvl="0" marL="0" rtl="0" algn="l">
              <a:spcBef>
                <a:spcPts val="0"/>
              </a:spcBef>
              <a:spcAft>
                <a:spcPts val="0"/>
              </a:spcAft>
              <a:buNone/>
            </a:pPr>
            <a:r>
              <a:rPr lang="en" sz="1400">
                <a:solidFill>
                  <a:srgbClr val="EFEFEF"/>
                </a:solidFill>
              </a:rPr>
              <a:t>T(n) = n!</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Here we can see that it is n! Which is exponential, for big inputs like 50 it can be beyond our computer’s limitation.</a:t>
            </a:r>
            <a:endParaRPr sz="1400">
              <a:solidFill>
                <a:srgbClr val="EFEFEF"/>
              </a:solidFill>
            </a:endParaRPr>
          </a:p>
          <a:p>
            <a:pPr indent="0" lvl="0" marL="0" rtl="0" algn="l">
              <a:spcBef>
                <a:spcPts val="0"/>
              </a:spcBef>
              <a:spcAft>
                <a:spcPts val="0"/>
              </a:spcAft>
              <a:buNone/>
            </a:pPr>
            <a:r>
              <a:t/>
            </a:r>
            <a:endParaRPr sz="1400">
              <a:solidFill>
                <a:srgbClr val="EFEFEF"/>
              </a:solidFil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0"/>
          <p:cNvSpPr txBox="1"/>
          <p:nvPr>
            <p:ph idx="1" type="subTitle"/>
          </p:nvPr>
        </p:nvSpPr>
        <p:spPr>
          <a:xfrm>
            <a:off x="311700" y="104250"/>
            <a:ext cx="8520600" cy="49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EFEFEF"/>
                </a:solidFill>
              </a:rPr>
              <a:t>Now because of the limitations of Backtracking we can use </a:t>
            </a:r>
            <a:r>
              <a:rPr b="1" lang="en" sz="1400">
                <a:solidFill>
                  <a:srgbClr val="EFEFEF"/>
                </a:solidFill>
              </a:rPr>
              <a:t>branch and bound approach</a:t>
            </a:r>
            <a:r>
              <a:rPr lang="en" sz="1400">
                <a:solidFill>
                  <a:srgbClr val="EFEFEF"/>
                </a:solidFill>
              </a:rPr>
              <a:t> which is most like optimized version of backtracking.</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In branch and bound we optimized time to mark all attacked columns and rows and </a:t>
            </a:r>
            <a:r>
              <a:rPr lang="en" sz="1400">
                <a:solidFill>
                  <a:srgbClr val="EFEFEF"/>
                </a:solidFill>
              </a:rPr>
              <a:t>diagonals</a:t>
            </a:r>
            <a:r>
              <a:rPr lang="en" sz="1400">
                <a:solidFill>
                  <a:srgbClr val="EFEFEF"/>
                </a:solidFill>
              </a:rPr>
              <a:t>. There we used 2D matrix to mark but in this approach we use map for rows, columns and diagonals. If we want to check if any cell is valid or not we simply see to map to check it is valid or not.</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In Branch and Bound we optimized solution from N^2 to N for marking invalid row, column and diagonal. So our this solution is </a:t>
            </a:r>
            <a:r>
              <a:rPr b="1" lang="en" sz="1400">
                <a:solidFill>
                  <a:srgbClr val="EFEFEF"/>
                </a:solidFill>
              </a:rPr>
              <a:t>still near to N! But it is more optimized than of simple backtracking.</a:t>
            </a:r>
            <a:endParaRPr b="1"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And to find all valid solutions we use this approach. </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Now we will talk about </a:t>
            </a:r>
            <a:r>
              <a:rPr lang="en" sz="1400">
                <a:solidFill>
                  <a:srgbClr val="EFEFEF"/>
                </a:solidFill>
              </a:rPr>
              <a:t>heuristic approach.This approach can not solve all solutions  like backtracking algorithm does. </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lang="en" sz="1400">
                <a:solidFill>
                  <a:srgbClr val="EFEFEF"/>
                </a:solidFill>
              </a:rPr>
              <a:t>In this first we initializing the board with cost function which runs in N^2 time. After that we found the queen with maximum conflicts and try to replace that queen with place which have the minimum conflicts. We do this procedure untill conflicts become 0 so here our time complexity is not fixed because we are using random function for position. But we can generalize our complexity with </a:t>
            </a:r>
            <a:endParaRPr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rPr b="1" lang="en" sz="1400">
                <a:solidFill>
                  <a:srgbClr val="EFEFEF"/>
                </a:solidFill>
              </a:rPr>
              <a:t>O(n*n + C*(3*n)) = C*n , where C is number of steps to find 0 conflicts and n is number of queens.</a:t>
            </a:r>
            <a:endParaRPr b="1" sz="1400">
              <a:solidFill>
                <a:srgbClr val="EFEFEF"/>
              </a:solidFill>
            </a:endParaRPr>
          </a:p>
          <a:p>
            <a:pPr indent="0" lvl="0" marL="0" rtl="0" algn="l">
              <a:spcBef>
                <a:spcPts val="0"/>
              </a:spcBef>
              <a:spcAft>
                <a:spcPts val="0"/>
              </a:spcAft>
              <a:buNone/>
            </a:pPr>
            <a:r>
              <a:t/>
            </a:r>
            <a:endParaRPr sz="1400">
              <a:solidFill>
                <a:srgbClr val="EFEFEF"/>
              </a:solidFill>
            </a:endParaRPr>
          </a:p>
          <a:p>
            <a:pPr indent="0" lvl="0" marL="0" rtl="0" algn="l">
              <a:spcBef>
                <a:spcPts val="0"/>
              </a:spcBef>
              <a:spcAft>
                <a:spcPts val="0"/>
              </a:spcAft>
              <a:buNone/>
            </a:pPr>
            <a:r>
              <a:t/>
            </a:r>
            <a:endParaRPr sz="1200">
              <a:solidFill>
                <a:srgbClr val="EFEFE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1"/>
          <p:cNvSpPr txBox="1"/>
          <p:nvPr>
            <p:ph type="ctrTitle"/>
          </p:nvPr>
        </p:nvSpPr>
        <p:spPr>
          <a:xfrm>
            <a:off x="0" y="0"/>
            <a:ext cx="91440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of </a:t>
            </a:r>
            <a:r>
              <a:rPr lang="en">
                <a:solidFill>
                  <a:srgbClr val="EFEFEF"/>
                </a:solidFill>
              </a:rPr>
              <a:t>number of solution for N-queen problem </a:t>
            </a:r>
            <a:endParaRPr/>
          </a:p>
        </p:txBody>
      </p:sp>
      <p:sp>
        <p:nvSpPr>
          <p:cNvPr id="322" name="Google Shape;322;p21"/>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21" title="N vs solution"/>
          <p:cNvPicPr preferRelativeResize="0"/>
          <p:nvPr/>
        </p:nvPicPr>
        <p:blipFill>
          <a:blip r:embed="rId3">
            <a:alphaModFix/>
          </a:blip>
          <a:stretch>
            <a:fillRect/>
          </a:stretch>
        </p:blipFill>
        <p:spPr>
          <a:xfrm>
            <a:off x="495800" y="2049425"/>
            <a:ext cx="4583700" cy="283425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