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17"/>
  </p:handoutMasterIdLst>
  <p:sldIdLst>
    <p:sldId id="338" r:id="rId3"/>
    <p:sldId id="315" r:id="rId4"/>
    <p:sldId id="302" r:id="rId5"/>
    <p:sldId id="327" r:id="rId7"/>
    <p:sldId id="328" r:id="rId8"/>
    <p:sldId id="340" r:id="rId9"/>
    <p:sldId id="330" r:id="rId10"/>
    <p:sldId id="342" r:id="rId11"/>
    <p:sldId id="331" r:id="rId12"/>
    <p:sldId id="332" r:id="rId13"/>
    <p:sldId id="339" r:id="rId14"/>
    <p:sldId id="341"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5033" autoAdjust="0"/>
  </p:normalViewPr>
  <p:slideViewPr>
    <p:cSldViewPr snapToGrid="0">
      <p:cViewPr>
        <p:scale>
          <a:sx n="51" d="100"/>
          <a:sy n="51" d="100"/>
        </p:scale>
        <p:origin x="1434" y="570"/>
      </p:cViewPr>
      <p:guideLst>
        <p:guide orient="horz" pos="1985"/>
        <p:guide pos="426"/>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0.xml"/><Relationship Id="rId7" Type="http://schemas.openxmlformats.org/officeDocument/2006/relationships/image" Target="../media/image16.jpeg"/><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endParaRPr lang="en-IN" b="0" dirty="0">
              <a:solidFill>
                <a:schemeClr val="tx1"/>
              </a:solidFill>
            </a:endParaRPr>
          </a:p>
        </p:txBody>
      </p:sp>
      <p:sp>
        <p:nvSpPr>
          <p:cNvPr id="4" name="Title 3"/>
          <p:cNvSpPr>
            <a:spLocks noGrp="1"/>
          </p:cNvSpPr>
          <p:nvPr>
            <p:ph type="title"/>
          </p:nvPr>
        </p:nvSpPr>
        <p:spPr>
          <a:xfrm>
            <a:off x="5513555" y="2179027"/>
            <a:ext cx="4998720" cy="743448"/>
          </a:xfrm>
        </p:spPr>
        <p:txBody>
          <a:bodyPr>
            <a:normAutofit/>
          </a:bodyPr>
          <a:lstStyle/>
          <a:p>
            <a:r>
              <a:rPr lang="en-GB" sz="3200" dirty="0"/>
              <a:t>Team </a:t>
            </a:r>
            <a:r>
              <a:rPr lang="en-GB" sz="3200" dirty="0" smtClean="0"/>
              <a:t>Software Chasers</a:t>
            </a:r>
            <a:endParaRPr lang="en-IN" sz="3200" dirty="0"/>
          </a:p>
        </p:txBody>
      </p:sp>
      <p:sp>
        <p:nvSpPr>
          <p:cNvPr id="15" name="Text Placeholder 1"/>
          <p:cNvSpPr txBox="1"/>
          <p:nvPr/>
        </p:nvSpPr>
        <p:spPr>
          <a:xfrm>
            <a:off x="5513555" y="2756709"/>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sz="2400" dirty="0"/>
              <a:t>Final Project</a:t>
            </a:r>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3" name="Picture Placeholder 2"/>
          <p:cNvSpPr>
            <a:spLocks noGrp="1"/>
          </p:cNvSpPr>
          <p:nvPr>
            <p:ph type="pic" sz="quarter" idx="12"/>
          </p:nvPr>
        </p:nvSpPr>
        <p:spPr/>
      </p:sp>
      <p:pic>
        <p:nvPicPr>
          <p:cNvPr id="7" name="Picture 6"/>
          <p:cNvPicPr>
            <a:picLocks noChangeAspect="1"/>
          </p:cNvPicPr>
          <p:nvPr/>
        </p:nvPicPr>
        <p:blipFill>
          <a:blip r:embed="rId2"/>
          <a:stretch>
            <a:fillRect/>
          </a:stretch>
        </p:blipFill>
        <p:spPr>
          <a:xfrm>
            <a:off x="5732175" y="4102763"/>
            <a:ext cx="6187080" cy="2369157"/>
          </a:xfrm>
          <a:prstGeom prst="rect">
            <a:avLst/>
          </a:prstGeom>
        </p:spPr>
      </p:pic>
      <p:pic>
        <p:nvPicPr>
          <p:cNvPr id="8" name="Picture 7"/>
          <p:cNvPicPr>
            <a:picLocks noChangeAspect="1"/>
          </p:cNvPicPr>
          <p:nvPr/>
        </p:nvPicPr>
        <p:blipFill>
          <a:blip r:embed="rId3"/>
          <a:stretch>
            <a:fillRect/>
          </a:stretch>
        </p:blipFill>
        <p:spPr>
          <a:xfrm>
            <a:off x="1279024" y="2658207"/>
            <a:ext cx="2827552" cy="24465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nodePh="1">
                                  <p:stCondLst>
                                    <p:cond delay="0"/>
                                  </p:stCondLst>
                                  <p:endCondLst>
                                    <p:cond evt="begin" delay="0">
                                      <p:tn val="30"/>
                                    </p:cond>
                                  </p:end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par>
                                <p:cTn id="33" presetID="53"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45"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000"/>
                                        <p:tgtEl>
                                          <p:spTgt spid="7"/>
                                        </p:tgtEl>
                                      </p:cBhvr>
                                    </p:animEffect>
                                    <p:anim calcmode="lin" valueType="num">
                                      <p:cBhvr>
                                        <p:cTn id="41" dur="2000" fill="hold"/>
                                        <p:tgtEl>
                                          <p:spTgt spid="7"/>
                                        </p:tgtEl>
                                        <p:attrNameLst>
                                          <p:attrName>ppt_w</p:attrName>
                                        </p:attrNameLst>
                                      </p:cBhvr>
                                      <p:tavLst>
                                        <p:tav tm="0" fmla="#ppt_w*sin(2.5*pi*$)">
                                          <p:val>
                                            <p:fltVal val="0"/>
                                          </p:val>
                                        </p:tav>
                                        <p:tav tm="100000">
                                          <p:val>
                                            <p:fltVal val="1"/>
                                          </p:val>
                                        </p:tav>
                                      </p:tavLst>
                                    </p:anim>
                                    <p:anim calcmode="lin" valueType="num">
                                      <p:cBhvr>
                                        <p:cTn id="42"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963340" y="5866290"/>
            <a:ext cx="2143125" cy="193040"/>
          </a:xfrm>
          <a:prstGeom prst="rect">
            <a:avLst/>
          </a:prstGeom>
        </p:spPr>
      </p:pic>
      <p:sp>
        <p:nvSpPr>
          <p:cNvPr id="8" name="TextBox 7"/>
          <p:cNvSpPr txBox="1"/>
          <p:nvPr/>
        </p:nvSpPr>
        <p:spPr>
          <a:xfrm>
            <a:off x="529743" y="1279837"/>
            <a:ext cx="3899176" cy="646331"/>
          </a:xfrm>
          <a:prstGeom prst="rect">
            <a:avLst/>
          </a:prstGeom>
          <a:noFill/>
        </p:spPr>
        <p:txBody>
          <a:bodyPr wrap="square">
            <a:spAutoFit/>
          </a:bodyPr>
          <a:lstStyle/>
          <a:p>
            <a:r>
              <a:rPr lang="en-GB" dirty="0"/>
              <a:t>Teams cam add wireframes </a:t>
            </a:r>
            <a:endParaRPr lang="en-GB" dirty="0"/>
          </a:p>
          <a:p>
            <a:endParaRPr lang="en-IN" dirty="0"/>
          </a:p>
        </p:txBody>
      </p:sp>
      <p:sp>
        <p:nvSpPr>
          <p:cNvPr id="13" name="Title 3"/>
          <p:cNvSpPr>
            <a:spLocks noGrp="1"/>
          </p:cNvSpPr>
          <p:nvPr>
            <p:ph type="title"/>
          </p:nvPr>
        </p:nvSpPr>
        <p:spPr>
          <a:xfrm>
            <a:off x="660400" y="276893"/>
            <a:ext cx="6177280" cy="830997"/>
          </a:xfrm>
        </p:spPr>
        <p:txBody>
          <a:bodyPr>
            <a:normAutofit/>
          </a:bodyPr>
          <a:lstStyle/>
          <a:p>
            <a:r>
              <a:rPr lang="en-GB" dirty="0"/>
              <a:t>MODELLING</a:t>
            </a:r>
            <a:endParaRPr lang="en-IN" dirty="0"/>
          </a:p>
        </p:txBody>
      </p:sp>
      <p:sp>
        <p:nvSpPr>
          <p:cNvPr id="2" name="Rectangle 1"/>
          <p:cNvSpPr/>
          <p:nvPr/>
        </p:nvSpPr>
        <p:spPr>
          <a:xfrm>
            <a:off x="176784" y="1926168"/>
            <a:ext cx="9999182" cy="473879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3" name="TextBox 32"/>
          <p:cNvSpPr txBox="1"/>
          <p:nvPr/>
        </p:nvSpPr>
        <p:spPr>
          <a:xfrm>
            <a:off x="1355925" y="2363216"/>
            <a:ext cx="1231392" cy="369332"/>
          </a:xfrm>
          <a:prstGeom prst="rect">
            <a:avLst/>
          </a:prstGeom>
          <a:noFill/>
          <a:ln>
            <a:solidFill>
              <a:schemeClr val="bg1"/>
            </a:solidFill>
          </a:ln>
        </p:spPr>
        <p:txBody>
          <a:bodyPr wrap="square" rtlCol="0">
            <a:spAutoFit/>
          </a:bodyPr>
          <a:lstStyle/>
          <a:p>
            <a:pPr algn="ctr"/>
            <a:r>
              <a:rPr lang="en-US" dirty="0">
                <a:solidFill>
                  <a:schemeClr val="bg1"/>
                </a:solidFill>
              </a:rPr>
              <a:t>Teacher</a:t>
            </a:r>
            <a:endParaRPr lang="en-IN" dirty="0">
              <a:solidFill>
                <a:schemeClr val="bg1"/>
              </a:solidFill>
            </a:endParaRPr>
          </a:p>
        </p:txBody>
      </p:sp>
      <p:sp>
        <p:nvSpPr>
          <p:cNvPr id="34" name="TextBox 33"/>
          <p:cNvSpPr txBox="1"/>
          <p:nvPr/>
        </p:nvSpPr>
        <p:spPr>
          <a:xfrm>
            <a:off x="1456509" y="5161280"/>
            <a:ext cx="1231392" cy="369332"/>
          </a:xfrm>
          <a:prstGeom prst="rect">
            <a:avLst/>
          </a:prstGeom>
          <a:noFill/>
          <a:ln>
            <a:solidFill>
              <a:schemeClr val="bg1"/>
            </a:solidFill>
          </a:ln>
        </p:spPr>
        <p:txBody>
          <a:bodyPr wrap="square" rtlCol="0">
            <a:spAutoFit/>
          </a:bodyPr>
          <a:lstStyle/>
          <a:p>
            <a:pPr algn="ctr"/>
            <a:r>
              <a:rPr lang="en-US" dirty="0">
                <a:solidFill>
                  <a:schemeClr val="bg1"/>
                </a:solidFill>
              </a:rPr>
              <a:t>Teacher</a:t>
            </a:r>
            <a:endParaRPr lang="en-IN" dirty="0">
              <a:solidFill>
                <a:schemeClr val="bg1"/>
              </a:solidFill>
            </a:endParaRPr>
          </a:p>
        </p:txBody>
      </p:sp>
      <p:sp>
        <p:nvSpPr>
          <p:cNvPr id="35" name="Diamond 34"/>
          <p:cNvSpPr/>
          <p:nvPr/>
        </p:nvSpPr>
        <p:spPr>
          <a:xfrm>
            <a:off x="1429077" y="3330273"/>
            <a:ext cx="1133856" cy="914400"/>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Login</a:t>
            </a:r>
            <a:endParaRPr lang="en-IN" sz="1250" dirty="0"/>
          </a:p>
        </p:txBody>
      </p:sp>
      <p:sp>
        <p:nvSpPr>
          <p:cNvPr id="36" name="TextBox 35"/>
          <p:cNvSpPr txBox="1"/>
          <p:nvPr/>
        </p:nvSpPr>
        <p:spPr>
          <a:xfrm>
            <a:off x="3364557" y="3545840"/>
            <a:ext cx="1231392" cy="408623"/>
          </a:xfrm>
          <a:prstGeom prst="roundRect">
            <a:avLst/>
          </a:prstGeom>
          <a:noFill/>
          <a:ln>
            <a:solidFill>
              <a:schemeClr val="bg1"/>
            </a:solidFill>
          </a:ln>
        </p:spPr>
        <p:txBody>
          <a:bodyPr wrap="square" rtlCol="0">
            <a:spAutoFit/>
          </a:bodyPr>
          <a:lstStyle/>
          <a:p>
            <a:pPr algn="ctr"/>
            <a:r>
              <a:rPr lang="en-US" dirty="0">
                <a:solidFill>
                  <a:schemeClr val="bg1"/>
                </a:solidFill>
              </a:rPr>
              <a:t>Home</a:t>
            </a:r>
            <a:endParaRPr lang="en-IN" dirty="0">
              <a:solidFill>
                <a:schemeClr val="bg1"/>
              </a:solidFill>
            </a:endParaRPr>
          </a:p>
        </p:txBody>
      </p:sp>
      <p:sp>
        <p:nvSpPr>
          <p:cNvPr id="37" name="TextBox 36"/>
          <p:cNvSpPr txBox="1"/>
          <p:nvPr/>
        </p:nvSpPr>
        <p:spPr>
          <a:xfrm>
            <a:off x="3395037" y="2320544"/>
            <a:ext cx="1231392" cy="612934"/>
          </a:xfrm>
          <a:prstGeom prst="roundRect">
            <a:avLst/>
          </a:prstGeom>
          <a:noFill/>
          <a:ln>
            <a:solidFill>
              <a:schemeClr val="bg1"/>
            </a:solidFill>
          </a:ln>
        </p:spPr>
        <p:txBody>
          <a:bodyPr wrap="square" rtlCol="0">
            <a:spAutoFit/>
          </a:bodyPr>
          <a:lstStyle/>
          <a:p>
            <a:pPr algn="ctr"/>
            <a:r>
              <a:rPr lang="en-US" sz="1500" dirty="0">
                <a:solidFill>
                  <a:schemeClr val="bg1"/>
                </a:solidFill>
              </a:rPr>
              <a:t>Take attendance</a:t>
            </a:r>
            <a:endParaRPr lang="en-IN" sz="1500" dirty="0">
              <a:solidFill>
                <a:schemeClr val="bg1"/>
              </a:solidFill>
            </a:endParaRPr>
          </a:p>
        </p:txBody>
      </p:sp>
      <p:sp>
        <p:nvSpPr>
          <p:cNvPr id="38" name="TextBox 37"/>
          <p:cNvSpPr txBox="1"/>
          <p:nvPr/>
        </p:nvSpPr>
        <p:spPr>
          <a:xfrm>
            <a:off x="5022669" y="3497072"/>
            <a:ext cx="1231392" cy="357545"/>
          </a:xfrm>
          <a:prstGeom prst="roundRect">
            <a:avLst/>
          </a:prstGeom>
          <a:noFill/>
          <a:ln>
            <a:solidFill>
              <a:schemeClr val="bg1"/>
            </a:solidFill>
          </a:ln>
        </p:spPr>
        <p:txBody>
          <a:bodyPr wrap="square" rtlCol="0">
            <a:spAutoFit/>
          </a:bodyPr>
          <a:lstStyle/>
          <a:p>
            <a:pPr algn="ctr"/>
            <a:r>
              <a:rPr lang="en-US" sz="1500" dirty="0">
                <a:solidFill>
                  <a:schemeClr val="bg1"/>
                </a:solidFill>
              </a:rPr>
              <a:t>Students list</a:t>
            </a:r>
            <a:endParaRPr lang="en-IN" sz="1500" dirty="0">
              <a:solidFill>
                <a:schemeClr val="bg1"/>
              </a:solidFill>
            </a:endParaRPr>
          </a:p>
        </p:txBody>
      </p:sp>
      <p:sp>
        <p:nvSpPr>
          <p:cNvPr id="39" name="TextBox 38"/>
          <p:cNvSpPr txBox="1"/>
          <p:nvPr/>
        </p:nvSpPr>
        <p:spPr>
          <a:xfrm>
            <a:off x="3516957" y="5112512"/>
            <a:ext cx="1231392" cy="408623"/>
          </a:xfrm>
          <a:prstGeom prst="roundRect">
            <a:avLst/>
          </a:prstGeom>
          <a:noFill/>
          <a:ln>
            <a:solidFill>
              <a:schemeClr val="bg1"/>
            </a:solidFill>
          </a:ln>
        </p:spPr>
        <p:txBody>
          <a:bodyPr wrap="square" rtlCol="0">
            <a:spAutoFit/>
          </a:bodyPr>
          <a:lstStyle/>
          <a:p>
            <a:pPr algn="ctr"/>
            <a:r>
              <a:rPr lang="en-US" dirty="0">
                <a:solidFill>
                  <a:schemeClr val="bg1"/>
                </a:solidFill>
              </a:rPr>
              <a:t>Report</a:t>
            </a:r>
            <a:endParaRPr lang="en-IN" dirty="0">
              <a:solidFill>
                <a:schemeClr val="bg1"/>
              </a:solidFill>
            </a:endParaRPr>
          </a:p>
        </p:txBody>
      </p:sp>
      <p:sp>
        <p:nvSpPr>
          <p:cNvPr id="40" name="TextBox 39"/>
          <p:cNvSpPr txBox="1"/>
          <p:nvPr/>
        </p:nvSpPr>
        <p:spPr>
          <a:xfrm>
            <a:off x="5040957" y="2296160"/>
            <a:ext cx="1231392" cy="612934"/>
          </a:xfrm>
          <a:prstGeom prst="roundRect">
            <a:avLst/>
          </a:prstGeom>
          <a:noFill/>
          <a:ln>
            <a:solidFill>
              <a:schemeClr val="bg1"/>
            </a:solidFill>
          </a:ln>
        </p:spPr>
        <p:txBody>
          <a:bodyPr wrap="square" rtlCol="0">
            <a:spAutoFit/>
          </a:bodyPr>
          <a:lstStyle/>
          <a:p>
            <a:pPr algn="ctr"/>
            <a:r>
              <a:rPr lang="en-US" sz="1500" dirty="0">
                <a:solidFill>
                  <a:schemeClr val="bg1"/>
                </a:solidFill>
              </a:rPr>
              <a:t>Save attendance</a:t>
            </a:r>
            <a:endParaRPr lang="en-IN" sz="1500" dirty="0">
              <a:solidFill>
                <a:schemeClr val="bg1"/>
              </a:solidFill>
            </a:endParaRPr>
          </a:p>
        </p:txBody>
      </p:sp>
      <p:sp>
        <p:nvSpPr>
          <p:cNvPr id="41" name="TextBox 40"/>
          <p:cNvSpPr txBox="1"/>
          <p:nvPr/>
        </p:nvSpPr>
        <p:spPr>
          <a:xfrm>
            <a:off x="6906333" y="3490976"/>
            <a:ext cx="1231392" cy="357545"/>
          </a:xfrm>
          <a:prstGeom prst="roundRect">
            <a:avLst/>
          </a:prstGeom>
          <a:noFill/>
          <a:ln>
            <a:solidFill>
              <a:schemeClr val="bg1"/>
            </a:solidFill>
          </a:ln>
        </p:spPr>
        <p:txBody>
          <a:bodyPr wrap="square" rtlCol="0">
            <a:spAutoFit/>
          </a:bodyPr>
          <a:lstStyle/>
          <a:p>
            <a:pPr algn="ctr"/>
            <a:r>
              <a:rPr lang="en-US" sz="1500" dirty="0">
                <a:solidFill>
                  <a:schemeClr val="bg1"/>
                </a:solidFill>
              </a:rPr>
              <a:t>Dash board</a:t>
            </a:r>
            <a:endParaRPr lang="en-IN" sz="1500" dirty="0">
              <a:solidFill>
                <a:schemeClr val="bg1"/>
              </a:solidFill>
            </a:endParaRPr>
          </a:p>
        </p:txBody>
      </p:sp>
      <p:sp>
        <p:nvSpPr>
          <p:cNvPr id="42" name="TextBox 41"/>
          <p:cNvSpPr txBox="1"/>
          <p:nvPr/>
        </p:nvSpPr>
        <p:spPr>
          <a:xfrm>
            <a:off x="8591877" y="2271776"/>
            <a:ext cx="1231392" cy="369332"/>
          </a:xfrm>
          <a:prstGeom prst="rect">
            <a:avLst/>
          </a:prstGeom>
          <a:noFill/>
          <a:ln>
            <a:solidFill>
              <a:schemeClr val="bg1"/>
            </a:solidFill>
          </a:ln>
        </p:spPr>
        <p:txBody>
          <a:bodyPr wrap="square" rtlCol="0">
            <a:spAutoFit/>
          </a:bodyPr>
          <a:lstStyle/>
          <a:p>
            <a:pPr algn="ctr"/>
            <a:r>
              <a:rPr lang="en-US" dirty="0">
                <a:solidFill>
                  <a:schemeClr val="bg1"/>
                </a:solidFill>
              </a:rPr>
              <a:t>Student </a:t>
            </a:r>
            <a:endParaRPr lang="en-IN" dirty="0">
              <a:solidFill>
                <a:schemeClr val="bg1"/>
              </a:solidFill>
            </a:endParaRPr>
          </a:p>
        </p:txBody>
      </p:sp>
      <p:sp>
        <p:nvSpPr>
          <p:cNvPr id="43" name="TextBox 42"/>
          <p:cNvSpPr txBox="1"/>
          <p:nvPr/>
        </p:nvSpPr>
        <p:spPr>
          <a:xfrm>
            <a:off x="8692461" y="5069840"/>
            <a:ext cx="1231392" cy="369332"/>
          </a:xfrm>
          <a:prstGeom prst="rect">
            <a:avLst/>
          </a:prstGeom>
          <a:noFill/>
          <a:ln>
            <a:solidFill>
              <a:schemeClr val="bg1"/>
            </a:solidFill>
          </a:ln>
        </p:spPr>
        <p:txBody>
          <a:bodyPr wrap="square" rtlCol="0">
            <a:spAutoFit/>
          </a:bodyPr>
          <a:lstStyle/>
          <a:p>
            <a:pPr algn="ctr"/>
            <a:r>
              <a:rPr lang="en-US" dirty="0">
                <a:solidFill>
                  <a:schemeClr val="bg1"/>
                </a:solidFill>
              </a:rPr>
              <a:t>Student </a:t>
            </a:r>
            <a:endParaRPr lang="en-IN" dirty="0">
              <a:solidFill>
                <a:schemeClr val="bg1"/>
              </a:solidFill>
            </a:endParaRPr>
          </a:p>
        </p:txBody>
      </p:sp>
      <p:sp>
        <p:nvSpPr>
          <p:cNvPr id="44" name="Diamond 43"/>
          <p:cNvSpPr/>
          <p:nvPr/>
        </p:nvSpPr>
        <p:spPr>
          <a:xfrm>
            <a:off x="8689413" y="3238833"/>
            <a:ext cx="1133856" cy="914400"/>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Login</a:t>
            </a:r>
            <a:endParaRPr lang="en-IN" sz="1250" dirty="0"/>
          </a:p>
        </p:txBody>
      </p:sp>
      <p:cxnSp>
        <p:nvCxnSpPr>
          <p:cNvPr id="45" name="Straight Arrow Connector 44"/>
          <p:cNvCxnSpPr>
            <a:stCxn id="33" idx="2"/>
          </p:cNvCxnSpPr>
          <p:nvPr/>
        </p:nvCxnSpPr>
        <p:spPr>
          <a:xfrm>
            <a:off x="1971621" y="2732548"/>
            <a:ext cx="12192" cy="5977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endCxn id="35" idx="2"/>
          </p:cNvCxnSpPr>
          <p:nvPr/>
        </p:nvCxnSpPr>
        <p:spPr>
          <a:xfrm flipV="1">
            <a:off x="1996005" y="4244673"/>
            <a:ext cx="0" cy="89658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endCxn id="36" idx="1"/>
          </p:cNvCxnSpPr>
          <p:nvPr/>
        </p:nvCxnSpPr>
        <p:spPr>
          <a:xfrm flipV="1">
            <a:off x="2541359" y="3750152"/>
            <a:ext cx="823198" cy="2423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0"/>
            <a:endCxn id="37" idx="2"/>
          </p:cNvCxnSpPr>
          <p:nvPr/>
        </p:nvCxnSpPr>
        <p:spPr>
          <a:xfrm flipV="1">
            <a:off x="3980253" y="2933478"/>
            <a:ext cx="0" cy="612362"/>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4595949" y="3712421"/>
            <a:ext cx="42672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endCxn id="36" idx="2"/>
          </p:cNvCxnSpPr>
          <p:nvPr/>
        </p:nvCxnSpPr>
        <p:spPr>
          <a:xfrm flipH="1" flipV="1">
            <a:off x="3980253" y="3954463"/>
            <a:ext cx="0" cy="115804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endCxn id="41" idx="1"/>
          </p:cNvCxnSpPr>
          <p:nvPr/>
        </p:nvCxnSpPr>
        <p:spPr>
          <a:xfrm flipV="1">
            <a:off x="6272349" y="3669749"/>
            <a:ext cx="63398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endCxn id="40" idx="1"/>
          </p:cNvCxnSpPr>
          <p:nvPr/>
        </p:nvCxnSpPr>
        <p:spPr>
          <a:xfrm>
            <a:off x="4626429" y="2602627"/>
            <a:ext cx="414528"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9207573" y="2641108"/>
            <a:ext cx="12192" cy="5977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flipV="1">
            <a:off x="9295965" y="4153233"/>
            <a:ext cx="0" cy="896587"/>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4" idx="1"/>
            <a:endCxn id="41" idx="3"/>
          </p:cNvCxnSpPr>
          <p:nvPr/>
        </p:nvCxnSpPr>
        <p:spPr>
          <a:xfrm flipH="1" flipV="1">
            <a:off x="8137725" y="3669749"/>
            <a:ext cx="551688"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40" idx="3"/>
            <a:endCxn id="41" idx="0"/>
          </p:cNvCxnSpPr>
          <p:nvPr/>
        </p:nvCxnSpPr>
        <p:spPr>
          <a:xfrm>
            <a:off x="6272349" y="2602627"/>
            <a:ext cx="1249680" cy="888349"/>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39" idx="3"/>
            <a:endCxn id="41" idx="2"/>
          </p:cNvCxnSpPr>
          <p:nvPr/>
        </p:nvCxnSpPr>
        <p:spPr>
          <a:xfrm flipV="1">
            <a:off x="4748349" y="3848521"/>
            <a:ext cx="2773680" cy="146830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Effect transition="in" filter="fade">
                                      <p:cBhvr>
                                        <p:cTn id="61" dur="500"/>
                                        <p:tgtEl>
                                          <p:spTgt spid="3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p:cTn id="79" dur="500" fill="hold"/>
                                        <p:tgtEl>
                                          <p:spTgt spid="43"/>
                                        </p:tgtEl>
                                        <p:attrNameLst>
                                          <p:attrName>ppt_w</p:attrName>
                                        </p:attrNameLst>
                                      </p:cBhvr>
                                      <p:tavLst>
                                        <p:tav tm="0">
                                          <p:val>
                                            <p:fltVal val="0"/>
                                          </p:val>
                                        </p:tav>
                                        <p:tav tm="100000">
                                          <p:val>
                                            <p:strVal val="#ppt_w"/>
                                          </p:val>
                                        </p:tav>
                                      </p:tavLst>
                                    </p:anim>
                                    <p:anim calcmode="lin" valueType="num">
                                      <p:cBhvr>
                                        <p:cTn id="80" dur="500" fill="hold"/>
                                        <p:tgtEl>
                                          <p:spTgt spid="43"/>
                                        </p:tgtEl>
                                        <p:attrNameLst>
                                          <p:attrName>ppt_h</p:attrName>
                                        </p:attrNameLst>
                                      </p:cBhvr>
                                      <p:tavLst>
                                        <p:tav tm="0">
                                          <p:val>
                                            <p:fltVal val="0"/>
                                          </p:val>
                                        </p:tav>
                                        <p:tav tm="100000">
                                          <p:val>
                                            <p:strVal val="#ppt_h"/>
                                          </p:val>
                                        </p:tav>
                                      </p:tavLst>
                                    </p:anim>
                                    <p:animEffect transition="in" filter="fade">
                                      <p:cBhvr>
                                        <p:cTn id="81" dur="500"/>
                                        <p:tgtEl>
                                          <p:spTgt spid="43"/>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p:cTn id="84" dur="500" fill="hold"/>
                                        <p:tgtEl>
                                          <p:spTgt spid="44"/>
                                        </p:tgtEl>
                                        <p:attrNameLst>
                                          <p:attrName>ppt_w</p:attrName>
                                        </p:attrNameLst>
                                      </p:cBhvr>
                                      <p:tavLst>
                                        <p:tav tm="0">
                                          <p:val>
                                            <p:fltVal val="0"/>
                                          </p:val>
                                        </p:tav>
                                        <p:tav tm="100000">
                                          <p:val>
                                            <p:strVal val="#ppt_w"/>
                                          </p:val>
                                        </p:tav>
                                      </p:tavLst>
                                    </p:anim>
                                    <p:anim calcmode="lin" valueType="num">
                                      <p:cBhvr>
                                        <p:cTn id="85" dur="500" fill="hold"/>
                                        <p:tgtEl>
                                          <p:spTgt spid="44"/>
                                        </p:tgtEl>
                                        <p:attrNameLst>
                                          <p:attrName>ppt_h</p:attrName>
                                        </p:attrNameLst>
                                      </p:cBhvr>
                                      <p:tavLst>
                                        <p:tav tm="0">
                                          <p:val>
                                            <p:fltVal val="0"/>
                                          </p:val>
                                        </p:tav>
                                        <p:tav tm="100000">
                                          <p:val>
                                            <p:strVal val="#ppt_h"/>
                                          </p:val>
                                        </p:tav>
                                      </p:tavLst>
                                    </p:anim>
                                    <p:animEffect transition="in" filter="fade">
                                      <p:cBhvr>
                                        <p:cTn id="86" dur="500"/>
                                        <p:tgtEl>
                                          <p:spTgt spid="44"/>
                                        </p:tgtEl>
                                      </p:cBhvr>
                                    </p:animEffect>
                                  </p:childTnLst>
                                </p:cTn>
                              </p:par>
                              <p:par>
                                <p:cTn id="87" presetID="53" presetClass="entr" presetSubtype="16"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ppt_w</p:attrName>
                                        </p:attrNameLst>
                                      </p:cBhvr>
                                      <p:tavLst>
                                        <p:tav tm="0">
                                          <p:val>
                                            <p:fltVal val="0"/>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animEffect transition="in" filter="fade">
                                      <p:cBhvr>
                                        <p:cTn id="91" dur="500"/>
                                        <p:tgtEl>
                                          <p:spTgt spid="45"/>
                                        </p:tgtEl>
                                      </p:cBhvr>
                                    </p:animEffect>
                                  </p:childTnLst>
                                </p:cTn>
                              </p:par>
                              <p:par>
                                <p:cTn id="92" presetID="53" presetClass="entr" presetSubtype="16"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p:cTn id="94" dur="500" fill="hold"/>
                                        <p:tgtEl>
                                          <p:spTgt spid="46"/>
                                        </p:tgtEl>
                                        <p:attrNameLst>
                                          <p:attrName>ppt_w</p:attrName>
                                        </p:attrNameLst>
                                      </p:cBhvr>
                                      <p:tavLst>
                                        <p:tav tm="0">
                                          <p:val>
                                            <p:fltVal val="0"/>
                                          </p:val>
                                        </p:tav>
                                        <p:tav tm="100000">
                                          <p:val>
                                            <p:strVal val="#ppt_w"/>
                                          </p:val>
                                        </p:tav>
                                      </p:tavLst>
                                    </p:anim>
                                    <p:anim calcmode="lin" valueType="num">
                                      <p:cBhvr>
                                        <p:cTn id="95" dur="500" fill="hold"/>
                                        <p:tgtEl>
                                          <p:spTgt spid="46"/>
                                        </p:tgtEl>
                                        <p:attrNameLst>
                                          <p:attrName>ppt_h</p:attrName>
                                        </p:attrNameLst>
                                      </p:cBhvr>
                                      <p:tavLst>
                                        <p:tav tm="0">
                                          <p:val>
                                            <p:fltVal val="0"/>
                                          </p:val>
                                        </p:tav>
                                        <p:tav tm="100000">
                                          <p:val>
                                            <p:strVal val="#ppt_h"/>
                                          </p:val>
                                        </p:tav>
                                      </p:tavLst>
                                    </p:anim>
                                    <p:animEffect transition="in" filter="fade">
                                      <p:cBhvr>
                                        <p:cTn id="96" dur="500"/>
                                        <p:tgtEl>
                                          <p:spTgt spid="46"/>
                                        </p:tgtEl>
                                      </p:cBhvr>
                                    </p:animEffect>
                                  </p:childTnLst>
                                </p:cTn>
                              </p:par>
                              <p:par>
                                <p:cTn id="97" presetID="53" presetClass="entr" presetSubtype="16"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ppt_w</p:attrName>
                                        </p:attrNameLst>
                                      </p:cBhvr>
                                      <p:tavLst>
                                        <p:tav tm="0">
                                          <p:val>
                                            <p:fltVal val="0"/>
                                          </p:val>
                                        </p:tav>
                                        <p:tav tm="100000">
                                          <p:val>
                                            <p:strVal val="#ppt_w"/>
                                          </p:val>
                                        </p:tav>
                                      </p:tavLst>
                                    </p:anim>
                                    <p:anim calcmode="lin" valueType="num">
                                      <p:cBhvr>
                                        <p:cTn id="100" dur="500" fill="hold"/>
                                        <p:tgtEl>
                                          <p:spTgt spid="47"/>
                                        </p:tgtEl>
                                        <p:attrNameLst>
                                          <p:attrName>ppt_h</p:attrName>
                                        </p:attrNameLst>
                                      </p:cBhvr>
                                      <p:tavLst>
                                        <p:tav tm="0">
                                          <p:val>
                                            <p:fltVal val="0"/>
                                          </p:val>
                                        </p:tav>
                                        <p:tav tm="100000">
                                          <p:val>
                                            <p:strVal val="#ppt_h"/>
                                          </p:val>
                                        </p:tav>
                                      </p:tavLst>
                                    </p:anim>
                                    <p:animEffect transition="in" filter="fade">
                                      <p:cBhvr>
                                        <p:cTn id="101" dur="500"/>
                                        <p:tgtEl>
                                          <p:spTgt spid="47"/>
                                        </p:tgtEl>
                                      </p:cBhvr>
                                    </p:animEffect>
                                  </p:childTnLst>
                                </p:cTn>
                              </p:par>
                              <p:par>
                                <p:cTn id="102" presetID="53" presetClass="entr" presetSubtype="16" fill="hold" nodeType="withEffect">
                                  <p:stCondLst>
                                    <p:cond delay="0"/>
                                  </p:stCondLst>
                                  <p:childTnLst>
                                    <p:set>
                                      <p:cBhvr>
                                        <p:cTn id="103" dur="1" fill="hold">
                                          <p:stCondLst>
                                            <p:cond delay="0"/>
                                          </p:stCondLst>
                                        </p:cTn>
                                        <p:tgtEl>
                                          <p:spTgt spid="48"/>
                                        </p:tgtEl>
                                        <p:attrNameLst>
                                          <p:attrName>style.visibility</p:attrName>
                                        </p:attrNameLst>
                                      </p:cBhvr>
                                      <p:to>
                                        <p:strVal val="visible"/>
                                      </p:to>
                                    </p:set>
                                    <p:anim calcmode="lin" valueType="num">
                                      <p:cBhvr>
                                        <p:cTn id="104" dur="500" fill="hold"/>
                                        <p:tgtEl>
                                          <p:spTgt spid="48"/>
                                        </p:tgtEl>
                                        <p:attrNameLst>
                                          <p:attrName>ppt_w</p:attrName>
                                        </p:attrNameLst>
                                      </p:cBhvr>
                                      <p:tavLst>
                                        <p:tav tm="0">
                                          <p:val>
                                            <p:fltVal val="0"/>
                                          </p:val>
                                        </p:tav>
                                        <p:tav tm="100000">
                                          <p:val>
                                            <p:strVal val="#ppt_w"/>
                                          </p:val>
                                        </p:tav>
                                      </p:tavLst>
                                    </p:anim>
                                    <p:anim calcmode="lin" valueType="num">
                                      <p:cBhvr>
                                        <p:cTn id="105" dur="500" fill="hold"/>
                                        <p:tgtEl>
                                          <p:spTgt spid="48"/>
                                        </p:tgtEl>
                                        <p:attrNameLst>
                                          <p:attrName>ppt_h</p:attrName>
                                        </p:attrNameLst>
                                      </p:cBhvr>
                                      <p:tavLst>
                                        <p:tav tm="0">
                                          <p:val>
                                            <p:fltVal val="0"/>
                                          </p:val>
                                        </p:tav>
                                        <p:tav tm="100000">
                                          <p:val>
                                            <p:strVal val="#ppt_h"/>
                                          </p:val>
                                        </p:tav>
                                      </p:tavLst>
                                    </p:anim>
                                    <p:animEffect transition="in" filter="fade">
                                      <p:cBhvr>
                                        <p:cTn id="106" dur="500"/>
                                        <p:tgtEl>
                                          <p:spTgt spid="48"/>
                                        </p:tgtEl>
                                      </p:cBhvr>
                                    </p:animEffect>
                                  </p:childTnLst>
                                </p:cTn>
                              </p:par>
                              <p:par>
                                <p:cTn id="107" presetID="53" presetClass="entr" presetSubtype="16" fill="hold" nodeType="withEffect">
                                  <p:stCondLst>
                                    <p:cond delay="0"/>
                                  </p:stCondLst>
                                  <p:childTnLst>
                                    <p:set>
                                      <p:cBhvr>
                                        <p:cTn id="108" dur="1" fill="hold">
                                          <p:stCondLst>
                                            <p:cond delay="0"/>
                                          </p:stCondLst>
                                        </p:cTn>
                                        <p:tgtEl>
                                          <p:spTgt spid="49"/>
                                        </p:tgtEl>
                                        <p:attrNameLst>
                                          <p:attrName>style.visibility</p:attrName>
                                        </p:attrNameLst>
                                      </p:cBhvr>
                                      <p:to>
                                        <p:strVal val="visible"/>
                                      </p:to>
                                    </p:set>
                                    <p:anim calcmode="lin" valueType="num">
                                      <p:cBhvr>
                                        <p:cTn id="109" dur="500" fill="hold"/>
                                        <p:tgtEl>
                                          <p:spTgt spid="49"/>
                                        </p:tgtEl>
                                        <p:attrNameLst>
                                          <p:attrName>ppt_w</p:attrName>
                                        </p:attrNameLst>
                                      </p:cBhvr>
                                      <p:tavLst>
                                        <p:tav tm="0">
                                          <p:val>
                                            <p:fltVal val="0"/>
                                          </p:val>
                                        </p:tav>
                                        <p:tav tm="100000">
                                          <p:val>
                                            <p:strVal val="#ppt_w"/>
                                          </p:val>
                                        </p:tav>
                                      </p:tavLst>
                                    </p:anim>
                                    <p:anim calcmode="lin" valueType="num">
                                      <p:cBhvr>
                                        <p:cTn id="110" dur="500" fill="hold"/>
                                        <p:tgtEl>
                                          <p:spTgt spid="49"/>
                                        </p:tgtEl>
                                        <p:attrNameLst>
                                          <p:attrName>ppt_h</p:attrName>
                                        </p:attrNameLst>
                                      </p:cBhvr>
                                      <p:tavLst>
                                        <p:tav tm="0">
                                          <p:val>
                                            <p:fltVal val="0"/>
                                          </p:val>
                                        </p:tav>
                                        <p:tav tm="100000">
                                          <p:val>
                                            <p:strVal val="#ppt_h"/>
                                          </p:val>
                                        </p:tav>
                                      </p:tavLst>
                                    </p:anim>
                                    <p:animEffect transition="in" filter="fade">
                                      <p:cBhvr>
                                        <p:cTn id="111" dur="500"/>
                                        <p:tgtEl>
                                          <p:spTgt spid="49"/>
                                        </p:tgtEl>
                                      </p:cBhvr>
                                    </p:animEffect>
                                  </p:childTnLst>
                                </p:cTn>
                              </p:par>
                              <p:par>
                                <p:cTn id="112" presetID="53" presetClass="entr" presetSubtype="16" fill="hold" nodeType="withEffect">
                                  <p:stCondLst>
                                    <p:cond delay="0"/>
                                  </p:stCondLst>
                                  <p:childTnLst>
                                    <p:set>
                                      <p:cBhvr>
                                        <p:cTn id="113" dur="1" fill="hold">
                                          <p:stCondLst>
                                            <p:cond delay="0"/>
                                          </p:stCondLst>
                                        </p:cTn>
                                        <p:tgtEl>
                                          <p:spTgt spid="50"/>
                                        </p:tgtEl>
                                        <p:attrNameLst>
                                          <p:attrName>style.visibility</p:attrName>
                                        </p:attrNameLst>
                                      </p:cBhvr>
                                      <p:to>
                                        <p:strVal val="visible"/>
                                      </p:to>
                                    </p:set>
                                    <p:anim calcmode="lin" valueType="num">
                                      <p:cBhvr>
                                        <p:cTn id="114" dur="500" fill="hold"/>
                                        <p:tgtEl>
                                          <p:spTgt spid="50"/>
                                        </p:tgtEl>
                                        <p:attrNameLst>
                                          <p:attrName>ppt_w</p:attrName>
                                        </p:attrNameLst>
                                      </p:cBhvr>
                                      <p:tavLst>
                                        <p:tav tm="0">
                                          <p:val>
                                            <p:fltVal val="0"/>
                                          </p:val>
                                        </p:tav>
                                        <p:tav tm="100000">
                                          <p:val>
                                            <p:strVal val="#ppt_w"/>
                                          </p:val>
                                        </p:tav>
                                      </p:tavLst>
                                    </p:anim>
                                    <p:anim calcmode="lin" valueType="num">
                                      <p:cBhvr>
                                        <p:cTn id="115" dur="500" fill="hold"/>
                                        <p:tgtEl>
                                          <p:spTgt spid="50"/>
                                        </p:tgtEl>
                                        <p:attrNameLst>
                                          <p:attrName>ppt_h</p:attrName>
                                        </p:attrNameLst>
                                      </p:cBhvr>
                                      <p:tavLst>
                                        <p:tav tm="0">
                                          <p:val>
                                            <p:fltVal val="0"/>
                                          </p:val>
                                        </p:tav>
                                        <p:tav tm="100000">
                                          <p:val>
                                            <p:strVal val="#ppt_h"/>
                                          </p:val>
                                        </p:tav>
                                      </p:tavLst>
                                    </p:anim>
                                    <p:animEffect transition="in" filter="fade">
                                      <p:cBhvr>
                                        <p:cTn id="116" dur="500"/>
                                        <p:tgtEl>
                                          <p:spTgt spid="50"/>
                                        </p:tgtEl>
                                      </p:cBhvr>
                                    </p:animEffect>
                                  </p:childTnLst>
                                </p:cTn>
                              </p:par>
                              <p:par>
                                <p:cTn id="117" presetID="53" presetClass="entr" presetSubtype="16"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anim calcmode="lin" valueType="num">
                                      <p:cBhvr>
                                        <p:cTn id="119" dur="500" fill="hold"/>
                                        <p:tgtEl>
                                          <p:spTgt spid="51"/>
                                        </p:tgtEl>
                                        <p:attrNameLst>
                                          <p:attrName>ppt_w</p:attrName>
                                        </p:attrNameLst>
                                      </p:cBhvr>
                                      <p:tavLst>
                                        <p:tav tm="0">
                                          <p:val>
                                            <p:fltVal val="0"/>
                                          </p:val>
                                        </p:tav>
                                        <p:tav tm="100000">
                                          <p:val>
                                            <p:strVal val="#ppt_w"/>
                                          </p:val>
                                        </p:tav>
                                      </p:tavLst>
                                    </p:anim>
                                    <p:anim calcmode="lin" valueType="num">
                                      <p:cBhvr>
                                        <p:cTn id="120" dur="500" fill="hold"/>
                                        <p:tgtEl>
                                          <p:spTgt spid="51"/>
                                        </p:tgtEl>
                                        <p:attrNameLst>
                                          <p:attrName>ppt_h</p:attrName>
                                        </p:attrNameLst>
                                      </p:cBhvr>
                                      <p:tavLst>
                                        <p:tav tm="0">
                                          <p:val>
                                            <p:fltVal val="0"/>
                                          </p:val>
                                        </p:tav>
                                        <p:tav tm="100000">
                                          <p:val>
                                            <p:strVal val="#ppt_h"/>
                                          </p:val>
                                        </p:tav>
                                      </p:tavLst>
                                    </p:anim>
                                    <p:animEffect transition="in" filter="fade">
                                      <p:cBhvr>
                                        <p:cTn id="121" dur="500"/>
                                        <p:tgtEl>
                                          <p:spTgt spid="51"/>
                                        </p:tgtEl>
                                      </p:cBhvr>
                                    </p:animEffect>
                                  </p:childTnLst>
                                </p:cTn>
                              </p:par>
                              <p:par>
                                <p:cTn id="122" presetID="53" presetClass="entr" presetSubtype="16"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par>
                                <p:cTn id="127" presetID="53" presetClass="entr" presetSubtype="16"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anim calcmode="lin" valueType="num">
                                      <p:cBhvr>
                                        <p:cTn id="129" dur="500" fill="hold"/>
                                        <p:tgtEl>
                                          <p:spTgt spid="53"/>
                                        </p:tgtEl>
                                        <p:attrNameLst>
                                          <p:attrName>ppt_w</p:attrName>
                                        </p:attrNameLst>
                                      </p:cBhvr>
                                      <p:tavLst>
                                        <p:tav tm="0">
                                          <p:val>
                                            <p:fltVal val="0"/>
                                          </p:val>
                                        </p:tav>
                                        <p:tav tm="100000">
                                          <p:val>
                                            <p:strVal val="#ppt_w"/>
                                          </p:val>
                                        </p:tav>
                                      </p:tavLst>
                                    </p:anim>
                                    <p:anim calcmode="lin" valueType="num">
                                      <p:cBhvr>
                                        <p:cTn id="130" dur="500" fill="hold"/>
                                        <p:tgtEl>
                                          <p:spTgt spid="53"/>
                                        </p:tgtEl>
                                        <p:attrNameLst>
                                          <p:attrName>ppt_h</p:attrName>
                                        </p:attrNameLst>
                                      </p:cBhvr>
                                      <p:tavLst>
                                        <p:tav tm="0">
                                          <p:val>
                                            <p:fltVal val="0"/>
                                          </p:val>
                                        </p:tav>
                                        <p:tav tm="100000">
                                          <p:val>
                                            <p:strVal val="#ppt_h"/>
                                          </p:val>
                                        </p:tav>
                                      </p:tavLst>
                                    </p:anim>
                                    <p:animEffect transition="in" filter="fade">
                                      <p:cBhvr>
                                        <p:cTn id="131" dur="500"/>
                                        <p:tgtEl>
                                          <p:spTgt spid="53"/>
                                        </p:tgtEl>
                                      </p:cBhvr>
                                    </p:animEffect>
                                  </p:childTnLst>
                                </p:cTn>
                              </p:par>
                              <p:par>
                                <p:cTn id="132" presetID="53" presetClass="entr" presetSubtype="16"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 calcmode="lin" valueType="num">
                                      <p:cBhvr>
                                        <p:cTn id="134" dur="500" fill="hold"/>
                                        <p:tgtEl>
                                          <p:spTgt spid="54"/>
                                        </p:tgtEl>
                                        <p:attrNameLst>
                                          <p:attrName>ppt_w</p:attrName>
                                        </p:attrNameLst>
                                      </p:cBhvr>
                                      <p:tavLst>
                                        <p:tav tm="0">
                                          <p:val>
                                            <p:fltVal val="0"/>
                                          </p:val>
                                        </p:tav>
                                        <p:tav tm="100000">
                                          <p:val>
                                            <p:strVal val="#ppt_w"/>
                                          </p:val>
                                        </p:tav>
                                      </p:tavLst>
                                    </p:anim>
                                    <p:anim calcmode="lin" valueType="num">
                                      <p:cBhvr>
                                        <p:cTn id="135" dur="500" fill="hold"/>
                                        <p:tgtEl>
                                          <p:spTgt spid="54"/>
                                        </p:tgtEl>
                                        <p:attrNameLst>
                                          <p:attrName>ppt_h</p:attrName>
                                        </p:attrNameLst>
                                      </p:cBhvr>
                                      <p:tavLst>
                                        <p:tav tm="0">
                                          <p:val>
                                            <p:fltVal val="0"/>
                                          </p:val>
                                        </p:tav>
                                        <p:tav tm="100000">
                                          <p:val>
                                            <p:strVal val="#ppt_h"/>
                                          </p:val>
                                        </p:tav>
                                      </p:tavLst>
                                    </p:anim>
                                    <p:animEffect transition="in" filter="fade">
                                      <p:cBhvr>
                                        <p:cTn id="136" dur="500"/>
                                        <p:tgtEl>
                                          <p:spTgt spid="54"/>
                                        </p:tgtEl>
                                      </p:cBhvr>
                                    </p:animEffect>
                                  </p:childTnLst>
                                </p:cTn>
                              </p:par>
                              <p:par>
                                <p:cTn id="137" presetID="53" presetClass="entr" presetSubtype="16" fill="hold" nodeType="withEffect">
                                  <p:stCondLst>
                                    <p:cond delay="0"/>
                                  </p:stCondLst>
                                  <p:childTnLst>
                                    <p:set>
                                      <p:cBhvr>
                                        <p:cTn id="138" dur="1" fill="hold">
                                          <p:stCondLst>
                                            <p:cond delay="0"/>
                                          </p:stCondLst>
                                        </p:cTn>
                                        <p:tgtEl>
                                          <p:spTgt spid="55"/>
                                        </p:tgtEl>
                                        <p:attrNameLst>
                                          <p:attrName>style.visibility</p:attrName>
                                        </p:attrNameLst>
                                      </p:cBhvr>
                                      <p:to>
                                        <p:strVal val="visible"/>
                                      </p:to>
                                    </p:set>
                                    <p:anim calcmode="lin" valueType="num">
                                      <p:cBhvr>
                                        <p:cTn id="139" dur="500" fill="hold"/>
                                        <p:tgtEl>
                                          <p:spTgt spid="55"/>
                                        </p:tgtEl>
                                        <p:attrNameLst>
                                          <p:attrName>ppt_w</p:attrName>
                                        </p:attrNameLst>
                                      </p:cBhvr>
                                      <p:tavLst>
                                        <p:tav tm="0">
                                          <p:val>
                                            <p:fltVal val="0"/>
                                          </p:val>
                                        </p:tav>
                                        <p:tav tm="100000">
                                          <p:val>
                                            <p:strVal val="#ppt_w"/>
                                          </p:val>
                                        </p:tav>
                                      </p:tavLst>
                                    </p:anim>
                                    <p:anim calcmode="lin" valueType="num">
                                      <p:cBhvr>
                                        <p:cTn id="140" dur="500" fill="hold"/>
                                        <p:tgtEl>
                                          <p:spTgt spid="55"/>
                                        </p:tgtEl>
                                        <p:attrNameLst>
                                          <p:attrName>ppt_h</p:attrName>
                                        </p:attrNameLst>
                                      </p:cBhvr>
                                      <p:tavLst>
                                        <p:tav tm="0">
                                          <p:val>
                                            <p:fltVal val="0"/>
                                          </p:val>
                                        </p:tav>
                                        <p:tav tm="100000">
                                          <p:val>
                                            <p:strVal val="#ppt_h"/>
                                          </p:val>
                                        </p:tav>
                                      </p:tavLst>
                                    </p:anim>
                                    <p:animEffect transition="in" filter="fade">
                                      <p:cBhvr>
                                        <p:cTn id="141" dur="500"/>
                                        <p:tgtEl>
                                          <p:spTgt spid="55"/>
                                        </p:tgtEl>
                                      </p:cBhvr>
                                    </p:animEffect>
                                  </p:childTnLst>
                                </p:cTn>
                              </p:par>
                              <p:par>
                                <p:cTn id="142" presetID="53" presetClass="entr" presetSubtype="16" fill="hold" nodeType="withEffect">
                                  <p:stCondLst>
                                    <p:cond delay="0"/>
                                  </p:stCondLst>
                                  <p:childTnLst>
                                    <p:set>
                                      <p:cBhvr>
                                        <p:cTn id="143" dur="1" fill="hold">
                                          <p:stCondLst>
                                            <p:cond delay="0"/>
                                          </p:stCondLst>
                                        </p:cTn>
                                        <p:tgtEl>
                                          <p:spTgt spid="56"/>
                                        </p:tgtEl>
                                        <p:attrNameLst>
                                          <p:attrName>style.visibility</p:attrName>
                                        </p:attrNameLst>
                                      </p:cBhvr>
                                      <p:to>
                                        <p:strVal val="visible"/>
                                      </p:to>
                                    </p:set>
                                    <p:anim calcmode="lin" valueType="num">
                                      <p:cBhvr>
                                        <p:cTn id="144" dur="500" fill="hold"/>
                                        <p:tgtEl>
                                          <p:spTgt spid="56"/>
                                        </p:tgtEl>
                                        <p:attrNameLst>
                                          <p:attrName>ppt_w</p:attrName>
                                        </p:attrNameLst>
                                      </p:cBhvr>
                                      <p:tavLst>
                                        <p:tav tm="0">
                                          <p:val>
                                            <p:fltVal val="0"/>
                                          </p:val>
                                        </p:tav>
                                        <p:tav tm="100000">
                                          <p:val>
                                            <p:strVal val="#ppt_w"/>
                                          </p:val>
                                        </p:tav>
                                      </p:tavLst>
                                    </p:anim>
                                    <p:anim calcmode="lin" valueType="num">
                                      <p:cBhvr>
                                        <p:cTn id="145" dur="500" fill="hold"/>
                                        <p:tgtEl>
                                          <p:spTgt spid="56"/>
                                        </p:tgtEl>
                                        <p:attrNameLst>
                                          <p:attrName>ppt_h</p:attrName>
                                        </p:attrNameLst>
                                      </p:cBhvr>
                                      <p:tavLst>
                                        <p:tav tm="0">
                                          <p:val>
                                            <p:fltVal val="0"/>
                                          </p:val>
                                        </p:tav>
                                        <p:tav tm="100000">
                                          <p:val>
                                            <p:strVal val="#ppt_h"/>
                                          </p:val>
                                        </p:tav>
                                      </p:tavLst>
                                    </p:anim>
                                    <p:animEffect transition="in" filter="fade">
                                      <p:cBhvr>
                                        <p:cTn id="146" dur="500"/>
                                        <p:tgtEl>
                                          <p:spTgt spid="56"/>
                                        </p:tgtEl>
                                      </p:cBhvr>
                                    </p:animEffect>
                                  </p:childTnLst>
                                </p:cTn>
                              </p:par>
                              <p:par>
                                <p:cTn id="147" presetID="53" presetClass="entr" presetSubtype="16"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p:cTn id="149" dur="500" fill="hold"/>
                                        <p:tgtEl>
                                          <p:spTgt spid="57"/>
                                        </p:tgtEl>
                                        <p:attrNameLst>
                                          <p:attrName>ppt_w</p:attrName>
                                        </p:attrNameLst>
                                      </p:cBhvr>
                                      <p:tavLst>
                                        <p:tav tm="0">
                                          <p:val>
                                            <p:fltVal val="0"/>
                                          </p:val>
                                        </p:tav>
                                        <p:tav tm="100000">
                                          <p:val>
                                            <p:strVal val="#ppt_w"/>
                                          </p:val>
                                        </p:tav>
                                      </p:tavLst>
                                    </p:anim>
                                    <p:anim calcmode="lin" valueType="num">
                                      <p:cBhvr>
                                        <p:cTn id="150" dur="500" fill="hold"/>
                                        <p:tgtEl>
                                          <p:spTgt spid="57"/>
                                        </p:tgtEl>
                                        <p:attrNameLst>
                                          <p:attrName>ppt_h</p:attrName>
                                        </p:attrNameLst>
                                      </p:cBhvr>
                                      <p:tavLst>
                                        <p:tav tm="0">
                                          <p:val>
                                            <p:fltVal val="0"/>
                                          </p:val>
                                        </p:tav>
                                        <p:tav tm="100000">
                                          <p:val>
                                            <p:strVal val="#ppt_h"/>
                                          </p:val>
                                        </p:tav>
                                      </p:tavLst>
                                    </p:anim>
                                    <p:animEffect transition="in" filter="fade">
                                      <p:cBhvr>
                                        <p:cTn id="15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229540" y="1275370"/>
            <a:ext cx="10612631" cy="5582630"/>
          </a:xfrm>
        </p:spPr>
        <p:txBody>
          <a:bodyPr>
            <a:normAutofit/>
          </a:bodyPr>
          <a:lstStyle/>
          <a:p>
            <a:pPr marL="0" indent="0" algn="ctr">
              <a:buNone/>
            </a:pPr>
            <a:r>
              <a:rPr lang="en-US" b="1" dirty="0"/>
              <a:t>Secured and Accessible Data Management</a:t>
            </a:r>
            <a:endParaRPr lang="en-US" b="1" dirty="0"/>
          </a:p>
          <a:p>
            <a:r>
              <a:rPr lang="en-US" dirty="0"/>
              <a:t>In Student Attendance Management systems, the students’ attendance is stored in the form of digital data. </a:t>
            </a:r>
            <a:endParaRPr lang="en-US" dirty="0" smtClean="0"/>
          </a:p>
          <a:p>
            <a:r>
              <a:rPr lang="en-US" dirty="0" smtClean="0"/>
              <a:t>This </a:t>
            </a:r>
            <a:r>
              <a:rPr lang="en-US" dirty="0"/>
              <a:t>data is highly secured as this software is protected with multiple layers of security. </a:t>
            </a:r>
            <a:endParaRPr lang="en-US" dirty="0" smtClean="0"/>
          </a:p>
          <a:p>
            <a:r>
              <a:rPr lang="en-US" dirty="0" smtClean="0"/>
              <a:t>To </a:t>
            </a:r>
            <a:r>
              <a:rPr lang="en-US" dirty="0"/>
              <a:t>login into the software, users need to enter their assigned user ID followed by their passwords. </a:t>
            </a:r>
            <a:endParaRPr lang="en-US" dirty="0" smtClean="0"/>
          </a:p>
          <a:p>
            <a:r>
              <a:rPr lang="en-US" dirty="0" smtClean="0"/>
              <a:t>Unauthorized </a:t>
            </a:r>
            <a:r>
              <a:rPr lang="en-US" dirty="0"/>
              <a:t>users can’t have access to this software. </a:t>
            </a:r>
            <a:endParaRPr lang="en-US" dirty="0" smtClean="0"/>
          </a:p>
          <a:p>
            <a:r>
              <a:rPr lang="en-US" dirty="0" smtClean="0"/>
              <a:t>Only </a:t>
            </a:r>
            <a:r>
              <a:rPr lang="en-US" dirty="0"/>
              <a:t>school/college management  has the access, which they can do anytime and from anywhere. All they need is a mobile, laptop or a computer with internet connectivity. </a:t>
            </a:r>
            <a:endParaRPr lang="en-US" dirty="0" smtClean="0"/>
          </a:p>
          <a:p>
            <a:r>
              <a:rPr lang="en-US" dirty="0" smtClean="0"/>
              <a:t>Students </a:t>
            </a:r>
            <a:r>
              <a:rPr lang="en-US" dirty="0"/>
              <a:t>can now easily track their attendance. So, Student attendance management system lessens the teacher workload, saving critical time that can be utilized for the student’s developmental activities.</a:t>
            </a:r>
            <a:endParaRPr lang="en-US" dirty="0"/>
          </a:p>
          <a:p>
            <a:endParaRPr lang="en-US" dirty="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animEffect transition="in" filter="fade">
                                      <p:cBhvr>
                                        <p:cTn id="56" dur="1000"/>
                                        <p:tgtEl>
                                          <p:spTgt spid="10">
                                            <p:txEl>
                                              <p:pRg st="4" end="4"/>
                                            </p:txEl>
                                          </p:spTgt>
                                        </p:tgtEl>
                                      </p:cBhvr>
                                    </p:animEffect>
                                    <p:anim calcmode="lin" valueType="num">
                                      <p:cBhvr>
                                        <p:cTn id="5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animEffect transition="in" filter="fade">
                                      <p:cBhvr>
                                        <p:cTn id="63" dur="1000"/>
                                        <p:tgtEl>
                                          <p:spTgt spid="10">
                                            <p:txEl>
                                              <p:pRg st="5" end="5"/>
                                            </p:txEl>
                                          </p:spTgt>
                                        </p:tgtEl>
                                      </p:cBhvr>
                                    </p:animEffect>
                                    <p:anim calcmode="lin" valueType="num">
                                      <p:cBhvr>
                                        <p:cTn id="6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xEl>
                                              <p:pRg st="6" end="6"/>
                                            </p:txEl>
                                          </p:spTgt>
                                        </p:tgtEl>
                                        <p:attrNameLst>
                                          <p:attrName>style.visibility</p:attrName>
                                        </p:attrNameLst>
                                      </p:cBhvr>
                                      <p:to>
                                        <p:strVal val="visible"/>
                                      </p:to>
                                    </p:set>
                                    <p:animEffect transition="in" filter="fade">
                                      <p:cBhvr>
                                        <p:cTn id="70" dur="1000"/>
                                        <p:tgtEl>
                                          <p:spTgt spid="10">
                                            <p:txEl>
                                              <p:pRg st="6" end="6"/>
                                            </p:txEl>
                                          </p:spTgt>
                                        </p:tgtEl>
                                      </p:cBhvr>
                                    </p:animEffect>
                                    <p:anim calcmode="lin" valueType="num">
                                      <p:cBhvr>
                                        <p:cTn id="71"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3" name="Rectangle 2"/>
          <p:cNvSpPr/>
          <p:nvPr/>
        </p:nvSpPr>
        <p:spPr>
          <a:xfrm>
            <a:off x="281354" y="612845"/>
            <a:ext cx="9392998" cy="5632311"/>
          </a:xfrm>
          <a:prstGeom prst="rect">
            <a:avLst/>
          </a:prstGeom>
        </p:spPr>
        <p:txBody>
          <a:bodyPr wrap="square">
            <a:spAutoFit/>
          </a:bodyPr>
          <a:lstStyle/>
          <a:p>
            <a:r>
              <a:rPr lang="en-US" sz="2000" b="1" dirty="0">
                <a:solidFill>
                  <a:schemeClr val="tx2"/>
                </a:solidFill>
              </a:rPr>
              <a:t>Paperless, Eco-Friendly, and User-Friendly </a:t>
            </a:r>
            <a:r>
              <a:rPr lang="en-US" sz="2000" b="1" dirty="0" smtClean="0">
                <a:solidFill>
                  <a:schemeClr val="tx2"/>
                </a:solidFill>
              </a:rPr>
              <a:t>Process</a:t>
            </a:r>
            <a:endParaRPr lang="en-US" sz="2000" b="1" dirty="0" smtClean="0">
              <a:solidFill>
                <a:schemeClr val="tx2"/>
              </a:solidFill>
            </a:endParaRPr>
          </a:p>
          <a:p>
            <a:endParaRPr lang="en-US" sz="2000" b="1" dirty="0">
              <a:solidFill>
                <a:schemeClr val="tx2"/>
              </a:solidFill>
            </a:endParaRPr>
          </a:p>
          <a:p>
            <a:pPr marL="342900" indent="-342900">
              <a:buFont typeface="Arial" panose="020B0604020202020204" pitchFamily="34" charset="0"/>
              <a:buChar char="•"/>
            </a:pPr>
            <a:r>
              <a:rPr lang="en-US" sz="2000" dirty="0">
                <a:solidFill>
                  <a:schemeClr val="tx2"/>
                </a:solidFill>
              </a:rPr>
              <a:t>With the incorporation of student attendance management systems, institutions can now get rid of the paper cost which was earlier incurred by them</a:t>
            </a:r>
            <a:r>
              <a:rPr lang="en-US" sz="2000" dirty="0" smtClean="0">
                <a:solidFill>
                  <a:schemeClr val="tx2"/>
                </a:solidFill>
              </a:rPr>
              <a:t>.</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 </a:t>
            </a:r>
            <a:r>
              <a:rPr lang="en-US" sz="2000" dirty="0">
                <a:solidFill>
                  <a:schemeClr val="tx2"/>
                </a:solidFill>
              </a:rPr>
              <a:t>As attendance will now be entirely recorded digitally, the whole attendance procedure becomes cost-effective and eco-friendly at the same time</a:t>
            </a:r>
            <a:r>
              <a:rPr lang="en-US" sz="2000" dirty="0" smtClean="0">
                <a:solidFill>
                  <a:schemeClr val="tx2"/>
                </a:solidFill>
              </a:rPr>
              <a:t>.</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 </a:t>
            </a:r>
            <a:r>
              <a:rPr lang="en-US" sz="2000" dirty="0">
                <a:solidFill>
                  <a:schemeClr val="tx2"/>
                </a:solidFill>
              </a:rPr>
              <a:t>The funds saved from eliminating the paper cost can be utilized further for various infrastructural or other administrative activities. </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Due </a:t>
            </a:r>
            <a:r>
              <a:rPr lang="en-US" sz="2000" dirty="0">
                <a:solidFill>
                  <a:schemeClr val="tx2"/>
                </a:solidFill>
              </a:rPr>
              <a:t>to the simple user interface of these systems, it is easy to navigate and explore their features. This makes data retrieval easy.</a:t>
            </a:r>
            <a:endParaRPr lang="en-US" sz="2000" dirty="0">
              <a:solidFill>
                <a:schemeClr val="tx2"/>
              </a:solidFill>
            </a:endParaRPr>
          </a:p>
          <a:p>
            <a:pPr marL="342900" indent="-342900">
              <a:buFont typeface="Arial" panose="020B0604020202020204" pitchFamily="34" charset="0"/>
              <a:buChar char="•"/>
            </a:pPr>
            <a:r>
              <a:rPr lang="en-US" sz="2000" dirty="0">
                <a:solidFill>
                  <a:schemeClr val="tx2"/>
                </a:solidFill>
              </a:rPr>
              <a:t>Hence we can conclude that student attendance management systems are pretty useful as they are eco-friendly and cost-effective. </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It </a:t>
            </a:r>
            <a:r>
              <a:rPr lang="en-US" sz="2000" dirty="0">
                <a:solidFill>
                  <a:schemeClr val="tx2"/>
                </a:solidFill>
              </a:rPr>
              <a:t>makes the attendance procedure hassle-free and less time-consuming</a:t>
            </a:r>
            <a:r>
              <a:rPr lang="en-US" sz="2000" dirty="0" smtClean="0">
                <a:solidFill>
                  <a:schemeClr val="tx2"/>
                </a:solidFill>
              </a:rPr>
              <a:t>.</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 </a:t>
            </a:r>
            <a:r>
              <a:rPr lang="en-US" sz="2000" dirty="0">
                <a:solidFill>
                  <a:schemeClr val="tx2"/>
                </a:solidFill>
              </a:rPr>
              <a:t>Due to its accessibility feature, students and parents get regular updates about their daily attendance. </a:t>
            </a:r>
            <a:endParaRPr lang="en-US" sz="2000" dirty="0" smtClean="0">
              <a:solidFill>
                <a:schemeClr val="tx2"/>
              </a:solidFill>
            </a:endParaRPr>
          </a:p>
          <a:p>
            <a:pPr marL="342900" indent="-342900">
              <a:buFont typeface="Arial" panose="020B0604020202020204" pitchFamily="34" charset="0"/>
              <a:buChar char="•"/>
            </a:pPr>
            <a:r>
              <a:rPr lang="en-US" sz="2000" dirty="0" smtClean="0">
                <a:solidFill>
                  <a:schemeClr val="tx2"/>
                </a:solidFill>
              </a:rPr>
              <a:t>Therefore</a:t>
            </a:r>
            <a:r>
              <a:rPr lang="en-US" sz="2000" dirty="0">
                <a:solidFill>
                  <a:schemeClr val="tx2"/>
                </a:solidFill>
              </a:rPr>
              <a:t>, educational institutions should incorporate student attendance management systems.</a:t>
            </a:r>
            <a:endParaRPr lang="en-US" sz="2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5896" y="99707"/>
            <a:ext cx="11340000" cy="700114"/>
          </a:xfrm>
          <a:prstGeom prst="rect">
            <a:avLst/>
          </a:prstGeom>
        </p:spPr>
        <p:txBody>
          <a:bodyPr anchor="ctr">
            <a:normAutofit fontScale="90000"/>
          </a:bodyPr>
          <a:lstStyle/>
          <a:p>
            <a:pPr algn="ctr"/>
            <a:r>
              <a:rPr lang="en-US" sz="4800" b="1" dirty="0">
                <a:solidFill>
                  <a:schemeClr val="tx1"/>
                </a:solidFill>
              </a:rPr>
              <a:t>MEET OUR TEAM</a:t>
            </a:r>
            <a:endParaRPr lang="en-US" sz="4800" b="1" dirty="0">
              <a:solidFill>
                <a:schemeClr val="tx1"/>
              </a:solidFill>
            </a:endParaRPr>
          </a:p>
        </p:txBody>
      </p:sp>
      <p:sp>
        <p:nvSpPr>
          <p:cNvPr id="17" name="Text Placeholder 28"/>
          <p:cNvSpPr txBox="1"/>
          <p:nvPr/>
        </p:nvSpPr>
        <p:spPr>
          <a:xfrm>
            <a:off x="1573950" y="3151506"/>
            <a:ext cx="1769852" cy="94928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400" dirty="0" err="1" smtClean="0"/>
              <a:t>Ujjwal</a:t>
            </a:r>
            <a:r>
              <a:rPr lang="en-IN" sz="2400" dirty="0" smtClean="0"/>
              <a:t> </a:t>
            </a:r>
            <a:r>
              <a:rPr lang="en-IN" sz="2400" dirty="0" err="1" smtClean="0"/>
              <a:t>Pramanick</a:t>
            </a:r>
            <a:r>
              <a:rPr lang="en-IN" sz="2400" dirty="0" smtClean="0"/>
              <a:t> </a:t>
            </a:r>
            <a:endParaRPr lang="en-IN" sz="2400" dirty="0"/>
          </a:p>
        </p:txBody>
      </p:sp>
      <p:sp>
        <p:nvSpPr>
          <p:cNvPr id="20" name="Text Placeholder 28"/>
          <p:cNvSpPr txBox="1"/>
          <p:nvPr/>
        </p:nvSpPr>
        <p:spPr>
          <a:xfrm>
            <a:off x="5989365" y="3194370"/>
            <a:ext cx="1570961" cy="928561"/>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400" dirty="0" err="1" smtClean="0"/>
              <a:t>Sambhav</a:t>
            </a:r>
            <a:r>
              <a:rPr lang="en-IN" sz="2400" dirty="0" smtClean="0"/>
              <a:t> </a:t>
            </a:r>
            <a:r>
              <a:rPr lang="en-IN" sz="2400" dirty="0" err="1" smtClean="0"/>
              <a:t>Jha</a:t>
            </a:r>
            <a:r>
              <a:rPr lang="en-IN" sz="2400" dirty="0" smtClean="0"/>
              <a:t> </a:t>
            </a:r>
            <a:endParaRPr lang="en-IN" sz="2400" dirty="0"/>
          </a:p>
        </p:txBody>
      </p:sp>
      <p:sp>
        <p:nvSpPr>
          <p:cNvPr id="23" name="Text Placeholder 28"/>
          <p:cNvSpPr txBox="1"/>
          <p:nvPr/>
        </p:nvSpPr>
        <p:spPr>
          <a:xfrm>
            <a:off x="8275311" y="3275880"/>
            <a:ext cx="1719073" cy="824910"/>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400" dirty="0" smtClean="0"/>
              <a:t>MD </a:t>
            </a:r>
            <a:r>
              <a:rPr lang="en-IN" sz="2400" dirty="0"/>
              <a:t>I</a:t>
            </a:r>
            <a:r>
              <a:rPr lang="en-IN" sz="2400" dirty="0" smtClean="0"/>
              <a:t>mran </a:t>
            </a:r>
            <a:endParaRPr lang="en-IN" sz="2400" dirty="0"/>
          </a:p>
          <a:p>
            <a:endParaRPr lang="en-IN" sz="2200" dirty="0"/>
          </a:p>
        </p:txBody>
      </p:sp>
      <p:sp>
        <p:nvSpPr>
          <p:cNvPr id="32" name="Text Placeholder 30"/>
          <p:cNvSpPr txBox="1"/>
          <p:nvPr/>
        </p:nvSpPr>
        <p:spPr>
          <a:xfrm>
            <a:off x="6025896" y="59674"/>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2" name="Picture Placeholder 1"/>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6173" b="6173"/>
          <a:stretch>
            <a:fillRect/>
          </a:stretch>
        </p:blipFill>
        <p:spPr>
          <a:xfrm>
            <a:off x="1551182" y="1339390"/>
            <a:ext cx="1755135" cy="1513048"/>
          </a:xfrm>
        </p:spPr>
      </p:pic>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t="17589" b="17589"/>
          <a:stretch>
            <a:fillRect/>
          </a:stretch>
        </p:blipFill>
        <p:spPr>
          <a:xfrm>
            <a:off x="3789109" y="1359517"/>
            <a:ext cx="1547644" cy="1492609"/>
          </a:xfrm>
        </p:spPr>
      </p:pic>
      <p:pic>
        <p:nvPicPr>
          <p:cNvPr id="7" name="Picture Placeholder 6"/>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t="28989" b="28989"/>
          <a:stretch>
            <a:fillRect/>
          </a:stretch>
        </p:blipFill>
        <p:spPr>
          <a:xfrm>
            <a:off x="6025896" y="1265442"/>
            <a:ext cx="1742694" cy="1586684"/>
          </a:xfrm>
        </p:spPr>
      </p:pic>
      <p:sp>
        <p:nvSpPr>
          <p:cNvPr id="12" name="Text Placeholder 11"/>
          <p:cNvSpPr>
            <a:spLocks noGrp="1"/>
          </p:cNvSpPr>
          <p:nvPr>
            <p:ph type="body" sz="quarter" idx="12"/>
          </p:nvPr>
        </p:nvSpPr>
        <p:spPr>
          <a:xfrm>
            <a:off x="3676703" y="3151506"/>
            <a:ext cx="2121211" cy="839729"/>
          </a:xfrm>
        </p:spPr>
        <p:txBody>
          <a:bodyPr>
            <a:noAutofit/>
          </a:bodyPr>
          <a:lstStyle/>
          <a:p>
            <a:r>
              <a:rPr lang="en-IN" sz="2400" dirty="0" err="1" smtClean="0"/>
              <a:t>Ruchitha</a:t>
            </a:r>
            <a:r>
              <a:rPr lang="en-IN" sz="2400" dirty="0" smtClean="0"/>
              <a:t> </a:t>
            </a:r>
            <a:endParaRPr lang="en-IN" sz="2400" dirty="0" smtClean="0"/>
          </a:p>
          <a:p>
            <a:r>
              <a:rPr lang="en-US" sz="2400" dirty="0" err="1" smtClean="0"/>
              <a:t>Goli</a:t>
            </a:r>
            <a:endParaRPr lang="en-IN" sz="2400" dirty="0" smtClean="0"/>
          </a:p>
        </p:txBody>
      </p:sp>
      <p:pic>
        <p:nvPicPr>
          <p:cNvPr id="6" name="Picture Placeholder 5"/>
          <p:cNvPicPr>
            <a:picLocks noGrp="1" noChangeAspect="1"/>
          </p:cNvPicPr>
          <p:nvPr>
            <p:ph type="pic" sz="quarter" idx="23"/>
          </p:nvPr>
        </p:nvPicPr>
        <p:blipFill>
          <a:blip r:embed="rId5">
            <a:extLst>
              <a:ext uri="{28A0092B-C50C-407E-A947-70E740481C1C}">
                <a14:useLocalDpi xmlns:a14="http://schemas.microsoft.com/office/drawing/2010/main" val="0"/>
              </a:ext>
            </a:extLst>
          </a:blip>
          <a:srcRect t="7673" b="7673"/>
          <a:stretch>
            <a:fillRect/>
          </a:stretch>
        </p:blipFill>
        <p:spPr>
          <a:xfrm>
            <a:off x="8416925" y="1273175"/>
            <a:ext cx="1577975" cy="1420813"/>
          </a:xfrm>
        </p:spPr>
      </p:pic>
      <p:pic>
        <p:nvPicPr>
          <p:cNvPr id="8" name="Picture Placeholder 7"/>
          <p:cNvPicPr>
            <a:picLocks noGrp="1" noChangeAspect="1"/>
          </p:cNvPicPr>
          <p:nvPr>
            <p:ph type="pic" sz="quarter" idx="23"/>
          </p:nvPr>
        </p:nvPicPr>
        <p:blipFill>
          <a:blip r:embed="rId6">
            <a:extLst>
              <a:ext uri="{28A0092B-C50C-407E-A947-70E740481C1C}">
                <a14:useLocalDpi xmlns:a14="http://schemas.microsoft.com/office/drawing/2010/main" val="0"/>
              </a:ext>
            </a:extLst>
          </a:blip>
          <a:srcRect t="15391" b="15391"/>
          <a:stretch>
            <a:fillRect/>
          </a:stretch>
        </p:blipFill>
        <p:spPr>
          <a:xfrm>
            <a:off x="3819229" y="4376483"/>
            <a:ext cx="1577975" cy="1420812"/>
          </a:xfrm>
        </p:spPr>
      </p:pic>
      <p:pic>
        <p:nvPicPr>
          <p:cNvPr id="11" name="Picture Placeholder 10"/>
          <p:cNvPicPr>
            <a:picLocks noGrp="1" noChangeAspect="1"/>
          </p:cNvPicPr>
          <p:nvPr>
            <p:ph type="pic" sz="quarter" idx="23"/>
          </p:nvPr>
        </p:nvPicPr>
        <p:blipFill>
          <a:blip r:embed="rId7">
            <a:extLst>
              <a:ext uri="{28A0092B-C50C-407E-A947-70E740481C1C}">
                <a14:useLocalDpi xmlns:a14="http://schemas.microsoft.com/office/drawing/2010/main" val="0"/>
              </a:ext>
            </a:extLst>
          </a:blip>
          <a:srcRect t="8176" b="8176"/>
          <a:stretch>
            <a:fillRect/>
          </a:stretch>
        </p:blipFill>
        <p:spPr>
          <a:xfrm>
            <a:off x="6190615" y="4376482"/>
            <a:ext cx="1577975" cy="1420813"/>
          </a:xfrm>
        </p:spPr>
      </p:pic>
      <p:sp>
        <p:nvSpPr>
          <p:cNvPr id="35" name="Text Placeholder 28"/>
          <p:cNvSpPr txBox="1"/>
          <p:nvPr/>
        </p:nvSpPr>
        <p:spPr>
          <a:xfrm>
            <a:off x="3676703" y="5892756"/>
            <a:ext cx="1769852" cy="94928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400" dirty="0" smtClean="0"/>
              <a:t> </a:t>
            </a:r>
            <a:endParaRPr lang="en-IN" sz="2400" dirty="0"/>
          </a:p>
        </p:txBody>
      </p:sp>
      <p:sp>
        <p:nvSpPr>
          <p:cNvPr id="36" name="Text Placeholder 28"/>
          <p:cNvSpPr txBox="1"/>
          <p:nvPr/>
        </p:nvSpPr>
        <p:spPr>
          <a:xfrm>
            <a:off x="5588117" y="5908716"/>
            <a:ext cx="2618251" cy="94928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sz="2200" dirty="0" err="1"/>
              <a:t>Allumolu</a:t>
            </a:r>
            <a:r>
              <a:rPr lang="en-IN" sz="2200" dirty="0"/>
              <a:t> </a:t>
            </a:r>
            <a:r>
              <a:rPr lang="en-IN" sz="2200" dirty="0" err="1"/>
              <a:t>Thulasikrishna</a:t>
            </a:r>
            <a:r>
              <a:rPr lang="en-IN" sz="2200" dirty="0"/>
              <a:t> </a:t>
            </a:r>
            <a:endParaRPr lang="en-IN" sz="2200" dirty="0"/>
          </a:p>
        </p:txBody>
      </p:sp>
      <p:sp>
        <p:nvSpPr>
          <p:cNvPr id="37" name="Text Placeholder 28"/>
          <p:cNvSpPr txBox="1"/>
          <p:nvPr/>
        </p:nvSpPr>
        <p:spPr>
          <a:xfrm>
            <a:off x="3343910" y="5997575"/>
            <a:ext cx="2437765" cy="94932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altLang="en-IN" sz="2400" dirty="0"/>
              <a:t>Priyadharshini R</a:t>
            </a:r>
            <a:endParaRPr alt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12" grpId="0" uiExpand="1" build="p"/>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369955" y="217385"/>
            <a:ext cx="6626180" cy="830997"/>
          </a:xfrm>
        </p:spPr>
        <p:txBody>
          <a:bodyPr>
            <a:normAutofit fontScale="90000"/>
          </a:bodyPr>
          <a:lstStyle/>
          <a:p>
            <a:pPr algn="ctr"/>
            <a:r>
              <a:rPr lang="en-GB" sz="7300" dirty="0"/>
              <a:t>PROJECT TITLE</a:t>
            </a: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Box 1"/>
          <p:cNvSpPr txBox="1"/>
          <p:nvPr/>
        </p:nvSpPr>
        <p:spPr>
          <a:xfrm>
            <a:off x="675957" y="1976775"/>
            <a:ext cx="5007088" cy="3139321"/>
          </a:xfrm>
          <a:prstGeom prst="rect">
            <a:avLst/>
          </a:prstGeom>
          <a:noFill/>
        </p:spPr>
        <p:txBody>
          <a:bodyPr wrap="square" rtlCol="0">
            <a:spAutoFit/>
          </a:bodyPr>
          <a:lstStyle/>
          <a:p>
            <a:r>
              <a:rPr lang="en-US" sz="6600" dirty="0" smtClean="0">
                <a:solidFill>
                  <a:srgbClr val="0068FF"/>
                </a:solidFill>
              </a:rPr>
              <a:t>A</a:t>
            </a:r>
            <a:r>
              <a:rPr lang="en-US" sz="6600" dirty="0" smtClean="0"/>
              <a:t>ttendance</a:t>
            </a:r>
            <a:endParaRPr lang="en-US" sz="6600" dirty="0" smtClean="0"/>
          </a:p>
          <a:p>
            <a:r>
              <a:rPr lang="en-US" sz="6600" dirty="0" smtClean="0">
                <a:solidFill>
                  <a:srgbClr val="0068FF"/>
                </a:solidFill>
              </a:rPr>
              <a:t>M</a:t>
            </a:r>
            <a:r>
              <a:rPr lang="en-US" sz="6600" dirty="0" smtClean="0"/>
              <a:t>anagement</a:t>
            </a:r>
            <a:endParaRPr lang="en-US" sz="6600" dirty="0" smtClean="0"/>
          </a:p>
          <a:p>
            <a:r>
              <a:rPr lang="en-US" sz="6600" dirty="0" smtClean="0">
                <a:solidFill>
                  <a:srgbClr val="0068FF"/>
                </a:solidFill>
              </a:rPr>
              <a:t>S</a:t>
            </a:r>
            <a:r>
              <a:rPr lang="en-US" sz="6600" dirty="0" smtClean="0"/>
              <a:t>ystem</a:t>
            </a:r>
            <a:endParaRPr lang="en-IN" sz="6600" dirty="0"/>
          </a:p>
        </p:txBody>
      </p:sp>
      <p:pic>
        <p:nvPicPr>
          <p:cNvPr id="4" name="Picture 3"/>
          <p:cNvPicPr>
            <a:picLocks noChangeAspect="1"/>
          </p:cNvPicPr>
          <p:nvPr/>
        </p:nvPicPr>
        <p:blipFill>
          <a:blip r:embed="rId3"/>
          <a:stretch>
            <a:fillRect/>
          </a:stretch>
        </p:blipFill>
        <p:spPr>
          <a:xfrm>
            <a:off x="7172189" y="1512277"/>
            <a:ext cx="4936229" cy="3199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2">
                                            <p:txEl>
                                              <p:pRg st="2" end="2"/>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3721" y="3881250"/>
            <a:ext cx="1727200" cy="3010024"/>
          </a:xfrm>
          <a:prstGeom prst="rect">
            <a:avLst/>
          </a:prstGeom>
        </p:spPr>
      </p:pic>
      <p:sp>
        <p:nvSpPr>
          <p:cNvPr id="7" name="Text Placeholder 6"/>
          <p:cNvSpPr>
            <a:spLocks noGrp="1"/>
          </p:cNvSpPr>
          <p:nvPr>
            <p:ph type="body" sz="quarter" idx="12"/>
          </p:nvPr>
        </p:nvSpPr>
        <p:spPr>
          <a:xfrm>
            <a:off x="1579339" y="1315059"/>
            <a:ext cx="9027702" cy="5243448"/>
          </a:xfrm>
        </p:spPr>
        <p:txBody>
          <a:bodyPr/>
          <a:lstStyle/>
          <a:p>
            <a:pPr marL="457200" indent="-457200">
              <a:buFont typeface="Arial" panose="020B0604020202020204" pitchFamily="34" charset="0"/>
              <a:buChar char="•"/>
            </a:pPr>
            <a:r>
              <a:rPr lang="en-US" dirty="0"/>
              <a:t>Problem Statement</a:t>
            </a:r>
            <a:endParaRPr lang="en-US" dirty="0"/>
          </a:p>
          <a:p>
            <a:pPr marL="457200" indent="-457200">
              <a:buFont typeface="Arial" panose="020B0604020202020204" pitchFamily="34" charset="0"/>
              <a:buChar char="•"/>
            </a:pPr>
            <a:r>
              <a:rPr lang="en-US" dirty="0"/>
              <a:t>Project Overview</a:t>
            </a:r>
            <a:endParaRPr lang="en-US" dirty="0"/>
          </a:p>
          <a:p>
            <a:pPr marL="457200" indent="-457200">
              <a:buFont typeface="Arial" panose="020B0604020202020204" pitchFamily="34" charset="0"/>
              <a:buChar char="•"/>
            </a:pPr>
            <a:r>
              <a:rPr lang="en-US" dirty="0" smtClean="0"/>
              <a:t>Who are the end users?</a:t>
            </a:r>
            <a:endParaRPr lang="en-US" dirty="0"/>
          </a:p>
          <a:p>
            <a:pPr marL="457200" indent="-457200">
              <a:buFont typeface="Arial" panose="020B0604020202020204" pitchFamily="34" charset="0"/>
              <a:buChar char="•"/>
            </a:pPr>
            <a:r>
              <a:rPr lang="en-US" dirty="0"/>
              <a:t>YOUR SOLUTION AND ITS VALUE </a:t>
            </a:r>
            <a:r>
              <a:rPr lang="en-US" dirty="0" smtClean="0"/>
              <a:t>PROPOSITION</a:t>
            </a:r>
            <a:endParaRPr lang="en-US" dirty="0" smtClean="0"/>
          </a:p>
          <a:p>
            <a:pPr marL="457200" indent="-457200">
              <a:buFont typeface="Arial" panose="020B0604020202020204" pitchFamily="34" charset="0"/>
              <a:buChar char="•"/>
            </a:pPr>
            <a:r>
              <a:rPr lang="en-US" dirty="0"/>
              <a:t>THE WOW IN YOUR SOLUTION</a:t>
            </a:r>
            <a:endParaRPr lang="en-US" dirty="0"/>
          </a:p>
          <a:p>
            <a:pPr marL="457200" indent="-457200">
              <a:buFont typeface="Arial" panose="020B0604020202020204" pitchFamily="34" charset="0"/>
              <a:buChar char="•"/>
            </a:pPr>
            <a:r>
              <a:rPr lang="en-US" dirty="0" smtClean="0"/>
              <a:t>Modelling</a:t>
            </a:r>
            <a:endParaRPr lang="en-US" dirty="0"/>
          </a:p>
          <a:p>
            <a:pPr marL="457200" indent="-457200">
              <a:buFont typeface="Arial" panose="020B0604020202020204" pitchFamily="34" charset="0"/>
              <a:buChar char="•"/>
            </a:pPr>
            <a:r>
              <a:rPr lang="en-US" dirty="0" smtClean="0"/>
              <a:t>Results</a:t>
            </a:r>
            <a:endParaRPr lang="en-US" dirty="0" smtClean="0"/>
          </a:p>
          <a:p>
            <a:pPr marL="457200" indent="-457200">
              <a:buFont typeface="Arial" panose="020B0604020202020204" pitchFamily="34" charset="0"/>
              <a:buChar char="•"/>
            </a:pPr>
            <a:r>
              <a:rPr lang="en-US" dirty="0" smtClean="0"/>
              <a:t>Meet our Team</a:t>
            </a:r>
            <a:endParaRPr lang="en-US" dirty="0"/>
          </a:p>
          <a:p>
            <a:pPr marL="457200" indent="-457200">
              <a:buFont typeface="Arial" panose="020B0604020202020204" pitchFamily="34" charset="0"/>
              <a:buChar char="•"/>
            </a:pPr>
            <a:endParaRPr lang="en-US" dirty="0"/>
          </a:p>
          <a:p>
            <a:pPr lvl="1">
              <a:lnSpc>
                <a:spcPct val="150000"/>
              </a:lnSpc>
            </a:pPr>
            <a:endParaRPr lang="en-IN" dirty="0"/>
          </a:p>
        </p:txBody>
      </p:sp>
      <p:sp>
        <p:nvSpPr>
          <p:cNvPr id="9" name="Title 8"/>
          <p:cNvSpPr>
            <a:spLocks noGrp="1"/>
          </p:cNvSpPr>
          <p:nvPr>
            <p:ph type="title"/>
          </p:nvPr>
        </p:nvSpPr>
        <p:spPr>
          <a:xfrm>
            <a:off x="0" y="188259"/>
            <a:ext cx="12144380" cy="847817"/>
          </a:xfrm>
        </p:spPr>
        <p:txBody>
          <a:bodyPr/>
          <a:lstStyle/>
          <a:p>
            <a:pPr algn="ctr"/>
            <a:r>
              <a:rPr lang="en-US" dirty="0"/>
              <a:t>AGENDA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503" y="1340529"/>
            <a:ext cx="9000308" cy="4994958"/>
          </a:xfrm>
        </p:spPr>
        <p:txBody>
          <a:bodyPr>
            <a:normAutofit fontScale="77500" lnSpcReduction="20000"/>
          </a:bodyPr>
          <a:lstStyle/>
          <a:p>
            <a:pPr marL="0" indent="0">
              <a:lnSpc>
                <a:spcPct val="150000"/>
              </a:lnSpc>
              <a:buNone/>
            </a:pPr>
            <a:r>
              <a:rPr lang="en-US" sz="2800" b="1" dirty="0"/>
              <a:t>School and College </a:t>
            </a:r>
            <a:r>
              <a:rPr lang="en-US" sz="2800" b="1" dirty="0" smtClean="0"/>
              <a:t>scenarios</a:t>
            </a:r>
            <a:endParaRPr lang="en-US" sz="2800" b="1" dirty="0" smtClean="0"/>
          </a:p>
          <a:p>
            <a:pPr marL="0" indent="0">
              <a:lnSpc>
                <a:spcPct val="150000"/>
              </a:lnSpc>
              <a:buNone/>
            </a:pPr>
            <a:endParaRPr lang="en-US" sz="2800" b="1" dirty="0" smtClean="0"/>
          </a:p>
          <a:p>
            <a:r>
              <a:rPr lang="en-US" sz="2800" dirty="0"/>
              <a:t>T</a:t>
            </a:r>
            <a:r>
              <a:rPr lang="en-US" sz="2800" dirty="0" smtClean="0"/>
              <a:t>raditional </a:t>
            </a:r>
            <a:r>
              <a:rPr lang="en-US" sz="2800" dirty="0"/>
              <a:t>way </a:t>
            </a:r>
            <a:r>
              <a:rPr lang="en-US" sz="2800" dirty="0" smtClean="0"/>
              <a:t>is </a:t>
            </a:r>
            <a:r>
              <a:rPr lang="en-US" sz="2800" dirty="0"/>
              <a:t>time consuming in schools and colleges. </a:t>
            </a:r>
            <a:endParaRPr lang="en-US" sz="2800" dirty="0" smtClean="0"/>
          </a:p>
          <a:p>
            <a:r>
              <a:rPr lang="en-US" sz="2800" dirty="0"/>
              <a:t>R</a:t>
            </a:r>
            <a:r>
              <a:rPr lang="en-US" sz="2800" dirty="0" smtClean="0"/>
              <a:t>equires </a:t>
            </a:r>
            <a:r>
              <a:rPr lang="en-US" sz="2800" dirty="0"/>
              <a:t>the registers or records to maintain the </a:t>
            </a:r>
            <a:r>
              <a:rPr lang="en-US" sz="2800" dirty="0" smtClean="0"/>
              <a:t>attendance. </a:t>
            </a:r>
            <a:r>
              <a:rPr lang="en-US" sz="2800" dirty="0"/>
              <a:t>So it’s not reliable</a:t>
            </a:r>
            <a:r>
              <a:rPr lang="en-US" sz="2800" dirty="0" smtClean="0"/>
              <a:t>.</a:t>
            </a:r>
            <a:endParaRPr lang="en-US" sz="2800" dirty="0" smtClean="0"/>
          </a:p>
          <a:p>
            <a:r>
              <a:rPr lang="en-US" sz="2800" dirty="0"/>
              <a:t>I</a:t>
            </a:r>
            <a:r>
              <a:rPr lang="en-US" sz="2800" dirty="0" smtClean="0"/>
              <a:t>t </a:t>
            </a:r>
            <a:r>
              <a:rPr lang="en-US" sz="2800" dirty="0"/>
              <a:t>is difficult to maintain or store the registers/records safe for years</a:t>
            </a:r>
            <a:r>
              <a:rPr lang="en-US" sz="2800" dirty="0" smtClean="0"/>
              <a:t>.</a:t>
            </a:r>
            <a:endParaRPr lang="en-US" sz="2800" dirty="0"/>
          </a:p>
          <a:p>
            <a:r>
              <a:rPr lang="en-US" sz="2800" dirty="0" smtClean="0"/>
              <a:t>Now </a:t>
            </a:r>
            <a:r>
              <a:rPr lang="en-US" sz="2800" dirty="0"/>
              <a:t>a days many of the student benefits are linked to the attendance percentage of the students</a:t>
            </a:r>
            <a:r>
              <a:rPr lang="en-US" sz="2800" dirty="0" smtClean="0"/>
              <a:t>.</a:t>
            </a:r>
            <a:endParaRPr lang="en-US" sz="2800" dirty="0" smtClean="0"/>
          </a:p>
          <a:p>
            <a:r>
              <a:rPr lang="en-US" sz="2800" dirty="0" smtClean="0"/>
              <a:t>It’s </a:t>
            </a:r>
            <a:r>
              <a:rPr lang="en-US" sz="2800" dirty="0"/>
              <a:t>not possible to track or know the current percentage time to time</a:t>
            </a:r>
            <a:r>
              <a:rPr lang="en-US" sz="2800" dirty="0" smtClean="0"/>
              <a:t>.</a:t>
            </a:r>
            <a:endParaRPr lang="en-US" sz="2800" dirty="0" smtClean="0"/>
          </a:p>
          <a:p>
            <a:r>
              <a:rPr lang="en-US" sz="2800" dirty="0" smtClean="0"/>
              <a:t>It </a:t>
            </a:r>
            <a:r>
              <a:rPr lang="en-US" sz="2800" dirty="0"/>
              <a:t>can be only known whenever the teacher publishes the reports. </a:t>
            </a:r>
            <a:endParaRPr lang="en-US" sz="2800" dirty="0"/>
          </a:p>
          <a:p>
            <a:pPr marL="0" indent="0">
              <a:lnSpc>
                <a:spcPct val="150000"/>
              </a:lnSpc>
              <a:buNone/>
            </a:pPr>
            <a:endParaRPr lang="en-US" sz="2800" dirty="0"/>
          </a:p>
          <a:p>
            <a:pPr>
              <a:lnSpc>
                <a:spcPct val="150000"/>
              </a:lnSpc>
            </a:pPr>
            <a:endParaRPr lang="en-IN"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8648826" y="3415658"/>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42388" y="2371272"/>
            <a:ext cx="8611191" cy="3560763"/>
          </a:xfrm>
        </p:spPr>
        <p:txBody>
          <a:bodyPr>
            <a:normAutofit fontScale="92500"/>
          </a:bodyPr>
          <a:lstStyle/>
          <a:p>
            <a:pPr algn="just">
              <a:lnSpc>
                <a:spcPct val="150000"/>
              </a:lnSpc>
            </a:pPr>
            <a:r>
              <a:rPr lang="en-US" sz="2400" dirty="0"/>
              <a:t>Attendance management system is an innovative application designed to maintain and manage the attendance of students or employees. This project keeps the attendance details of all the students or employees and it also allows us to create flexible and configurable attendance. The basic idea behind this project is to monitor the activity of student or employer attendance.</a:t>
            </a:r>
            <a:endParaRPr lang="en-US" sz="2400" dirty="0"/>
          </a:p>
          <a:p>
            <a:pPr algn="just">
              <a:lnSpc>
                <a:spcPct val="150000"/>
              </a:lnSpc>
            </a:pPr>
            <a:endParaRPr lang="en-IN" sz="2400" dirty="0"/>
          </a:p>
        </p:txBody>
      </p:sp>
      <p:sp>
        <p:nvSpPr>
          <p:cNvPr id="4" name="Title 3"/>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p:cNvPicPr>
            <a:picLocks noChangeAspect="1"/>
          </p:cNvPicPr>
          <p:nvPr/>
        </p:nvPicPr>
        <p:blipFill>
          <a:blip r:embed="rId1"/>
          <a:stretch>
            <a:fillRect/>
          </a:stretch>
        </p:blipFill>
        <p:spPr>
          <a:xfrm>
            <a:off x="8604424" y="3028491"/>
            <a:ext cx="3810000" cy="3810000"/>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513806"/>
          </a:xfrm>
        </p:spPr>
        <p:txBody>
          <a:bodyPr>
            <a:normAutofit fontScale="90000"/>
          </a:bodyPr>
          <a:lstStyle/>
          <a:p>
            <a:r>
              <a:rPr lang="en-US" b="1" dirty="0">
                <a:solidFill>
                  <a:schemeClr val="tx1"/>
                </a:solidFill>
              </a:rPr>
              <a:t>WHO ARE THE END USERS?</a:t>
            </a:r>
            <a:endParaRPr lang="en-IN" b="1"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fld>
            <a:endParaRPr lang="en-US" dirty="0"/>
          </a:p>
        </p:txBody>
      </p:sp>
      <p:sp>
        <p:nvSpPr>
          <p:cNvPr id="5" name="Rectangle 4"/>
          <p:cNvSpPr/>
          <p:nvPr/>
        </p:nvSpPr>
        <p:spPr>
          <a:xfrm>
            <a:off x="677334" y="1650666"/>
            <a:ext cx="1172116" cy="369332"/>
          </a:xfrm>
          <a:prstGeom prst="rect">
            <a:avLst/>
          </a:prstGeom>
        </p:spPr>
        <p:txBody>
          <a:bodyPr wrap="none">
            <a:spAutoFit/>
          </a:bodyPr>
          <a:lstStyle/>
          <a:p>
            <a:r>
              <a:rPr lang="en-US" b="1" dirty="0"/>
              <a:t>SCHOOLS</a:t>
            </a:r>
            <a:endParaRPr lang="en-US" b="1" dirty="0"/>
          </a:p>
        </p:txBody>
      </p:sp>
      <p:sp>
        <p:nvSpPr>
          <p:cNvPr id="6" name="Rectangle 5"/>
          <p:cNvSpPr/>
          <p:nvPr/>
        </p:nvSpPr>
        <p:spPr>
          <a:xfrm>
            <a:off x="677334" y="2246199"/>
            <a:ext cx="2941078" cy="3139321"/>
          </a:xfrm>
          <a:prstGeom prst="rect">
            <a:avLst/>
          </a:prstGeom>
        </p:spPr>
        <p:txBody>
          <a:bodyPr wrap="square">
            <a:spAutoFit/>
          </a:bodyPr>
          <a:lstStyle/>
          <a:p>
            <a:r>
              <a:rPr lang="en-US" dirty="0">
                <a:latin typeface="+mj-lt"/>
              </a:rPr>
              <a:t>This proposed project will be very much suitable in schools</a:t>
            </a:r>
            <a:r>
              <a:rPr lang="en-US" dirty="0" smtClean="0">
                <a:latin typeface="+mj-lt"/>
              </a:rPr>
              <a:t>.</a:t>
            </a:r>
            <a:endParaRPr lang="en-US" dirty="0" smtClean="0">
              <a:latin typeface="+mj-lt"/>
            </a:endParaRPr>
          </a:p>
          <a:p>
            <a:endParaRPr lang="en-US" dirty="0">
              <a:latin typeface="+mj-lt"/>
            </a:endParaRPr>
          </a:p>
          <a:p>
            <a:r>
              <a:rPr lang="en-US" dirty="0">
                <a:latin typeface="+mj-lt"/>
              </a:rPr>
              <a:t>As the number of students will be more, traditional attendance system takes more time</a:t>
            </a:r>
            <a:r>
              <a:rPr lang="en-US" dirty="0" smtClean="0">
                <a:latin typeface="+mj-lt"/>
              </a:rPr>
              <a:t>.</a:t>
            </a:r>
            <a:endParaRPr lang="en-US" dirty="0" smtClean="0">
              <a:latin typeface="+mj-lt"/>
            </a:endParaRPr>
          </a:p>
          <a:p>
            <a:endParaRPr lang="en-US" dirty="0">
              <a:latin typeface="+mj-lt"/>
            </a:endParaRPr>
          </a:p>
          <a:p>
            <a:r>
              <a:rPr lang="en-US" dirty="0">
                <a:latin typeface="+mj-lt"/>
              </a:rPr>
              <a:t>But, by using this website the time will be saved.</a:t>
            </a:r>
            <a:endParaRPr lang="en-US" dirty="0">
              <a:latin typeface="+mj-lt"/>
            </a:endParaRPr>
          </a:p>
        </p:txBody>
      </p:sp>
      <p:sp>
        <p:nvSpPr>
          <p:cNvPr id="7" name="Rectangle 6"/>
          <p:cNvSpPr/>
          <p:nvPr/>
        </p:nvSpPr>
        <p:spPr>
          <a:xfrm>
            <a:off x="4975668" y="1650666"/>
            <a:ext cx="1281120" cy="369332"/>
          </a:xfrm>
          <a:prstGeom prst="rect">
            <a:avLst/>
          </a:prstGeom>
        </p:spPr>
        <p:txBody>
          <a:bodyPr wrap="none">
            <a:spAutoFit/>
          </a:bodyPr>
          <a:lstStyle/>
          <a:p>
            <a:r>
              <a:rPr lang="en-US" b="1" dirty="0"/>
              <a:t>COLLEGES</a:t>
            </a:r>
            <a:endParaRPr lang="en-US" b="1" dirty="0"/>
          </a:p>
        </p:txBody>
      </p:sp>
      <p:sp>
        <p:nvSpPr>
          <p:cNvPr id="8" name="Rectangle 7"/>
          <p:cNvSpPr/>
          <p:nvPr/>
        </p:nvSpPr>
        <p:spPr>
          <a:xfrm>
            <a:off x="8358527" y="1650666"/>
            <a:ext cx="1900457" cy="369332"/>
          </a:xfrm>
          <a:prstGeom prst="rect">
            <a:avLst/>
          </a:prstGeom>
        </p:spPr>
        <p:txBody>
          <a:bodyPr wrap="none">
            <a:spAutoFit/>
          </a:bodyPr>
          <a:lstStyle/>
          <a:p>
            <a:r>
              <a:rPr lang="en-US" b="1" dirty="0"/>
              <a:t>ORGANIZATIONS</a:t>
            </a:r>
            <a:endParaRPr lang="en-US" b="1" dirty="0"/>
          </a:p>
        </p:txBody>
      </p:sp>
      <p:sp>
        <p:nvSpPr>
          <p:cNvPr id="9" name="Rectangle 8"/>
          <p:cNvSpPr/>
          <p:nvPr/>
        </p:nvSpPr>
        <p:spPr>
          <a:xfrm>
            <a:off x="4257940" y="2246199"/>
            <a:ext cx="3357706" cy="3139321"/>
          </a:xfrm>
          <a:prstGeom prst="rect">
            <a:avLst/>
          </a:prstGeom>
        </p:spPr>
        <p:txBody>
          <a:bodyPr wrap="square">
            <a:spAutoFit/>
          </a:bodyPr>
          <a:lstStyle/>
          <a:p>
            <a:r>
              <a:rPr lang="en-US" dirty="0">
                <a:latin typeface="+mj-lt"/>
              </a:rPr>
              <a:t>Here also the project can be very helpful. </a:t>
            </a:r>
            <a:endParaRPr lang="en-US" dirty="0" smtClean="0">
              <a:latin typeface="+mj-lt"/>
            </a:endParaRPr>
          </a:p>
          <a:p>
            <a:endParaRPr lang="en-US" dirty="0" smtClean="0">
              <a:latin typeface="+mj-lt"/>
            </a:endParaRPr>
          </a:p>
          <a:p>
            <a:r>
              <a:rPr lang="en-US" dirty="0" smtClean="0">
                <a:latin typeface="+mj-lt"/>
              </a:rPr>
              <a:t>Most </a:t>
            </a:r>
            <a:r>
              <a:rPr lang="en-US" dirty="0">
                <a:latin typeface="+mj-lt"/>
              </a:rPr>
              <a:t>of the colleges are still following the traditional attendance system</a:t>
            </a:r>
            <a:r>
              <a:rPr lang="en-US" dirty="0" smtClean="0">
                <a:latin typeface="+mj-lt"/>
              </a:rPr>
              <a:t>.</a:t>
            </a:r>
            <a:endParaRPr lang="en-US" dirty="0" smtClean="0">
              <a:latin typeface="+mj-lt"/>
            </a:endParaRPr>
          </a:p>
          <a:p>
            <a:endParaRPr lang="en-US" dirty="0">
              <a:latin typeface="+mj-lt"/>
            </a:endParaRPr>
          </a:p>
          <a:p>
            <a:r>
              <a:rPr lang="en-US" dirty="0">
                <a:latin typeface="+mj-lt"/>
              </a:rPr>
              <a:t>They will get benefited by using this methodology. As it is time saving, efficient, reliable and easy to use.</a:t>
            </a:r>
            <a:endParaRPr lang="en-US" dirty="0">
              <a:latin typeface="+mj-lt"/>
            </a:endParaRPr>
          </a:p>
        </p:txBody>
      </p:sp>
      <p:sp>
        <p:nvSpPr>
          <p:cNvPr id="10" name="Rectangle 9"/>
          <p:cNvSpPr/>
          <p:nvPr/>
        </p:nvSpPr>
        <p:spPr>
          <a:xfrm>
            <a:off x="7972697" y="2232524"/>
            <a:ext cx="3078480" cy="3416320"/>
          </a:xfrm>
          <a:prstGeom prst="rect">
            <a:avLst/>
          </a:prstGeom>
        </p:spPr>
        <p:txBody>
          <a:bodyPr wrap="square">
            <a:spAutoFit/>
          </a:bodyPr>
          <a:lstStyle/>
          <a:p>
            <a:r>
              <a:rPr lang="en-US" dirty="0">
                <a:latin typeface="+mj-lt"/>
              </a:rPr>
              <a:t>Not only the students some organizations can also implement this kind of procedure for taking the attendance of their employees</a:t>
            </a:r>
            <a:r>
              <a:rPr lang="en-US" dirty="0" smtClean="0">
                <a:latin typeface="+mj-lt"/>
              </a:rPr>
              <a:t>.</a:t>
            </a:r>
            <a:endParaRPr lang="en-US" dirty="0" smtClean="0">
              <a:latin typeface="+mj-lt"/>
            </a:endParaRPr>
          </a:p>
          <a:p>
            <a:endParaRPr lang="en-US" dirty="0">
              <a:latin typeface="+mj-lt"/>
            </a:endParaRPr>
          </a:p>
          <a:p>
            <a:r>
              <a:rPr lang="en-US" dirty="0">
                <a:latin typeface="+mj-lt"/>
              </a:rPr>
              <a:t>They can actually update this process of taking attendance by adding some additional features like face detection, NFCs, etc</a:t>
            </a:r>
            <a:r>
              <a:rPr lang="en-US" dirty="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92022" y="1381738"/>
            <a:ext cx="2692912" cy="3243923"/>
          </a:xfrm>
          <a:prstGeom prst="rect">
            <a:avLst/>
          </a:prstGeom>
        </p:spPr>
      </p:pic>
      <p:sp>
        <p:nvSpPr>
          <p:cNvPr id="2" name="Text Placeholder 1"/>
          <p:cNvSpPr>
            <a:spLocks noGrp="1"/>
          </p:cNvSpPr>
          <p:nvPr>
            <p:ph type="body" sz="quarter" idx="12"/>
          </p:nvPr>
        </p:nvSpPr>
        <p:spPr>
          <a:xfrm>
            <a:off x="1901952" y="2066544"/>
            <a:ext cx="9985248" cy="4598415"/>
          </a:xfrm>
        </p:spPr>
        <p:txBody>
          <a:bodyPr>
            <a:normAutofit/>
          </a:bodyPr>
          <a:lstStyle/>
          <a:p>
            <a:r>
              <a:rPr lang="en-US" sz="2400" dirty="0">
                <a:ln w="0"/>
              </a:rPr>
              <a:t>Our solution to the given problem is building a </a:t>
            </a:r>
            <a:r>
              <a:rPr lang="en-US" sz="2400" b="1" dirty="0">
                <a:ln w="0"/>
              </a:rPr>
              <a:t>Static</a:t>
            </a:r>
            <a:r>
              <a:rPr lang="en-US" sz="2400" b="1" dirty="0">
                <a:ln w="0"/>
              </a:rPr>
              <a:t> website </a:t>
            </a:r>
            <a:r>
              <a:rPr lang="en-US" sz="2400" dirty="0">
                <a:ln w="0"/>
              </a:rPr>
              <a:t>along with a </a:t>
            </a:r>
            <a:r>
              <a:rPr lang="en-US" sz="2400" b="1" dirty="0">
                <a:ln w="0"/>
              </a:rPr>
              <a:t>database</a:t>
            </a:r>
            <a:r>
              <a:rPr lang="en-US" sz="2400" dirty="0">
                <a:ln w="0"/>
              </a:rPr>
              <a:t> (to store the details like attendance percentages</a:t>
            </a:r>
            <a:r>
              <a:rPr lang="en-US" sz="2400" dirty="0">
                <a:ln w="0"/>
                <a:effectLst>
                  <a:outerShdw blurRad="38100" dist="19050" dir="2700000" algn="tl" rotWithShape="0">
                    <a:schemeClr val="dk1">
                      <a:alpha val="40000"/>
                    </a:schemeClr>
                  </a:outerShdw>
                </a:effectLst>
              </a:rPr>
              <a:t> </a:t>
            </a:r>
            <a:r>
              <a:rPr lang="en-US" sz="2400" dirty="0">
                <a:ln w="0"/>
              </a:rPr>
              <a:t>and the personal details of the individuals) can help us to maintain and</a:t>
            </a:r>
            <a:r>
              <a:rPr lang="en-US" sz="2400" dirty="0">
                <a:ln w="0"/>
                <a:effectLst>
                  <a:outerShdw blurRad="38100" dist="19050" dir="2700000" algn="tl" rotWithShape="0">
                    <a:schemeClr val="dk1">
                      <a:alpha val="40000"/>
                    </a:schemeClr>
                  </a:outerShdw>
                </a:effectLst>
              </a:rPr>
              <a:t> </a:t>
            </a:r>
            <a:r>
              <a:rPr lang="en-US" sz="2400" dirty="0">
                <a:ln w="0"/>
              </a:rPr>
              <a:t>manage the attendance of the students.</a:t>
            </a:r>
            <a:endParaRPr lang="en-US" sz="2400" dirty="0">
              <a:ln w="0"/>
            </a:endParaRPr>
          </a:p>
          <a:p>
            <a:endParaRPr lang="en-US" sz="2400" dirty="0">
              <a:ln w="0"/>
            </a:endParaRPr>
          </a:p>
          <a:p>
            <a:r>
              <a:rPr lang="en-US" sz="2400" dirty="0">
                <a:ln w="0"/>
              </a:rPr>
              <a:t>	The interface of our website is very simple and easy to understand and navigate. Students can view their attendance percentages whenever they want. Also, due to authentication it’s secure i.e. the students can not log into the faculty’s account unless the credentials are known. So, there will not be a chance of manipulating the attendance.</a:t>
            </a:r>
            <a:endParaRPr lang="en-US" sz="2400" dirty="0">
              <a:ln w="0"/>
            </a:endParaRPr>
          </a:p>
          <a:p>
            <a:endParaRPr lang="en-US" sz="2400" dirty="0">
              <a:ln w="0"/>
            </a:endParaRPr>
          </a:p>
          <a:p>
            <a:pPr marL="0" indent="0" algn="just">
              <a:lnSpc>
                <a:spcPct val="160000"/>
              </a:lnSpc>
              <a:buNone/>
            </a:pPr>
            <a:endParaRPr lang="en-IN" sz="2400" dirty="0"/>
          </a:p>
        </p:txBody>
      </p:sp>
      <p:sp>
        <p:nvSpPr>
          <p:cNvPr id="4" name="Title 3"/>
          <p:cNvSpPr>
            <a:spLocks noGrp="1"/>
          </p:cNvSpPr>
          <p:nvPr>
            <p:ph type="title"/>
          </p:nvPr>
        </p:nvSpPr>
        <p:spPr>
          <a:xfrm>
            <a:off x="478900" y="290408"/>
            <a:ext cx="10454444" cy="1356646"/>
          </a:xfrm>
        </p:spPr>
        <p:txBody>
          <a:bodyPr/>
          <a:lstStyle/>
          <a:p>
            <a:br>
              <a:rPr lang="en-US" sz="3600"/>
            </a:br>
            <a:r>
              <a:rPr lang="en-US" sz="3600" smtClean="0"/>
              <a:t>YOUR SOLUTION AND ITS VALUE PROPOSITION</a:t>
            </a:r>
            <a:endParaRPr lang="en-IN" sz="36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
        <p:nvSpPr>
          <p:cNvPr id="3" name="Rectangle 2"/>
          <p:cNvSpPr/>
          <p:nvPr/>
        </p:nvSpPr>
        <p:spPr>
          <a:xfrm>
            <a:off x="950976" y="731520"/>
            <a:ext cx="10131552" cy="5262979"/>
          </a:xfrm>
          <a:prstGeom prst="rect">
            <a:avLst/>
          </a:prstGeom>
        </p:spPr>
        <p:txBody>
          <a:bodyPr wrap="square">
            <a:spAutoFit/>
          </a:bodyPr>
          <a:lstStyle/>
          <a:p>
            <a:r>
              <a:rPr lang="en-US" sz="2400" b="1" dirty="0">
                <a:ln w="0"/>
                <a:solidFill>
                  <a:schemeClr val="tx2"/>
                </a:solidFill>
              </a:rPr>
              <a:t>With the help of database </a:t>
            </a:r>
            <a:r>
              <a:rPr lang="en-US" sz="2400" b="1" dirty="0" smtClean="0">
                <a:ln w="0"/>
                <a:solidFill>
                  <a:schemeClr val="tx2"/>
                </a:solidFill>
              </a:rPr>
              <a:t>:</a:t>
            </a:r>
            <a:endParaRPr lang="en-US" sz="2400" b="1" dirty="0" smtClean="0">
              <a:ln w="0"/>
              <a:solidFill>
                <a:schemeClr val="tx2"/>
              </a:solidFill>
            </a:endParaRPr>
          </a:p>
          <a:p>
            <a:endParaRPr lang="en-US" sz="2400" b="1" dirty="0">
              <a:ln w="0"/>
              <a:solidFill>
                <a:schemeClr val="tx2"/>
              </a:solidFill>
            </a:endParaRPr>
          </a:p>
          <a:p>
            <a:pPr>
              <a:buFont typeface="Arial" panose="020B0604020202020204" pitchFamily="34" charset="0"/>
              <a:buChar char="•"/>
            </a:pPr>
            <a:r>
              <a:rPr lang="en-US" sz="2400" dirty="0">
                <a:ln w="0"/>
                <a:solidFill>
                  <a:schemeClr val="tx2"/>
                </a:solidFill>
              </a:rPr>
              <a:t>accessing the files/details are faster.</a:t>
            </a:r>
            <a:endParaRPr lang="en-US" sz="2400" dirty="0">
              <a:ln w="0"/>
              <a:solidFill>
                <a:schemeClr val="tx2"/>
              </a:solidFill>
            </a:endParaRPr>
          </a:p>
          <a:p>
            <a:pPr>
              <a:buFont typeface="Arial" panose="020B0604020202020204" pitchFamily="34" charset="0"/>
              <a:buChar char="•"/>
            </a:pPr>
            <a:r>
              <a:rPr lang="en-US" sz="2400" dirty="0">
                <a:ln w="0"/>
                <a:solidFill>
                  <a:schemeClr val="tx2"/>
                </a:solidFill>
              </a:rPr>
              <a:t>number of students can be very large compared to the traditional type of attendance management system.</a:t>
            </a:r>
            <a:endParaRPr lang="en-US" sz="2400" dirty="0">
              <a:ln w="0"/>
              <a:solidFill>
                <a:schemeClr val="tx2"/>
              </a:solidFill>
            </a:endParaRPr>
          </a:p>
          <a:p>
            <a:pPr>
              <a:buFont typeface="Arial" panose="020B0604020202020204" pitchFamily="34" charset="0"/>
              <a:buChar char="•"/>
            </a:pPr>
            <a:r>
              <a:rPr lang="en-US" sz="2400" dirty="0">
                <a:ln w="0"/>
                <a:solidFill>
                  <a:schemeClr val="tx2"/>
                </a:solidFill>
              </a:rPr>
              <a:t>easy to maintain even for years.</a:t>
            </a:r>
            <a:endParaRPr lang="en-US" sz="2400" dirty="0">
              <a:ln w="0"/>
              <a:solidFill>
                <a:schemeClr val="tx2"/>
              </a:solidFill>
            </a:endParaRPr>
          </a:p>
          <a:p>
            <a:endParaRPr lang="en-US" sz="2400" dirty="0" smtClean="0">
              <a:ln w="0"/>
              <a:solidFill>
                <a:schemeClr val="tx2"/>
              </a:solidFill>
            </a:endParaRPr>
          </a:p>
          <a:p>
            <a:r>
              <a:rPr lang="en-US" sz="2400" dirty="0" smtClean="0">
                <a:ln w="0"/>
                <a:solidFill>
                  <a:schemeClr val="tx2"/>
                </a:solidFill>
              </a:rPr>
              <a:t>In </a:t>
            </a:r>
            <a:r>
              <a:rPr lang="en-US" sz="2400" dirty="0">
                <a:ln w="0"/>
                <a:solidFill>
                  <a:schemeClr val="tx2"/>
                </a:solidFill>
              </a:rPr>
              <a:t>this Website, the attendance will be updated/posted whenever the faculty submits the form. Due to direct posting of the records, errors can be minimized and the attendance status will be updated time to time.</a:t>
            </a:r>
            <a:endParaRPr lang="en-US" sz="2400" dirty="0">
              <a:ln w="0"/>
              <a:solidFill>
                <a:schemeClr val="tx2"/>
              </a:solidFill>
            </a:endParaRPr>
          </a:p>
          <a:p>
            <a:endParaRPr lang="en-US" sz="2400" dirty="0">
              <a:ln w="0"/>
              <a:solidFill>
                <a:schemeClr val="tx2"/>
              </a:solidFill>
            </a:endParaRPr>
          </a:p>
          <a:p>
            <a:r>
              <a:rPr lang="en-US" sz="2400" dirty="0">
                <a:ln w="0"/>
                <a:solidFill>
                  <a:schemeClr val="tx2"/>
                </a:solidFill>
              </a:rPr>
              <a:t>So, It will be very much helpful in maintaining the attendance of any school, college faithfully.  </a:t>
            </a:r>
            <a:endParaRPr lang="en-US" sz="2400" dirty="0">
              <a:ln w="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b="7597"/>
          <a:stretch>
            <a:fillRect/>
          </a:stretch>
        </p:blipFill>
        <p:spPr>
          <a:xfrm>
            <a:off x="64169" y="3328417"/>
            <a:ext cx="2505736" cy="3475650"/>
          </a:xfrm>
          <a:prstGeom prst="rect">
            <a:avLst/>
          </a:prstGeom>
        </p:spPr>
      </p:pic>
      <p:sp>
        <p:nvSpPr>
          <p:cNvPr id="2" name="Text Placeholder 1"/>
          <p:cNvSpPr>
            <a:spLocks noGrp="1"/>
          </p:cNvSpPr>
          <p:nvPr>
            <p:ph type="body" sz="quarter" idx="12"/>
          </p:nvPr>
        </p:nvSpPr>
        <p:spPr>
          <a:xfrm>
            <a:off x="2319368" y="2044700"/>
            <a:ext cx="9092344" cy="4429251"/>
          </a:xfrm>
        </p:spPr>
        <p:txBody>
          <a:bodyPr>
            <a:normAutofit/>
          </a:bodyPr>
          <a:lstStyle/>
          <a:p>
            <a:pPr>
              <a:buFont typeface="Arial" panose="020B0604020202020204" pitchFamily="34" charset="0"/>
              <a:buChar char="•"/>
            </a:pPr>
            <a:r>
              <a:rPr lang="en-US" sz="2400" dirty="0">
                <a:ln w="0"/>
              </a:rPr>
              <a:t>Time saving as manual paper work is less.</a:t>
            </a:r>
            <a:endParaRPr lang="en-US" sz="2400" dirty="0">
              <a:ln w="0"/>
            </a:endParaRPr>
          </a:p>
          <a:p>
            <a:pPr>
              <a:buFont typeface="Arial" panose="020B0604020202020204" pitchFamily="34" charset="0"/>
              <a:buChar char="•"/>
            </a:pPr>
            <a:r>
              <a:rPr lang="en-US" sz="2400" dirty="0">
                <a:ln w="0"/>
              </a:rPr>
              <a:t>There is less chance of error.</a:t>
            </a:r>
            <a:endParaRPr lang="en-US" sz="2400" dirty="0">
              <a:ln w="0"/>
            </a:endParaRPr>
          </a:p>
          <a:p>
            <a:pPr>
              <a:buFont typeface="Arial" panose="020B0604020202020204" pitchFamily="34" charset="0"/>
              <a:buChar char="•"/>
            </a:pPr>
            <a:r>
              <a:rPr lang="en-US" sz="2400" dirty="0">
                <a:ln w="0"/>
              </a:rPr>
              <a:t>It eliminates duplicate data entry in time and attendance entries.</a:t>
            </a:r>
            <a:endParaRPr lang="en-US" sz="2400" dirty="0">
              <a:ln w="0"/>
            </a:endParaRPr>
          </a:p>
          <a:p>
            <a:pPr>
              <a:buFont typeface="Arial" panose="020B0604020202020204" pitchFamily="34" charset="0"/>
              <a:buChar char="•"/>
            </a:pPr>
            <a:r>
              <a:rPr lang="en-US" sz="2400" dirty="0">
                <a:ln w="0"/>
              </a:rPr>
              <a:t>It is trouble free to use.</a:t>
            </a:r>
            <a:endParaRPr lang="en-US" sz="2400" dirty="0">
              <a:ln w="0"/>
            </a:endParaRPr>
          </a:p>
          <a:p>
            <a:pPr>
              <a:buFont typeface="Arial" panose="020B0604020202020204" pitchFamily="34" charset="0"/>
              <a:buChar char="•"/>
            </a:pPr>
            <a:r>
              <a:rPr lang="en-US" sz="2400" dirty="0">
                <a:ln w="0"/>
                <a:solidFill>
                  <a:schemeClr val="tx2"/>
                </a:solidFill>
              </a:rPr>
              <a:t>It has relatively faster to approach enter attendance.</a:t>
            </a:r>
            <a:endParaRPr lang="en-US" sz="2400" dirty="0">
              <a:ln w="0"/>
              <a:solidFill>
                <a:schemeClr val="tx2"/>
              </a:solidFill>
            </a:endParaRPr>
          </a:p>
          <a:p>
            <a:pPr>
              <a:buFont typeface="Arial" panose="020B0604020202020204" pitchFamily="34" charset="0"/>
              <a:buChar char="•"/>
            </a:pPr>
            <a:r>
              <a:rPr lang="en-US" sz="2400" dirty="0">
                <a:ln w="0"/>
                <a:solidFill>
                  <a:schemeClr val="tx2"/>
                </a:solidFill>
              </a:rPr>
              <a:t>It is highly reliable.</a:t>
            </a:r>
            <a:endParaRPr lang="en-US" sz="2400" dirty="0">
              <a:ln w="0"/>
              <a:solidFill>
                <a:schemeClr val="tx2"/>
              </a:solidFill>
            </a:endParaRPr>
          </a:p>
          <a:p>
            <a:pPr>
              <a:buFont typeface="Arial" panose="020B0604020202020204" pitchFamily="34" charset="0"/>
              <a:buChar char="•"/>
            </a:pPr>
            <a:r>
              <a:rPr lang="en-US" sz="2400" dirty="0">
                <a:ln w="0"/>
                <a:solidFill>
                  <a:schemeClr val="tx2"/>
                </a:solidFill>
              </a:rPr>
              <a:t>Very simple user interface.</a:t>
            </a:r>
            <a:endParaRPr lang="en-US" sz="2400" dirty="0">
              <a:ln w="0"/>
              <a:solidFill>
                <a:schemeClr val="tx2"/>
              </a:solidFill>
            </a:endParaRPr>
          </a:p>
          <a:p>
            <a:pPr>
              <a:buFont typeface="Arial" panose="020B0604020202020204" pitchFamily="34" charset="0"/>
              <a:buChar char="•"/>
            </a:pPr>
            <a:r>
              <a:rPr lang="en-US" sz="2400" dirty="0">
                <a:ln w="0"/>
              </a:rPr>
              <a:t>Efficient reports.</a:t>
            </a:r>
            <a:endParaRPr lang="en-US" sz="2400" dirty="0">
              <a:ln w="0"/>
              <a:solidFill>
                <a:schemeClr val="tx1"/>
              </a:solidFill>
            </a:endParaRPr>
          </a:p>
          <a:p>
            <a:pPr marL="0" indent="0" algn="just">
              <a:lnSpc>
                <a:spcPct val="150000"/>
              </a:lnSpc>
              <a:buNone/>
            </a:pPr>
            <a:endParaRPr lang="en-IN" sz="2400" dirty="0"/>
          </a:p>
        </p:txBody>
      </p:sp>
      <p:sp>
        <p:nvSpPr>
          <p:cNvPr id="4" name="Title 3"/>
          <p:cNvSpPr>
            <a:spLocks noGrp="1"/>
          </p:cNvSpPr>
          <p:nvPr>
            <p:ph type="title"/>
          </p:nvPr>
        </p:nvSpPr>
        <p:spPr>
          <a:xfrm>
            <a:off x="64169" y="630432"/>
            <a:ext cx="11548711" cy="1414268"/>
          </a:xfrm>
        </p:spPr>
        <p:txBody>
          <a:bodyPr>
            <a:normAutofit/>
          </a:bodyPr>
          <a:lstStyle/>
          <a:p>
            <a:pPr algn="ctr"/>
            <a:r>
              <a:rPr lang="en-US" dirty="0"/>
              <a:t>THE WOW IN YOUR SOLUTION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
                                            <p:txEl>
                                              <p:pRg st="6" end="6"/>
                                            </p:txEl>
                                          </p:spTgt>
                                        </p:tgtEl>
                                        <p:attrNameLst>
                                          <p:attrName>style.visibility</p:attrName>
                                        </p:attrNameLst>
                                      </p:cBhvr>
                                      <p:to>
                                        <p:strVal val="visible"/>
                                      </p:to>
                                    </p:set>
                                    <p:animEffect transition="in" filter="fade">
                                      <p:cBhvr>
                                        <p:cTn id="54" dur="1000"/>
                                        <p:tgtEl>
                                          <p:spTgt spid="2">
                                            <p:txEl>
                                              <p:pRg st="6" end="6"/>
                                            </p:txEl>
                                          </p:spTgt>
                                        </p:tgtEl>
                                      </p:cBhvr>
                                    </p:animEffect>
                                    <p:anim calcmode="lin" valueType="num">
                                      <p:cBhvr>
                                        <p:cTn id="5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fade">
                                      <p:cBhvr>
                                        <p:cTn id="61" dur="1000"/>
                                        <p:tgtEl>
                                          <p:spTgt spid="2">
                                            <p:txEl>
                                              <p:pRg st="7" end="7"/>
                                            </p:txEl>
                                          </p:spTgt>
                                        </p:tgtEl>
                                      </p:cBhvr>
                                    </p:animEffect>
                                    <p:anim calcmode="lin" valueType="num">
                                      <p:cBhvr>
                                        <p:cTn id="6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5317</Words>
  <Application>WPS Presentation</Application>
  <PresentationFormat>Widescreen</PresentationFormat>
  <Paragraphs>173</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3</vt:lpstr>
      <vt:lpstr>Arial</vt:lpstr>
      <vt:lpstr>Calibri</vt:lpstr>
      <vt:lpstr>Helvetica Neue</vt:lpstr>
      <vt:lpstr>Trebuchet MS</vt:lpstr>
      <vt:lpstr>Microsoft YaHei</vt:lpstr>
      <vt:lpstr>汉仪旗黑</vt:lpstr>
      <vt:lpstr>Arial Unicode MS</vt:lpstr>
      <vt:lpstr>宋体-简</vt:lpstr>
      <vt:lpstr>Facet</vt:lpstr>
      <vt:lpstr>Team Software Chasers</vt:lpstr>
      <vt:lpstr>PROJECT TITLE </vt:lpstr>
      <vt:lpstr>AGENDA</vt:lpstr>
      <vt:lpstr>PROBLEM  STATEMENT</vt:lpstr>
      <vt:lpstr>PROJECT  OVERVIEW</vt:lpstr>
      <vt:lpstr>WHO ARE THE END USERS?</vt:lpstr>
      <vt:lpstr> YOUR SOLUTION AND ITS VALUE PROPOSITION</vt:lpstr>
      <vt:lpstr>PowerPoint 演示文稿</vt:lpstr>
      <vt:lpstr>THE WOW IN YOUR SOLUTION</vt:lpstr>
      <vt:lpstr>MODELLING</vt:lpstr>
      <vt:lpstr>RESULTS </vt:lpstr>
      <vt:lpstr>PowerPoint 演示文稿</vt:lpstr>
      <vt:lpstr>MEET OUR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ujjwalkantipramanick</cp:lastModifiedBy>
  <cp:revision>87</cp:revision>
  <dcterms:created xsi:type="dcterms:W3CDTF">2022-10-09T01:51:15Z</dcterms:created>
  <dcterms:modified xsi:type="dcterms:W3CDTF">2022-10-09T01:51:15Z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1033-4.5.1.7704</vt:lpwstr>
  </property>
</Properties>
</file>