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4"/>
  </p:notesMasterIdLst>
  <p:sldIdLst>
    <p:sldId id="328" r:id="rId2"/>
    <p:sldId id="319" r:id="rId3"/>
    <p:sldId id="321" r:id="rId4"/>
    <p:sldId id="303" r:id="rId5"/>
    <p:sldId id="322" r:id="rId6"/>
    <p:sldId id="323" r:id="rId7"/>
    <p:sldId id="324" r:id="rId8"/>
    <p:sldId id="325" r:id="rId9"/>
    <p:sldId id="307" r:id="rId10"/>
    <p:sldId id="326" r:id="rId11"/>
    <p:sldId id="309" r:id="rId12"/>
    <p:sldId id="310" r:id="rId13"/>
    <p:sldId id="311" r:id="rId14"/>
    <p:sldId id="312" r:id="rId15"/>
    <p:sldId id="308" r:id="rId16"/>
    <p:sldId id="313" r:id="rId17"/>
    <p:sldId id="314" r:id="rId18"/>
    <p:sldId id="315" r:id="rId19"/>
    <p:sldId id="316" r:id="rId20"/>
    <p:sldId id="317" r:id="rId21"/>
    <p:sldId id="318" r:id="rId22"/>
    <p:sldId id="30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202-EF8F-4803-9878-D8B9EF9FAEC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D11DF-BB78-4381-B875-9C92887B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6221" y="1842449"/>
            <a:ext cx="8625385" cy="3889613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ER Model Basics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What is the Degree </a:t>
            </a:r>
            <a:r>
              <a:rPr lang="en-US" sz="2400" dirty="0">
                <a:cs typeface="Times New Roman" panose="02020603050405020304" pitchFamily="18" charset="0"/>
              </a:rPr>
              <a:t>of a </a:t>
            </a:r>
            <a:r>
              <a:rPr lang="en-US" sz="2400" dirty="0" smtClean="0">
                <a:cs typeface="Times New Roman" panose="02020603050405020304" pitchFamily="18" charset="0"/>
              </a:rPr>
              <a:t>Relationship? And How to represent it.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571500" indent="-342900">
              <a:spcBef>
                <a:spcPct val="0"/>
              </a:spcBef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Unary Relationship</a:t>
            </a:r>
          </a:p>
          <a:p>
            <a:pPr marL="571500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Binary </a:t>
            </a:r>
            <a:r>
              <a:rPr lang="en-US" sz="2400" dirty="0" smtClean="0">
                <a:cs typeface="Times New Roman" panose="02020603050405020304" pitchFamily="18" charset="0"/>
              </a:rPr>
              <a:t>Relationship</a:t>
            </a:r>
          </a:p>
          <a:p>
            <a:pPr marL="571500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Ternary </a:t>
            </a:r>
            <a:r>
              <a:rPr lang="en-US" sz="2400" dirty="0" smtClean="0">
                <a:cs typeface="Times New Roman" panose="02020603050405020304" pitchFamily="18" charset="0"/>
              </a:rPr>
              <a:t>Relationship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What is </a:t>
            </a:r>
            <a:r>
              <a:rPr lang="en-US" sz="2400" dirty="0" smtClean="0">
                <a:cs typeface="Times New Roman" panose="02020603050405020304" pitchFamily="18" charset="0"/>
              </a:rPr>
              <a:t>Mapping Cardinality</a:t>
            </a:r>
            <a:r>
              <a:rPr lang="en-US" sz="2400" dirty="0">
                <a:cs typeface="Times New Roman" panose="02020603050405020304" pitchFamily="18" charset="0"/>
              </a:rPr>
              <a:t>? </a:t>
            </a:r>
          </a:p>
          <a:p>
            <a:pPr marL="571500" lvl="1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one-to-one	</a:t>
            </a:r>
          </a:p>
          <a:p>
            <a:pPr marL="571500" lvl="1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one-to-many	</a:t>
            </a:r>
          </a:p>
          <a:p>
            <a:pPr marL="571500" lvl="1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many-to-one	</a:t>
            </a:r>
          </a:p>
          <a:p>
            <a:pPr marL="571500" lvl="1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many-to-many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tabLst>
                <a:tab pos="352425" algn="l"/>
                <a:tab pos="1439545" algn="l"/>
              </a:tabLst>
              <a:defRPr/>
            </a:pPr>
            <a:r>
              <a:rPr lang="en-US" sz="2400" dirty="0">
                <a:cs typeface="Times New Roman" panose="02020603050405020304" pitchFamily="18" charset="0"/>
              </a:rPr>
              <a:t>Relationship </a:t>
            </a:r>
            <a:r>
              <a:rPr lang="en-US" sz="2400" dirty="0" smtClean="0">
                <a:cs typeface="Times New Roman" panose="02020603050405020304" pitchFamily="18" charset="0"/>
              </a:rPr>
              <a:t>Participation Constraints and it’s types-</a:t>
            </a:r>
          </a:p>
          <a:p>
            <a:pPr lvl="1">
              <a:spcBef>
                <a:spcPct val="0"/>
              </a:spcBef>
              <a:tabLst>
                <a:tab pos="352425" algn="l"/>
                <a:tab pos="1439545" algn="l"/>
              </a:tabLst>
              <a:defRPr/>
            </a:pPr>
            <a:r>
              <a:rPr lang="en-US" sz="2200" dirty="0" smtClean="0">
                <a:cs typeface="Times New Roman" panose="02020603050405020304" pitchFamily="18" charset="0"/>
              </a:rPr>
              <a:t>Total Participation</a:t>
            </a:r>
          </a:p>
          <a:p>
            <a:pPr lvl="1">
              <a:spcBef>
                <a:spcPct val="0"/>
              </a:spcBef>
              <a:tabLst>
                <a:tab pos="352425" algn="l"/>
                <a:tab pos="1439545" algn="l"/>
              </a:tabLst>
              <a:defRPr/>
            </a:pPr>
            <a:r>
              <a:rPr lang="en-US" sz="2200" dirty="0" smtClean="0">
                <a:cs typeface="Times New Roman" panose="02020603050405020304" pitchFamily="18" charset="0"/>
              </a:rPr>
              <a:t>Partial Participation</a:t>
            </a:r>
            <a:endParaRPr lang="en-US" sz="2200" dirty="0">
              <a:cs typeface="Times New Roman" panose="02020603050405020304" pitchFamily="18" charset="0"/>
            </a:endParaRPr>
          </a:p>
          <a:p>
            <a:pPr marL="237490" indent="-285750" algn="just">
              <a:spcBef>
                <a:spcPts val="250"/>
              </a:spcBef>
              <a:buClr>
                <a:srgbClr val="003265"/>
              </a:buClr>
              <a:tabLst>
                <a:tab pos="352425" algn="l"/>
                <a:tab pos="1439545" algn="l"/>
              </a:tabLst>
            </a:pPr>
            <a:endParaRPr lang="en-US" sz="24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4024" y="391486"/>
            <a:ext cx="4804012" cy="118872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9726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187" y="2528862"/>
            <a:ext cx="7729728" cy="127886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600" b="1" dirty="0">
                <a:solidFill>
                  <a:srgbClr val="002060"/>
                </a:solidFill>
                <a:latin typeface="Arial"/>
                <a:cs typeface="Arial"/>
              </a:rPr>
              <a:t>A course can be taken by only one instructor</a:t>
            </a:r>
          </a:p>
          <a:p>
            <a:r>
              <a:rPr lang="en-US" sz="2600" b="1" dirty="0">
                <a:solidFill>
                  <a:srgbClr val="002060"/>
                </a:solidFill>
                <a:latin typeface="Arial"/>
                <a:cs typeface="Arial"/>
              </a:rPr>
              <a:t>Each instructor can take any number of courses</a:t>
            </a: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712" y="1599057"/>
            <a:ext cx="7791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</a:t>
            </a:r>
            <a:r>
              <a:rPr lang="en-US" sz="2800" b="1" dirty="0" smtClean="0">
                <a:solidFill>
                  <a:srgbClr val="FF0000"/>
                </a:solidFill>
              </a:rPr>
              <a:t>: Find the Relationships and Cardinality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966" t="52664" r="24895" b="34679"/>
          <a:stretch/>
        </p:blipFill>
        <p:spPr>
          <a:xfrm>
            <a:off x="1027420" y="3931622"/>
            <a:ext cx="10508017" cy="212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154" y="214065"/>
            <a:ext cx="5397963" cy="1188720"/>
          </a:xfrm>
        </p:spPr>
        <p:txBody>
          <a:bodyPr/>
          <a:lstStyle/>
          <a:p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Steps </a:t>
            </a:r>
            <a:r>
              <a:rPr lang="en-US" b="1" spc="10" dirty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10" dirty="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812" t="53347" r="27518" b="36800"/>
          <a:stretch/>
        </p:blipFill>
        <p:spPr>
          <a:xfrm>
            <a:off x="528712" y="4640878"/>
            <a:ext cx="8471558" cy="13937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812" t="36963" r="27518" b="52330"/>
          <a:stretch/>
        </p:blipFill>
        <p:spPr>
          <a:xfrm>
            <a:off x="528712" y="2318549"/>
            <a:ext cx="8471558" cy="1514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8712" y="1599057"/>
            <a:ext cx="5713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</a:t>
            </a:r>
            <a:r>
              <a:rPr lang="en-US" sz="2800" b="1" dirty="0" smtClean="0">
                <a:solidFill>
                  <a:srgbClr val="FF0000"/>
                </a:solidFill>
              </a:rPr>
              <a:t>3: </a:t>
            </a:r>
            <a:r>
              <a:rPr lang="en-US" sz="2800" b="1" dirty="0">
                <a:solidFill>
                  <a:srgbClr val="FF0000"/>
                </a:solidFill>
              </a:rPr>
              <a:t>Identify </a:t>
            </a:r>
            <a:r>
              <a:rPr lang="en-US" sz="2800" b="1" dirty="0" smtClean="0">
                <a:solidFill>
                  <a:srgbClr val="FF0000"/>
                </a:solidFill>
              </a:rPr>
              <a:t>the Key Attribute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712" y="3886045"/>
            <a:ext cx="7685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</a:t>
            </a:r>
            <a:r>
              <a:rPr lang="en-US" sz="2800" b="1" dirty="0" smtClean="0">
                <a:solidFill>
                  <a:srgbClr val="FF0000"/>
                </a:solidFill>
              </a:rPr>
              <a:t>: </a:t>
            </a:r>
            <a:r>
              <a:rPr lang="en-US" sz="2800" b="1" dirty="0">
                <a:solidFill>
                  <a:srgbClr val="FF0000"/>
                </a:solidFill>
              </a:rPr>
              <a:t>Identify </a:t>
            </a:r>
            <a:r>
              <a:rPr lang="en-US" sz="2800" b="1" dirty="0" smtClean="0">
                <a:solidFill>
                  <a:srgbClr val="FF0000"/>
                </a:solidFill>
              </a:rPr>
              <a:t>the other Relevant  Attribute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03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154" y="214065"/>
            <a:ext cx="5397963" cy="1188720"/>
          </a:xfrm>
        </p:spPr>
        <p:txBody>
          <a:bodyPr/>
          <a:lstStyle/>
          <a:p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Steps </a:t>
            </a:r>
            <a:r>
              <a:rPr lang="en-US" b="1" spc="10" dirty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10" dirty="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bject 12"/>
          <p:cNvSpPr/>
          <p:nvPr/>
        </p:nvSpPr>
        <p:spPr>
          <a:xfrm>
            <a:off x="1897039" y="1542197"/>
            <a:ext cx="10294961" cy="5189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/>
          <p:cNvSpPr txBox="1"/>
          <p:nvPr/>
        </p:nvSpPr>
        <p:spPr>
          <a:xfrm>
            <a:off x="436730" y="1692322"/>
            <a:ext cx="4408226" cy="888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0000"/>
                </a:solidFill>
              </a:rPr>
              <a:t>Step 5: </a:t>
            </a:r>
            <a:endParaRPr lang="en-US" sz="28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0000"/>
                </a:solidFill>
              </a:rPr>
              <a:t>Draw the E-R diagram</a:t>
            </a:r>
          </a:p>
        </p:txBody>
      </p:sp>
    </p:spTree>
    <p:extLst>
      <p:ext uri="{BB962C8B-B14F-4D97-AF65-F5344CB8AC3E}">
        <p14:creationId xmlns:p14="http://schemas.microsoft.com/office/powerpoint/2010/main" val="23818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155" y="214065"/>
            <a:ext cx="6134942" cy="1188720"/>
          </a:xfrm>
        </p:spPr>
        <p:txBody>
          <a:bodyPr>
            <a:normAutofit fontScale="90000"/>
          </a:bodyPr>
          <a:lstStyle/>
          <a:p>
            <a:r>
              <a:rPr lang="en-US" sz="3600" b="1" spc="15" dirty="0" smtClean="0">
                <a:solidFill>
                  <a:schemeClr val="tx1"/>
                </a:solidFill>
                <a:latin typeface="Arial"/>
                <a:cs typeface="Arial"/>
              </a:rPr>
              <a:t>ER </a:t>
            </a:r>
            <a:r>
              <a:rPr lang="en-US" sz="3600" b="1" dirty="0" smtClean="0">
                <a:latin typeface="Arial"/>
                <a:cs typeface="Arial"/>
              </a:rPr>
              <a:t>Case </a:t>
            </a:r>
            <a:r>
              <a:rPr lang="en-US" sz="3600" b="1" spc="5" dirty="0">
                <a:latin typeface="Arial"/>
                <a:cs typeface="Arial"/>
              </a:rPr>
              <a:t>Study </a:t>
            </a:r>
            <a:r>
              <a:rPr lang="en-US" sz="3600" b="1" dirty="0">
                <a:latin typeface="Arial"/>
                <a:cs typeface="Arial"/>
              </a:rPr>
              <a:t>– </a:t>
            </a:r>
            <a:r>
              <a:rPr lang="en-US" b="1" dirty="0" smtClean="0">
                <a:latin typeface="Arial"/>
                <a:cs typeface="Arial"/>
              </a:rPr>
              <a:t/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solidFill>
                  <a:srgbClr val="0070C0"/>
                </a:solidFill>
                <a:latin typeface="Arial"/>
                <a:cs typeface="Arial"/>
              </a:rPr>
              <a:t>Online </a:t>
            </a:r>
            <a:r>
              <a:rPr lang="en-US" b="1" dirty="0">
                <a:solidFill>
                  <a:srgbClr val="0070C0"/>
                </a:solidFill>
                <a:latin typeface="Arial"/>
                <a:cs typeface="Arial"/>
              </a:rPr>
              <a:t>Retail </a:t>
            </a:r>
            <a:r>
              <a:rPr lang="en-US" b="1" spc="-5" dirty="0" smtClean="0">
                <a:solidFill>
                  <a:srgbClr val="0070C0"/>
                </a:solidFill>
                <a:latin typeface="Arial"/>
                <a:cs typeface="Arial"/>
              </a:rPr>
              <a:t>Application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182" t="39160" r="23847" b="32509"/>
          <a:stretch/>
        </p:blipFill>
        <p:spPr>
          <a:xfrm>
            <a:off x="1214650" y="1836049"/>
            <a:ext cx="9976514" cy="47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154" y="214065"/>
            <a:ext cx="5397963" cy="1188720"/>
          </a:xfrm>
        </p:spPr>
        <p:txBody>
          <a:bodyPr/>
          <a:lstStyle/>
          <a:p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Steps </a:t>
            </a:r>
            <a:r>
              <a:rPr lang="en-US" b="1" spc="10" dirty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10" dirty="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712" y="1599057"/>
            <a:ext cx="4778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</a:t>
            </a:r>
            <a:r>
              <a:rPr lang="en-US" sz="2800" b="1" dirty="0" smtClean="0">
                <a:solidFill>
                  <a:srgbClr val="FF0000"/>
                </a:solidFill>
              </a:rPr>
              <a:t>1: </a:t>
            </a:r>
            <a:r>
              <a:rPr lang="en-US" sz="2800" b="1" dirty="0">
                <a:solidFill>
                  <a:srgbClr val="FF0000"/>
                </a:solidFill>
              </a:rPr>
              <a:t>Identify The Entities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78637" y="2512290"/>
            <a:ext cx="1637731" cy="4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7815" indent="-285750">
              <a:lnSpc>
                <a:spcPct val="100000"/>
              </a:lnSpc>
              <a:buClr>
                <a:srgbClr val="003265"/>
              </a:buClr>
              <a:tabLst>
                <a:tab pos="193040" algn="l"/>
              </a:tabLst>
            </a:pP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Customer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8637" y="3365550"/>
            <a:ext cx="1110657" cy="4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7815" indent="-285750">
              <a:lnSpc>
                <a:spcPct val="100000"/>
              </a:lnSpc>
              <a:buClr>
                <a:srgbClr val="003265"/>
              </a:buClr>
              <a:tabLst>
                <a:tab pos="193040" algn="l"/>
              </a:tabLst>
            </a:pP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Item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178637" y="5828719"/>
            <a:ext cx="1356315" cy="4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7815" indent="-285750">
              <a:lnSpc>
                <a:spcPct val="100000"/>
              </a:lnSpc>
              <a:buClr>
                <a:srgbClr val="003265"/>
              </a:buClr>
              <a:tabLst>
                <a:tab pos="193040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Supplier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78637" y="4993191"/>
            <a:ext cx="1166882" cy="4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7815" indent="-285750">
              <a:lnSpc>
                <a:spcPct val="100000"/>
              </a:lnSpc>
              <a:buClr>
                <a:srgbClr val="003265"/>
              </a:buClr>
              <a:tabLst>
                <a:tab pos="193040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Bill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38182" t="39160" r="25373" b="33524"/>
          <a:stretch/>
        </p:blipFill>
        <p:spPr>
          <a:xfrm>
            <a:off x="293154" y="2212777"/>
            <a:ext cx="9588735" cy="44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154" y="214065"/>
            <a:ext cx="5397963" cy="1188720"/>
          </a:xfrm>
        </p:spPr>
        <p:txBody>
          <a:bodyPr/>
          <a:lstStyle/>
          <a:p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Steps </a:t>
            </a:r>
            <a:r>
              <a:rPr lang="en-US" b="1" spc="10" dirty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10" dirty="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077" t="38559" r="24477" b="45262"/>
          <a:stretch/>
        </p:blipFill>
        <p:spPr>
          <a:xfrm>
            <a:off x="842185" y="2642335"/>
            <a:ext cx="9337197" cy="2628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712" y="1599057"/>
            <a:ext cx="7791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</a:t>
            </a:r>
            <a:r>
              <a:rPr lang="en-US" sz="2800" b="1" dirty="0" smtClean="0">
                <a:solidFill>
                  <a:srgbClr val="FF0000"/>
                </a:solidFill>
              </a:rPr>
              <a:t>: Find the Relationships and Cardinality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8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154" y="214065"/>
            <a:ext cx="5397963" cy="1188720"/>
          </a:xfrm>
        </p:spPr>
        <p:txBody>
          <a:bodyPr/>
          <a:lstStyle/>
          <a:p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Steps </a:t>
            </a:r>
            <a:r>
              <a:rPr lang="en-US" b="1" spc="10" dirty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10" dirty="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657" t="33535" r="33707" b="48367"/>
          <a:stretch/>
        </p:blipFill>
        <p:spPr>
          <a:xfrm>
            <a:off x="2992135" y="2429301"/>
            <a:ext cx="8642402" cy="30707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8712" y="1599057"/>
            <a:ext cx="5713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</a:t>
            </a:r>
            <a:r>
              <a:rPr lang="en-US" sz="2800" b="1" dirty="0" smtClean="0">
                <a:solidFill>
                  <a:srgbClr val="FF0000"/>
                </a:solidFill>
              </a:rPr>
              <a:t>3: </a:t>
            </a:r>
            <a:r>
              <a:rPr lang="en-US" sz="2800" b="1" dirty="0">
                <a:solidFill>
                  <a:srgbClr val="FF0000"/>
                </a:solidFill>
              </a:rPr>
              <a:t>Identify </a:t>
            </a:r>
            <a:r>
              <a:rPr lang="en-US" sz="2800" b="1" dirty="0" smtClean="0">
                <a:solidFill>
                  <a:srgbClr val="FF0000"/>
                </a:solidFill>
              </a:rPr>
              <a:t>the Key Attribute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5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154" y="214065"/>
            <a:ext cx="5397963" cy="1188720"/>
          </a:xfrm>
        </p:spPr>
        <p:txBody>
          <a:bodyPr/>
          <a:lstStyle/>
          <a:p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Steps </a:t>
            </a:r>
            <a:r>
              <a:rPr lang="en-US" b="1" spc="10" dirty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10" dirty="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076" t="38522" r="23638" b="25793"/>
          <a:stretch/>
        </p:blipFill>
        <p:spPr>
          <a:xfrm>
            <a:off x="627796" y="2472376"/>
            <a:ext cx="8069472" cy="42286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417" y="1811585"/>
            <a:ext cx="7685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4</a:t>
            </a:r>
            <a:r>
              <a:rPr lang="en-US" sz="2800" b="1" dirty="0" smtClean="0">
                <a:solidFill>
                  <a:srgbClr val="FF0000"/>
                </a:solidFill>
              </a:rPr>
              <a:t>: </a:t>
            </a:r>
            <a:r>
              <a:rPr lang="en-US" sz="2800" b="1" dirty="0">
                <a:solidFill>
                  <a:srgbClr val="FF0000"/>
                </a:solidFill>
              </a:rPr>
              <a:t>Identify </a:t>
            </a:r>
            <a:r>
              <a:rPr lang="en-US" sz="2800" b="1" dirty="0" smtClean="0">
                <a:solidFill>
                  <a:srgbClr val="FF0000"/>
                </a:solidFill>
              </a:rPr>
              <a:t>the other Relevant  Attribute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6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154" y="214065"/>
            <a:ext cx="5397963" cy="1188720"/>
          </a:xfrm>
        </p:spPr>
        <p:txBody>
          <a:bodyPr/>
          <a:lstStyle/>
          <a:p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Steps </a:t>
            </a:r>
            <a:r>
              <a:rPr lang="en-US" b="1" spc="10" dirty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10" dirty="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762" t="41429" r="23952" b="36427"/>
          <a:stretch/>
        </p:blipFill>
        <p:spPr>
          <a:xfrm>
            <a:off x="832512" y="2544668"/>
            <a:ext cx="8902887" cy="302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4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154" y="227713"/>
            <a:ext cx="5397963" cy="1188720"/>
          </a:xfrm>
        </p:spPr>
        <p:txBody>
          <a:bodyPr/>
          <a:lstStyle/>
          <a:p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Steps </a:t>
            </a:r>
            <a:r>
              <a:rPr lang="en-US" b="1" spc="10" dirty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10" dirty="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bject 15"/>
          <p:cNvSpPr/>
          <p:nvPr/>
        </p:nvSpPr>
        <p:spPr>
          <a:xfrm>
            <a:off x="2838734" y="1601177"/>
            <a:ext cx="9307774" cy="5086225"/>
          </a:xfrm>
          <a:prstGeom prst="rect">
            <a:avLst/>
          </a:prstGeom>
          <a:blipFill>
            <a:blip r:embed="rId2" cstate="print"/>
            <a:srcRect/>
            <a:stretch>
              <a:fillRect l="1" r="-55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/>
          <p:cNvSpPr txBox="1"/>
          <p:nvPr/>
        </p:nvSpPr>
        <p:spPr>
          <a:xfrm>
            <a:off x="436730" y="1692322"/>
            <a:ext cx="2961563" cy="13189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0000"/>
                </a:solidFill>
              </a:rPr>
              <a:t>Step 5: </a:t>
            </a:r>
            <a:endParaRPr lang="en-US" sz="28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F0000"/>
                </a:solidFill>
              </a:rPr>
              <a:t>Draw the E-R diagram</a:t>
            </a:r>
          </a:p>
        </p:txBody>
      </p:sp>
    </p:spTree>
    <p:extLst>
      <p:ext uri="{BB962C8B-B14F-4D97-AF65-F5344CB8AC3E}">
        <p14:creationId xmlns:p14="http://schemas.microsoft.com/office/powerpoint/2010/main" val="3443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391486"/>
            <a:ext cx="6837528" cy="118872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612" y="1937984"/>
            <a:ext cx="8103494" cy="4299044"/>
          </a:xfrm>
        </p:spPr>
        <p:txBody>
          <a:bodyPr>
            <a:no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Steps in ER Modelling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ER Diagram </a:t>
            </a:r>
            <a:r>
              <a:rPr lang="en-US" sz="2400" dirty="0">
                <a:cs typeface="Times New Roman" panose="02020603050405020304" pitchFamily="18" charset="0"/>
              </a:rPr>
              <a:t>Case </a:t>
            </a:r>
            <a:r>
              <a:rPr lang="en-US" sz="2400" dirty="0" smtClean="0">
                <a:cs typeface="Times New Roman" panose="02020603050405020304" pitchFamily="18" charset="0"/>
              </a:rPr>
              <a:t>study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Merits </a:t>
            </a:r>
            <a:r>
              <a:rPr lang="en-US" sz="2400" dirty="0">
                <a:cs typeface="Times New Roman" panose="02020603050405020304" pitchFamily="18" charset="0"/>
              </a:rPr>
              <a:t>&amp; Demerits of ER </a:t>
            </a:r>
            <a:r>
              <a:rPr lang="en-US" sz="2400" dirty="0" smtClean="0">
                <a:cs typeface="Times New Roman" panose="02020603050405020304" pitchFamily="18" charset="0"/>
              </a:rPr>
              <a:t>Modeling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Summary of ER Modeling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cs typeface="Times New Roman" panose="02020603050405020304" pitchFamily="18" charset="0"/>
              </a:rPr>
              <a:t>References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52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154" y="214065"/>
            <a:ext cx="5397963" cy="1188720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b="1" spc="10" dirty="0">
                <a:solidFill>
                  <a:schemeClr val="tx1"/>
                </a:solidFill>
                <a:latin typeface="Arial"/>
                <a:cs typeface="Arial"/>
              </a:rPr>
              <a:t>Merits and Demerits </a:t>
            </a:r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lang="en-US" b="1" spc="15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b="1" spc="15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b="1" spc="15" dirty="0" smtClean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b="1" spc="-3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10" dirty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8497" t="33162" r="26574" b="34935"/>
          <a:stretch/>
        </p:blipFill>
        <p:spPr>
          <a:xfrm>
            <a:off x="955342" y="1801505"/>
            <a:ext cx="9253183" cy="47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7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1" y="227712"/>
            <a:ext cx="6025760" cy="1188720"/>
          </a:xfrm>
        </p:spPr>
        <p:txBody>
          <a:bodyPr/>
          <a:lstStyle/>
          <a:p>
            <a:r>
              <a:rPr lang="en-US" b="1" spc="10" dirty="0">
                <a:solidFill>
                  <a:srgbClr val="0070C0"/>
                </a:solidFill>
                <a:latin typeface="Arial"/>
                <a:cs typeface="Arial"/>
              </a:rPr>
              <a:t>Summary </a:t>
            </a:r>
            <a:r>
              <a:rPr lang="en-US" b="1" spc="5" dirty="0">
                <a:solidFill>
                  <a:srgbClr val="0070C0"/>
                </a:solidFill>
                <a:latin typeface="Arial"/>
                <a:cs typeface="Arial"/>
              </a:rPr>
              <a:t>of </a:t>
            </a:r>
            <a:r>
              <a:rPr lang="en-US" b="1" spc="15" dirty="0">
                <a:solidFill>
                  <a:srgbClr val="0070C0"/>
                </a:solidFill>
                <a:latin typeface="Arial"/>
                <a:cs typeface="Arial"/>
              </a:rPr>
              <a:t>ER</a:t>
            </a:r>
            <a:r>
              <a:rPr lang="en-US" b="1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b="1" spc="5" dirty="0" smtClean="0">
                <a:solidFill>
                  <a:srgbClr val="0070C0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867" t="32789" r="24895" b="30084"/>
          <a:stretch/>
        </p:blipFill>
        <p:spPr>
          <a:xfrm>
            <a:off x="1514901" y="1692324"/>
            <a:ext cx="8996031" cy="504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6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54" y="295952"/>
            <a:ext cx="4783813" cy="1188720"/>
          </a:xfrm>
        </p:spPr>
        <p:txBody>
          <a:bodyPr>
            <a:normAutofit/>
          </a:bodyPr>
          <a:lstStyle/>
          <a:p>
            <a:r>
              <a:rPr lang="en-US" sz="4000" b="1" i="1" cap="none" dirty="0" smtClean="0"/>
              <a:t>References</a:t>
            </a:r>
            <a:endParaRPr lang="en-US" sz="4000" i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668" y="2620371"/>
            <a:ext cx="8093123" cy="335166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/>
              <a:t>Elmasri</a:t>
            </a:r>
            <a:r>
              <a:rPr lang="en-US" sz="2400" dirty="0"/>
              <a:t>, </a:t>
            </a:r>
            <a:r>
              <a:rPr lang="en-US" sz="2400" dirty="0" err="1"/>
              <a:t>Navathe</a:t>
            </a:r>
            <a:r>
              <a:rPr lang="en-US" sz="2400" dirty="0"/>
              <a:t>, “ Fundamentals of Database Systems”, </a:t>
            </a:r>
            <a:r>
              <a:rPr lang="en-US" sz="2400" dirty="0" err="1"/>
              <a:t>Addision</a:t>
            </a:r>
            <a:r>
              <a:rPr lang="en-US" sz="2400" dirty="0"/>
              <a:t> Wesley </a:t>
            </a:r>
            <a:endParaRPr lang="en-US" sz="24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Korth</a:t>
            </a:r>
            <a:r>
              <a:rPr lang="en-US" sz="2400" dirty="0"/>
              <a:t>, </a:t>
            </a:r>
            <a:r>
              <a:rPr lang="en-US" sz="2400" dirty="0" err="1"/>
              <a:t>Silbertz</a:t>
            </a:r>
            <a:r>
              <a:rPr lang="en-US" sz="2400" dirty="0"/>
              <a:t>, </a:t>
            </a:r>
            <a:r>
              <a:rPr lang="en-US" sz="2400" dirty="0" err="1"/>
              <a:t>Sudarshan</a:t>
            </a:r>
            <a:r>
              <a:rPr lang="en-US" sz="2400" dirty="0"/>
              <a:t>,” Database Concepts”, </a:t>
            </a:r>
            <a:r>
              <a:rPr lang="en-US" sz="2400" dirty="0" smtClean="0"/>
              <a:t>McGraw Hill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Date C J, “An Introduction to Database Systems”, </a:t>
            </a:r>
            <a:r>
              <a:rPr lang="en-US" sz="2400" dirty="0" err="1"/>
              <a:t>Addision</a:t>
            </a:r>
            <a:r>
              <a:rPr lang="en-US" sz="2400" dirty="0"/>
              <a:t> Wesley </a:t>
            </a:r>
            <a:endParaRPr lang="en-US"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just">
              <a:buNone/>
            </a:pPr>
            <a:r>
              <a:rPr lang="en-US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	     Thank You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689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041" y="268656"/>
            <a:ext cx="5179598" cy="1188720"/>
          </a:xfrm>
        </p:spPr>
        <p:txBody>
          <a:bodyPr/>
          <a:lstStyle/>
          <a:p>
            <a:r>
              <a:rPr lang="en-US" b="1" spc="15" dirty="0">
                <a:solidFill>
                  <a:srgbClr val="0070C0"/>
                </a:solidFill>
                <a:latin typeface="Arial"/>
                <a:cs typeface="Arial"/>
              </a:rPr>
              <a:t>Steps </a:t>
            </a:r>
            <a:r>
              <a:rPr lang="en-US" b="1" spc="10" dirty="0">
                <a:solidFill>
                  <a:srgbClr val="0070C0"/>
                </a:solidFill>
                <a:latin typeface="Arial"/>
                <a:cs typeface="Arial"/>
              </a:rPr>
              <a:t>in </a:t>
            </a:r>
            <a:r>
              <a:rPr lang="en-US" b="1" spc="15" dirty="0">
                <a:solidFill>
                  <a:srgbClr val="0070C0"/>
                </a:solidFill>
                <a:latin typeface="Arial"/>
                <a:cs typeface="Arial"/>
              </a:rPr>
              <a:t>ER</a:t>
            </a:r>
            <a:r>
              <a:rPr lang="en-US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b="1" spc="10" dirty="0" smtClean="0">
                <a:solidFill>
                  <a:srgbClr val="0070C0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730" y="2037542"/>
            <a:ext cx="6093999" cy="3101983"/>
          </a:xfrm>
        </p:spPr>
        <p:txBody>
          <a:bodyPr>
            <a:noAutofit/>
          </a:bodyPr>
          <a:lstStyle/>
          <a:p>
            <a:pPr marL="469265" indent="-457200">
              <a:spcBef>
                <a:spcPts val="1440"/>
              </a:spcBef>
              <a:buClr>
                <a:srgbClr val="003265"/>
              </a:buClr>
              <a:buFont typeface="+mj-lt"/>
              <a:buAutoNum type="arabicPeriod"/>
              <a:tabLst>
                <a:tab pos="193040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Identify </a:t>
            </a:r>
            <a:r>
              <a:rPr lang="en-US" sz="2000" dirty="0">
                <a:latin typeface="Arial"/>
                <a:cs typeface="Arial"/>
              </a:rPr>
              <a:t>the</a:t>
            </a:r>
            <a:r>
              <a:rPr lang="en-US" sz="2000" spc="-20" dirty="0">
                <a:latin typeface="Arial"/>
                <a:cs typeface="Arial"/>
              </a:rPr>
              <a:t> </a:t>
            </a:r>
            <a:r>
              <a:rPr lang="en-US" sz="2000" b="1" spc="-5" dirty="0" smtClean="0">
                <a:solidFill>
                  <a:srgbClr val="FF0000"/>
                </a:solidFill>
                <a:latin typeface="Arial"/>
                <a:cs typeface="Arial"/>
              </a:rPr>
              <a:t>Entities</a:t>
            </a:r>
            <a:endParaRPr lang="en-US" sz="2000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003265"/>
              </a:buClr>
              <a:buFont typeface="+mj-lt"/>
              <a:buAutoNum type="arabicPeriod"/>
            </a:pPr>
            <a:endParaRPr lang="en-US" sz="1200" dirty="0" smtClean="0">
              <a:latin typeface="Arial"/>
              <a:cs typeface="Arial"/>
            </a:endParaRPr>
          </a:p>
          <a:p>
            <a:pPr marL="469265" indent="-457200">
              <a:spcBef>
                <a:spcPts val="5"/>
              </a:spcBef>
              <a:buClr>
                <a:srgbClr val="003265"/>
              </a:buClr>
              <a:buFont typeface="+mj-lt"/>
              <a:buAutoNum type="arabicPeriod"/>
              <a:tabLst>
                <a:tab pos="193040" algn="l"/>
              </a:tabLst>
            </a:pPr>
            <a:r>
              <a:rPr lang="en-US" sz="2000" dirty="0" smtClean="0">
                <a:latin typeface="Arial"/>
                <a:cs typeface="Arial"/>
              </a:rPr>
              <a:t>Find</a:t>
            </a:r>
            <a:r>
              <a:rPr lang="en-US" sz="2000" spc="-10" dirty="0" smtClean="0">
                <a:latin typeface="Arial"/>
                <a:cs typeface="Arial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lang="en-US" sz="2000" b="1" spc="-5" dirty="0" smtClean="0">
                <a:solidFill>
                  <a:srgbClr val="FF0000"/>
                </a:solidFill>
                <a:latin typeface="Arial"/>
                <a:cs typeface="Arial"/>
              </a:rPr>
              <a:t>elationships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spcBef>
                <a:spcPts val="25"/>
              </a:spcBef>
              <a:buClr>
                <a:srgbClr val="003265"/>
              </a:buClr>
              <a:buFont typeface="+mj-lt"/>
              <a:buAutoNum type="arabicPeriod"/>
            </a:pPr>
            <a:endParaRPr lang="en-US" sz="600" dirty="0">
              <a:latin typeface="Arial"/>
              <a:cs typeface="Arial"/>
            </a:endParaRPr>
          </a:p>
          <a:p>
            <a:pPr marL="469265" indent="-457200">
              <a:buClr>
                <a:srgbClr val="003265"/>
              </a:buClr>
              <a:buFont typeface="+mj-lt"/>
              <a:buAutoNum type="arabicPeriod"/>
              <a:tabLst>
                <a:tab pos="193040" algn="l"/>
              </a:tabLst>
            </a:pPr>
            <a:r>
              <a:rPr lang="en-US" sz="2000" spc="-5" dirty="0">
                <a:latin typeface="Arial"/>
                <a:cs typeface="Arial"/>
              </a:rPr>
              <a:t>Identify </a:t>
            </a:r>
            <a:r>
              <a:rPr lang="en-US" sz="2000" dirty="0">
                <a:latin typeface="Arial"/>
                <a:cs typeface="Arial"/>
              </a:rPr>
              <a:t>the </a:t>
            </a:r>
            <a:r>
              <a:rPr lang="en-US" sz="2000" b="1" spc="5" dirty="0">
                <a:solidFill>
                  <a:srgbClr val="FF0000"/>
                </a:solidFill>
                <a:latin typeface="Arial"/>
                <a:cs typeface="Arial"/>
              </a:rPr>
              <a:t>key </a:t>
            </a:r>
            <a:r>
              <a:rPr lang="en-US" sz="2000" b="1" spc="-5" dirty="0">
                <a:solidFill>
                  <a:srgbClr val="FF0000"/>
                </a:solidFill>
                <a:latin typeface="Arial"/>
                <a:cs typeface="Arial"/>
              </a:rPr>
              <a:t>attributes </a:t>
            </a:r>
            <a:r>
              <a:rPr lang="en-US" sz="2000" dirty="0">
                <a:latin typeface="Arial"/>
                <a:cs typeface="Arial"/>
              </a:rPr>
              <a:t>for </a:t>
            </a:r>
            <a:r>
              <a:rPr lang="en-US" sz="2000" spc="-5" dirty="0">
                <a:latin typeface="Arial"/>
                <a:cs typeface="Arial"/>
              </a:rPr>
              <a:t>every</a:t>
            </a:r>
            <a:r>
              <a:rPr lang="en-US" sz="2000" spc="-9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Entity</a:t>
            </a:r>
          </a:p>
          <a:p>
            <a:pPr>
              <a:spcBef>
                <a:spcPts val="40"/>
              </a:spcBef>
              <a:buClr>
                <a:srgbClr val="003265"/>
              </a:buClr>
              <a:buFont typeface="+mj-lt"/>
              <a:buAutoNum type="arabicPeriod"/>
            </a:pPr>
            <a:endParaRPr lang="en-US" sz="900" dirty="0">
              <a:latin typeface="Arial"/>
              <a:cs typeface="Arial"/>
            </a:endParaRPr>
          </a:p>
          <a:p>
            <a:pPr marL="469265" indent="-457200">
              <a:buClr>
                <a:srgbClr val="003265"/>
              </a:buClr>
              <a:buFont typeface="+mj-lt"/>
              <a:buAutoNum type="arabicPeriod"/>
              <a:tabLst>
                <a:tab pos="193040" algn="l"/>
              </a:tabLst>
            </a:pPr>
            <a:r>
              <a:rPr lang="en-US" sz="2000" spc="-5" dirty="0">
                <a:latin typeface="Arial"/>
                <a:cs typeface="Arial"/>
              </a:rPr>
              <a:t>Identify </a:t>
            </a:r>
            <a:r>
              <a:rPr lang="en-US" sz="2000" b="1" dirty="0">
                <a:solidFill>
                  <a:srgbClr val="FF0000"/>
                </a:solidFill>
                <a:latin typeface="Arial"/>
                <a:cs typeface="Arial"/>
              </a:rPr>
              <a:t>other </a:t>
            </a:r>
            <a:r>
              <a:rPr lang="en-US" sz="2000" b="1" spc="-5" dirty="0">
                <a:solidFill>
                  <a:srgbClr val="FF0000"/>
                </a:solidFill>
                <a:latin typeface="Arial"/>
                <a:cs typeface="Arial"/>
              </a:rPr>
              <a:t>relevant</a:t>
            </a:r>
            <a:r>
              <a:rPr lang="en-US"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latin typeface="Arial"/>
                <a:cs typeface="Arial"/>
              </a:rPr>
              <a:t>attributes</a:t>
            </a:r>
            <a:endParaRPr lang="en-US" sz="20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spcBef>
                <a:spcPts val="35"/>
              </a:spcBef>
              <a:buClr>
                <a:srgbClr val="003265"/>
              </a:buClr>
              <a:buFont typeface="+mj-lt"/>
              <a:buAutoNum type="arabicPeriod"/>
            </a:pPr>
            <a:endParaRPr lang="en-US" sz="1200" dirty="0">
              <a:latin typeface="Arial"/>
              <a:cs typeface="Arial"/>
            </a:endParaRPr>
          </a:p>
          <a:p>
            <a:pPr marL="469265" indent="-457200">
              <a:spcBef>
                <a:spcPts val="5"/>
              </a:spcBef>
              <a:buClr>
                <a:srgbClr val="003265"/>
              </a:buClr>
              <a:buFont typeface="+mj-lt"/>
              <a:buAutoNum type="arabicPeriod"/>
              <a:tabLst>
                <a:tab pos="193040" algn="l"/>
              </a:tabLst>
            </a:pPr>
            <a:r>
              <a:rPr lang="en-US" sz="2000" dirty="0">
                <a:latin typeface="Arial"/>
                <a:cs typeface="Arial"/>
              </a:rPr>
              <a:t>Draw complete E-R </a:t>
            </a:r>
            <a:r>
              <a:rPr lang="en-US" sz="2000" spc="-5" dirty="0">
                <a:latin typeface="Arial"/>
                <a:cs typeface="Arial"/>
              </a:rPr>
              <a:t>diagram </a:t>
            </a:r>
            <a:r>
              <a:rPr lang="en-US" sz="2000" dirty="0">
                <a:latin typeface="Arial"/>
                <a:cs typeface="Arial"/>
              </a:rPr>
              <a:t>with </a:t>
            </a:r>
            <a:r>
              <a:rPr lang="en-US" sz="2000" spc="-5" dirty="0">
                <a:latin typeface="Arial"/>
                <a:cs typeface="Arial"/>
              </a:rPr>
              <a:t>all attributes including Primary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Key</a:t>
            </a:r>
          </a:p>
          <a:p>
            <a:pPr>
              <a:spcBef>
                <a:spcPts val="25"/>
              </a:spcBef>
              <a:buClr>
                <a:srgbClr val="003265"/>
              </a:buClr>
              <a:buFont typeface="+mj-lt"/>
              <a:buAutoNum type="arabicPeriod"/>
            </a:pPr>
            <a:endParaRPr lang="en-US" sz="1000" dirty="0">
              <a:latin typeface="Arial"/>
              <a:cs typeface="Arial"/>
            </a:endParaRPr>
          </a:p>
          <a:p>
            <a:pPr marL="469265" indent="-457200">
              <a:buClr>
                <a:srgbClr val="003265"/>
              </a:buClr>
              <a:buFont typeface="+mj-lt"/>
              <a:buAutoNum type="arabicPeriod"/>
              <a:tabLst>
                <a:tab pos="193040" algn="l"/>
              </a:tabLst>
            </a:pPr>
            <a:r>
              <a:rPr lang="en-US" sz="2000" dirty="0">
                <a:latin typeface="Arial"/>
                <a:cs typeface="Arial"/>
              </a:rPr>
              <a:t>Review </a:t>
            </a:r>
            <a:r>
              <a:rPr lang="en-US" sz="2000" spc="-5" dirty="0">
                <a:latin typeface="Arial"/>
                <a:cs typeface="Arial"/>
              </a:rPr>
              <a:t>your results </a:t>
            </a:r>
            <a:r>
              <a:rPr lang="en-US" sz="2000" dirty="0">
                <a:latin typeface="Arial"/>
                <a:cs typeface="Arial"/>
              </a:rPr>
              <a:t>with </a:t>
            </a:r>
            <a:r>
              <a:rPr lang="en-US" sz="2000" spc="-5" dirty="0">
                <a:latin typeface="Arial"/>
                <a:cs typeface="Arial"/>
              </a:rPr>
              <a:t>your </a:t>
            </a:r>
            <a:r>
              <a:rPr lang="en-US" sz="2000" dirty="0">
                <a:latin typeface="Arial"/>
                <a:cs typeface="Arial"/>
              </a:rPr>
              <a:t>Business</a:t>
            </a:r>
            <a:r>
              <a:rPr lang="en-US" sz="2000" spc="-3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users</a:t>
            </a:r>
            <a:endParaRPr lang="en-US" sz="2000" dirty="0">
              <a:latin typeface="Arial"/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66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18" y="145826"/>
            <a:ext cx="5657271" cy="1188720"/>
          </a:xfrm>
        </p:spPr>
        <p:txBody>
          <a:bodyPr>
            <a:normAutofit fontScale="90000"/>
          </a:bodyPr>
          <a:lstStyle/>
          <a:p>
            <a:r>
              <a:rPr lang="en-US" sz="3600" b="1" spc="15" dirty="0">
                <a:solidFill>
                  <a:srgbClr val="0070C0"/>
                </a:solidFill>
                <a:latin typeface="Arial"/>
                <a:cs typeface="Arial"/>
              </a:rPr>
              <a:t>Case </a:t>
            </a:r>
            <a:r>
              <a:rPr lang="en-US" sz="3600" b="1" spc="10" dirty="0" smtClean="0">
                <a:solidFill>
                  <a:srgbClr val="0070C0"/>
                </a:solidFill>
                <a:latin typeface="Arial"/>
                <a:cs typeface="Arial"/>
              </a:rPr>
              <a:t>Study:</a:t>
            </a:r>
            <a:br>
              <a:rPr lang="en-US" sz="3600" b="1" spc="10" dirty="0" smtClean="0">
                <a:solidFill>
                  <a:srgbClr val="0070C0"/>
                </a:solidFill>
                <a:latin typeface="Arial"/>
                <a:cs typeface="Arial"/>
              </a:rPr>
            </a:br>
            <a:r>
              <a:rPr lang="en-US" sz="3100" spc="10" dirty="0">
                <a:latin typeface="Arial"/>
                <a:cs typeface="Arial"/>
              </a:rPr>
              <a:t>college  </a:t>
            </a:r>
            <a:r>
              <a:rPr lang="en-US" sz="3100" spc="15" dirty="0" smtClean="0">
                <a:latin typeface="Arial"/>
                <a:cs typeface="Arial"/>
              </a:rPr>
              <a:t>Database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object 13"/>
          <p:cNvSpPr txBox="1">
            <a:spLocks noGrp="1"/>
          </p:cNvSpPr>
          <p:nvPr>
            <p:ph idx="1"/>
          </p:nvPr>
        </p:nvSpPr>
        <p:spPr>
          <a:xfrm>
            <a:off x="3026253" y="1928360"/>
            <a:ext cx="8434316" cy="39696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245"/>
              </a:spcBef>
              <a:buNone/>
            </a:pPr>
            <a:r>
              <a:rPr sz="2800" b="1" spc="-5" dirty="0" smtClean="0">
                <a:latin typeface="Arial"/>
                <a:cs typeface="Arial"/>
              </a:rPr>
              <a:t>Assumptions</a:t>
            </a:r>
            <a:r>
              <a:rPr sz="2800" b="1" spc="-20" dirty="0" smtClean="0">
                <a:latin typeface="Arial"/>
                <a:cs typeface="Arial"/>
              </a:rPr>
              <a:t> </a:t>
            </a:r>
            <a:r>
              <a:rPr sz="2800" b="1" dirty="0" smtClean="0">
                <a:latin typeface="Arial"/>
                <a:cs typeface="Arial"/>
              </a:rPr>
              <a:t>:</a:t>
            </a:r>
            <a:endParaRPr sz="4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college contains </a:t>
            </a:r>
            <a:r>
              <a:rPr sz="2000" dirty="0">
                <a:latin typeface="Arial"/>
                <a:cs typeface="Arial"/>
              </a:rPr>
              <a:t>many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departments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department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offer </a:t>
            </a:r>
            <a:r>
              <a:rPr sz="2000" dirty="0">
                <a:latin typeface="Arial"/>
                <a:cs typeface="Arial"/>
              </a:rPr>
              <a:t>any number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courses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Many </a:t>
            </a:r>
            <a:r>
              <a:rPr sz="2000" spc="-5" dirty="0">
                <a:latin typeface="Arial"/>
                <a:cs typeface="Arial"/>
              </a:rPr>
              <a:t>instructors can work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4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instructor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work only </a:t>
            </a:r>
            <a:r>
              <a:rPr sz="2000" dirty="0">
                <a:latin typeface="Arial"/>
                <a:cs typeface="Arial"/>
              </a:rPr>
              <a:t>in one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each department there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Head</a:t>
            </a:r>
          </a:p>
          <a:p>
            <a:pPr marL="297815" indent="-285750">
              <a:lnSpc>
                <a:spcPct val="100000"/>
              </a:lnSpc>
              <a:spcBef>
                <a:spcPts val="254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instructor </a:t>
            </a:r>
            <a:r>
              <a:rPr sz="2000" dirty="0">
                <a:latin typeface="Arial"/>
                <a:cs typeface="Arial"/>
              </a:rPr>
              <a:t>can be </a:t>
            </a:r>
            <a:r>
              <a:rPr sz="2000" spc="-5" dirty="0">
                <a:latin typeface="Arial"/>
                <a:cs typeface="Arial"/>
              </a:rPr>
              <a:t>head </a:t>
            </a:r>
            <a:r>
              <a:rPr sz="2000" dirty="0">
                <a:latin typeface="Arial"/>
                <a:cs typeface="Arial"/>
              </a:rPr>
              <a:t>of only one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instructor can take any </a:t>
            </a:r>
            <a:r>
              <a:rPr sz="200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courses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course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taken </a:t>
            </a:r>
            <a:r>
              <a:rPr sz="2000" dirty="0">
                <a:latin typeface="Arial"/>
                <a:cs typeface="Arial"/>
              </a:rPr>
              <a:t>by only one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instructor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student can </a:t>
            </a:r>
            <a:r>
              <a:rPr sz="2000" dirty="0">
                <a:latin typeface="Arial"/>
                <a:cs typeface="Arial"/>
              </a:rPr>
              <a:t>enroll for </a:t>
            </a:r>
            <a:r>
              <a:rPr sz="2000" spc="-5" dirty="0">
                <a:latin typeface="Arial"/>
                <a:cs typeface="Arial"/>
              </a:rPr>
              <a:t>any </a:t>
            </a:r>
            <a:r>
              <a:rPr sz="200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courses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4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course can have any </a:t>
            </a:r>
            <a:r>
              <a:rPr sz="200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students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63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3"/>
          <p:cNvSpPr txBox="1">
            <a:spLocks noGrp="1"/>
          </p:cNvSpPr>
          <p:nvPr>
            <p:ph idx="1"/>
          </p:nvPr>
        </p:nvSpPr>
        <p:spPr>
          <a:xfrm>
            <a:off x="528712" y="2318549"/>
            <a:ext cx="8434316" cy="43031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245"/>
              </a:spcBef>
              <a:buNone/>
            </a:pPr>
            <a:r>
              <a:rPr lang="en-US" sz="2800" b="1" spc="-5" dirty="0" smtClean="0">
                <a:latin typeface="Arial"/>
                <a:cs typeface="Arial"/>
              </a:rPr>
              <a:t>Details are:</a:t>
            </a:r>
            <a:endParaRPr sz="4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college contains </a:t>
            </a:r>
            <a:r>
              <a:rPr sz="2000" dirty="0">
                <a:latin typeface="Arial"/>
                <a:cs typeface="Arial"/>
              </a:rPr>
              <a:t>many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departments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department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offer </a:t>
            </a:r>
            <a:r>
              <a:rPr sz="2000" dirty="0">
                <a:latin typeface="Arial"/>
                <a:cs typeface="Arial"/>
              </a:rPr>
              <a:t>any number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courses</a:t>
            </a:r>
            <a:endParaRPr lang="en-US" sz="2000" spc="-5" dirty="0" smtClean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Each Course belong to only one Department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Many </a:t>
            </a:r>
            <a:r>
              <a:rPr sz="2000" spc="-5" dirty="0">
                <a:latin typeface="Arial"/>
                <a:cs typeface="Arial"/>
              </a:rPr>
              <a:t>instructors can work </a:t>
            </a:r>
            <a:r>
              <a:rPr sz="2000" dirty="0">
                <a:latin typeface="Arial"/>
                <a:cs typeface="Arial"/>
              </a:rPr>
              <a:t>in 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4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instructor </a:t>
            </a:r>
            <a:r>
              <a:rPr sz="2000" dirty="0">
                <a:latin typeface="Arial"/>
                <a:cs typeface="Arial"/>
              </a:rPr>
              <a:t>can </a:t>
            </a:r>
            <a:r>
              <a:rPr sz="2000" spc="-5" dirty="0">
                <a:latin typeface="Arial"/>
                <a:cs typeface="Arial"/>
              </a:rPr>
              <a:t>work only </a:t>
            </a:r>
            <a:r>
              <a:rPr sz="2000" dirty="0">
                <a:latin typeface="Arial"/>
                <a:cs typeface="Arial"/>
              </a:rPr>
              <a:t>in one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For </a:t>
            </a:r>
            <a:r>
              <a:rPr sz="2000" spc="-5" dirty="0">
                <a:latin typeface="Arial"/>
                <a:cs typeface="Arial"/>
              </a:rPr>
              <a:t>each department there </a:t>
            </a:r>
            <a:r>
              <a:rPr sz="2000" dirty="0">
                <a:latin typeface="Arial"/>
                <a:cs typeface="Arial"/>
              </a:rPr>
              <a:t>is 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Head</a:t>
            </a:r>
          </a:p>
          <a:p>
            <a:pPr marL="297815" indent="-285750">
              <a:lnSpc>
                <a:spcPct val="100000"/>
              </a:lnSpc>
              <a:spcBef>
                <a:spcPts val="254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instructor </a:t>
            </a:r>
            <a:r>
              <a:rPr sz="2000" dirty="0">
                <a:latin typeface="Arial"/>
                <a:cs typeface="Arial"/>
              </a:rPr>
              <a:t>can be </a:t>
            </a:r>
            <a:r>
              <a:rPr sz="2000" spc="-5" dirty="0">
                <a:latin typeface="Arial"/>
                <a:cs typeface="Arial"/>
              </a:rPr>
              <a:t>head </a:t>
            </a:r>
            <a:r>
              <a:rPr sz="2000" dirty="0">
                <a:latin typeface="Arial"/>
                <a:cs typeface="Arial"/>
              </a:rPr>
              <a:t>of only one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4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instructor can take any </a:t>
            </a:r>
            <a:r>
              <a:rPr sz="200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courses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course can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taken </a:t>
            </a:r>
            <a:r>
              <a:rPr sz="2000" dirty="0">
                <a:latin typeface="Arial"/>
                <a:cs typeface="Arial"/>
              </a:rPr>
              <a:t>by only one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instructor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latin typeface="Arial"/>
                <a:cs typeface="Arial"/>
              </a:rPr>
              <a:t>student can </a:t>
            </a:r>
            <a:r>
              <a:rPr sz="2000" dirty="0">
                <a:latin typeface="Arial"/>
                <a:cs typeface="Arial"/>
              </a:rPr>
              <a:t>enroll for </a:t>
            </a:r>
            <a:r>
              <a:rPr sz="2000" spc="-5" dirty="0">
                <a:latin typeface="Arial"/>
                <a:cs typeface="Arial"/>
              </a:rPr>
              <a:t>any </a:t>
            </a:r>
            <a:r>
              <a:rPr sz="200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courses</a:t>
            </a:r>
            <a:endParaRPr sz="2000" dirty="0">
              <a:latin typeface="Arial"/>
              <a:cs typeface="Arial"/>
            </a:endParaRPr>
          </a:p>
          <a:p>
            <a:pPr marL="297815" indent="-285750">
              <a:lnSpc>
                <a:spcPct val="100000"/>
              </a:lnSpc>
              <a:spcBef>
                <a:spcPts val="254"/>
              </a:spcBef>
              <a:buClr>
                <a:srgbClr val="003265"/>
              </a:buClr>
              <a:tabLst>
                <a:tab pos="193040" algn="l"/>
              </a:tabLst>
            </a:pPr>
            <a:r>
              <a:rPr sz="2000" dirty="0">
                <a:latin typeface="Arial"/>
                <a:cs typeface="Arial"/>
              </a:rPr>
              <a:t>Each </a:t>
            </a:r>
            <a:r>
              <a:rPr sz="2000" spc="-5" dirty="0">
                <a:latin typeface="Arial"/>
                <a:cs typeface="Arial"/>
              </a:rPr>
              <a:t>course can have any </a:t>
            </a:r>
            <a:r>
              <a:rPr sz="2000" dirty="0">
                <a:latin typeface="Arial"/>
                <a:cs typeface="Arial"/>
              </a:rPr>
              <a:t>number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students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18312" y="2252982"/>
            <a:ext cx="1637731" cy="4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7815" indent="-285750">
              <a:lnSpc>
                <a:spcPct val="100000"/>
              </a:lnSpc>
              <a:buClr>
                <a:srgbClr val="003265"/>
              </a:buClr>
              <a:tabLst>
                <a:tab pos="193040" algn="l"/>
              </a:tabLst>
            </a:pPr>
            <a:r>
              <a:rPr lang="en-US" b="1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epartment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48878" y="3082221"/>
            <a:ext cx="1110657" cy="4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7815" indent="-285750">
              <a:lnSpc>
                <a:spcPct val="100000"/>
              </a:lnSpc>
              <a:buClr>
                <a:srgbClr val="003265"/>
              </a:buClr>
              <a:tabLst>
                <a:tab pos="193040" algn="l"/>
              </a:tabLst>
            </a:pPr>
            <a:r>
              <a:rPr lang="en-US" b="1" spc="-5" dirty="0" smtClean="0">
                <a:solidFill>
                  <a:srgbClr val="FF0000"/>
                </a:solidFill>
                <a:latin typeface="Arial"/>
                <a:cs typeface="Arial"/>
              </a:rPr>
              <a:t>Course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71610" y="3966327"/>
            <a:ext cx="1356315" cy="4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7815" indent="-285750">
              <a:lnSpc>
                <a:spcPct val="100000"/>
              </a:lnSpc>
              <a:buClr>
                <a:srgbClr val="003265"/>
              </a:buClr>
              <a:tabLst>
                <a:tab pos="193040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Instructor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66326" y="5055011"/>
            <a:ext cx="1166882" cy="4640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97815" indent="-285750">
              <a:lnSpc>
                <a:spcPct val="100000"/>
              </a:lnSpc>
              <a:buClr>
                <a:srgbClr val="003265"/>
              </a:buClr>
              <a:tabLst>
                <a:tab pos="193040" algn="l"/>
              </a:tabLst>
            </a:pP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Student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black">
          <a:xfrm>
            <a:off x="293154" y="214065"/>
            <a:ext cx="5397963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5" smtClean="0">
                <a:solidFill>
                  <a:schemeClr val="tx1"/>
                </a:solidFill>
                <a:latin typeface="Arial"/>
                <a:cs typeface="Arial"/>
              </a:rPr>
              <a:t>Steps </a:t>
            </a:r>
            <a:r>
              <a:rPr lang="en-US" b="1" spc="10" smtClean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b="1" spc="15" smtClean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b="1" spc="-8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1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712" y="1599057"/>
            <a:ext cx="4778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</a:t>
            </a:r>
            <a:r>
              <a:rPr lang="en-US" sz="2800" b="1" dirty="0" smtClean="0">
                <a:solidFill>
                  <a:srgbClr val="FF0000"/>
                </a:solidFill>
              </a:rPr>
              <a:t>1: </a:t>
            </a:r>
            <a:r>
              <a:rPr lang="en-US" sz="2800" b="1" dirty="0">
                <a:solidFill>
                  <a:srgbClr val="FF0000"/>
                </a:solidFill>
              </a:rPr>
              <a:t>Identify The Entities</a:t>
            </a:r>
          </a:p>
        </p:txBody>
      </p:sp>
    </p:spTree>
    <p:extLst>
      <p:ext uri="{BB962C8B-B14F-4D97-AF65-F5344CB8AC3E}">
        <p14:creationId xmlns:p14="http://schemas.microsoft.com/office/powerpoint/2010/main" val="216741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441" y="2558716"/>
            <a:ext cx="9232983" cy="842135"/>
          </a:xfrm>
        </p:spPr>
        <p:txBody>
          <a:bodyPr>
            <a:noAutofit/>
          </a:bodyPr>
          <a:lstStyle/>
          <a:p>
            <a:pPr marL="297815" indent="-285750">
              <a:spcBef>
                <a:spcPts val="25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/>
                <a:cs typeface="Arial"/>
              </a:rPr>
              <a:t>A </a:t>
            </a:r>
            <a:r>
              <a:rPr lang="en-US" sz="2800" b="1" spc="-5" dirty="0">
                <a:solidFill>
                  <a:srgbClr val="002060"/>
                </a:solidFill>
                <a:latin typeface="Arial"/>
                <a:cs typeface="Arial"/>
              </a:rPr>
              <a:t>student can </a:t>
            </a:r>
            <a:r>
              <a:rPr lang="en-US" sz="2800" b="1" dirty="0">
                <a:solidFill>
                  <a:srgbClr val="002060"/>
                </a:solidFill>
                <a:latin typeface="Arial"/>
                <a:cs typeface="Arial"/>
              </a:rPr>
              <a:t>enroll for </a:t>
            </a:r>
            <a:r>
              <a:rPr lang="en-US" sz="2800" b="1" spc="-5" dirty="0">
                <a:solidFill>
                  <a:srgbClr val="002060"/>
                </a:solidFill>
                <a:latin typeface="Arial"/>
                <a:cs typeface="Arial"/>
              </a:rPr>
              <a:t>any </a:t>
            </a:r>
            <a:r>
              <a:rPr lang="en-US" sz="2800" b="1" dirty="0">
                <a:solidFill>
                  <a:srgbClr val="002060"/>
                </a:solidFill>
                <a:latin typeface="Arial"/>
                <a:cs typeface="Arial"/>
              </a:rPr>
              <a:t>number </a:t>
            </a:r>
            <a:r>
              <a:rPr lang="en-US" sz="2800" b="1" spc="-5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  <a:r>
              <a:rPr lang="en-US" sz="2800" b="1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800" b="1" spc="-5" dirty="0">
                <a:solidFill>
                  <a:srgbClr val="002060"/>
                </a:solidFill>
                <a:latin typeface="Arial"/>
                <a:cs typeface="Arial"/>
              </a:rPr>
              <a:t>courses</a:t>
            </a:r>
            <a:endParaRPr lang="en-US" sz="2800" b="1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97815" indent="-285750">
              <a:spcBef>
                <a:spcPts val="254"/>
              </a:spcBef>
              <a:buClr>
                <a:srgbClr val="003265"/>
              </a:buClr>
              <a:tabLst>
                <a:tab pos="19304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/>
                <a:cs typeface="Arial"/>
              </a:rPr>
              <a:t>Each </a:t>
            </a:r>
            <a:r>
              <a:rPr lang="en-US" sz="2800" b="1" spc="-5" dirty="0">
                <a:solidFill>
                  <a:srgbClr val="002060"/>
                </a:solidFill>
                <a:latin typeface="Arial"/>
                <a:cs typeface="Arial"/>
              </a:rPr>
              <a:t>course can have any </a:t>
            </a:r>
            <a:r>
              <a:rPr lang="en-US" sz="2800" b="1" dirty="0">
                <a:solidFill>
                  <a:srgbClr val="002060"/>
                </a:solidFill>
                <a:latin typeface="Arial"/>
                <a:cs typeface="Arial"/>
              </a:rPr>
              <a:t>number </a:t>
            </a:r>
            <a:r>
              <a:rPr lang="en-US" sz="2800" b="1" spc="-5" dirty="0">
                <a:solidFill>
                  <a:srgbClr val="002060"/>
                </a:solidFill>
                <a:latin typeface="Arial"/>
                <a:cs typeface="Arial"/>
              </a:rPr>
              <a:t>of</a:t>
            </a:r>
            <a:r>
              <a:rPr lang="en-US" sz="2800" b="1" spc="-3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800" b="1" spc="-5" dirty="0">
                <a:solidFill>
                  <a:srgbClr val="002060"/>
                </a:solidFill>
                <a:latin typeface="Arial"/>
                <a:cs typeface="Arial"/>
              </a:rPr>
              <a:t>students</a:t>
            </a:r>
            <a:endParaRPr lang="en-US" sz="2800" b="1" dirty="0">
              <a:solidFill>
                <a:srgbClr val="002060"/>
              </a:solidFill>
              <a:latin typeface="Arial"/>
              <a:cs typeface="Arial"/>
            </a:endParaRPr>
          </a:p>
          <a:p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816" t="38745" r="25525" b="52139"/>
          <a:stretch/>
        </p:blipFill>
        <p:spPr>
          <a:xfrm>
            <a:off x="1443038" y="3806155"/>
            <a:ext cx="9660500" cy="195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712" y="1599057"/>
            <a:ext cx="7791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</a:t>
            </a:r>
            <a:r>
              <a:rPr lang="en-US" sz="2800" b="1" dirty="0" smtClean="0">
                <a:solidFill>
                  <a:srgbClr val="FF0000"/>
                </a:solidFill>
              </a:rPr>
              <a:t>: Find the Relationships and Cardinality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3154" y="214065"/>
            <a:ext cx="5397963" cy="1188720"/>
          </a:xfrm>
        </p:spPr>
        <p:txBody>
          <a:bodyPr/>
          <a:lstStyle/>
          <a:p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Steps </a:t>
            </a:r>
            <a:r>
              <a:rPr lang="en-US" b="1" spc="10" dirty="0">
                <a:solidFill>
                  <a:schemeClr val="tx1"/>
                </a:solidFill>
                <a:latin typeface="Arial"/>
                <a:cs typeface="Arial"/>
              </a:rPr>
              <a:t>in </a:t>
            </a:r>
            <a:r>
              <a:rPr lang="en-US" b="1" spc="15" dirty="0">
                <a:solidFill>
                  <a:schemeClr val="tx1"/>
                </a:solidFill>
                <a:latin typeface="Arial"/>
                <a:cs typeface="Arial"/>
              </a:rPr>
              <a:t>ER</a:t>
            </a:r>
            <a:r>
              <a:rPr lang="en-US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10" dirty="0" smtClean="0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7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283" y="2351442"/>
            <a:ext cx="9314870" cy="1142386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Arial"/>
                <a:cs typeface="Arial"/>
              </a:rPr>
              <a:t>Each department can offer any number of courses</a:t>
            </a:r>
          </a:p>
          <a:p>
            <a:pPr marL="297815" indent="-285750">
              <a:spcBef>
                <a:spcPts val="24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lang="en-US" sz="2800" b="1" dirty="0">
                <a:solidFill>
                  <a:srgbClr val="002060"/>
                </a:solidFill>
                <a:latin typeface="Arial"/>
                <a:cs typeface="Arial"/>
              </a:rPr>
              <a:t>Each Course belong to only one Department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8712" y="1599057"/>
            <a:ext cx="7791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</a:t>
            </a:r>
            <a:r>
              <a:rPr lang="en-US" sz="2800" b="1" dirty="0" smtClean="0">
                <a:solidFill>
                  <a:srgbClr val="FF0000"/>
                </a:solidFill>
              </a:rPr>
              <a:t>: Find the Relationships and Cardinality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262" t="48565" r="25525" b="39823"/>
          <a:stretch/>
        </p:blipFill>
        <p:spPr>
          <a:xfrm>
            <a:off x="1644283" y="3722993"/>
            <a:ext cx="9314869" cy="18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7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634" y="2610748"/>
            <a:ext cx="8291288" cy="1101443"/>
          </a:xfrm>
        </p:spPr>
        <p:txBody>
          <a:bodyPr>
            <a:normAutofit fontScale="92500"/>
          </a:bodyPr>
          <a:lstStyle/>
          <a:p>
            <a:pPr marL="297815" indent="-285750">
              <a:spcBef>
                <a:spcPts val="25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lang="en-US" sz="2800" b="1" dirty="0" smtClean="0">
                <a:solidFill>
                  <a:srgbClr val="002060"/>
                </a:solidFill>
                <a:latin typeface="Arial"/>
                <a:cs typeface="Arial"/>
              </a:rPr>
              <a:t>Many instructors can work in a department</a:t>
            </a:r>
          </a:p>
          <a:p>
            <a:pPr marL="297815" indent="-285750">
              <a:spcBef>
                <a:spcPts val="254"/>
              </a:spcBef>
              <a:buClr>
                <a:srgbClr val="003265"/>
              </a:buClr>
              <a:tabLst>
                <a:tab pos="193040" algn="l"/>
              </a:tabLst>
            </a:pPr>
            <a:r>
              <a:rPr lang="en-US" sz="2800" b="1" dirty="0" smtClean="0">
                <a:solidFill>
                  <a:srgbClr val="002060"/>
                </a:solidFill>
                <a:latin typeface="Arial"/>
                <a:cs typeface="Arial"/>
              </a:rPr>
              <a:t>An instructor can work only in one department</a:t>
            </a:r>
            <a:endParaRPr lang="en-US" sz="2800" b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712" y="1599057"/>
            <a:ext cx="7791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</a:t>
            </a:r>
            <a:r>
              <a:rPr lang="en-US" sz="2800" b="1" dirty="0" smtClean="0">
                <a:solidFill>
                  <a:srgbClr val="FF0000"/>
                </a:solidFill>
              </a:rPr>
              <a:t>: Find the Relationships and Cardinality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0070" t="60764" r="25525" b="28093"/>
          <a:stretch/>
        </p:blipFill>
        <p:spPr>
          <a:xfrm>
            <a:off x="957903" y="3712191"/>
            <a:ext cx="10110431" cy="19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5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712" y="1599057"/>
            <a:ext cx="7791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 2</a:t>
            </a:r>
            <a:r>
              <a:rPr lang="en-US" sz="2800" b="1" dirty="0" smtClean="0">
                <a:solidFill>
                  <a:srgbClr val="FF0000"/>
                </a:solidFill>
              </a:rPr>
              <a:t>: Find the Relationships and Cardinality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0107" t="40404" r="24895" b="47192"/>
          <a:stretch/>
        </p:blipFill>
        <p:spPr>
          <a:xfrm>
            <a:off x="1084722" y="3726797"/>
            <a:ext cx="10611925" cy="211444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71577" y="2552534"/>
            <a:ext cx="9164745" cy="1551819"/>
          </a:xfrm>
        </p:spPr>
        <p:txBody>
          <a:bodyPr/>
          <a:lstStyle/>
          <a:p>
            <a:pPr marL="297815" indent="-285750">
              <a:spcBef>
                <a:spcPts val="250"/>
              </a:spcBef>
              <a:buClr>
                <a:srgbClr val="003265"/>
              </a:buClr>
              <a:tabLst>
                <a:tab pos="193040" algn="l"/>
              </a:tabLst>
            </a:pPr>
            <a:r>
              <a:rPr lang="en-US" sz="2600" b="1" dirty="0">
                <a:solidFill>
                  <a:srgbClr val="002060"/>
                </a:solidFill>
                <a:latin typeface="Arial"/>
                <a:cs typeface="Arial"/>
              </a:rPr>
              <a:t>For each department there is a Head</a:t>
            </a:r>
          </a:p>
          <a:p>
            <a:pPr marL="297815" indent="-285750">
              <a:spcBef>
                <a:spcPts val="254"/>
              </a:spcBef>
              <a:buClr>
                <a:srgbClr val="003265"/>
              </a:buClr>
              <a:tabLst>
                <a:tab pos="193040" algn="l"/>
              </a:tabLst>
            </a:pPr>
            <a:r>
              <a:rPr lang="en-US" sz="2600" b="1" dirty="0">
                <a:solidFill>
                  <a:srgbClr val="002060"/>
                </a:solidFill>
                <a:latin typeface="Arial"/>
                <a:cs typeface="Arial"/>
              </a:rPr>
              <a:t>An instructor can be head of only one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7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1443</TotalTime>
  <Words>540</Words>
  <Application>Microsoft Office PowerPoint</Application>
  <PresentationFormat>Widescreen</PresentationFormat>
  <Paragraphs>109</Paragraphs>
  <Slides>22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Times New Roman</vt:lpstr>
      <vt:lpstr>Wingdings</vt:lpstr>
      <vt:lpstr>Parcel</vt:lpstr>
      <vt:lpstr>Recap</vt:lpstr>
      <vt:lpstr>Content</vt:lpstr>
      <vt:lpstr>Steps in ER Modeling</vt:lpstr>
      <vt:lpstr>Case Study: college  Database</vt:lpstr>
      <vt:lpstr>PowerPoint Presentation</vt:lpstr>
      <vt:lpstr>Steps in ER Modeling</vt:lpstr>
      <vt:lpstr>PowerPoint Presentation</vt:lpstr>
      <vt:lpstr>PowerPoint Presentation</vt:lpstr>
      <vt:lpstr>PowerPoint Presentation</vt:lpstr>
      <vt:lpstr>PowerPoint Presentation</vt:lpstr>
      <vt:lpstr>Steps in ER Modeling</vt:lpstr>
      <vt:lpstr>Steps in ER Modeling</vt:lpstr>
      <vt:lpstr>ER Case Study –  Online Retail Application</vt:lpstr>
      <vt:lpstr>Steps in ER Modeling</vt:lpstr>
      <vt:lpstr>Steps in ER Modeling</vt:lpstr>
      <vt:lpstr>Steps in ER Modeling</vt:lpstr>
      <vt:lpstr>Steps in ER Modeling</vt:lpstr>
      <vt:lpstr>Steps in ER Modeling</vt:lpstr>
      <vt:lpstr>Steps in ER Modeling</vt:lpstr>
      <vt:lpstr>Merits and Demerits of  ER Modeling</vt:lpstr>
      <vt:lpstr>Summary of ER Modeling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shikha.gautam</dc:creator>
  <cp:lastModifiedBy>ADMIN</cp:lastModifiedBy>
  <cp:revision>200</cp:revision>
  <dcterms:created xsi:type="dcterms:W3CDTF">2020-06-22T12:44:36Z</dcterms:created>
  <dcterms:modified xsi:type="dcterms:W3CDTF">2020-08-19T09:06:28Z</dcterms:modified>
</cp:coreProperties>
</file>