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72" r:id="rId14"/>
    <p:sldId id="273" r:id="rId15"/>
    <p:sldId id="274" r:id="rId16"/>
    <p:sldId id="275" r:id="rId17"/>
    <p:sldId id="268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613661"/>
            <a:ext cx="733933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304" y="1159510"/>
            <a:ext cx="8073390" cy="287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045" y="250901"/>
            <a:ext cx="2769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35" dirty="0">
                <a:latin typeface="Trebuchet MS"/>
                <a:cs typeface="Trebuchet MS"/>
              </a:rPr>
              <a:t>Introduction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32661"/>
            <a:ext cx="8074025" cy="4347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ER model </a:t>
            </a:r>
            <a:r>
              <a:rPr sz="2400" spc="-10" dirty="0">
                <a:latin typeface="Carlito"/>
                <a:cs typeface="Carlito"/>
              </a:rPr>
              <a:t>was </a:t>
            </a:r>
            <a:r>
              <a:rPr sz="2400" spc="-5" dirty="0">
                <a:latin typeface="Carlito"/>
                <a:cs typeface="Carlito"/>
              </a:rPr>
              <a:t>developed </a:t>
            </a:r>
            <a:r>
              <a:rPr sz="2400" spc="-15" dirty="0">
                <a:latin typeface="Carlito"/>
                <a:cs typeface="Carlito"/>
              </a:rPr>
              <a:t>to facilitate </a:t>
            </a:r>
            <a:r>
              <a:rPr sz="2400" spc="-10" dirty="0">
                <a:latin typeface="Carlito"/>
                <a:cs typeface="Carlito"/>
              </a:rPr>
              <a:t>database </a:t>
            </a:r>
            <a:r>
              <a:rPr sz="2400" spc="-5" dirty="0">
                <a:latin typeface="Carlito"/>
                <a:cs typeface="Carlito"/>
              </a:rPr>
              <a:t>design </a:t>
            </a:r>
            <a:r>
              <a:rPr sz="2400" spc="-15" dirty="0">
                <a:latin typeface="Carlito"/>
                <a:cs typeface="Carlito"/>
              </a:rPr>
              <a:t>by  </a:t>
            </a:r>
            <a:r>
              <a:rPr sz="2400" spc="-5" dirty="0">
                <a:latin typeface="Carlito"/>
                <a:cs typeface="Carlito"/>
              </a:rPr>
              <a:t>allowing </a:t>
            </a:r>
            <a:r>
              <a:rPr sz="2400" spc="-10" dirty="0">
                <a:latin typeface="Carlito"/>
                <a:cs typeface="Carlito"/>
              </a:rPr>
              <a:t>specification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enterprise schema </a:t>
            </a:r>
            <a:r>
              <a:rPr sz="2400" spc="-10" dirty="0">
                <a:latin typeface="Carlito"/>
                <a:cs typeface="Carlito"/>
              </a:rPr>
              <a:t>that represents 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overall </a:t>
            </a:r>
            <a:r>
              <a:rPr sz="2400" spc="-5" dirty="0">
                <a:latin typeface="Carlito"/>
                <a:cs typeface="Carlito"/>
              </a:rPr>
              <a:t>logical </a:t>
            </a:r>
            <a:r>
              <a:rPr sz="2400" spc="-10" dirty="0">
                <a:latin typeface="Carlito"/>
                <a:cs typeface="Carlito"/>
              </a:rPr>
              <a:t>structure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10" dirty="0">
                <a:latin typeface="Carlito"/>
                <a:cs typeface="Carlito"/>
              </a:rPr>
              <a:t> database.</a:t>
            </a:r>
            <a:endParaRPr sz="2400">
              <a:latin typeface="Carlito"/>
              <a:cs typeface="Carlito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ER model is </a:t>
            </a:r>
            <a:r>
              <a:rPr sz="2400" spc="-5" dirty="0">
                <a:latin typeface="Carlito"/>
                <a:cs typeface="Carlito"/>
              </a:rPr>
              <a:t>very </a:t>
            </a:r>
            <a:r>
              <a:rPr sz="2400" spc="-10" dirty="0">
                <a:latin typeface="Carlito"/>
                <a:cs typeface="Carlito"/>
              </a:rPr>
              <a:t>useful </a:t>
            </a:r>
            <a:r>
              <a:rPr sz="2400" dirty="0">
                <a:latin typeface="Carlito"/>
                <a:cs typeface="Carlito"/>
              </a:rPr>
              <a:t>in mapping the </a:t>
            </a:r>
            <a:r>
              <a:rPr sz="2400" spc="-5" dirty="0">
                <a:latin typeface="Carlito"/>
                <a:cs typeface="Carlito"/>
              </a:rPr>
              <a:t>meanings </a:t>
            </a:r>
            <a:r>
              <a:rPr sz="2400" spc="-10" dirty="0">
                <a:latin typeface="Carlito"/>
                <a:cs typeface="Carlito"/>
              </a:rPr>
              <a:t>and  interactions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real-world </a:t>
            </a:r>
            <a:r>
              <a:rPr sz="2400" spc="-5" dirty="0">
                <a:latin typeface="Carlito"/>
                <a:cs typeface="Carlito"/>
              </a:rPr>
              <a:t>enterprises </a:t>
            </a:r>
            <a:r>
              <a:rPr sz="2400" spc="-15" dirty="0">
                <a:latin typeface="Carlito"/>
                <a:cs typeface="Carlito"/>
              </a:rPr>
              <a:t>onto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conceptual  schema.</a:t>
            </a:r>
            <a:endParaRPr sz="240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E-R </a:t>
            </a:r>
            <a:r>
              <a:rPr sz="2400" spc="-10" dirty="0">
                <a:latin typeface="Carlito"/>
                <a:cs typeface="Carlito"/>
              </a:rPr>
              <a:t>diagram represents that </a:t>
            </a:r>
            <a:r>
              <a:rPr sz="2400" spc="-5" dirty="0">
                <a:latin typeface="Carlito"/>
                <a:cs typeface="Carlito"/>
              </a:rPr>
              <a:t>basic </a:t>
            </a:r>
            <a:r>
              <a:rPr sz="2400" spc="-10" dirty="0">
                <a:latin typeface="Carlito"/>
                <a:cs typeface="Carlito"/>
              </a:rPr>
              <a:t>concepts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DB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schema.</a:t>
            </a:r>
            <a:endParaRPr sz="2400">
              <a:latin typeface="Carlito"/>
              <a:cs typeface="Carlito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Inheritance </a:t>
            </a:r>
            <a:r>
              <a:rPr sz="2400" dirty="0">
                <a:latin typeface="Carlito"/>
                <a:cs typeface="Carlito"/>
              </a:rPr>
              <a:t>among </a:t>
            </a:r>
            <a:r>
              <a:rPr sz="2400" spc="-10" dirty="0">
                <a:latin typeface="Carlito"/>
                <a:cs typeface="Carlito"/>
              </a:rPr>
              <a:t>various </a:t>
            </a:r>
            <a:r>
              <a:rPr sz="2400" spc="-5" dirty="0">
                <a:latin typeface="Carlito"/>
                <a:cs typeface="Carlito"/>
              </a:rPr>
              <a:t>entity </a:t>
            </a:r>
            <a:r>
              <a:rPr sz="2400" dirty="0">
                <a:latin typeface="Carlito"/>
                <a:cs typeface="Carlito"/>
              </a:rPr>
              <a:t>types </a:t>
            </a:r>
            <a:r>
              <a:rPr sz="2400" spc="-5" dirty="0">
                <a:latin typeface="Carlito"/>
                <a:cs typeface="Carlito"/>
              </a:rPr>
              <a:t>cannot be </a:t>
            </a:r>
            <a:r>
              <a:rPr sz="2400" spc="-10" dirty="0">
                <a:latin typeface="Carlito"/>
                <a:cs typeface="Carlito"/>
              </a:rPr>
              <a:t>expressed  </a:t>
            </a:r>
            <a:r>
              <a:rPr sz="2400" spc="-5" dirty="0">
                <a:latin typeface="Carlito"/>
                <a:cs typeface="Carlito"/>
              </a:rPr>
              <a:t>using basic E-R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model.</a:t>
            </a:r>
            <a:endParaRPr sz="2400">
              <a:latin typeface="Carlito"/>
              <a:cs typeface="Carlito"/>
            </a:endParaRPr>
          </a:p>
          <a:p>
            <a:pPr marL="355600" marR="6985" indent="-342900" algn="just">
              <a:lnSpc>
                <a:spcPct val="101400"/>
              </a:lnSpc>
              <a:spcBef>
                <a:spcPts val="53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Enhancing </a:t>
            </a:r>
            <a:r>
              <a:rPr sz="2400" spc="-10" dirty="0">
                <a:latin typeface="Carlito"/>
                <a:cs typeface="Carlito"/>
              </a:rPr>
              <a:t>diagram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known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10" dirty="0">
                <a:latin typeface="Carlito"/>
                <a:cs typeface="Carlito"/>
              </a:rPr>
              <a:t>extended </a:t>
            </a:r>
            <a:r>
              <a:rPr sz="2400" dirty="0">
                <a:latin typeface="Carlito"/>
                <a:cs typeface="Carlito"/>
              </a:rPr>
              <a:t>E-R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dirty="0">
                <a:latin typeface="Carlito"/>
                <a:cs typeface="Carlito"/>
              </a:rPr>
              <a:t>EER  </a:t>
            </a:r>
            <a:r>
              <a:rPr sz="2400" spc="-10" dirty="0">
                <a:latin typeface="Carlito"/>
                <a:cs typeface="Carlito"/>
              </a:rPr>
              <a:t>diagrams.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0" y="0"/>
            <a:ext cx="762000" cy="805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565"/>
            <a:ext cx="57099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It </a:t>
            </a:r>
            <a:r>
              <a:rPr sz="3200" spc="-10" dirty="0">
                <a:latin typeface="Carlito"/>
                <a:cs typeface="Carlito"/>
              </a:rPr>
              <a:t>can </a:t>
            </a:r>
            <a:r>
              <a:rPr sz="3200" spc="-5" dirty="0">
                <a:latin typeface="Carlito"/>
                <a:cs typeface="Carlito"/>
              </a:rPr>
              <a:t>be </a:t>
            </a:r>
            <a:r>
              <a:rPr sz="3200" spc="-15" dirty="0">
                <a:latin typeface="Carlito"/>
                <a:cs typeface="Carlito"/>
              </a:rPr>
              <a:t>represented </a:t>
            </a:r>
            <a:r>
              <a:rPr sz="3200" dirty="0">
                <a:latin typeface="Carlito"/>
                <a:cs typeface="Carlito"/>
              </a:rPr>
              <a:t>as</a:t>
            </a:r>
            <a:r>
              <a:rPr sz="3200" spc="-20" dirty="0">
                <a:latin typeface="Carlito"/>
                <a:cs typeface="Carlito"/>
              </a:rPr>
              <a:t> follows: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62300" y="2209800"/>
            <a:ext cx="2362200" cy="7620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72199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employee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16300" y="3644900"/>
            <a:ext cx="1930400" cy="939800"/>
            <a:chOff x="3416300" y="3644900"/>
            <a:chExt cx="1930400" cy="939800"/>
          </a:xfrm>
        </p:grpSpPr>
        <p:sp>
          <p:nvSpPr>
            <p:cNvPr id="5" name="object 5"/>
            <p:cNvSpPr/>
            <p:nvPr/>
          </p:nvSpPr>
          <p:spPr>
            <a:xfrm>
              <a:off x="3429000" y="3657600"/>
              <a:ext cx="1905000" cy="914400"/>
            </a:xfrm>
            <a:custGeom>
              <a:avLst/>
              <a:gdLst/>
              <a:ahLst/>
              <a:cxnLst/>
              <a:rect l="l" t="t" r="r" b="b"/>
              <a:pathLst>
                <a:path w="1905000" h="914400">
                  <a:moveTo>
                    <a:pt x="1905000" y="0"/>
                  </a:moveTo>
                  <a:lnTo>
                    <a:pt x="0" y="0"/>
                  </a:lnTo>
                  <a:lnTo>
                    <a:pt x="952500" y="9144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29000" y="3657600"/>
              <a:ext cx="1905000" cy="914400"/>
            </a:xfrm>
            <a:custGeom>
              <a:avLst/>
              <a:gdLst/>
              <a:ahLst/>
              <a:cxnLst/>
              <a:rect l="l" t="t" r="r" b="b"/>
              <a:pathLst>
                <a:path w="1905000" h="914400">
                  <a:moveTo>
                    <a:pt x="0" y="0"/>
                  </a:moveTo>
                  <a:lnTo>
                    <a:pt x="1905000" y="0"/>
                  </a:lnTo>
                  <a:lnTo>
                    <a:pt x="952500" y="914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33215" y="3637863"/>
            <a:ext cx="498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2800" b="1" spc="-5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8811" y="5181600"/>
            <a:ext cx="1905000" cy="6096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1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officer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67100" y="5181600"/>
            <a:ext cx="1828800" cy="6096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1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teller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7400" y="5181600"/>
            <a:ext cx="1752600" cy="6096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447675">
              <a:lnSpc>
                <a:spcPct val="100000"/>
              </a:lnSpc>
              <a:spcBef>
                <a:spcPts val="121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secretary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61285" y="2971800"/>
            <a:ext cx="4582795" cy="2209800"/>
          </a:xfrm>
          <a:custGeom>
            <a:avLst/>
            <a:gdLst/>
            <a:ahLst/>
            <a:cxnLst/>
            <a:rect l="l" t="t" r="r" b="b"/>
            <a:pathLst>
              <a:path w="4582795" h="2209800">
                <a:moveTo>
                  <a:pt x="2182114" y="0"/>
                </a:moveTo>
                <a:lnTo>
                  <a:pt x="2182114" y="685800"/>
                </a:lnTo>
              </a:path>
              <a:path w="4582795" h="2209800">
                <a:moveTo>
                  <a:pt x="1743964" y="1143000"/>
                </a:moveTo>
                <a:lnTo>
                  <a:pt x="0" y="2209800"/>
                </a:lnTo>
              </a:path>
              <a:path w="4582795" h="2209800">
                <a:moveTo>
                  <a:pt x="2220214" y="1600200"/>
                </a:moveTo>
                <a:lnTo>
                  <a:pt x="2220214" y="2209800"/>
                </a:lnTo>
              </a:path>
              <a:path w="4582795" h="2209800">
                <a:moveTo>
                  <a:pt x="2696464" y="1143000"/>
                </a:moveTo>
                <a:lnTo>
                  <a:pt x="4582414" y="220980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82000" y="0"/>
            <a:ext cx="762000" cy="805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294" y="7111"/>
            <a:ext cx="681735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7175">
              <a:lnSpc>
                <a:spcPct val="100000"/>
              </a:lnSpc>
              <a:spcBef>
                <a:spcPts val="100"/>
              </a:spcBef>
            </a:pPr>
            <a:r>
              <a:rPr sz="3600" b="1" spc="-125" dirty="0">
                <a:latin typeface="Trebuchet MS"/>
                <a:cs typeface="Trebuchet MS"/>
              </a:rPr>
              <a:t>Extended </a:t>
            </a:r>
            <a:r>
              <a:rPr sz="3600" b="1" spc="125" dirty="0">
                <a:latin typeface="Trebuchet MS"/>
                <a:cs typeface="Trebuchet MS"/>
              </a:rPr>
              <a:t>ER </a:t>
            </a:r>
            <a:r>
              <a:rPr sz="3600" b="1" spc="-5" dirty="0">
                <a:latin typeface="Trebuchet MS"/>
                <a:cs typeface="Trebuchet MS"/>
              </a:rPr>
              <a:t>Diagram </a:t>
            </a:r>
            <a:r>
              <a:rPr sz="3600" b="1" spc="-10" dirty="0">
                <a:latin typeface="Trebuchet MS"/>
                <a:cs typeface="Trebuchet MS"/>
              </a:rPr>
              <a:t>showing  </a:t>
            </a:r>
            <a:r>
              <a:rPr sz="3600" b="1" spc="-110" dirty="0">
                <a:latin typeface="Trebuchet MS"/>
                <a:cs typeface="Trebuchet MS"/>
              </a:rPr>
              <a:t>Generalization </a:t>
            </a:r>
            <a:r>
              <a:rPr sz="3600" b="1" spc="-95" dirty="0">
                <a:latin typeface="Trebuchet MS"/>
                <a:cs typeface="Trebuchet MS"/>
              </a:rPr>
              <a:t>and</a:t>
            </a:r>
            <a:r>
              <a:rPr sz="3600" b="1" spc="-175" dirty="0">
                <a:latin typeface="Trebuchet MS"/>
                <a:cs typeface="Trebuchet MS"/>
              </a:rPr>
              <a:t> </a:t>
            </a:r>
            <a:r>
              <a:rPr sz="3600" b="1" spc="-80" dirty="0">
                <a:latin typeface="Trebuchet MS"/>
                <a:cs typeface="Trebuchet MS"/>
              </a:rPr>
              <a:t>Specialization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9474" y="1143000"/>
            <a:ext cx="7090125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0" y="0"/>
            <a:ext cx="762000" cy="805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659790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4400" spc="-254" dirty="0">
                <a:latin typeface="Trebuchet MS"/>
                <a:cs typeface="Trebuchet MS"/>
              </a:rPr>
              <a:t>Aggregation</a:t>
            </a:r>
            <a:endParaRPr sz="4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6474" y="2569718"/>
            <a:ext cx="6082030" cy="2256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Clr>
                <a:srgbClr val="D24716"/>
              </a:buClr>
              <a:buSzPct val="8478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300" dirty="0">
                <a:latin typeface="Times New Roman"/>
                <a:cs typeface="Times New Roman"/>
              </a:rPr>
              <a:t>Represent the relationships between two or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more  entities.</a:t>
            </a:r>
            <a:endParaRPr sz="2300">
              <a:latin typeface="Times New Roman"/>
              <a:cs typeface="Times New Roman"/>
            </a:endParaRPr>
          </a:p>
          <a:p>
            <a:pPr marL="355600" indent="-342900">
              <a:spcBef>
                <a:spcPts val="505"/>
              </a:spcBef>
              <a:buClr>
                <a:srgbClr val="D24716"/>
              </a:buClr>
              <a:buSzPct val="8478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300" dirty="0">
                <a:latin typeface="Times New Roman"/>
                <a:cs typeface="Times New Roman"/>
              </a:rPr>
              <a:t>E-R diagram cannot represent </a:t>
            </a:r>
            <a:r>
              <a:rPr sz="2300" spc="-5" dirty="0">
                <a:latin typeface="Times New Roman"/>
                <a:cs typeface="Times New Roman"/>
              </a:rPr>
              <a:t>the</a:t>
            </a:r>
            <a:r>
              <a:rPr sz="2300" spc="-7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relationship</a:t>
            </a:r>
            <a:endParaRPr sz="2300">
              <a:latin typeface="Times New Roman"/>
              <a:cs typeface="Times New Roman"/>
            </a:endParaRPr>
          </a:p>
          <a:p>
            <a:pPr marL="355600"/>
            <a:r>
              <a:rPr sz="2300" spc="-5" dirty="0">
                <a:latin typeface="Times New Roman"/>
                <a:cs typeface="Times New Roman"/>
              </a:rPr>
              <a:t>among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relationship.</a:t>
            </a:r>
            <a:endParaRPr sz="2300">
              <a:latin typeface="Times New Roman"/>
              <a:cs typeface="Times New Roman"/>
            </a:endParaRPr>
          </a:p>
          <a:p>
            <a:pPr marL="355600" marR="680085" indent="-342900">
              <a:spcBef>
                <a:spcPts val="490"/>
              </a:spcBef>
              <a:buClr>
                <a:srgbClr val="D24716"/>
              </a:buClr>
              <a:buSzPct val="8478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300" dirty="0">
                <a:latin typeface="Times New Roman"/>
                <a:cs typeface="Times New Roman"/>
              </a:rPr>
              <a:t>Aggregation represents relationship</a:t>
            </a:r>
            <a:r>
              <a:rPr sz="2300" spc="-9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among  </a:t>
            </a:r>
            <a:r>
              <a:rPr sz="2300" dirty="0">
                <a:latin typeface="Times New Roman"/>
                <a:cs typeface="Times New Roman"/>
              </a:rPr>
              <a:t>relationship.</a:t>
            </a:r>
            <a:endParaRPr sz="23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6230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312114"/>
            <a:ext cx="467868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300" spc="-235" dirty="0">
                <a:latin typeface="Trebuchet MS"/>
                <a:cs typeface="Trebuchet MS"/>
              </a:rPr>
              <a:t>Let </a:t>
            </a:r>
            <a:r>
              <a:rPr sz="3300" spc="-75" dirty="0">
                <a:latin typeface="Trebuchet MS"/>
                <a:cs typeface="Trebuchet MS"/>
              </a:rPr>
              <a:t>us </a:t>
            </a:r>
            <a:r>
              <a:rPr sz="3300" spc="-145" dirty="0">
                <a:latin typeface="Trebuchet MS"/>
                <a:cs typeface="Trebuchet MS"/>
              </a:rPr>
              <a:t>consider </a:t>
            </a:r>
            <a:r>
              <a:rPr sz="3300" spc="-135" dirty="0">
                <a:latin typeface="Trebuchet MS"/>
                <a:cs typeface="Trebuchet MS"/>
              </a:rPr>
              <a:t>an</a:t>
            </a:r>
            <a:r>
              <a:rPr sz="3300" spc="-600" dirty="0">
                <a:latin typeface="Trebuchet MS"/>
                <a:cs typeface="Trebuchet MS"/>
              </a:rPr>
              <a:t> </a:t>
            </a:r>
            <a:r>
              <a:rPr sz="3300" spc="-220" dirty="0">
                <a:latin typeface="Trebuchet MS"/>
                <a:cs typeface="Trebuchet MS"/>
              </a:rPr>
              <a:t>example: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1156" y="2488306"/>
            <a:ext cx="5631799" cy="3001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5628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346" y="993343"/>
            <a:ext cx="46228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225" dirty="0">
                <a:latin typeface="Trebuchet MS"/>
                <a:cs typeface="Trebuchet MS"/>
              </a:rPr>
              <a:t>E-R </a:t>
            </a:r>
            <a:r>
              <a:rPr sz="3200" spc="-185" dirty="0">
                <a:latin typeface="Trebuchet MS"/>
                <a:cs typeface="Trebuchet MS"/>
              </a:rPr>
              <a:t>Diagram</a:t>
            </a:r>
            <a:r>
              <a:rPr sz="3200" spc="-635" dirty="0">
                <a:latin typeface="Trebuchet MS"/>
                <a:cs typeface="Trebuchet MS"/>
              </a:rPr>
              <a:t> </a:t>
            </a:r>
            <a:r>
              <a:rPr sz="3200" spc="-215" dirty="0">
                <a:latin typeface="Trebuchet MS"/>
                <a:cs typeface="Trebuchet MS"/>
              </a:rPr>
              <a:t>WithAggregation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60525" y="3257551"/>
            <a:ext cx="5949950" cy="2505075"/>
            <a:chOff x="1660525" y="2400300"/>
            <a:chExt cx="5949950" cy="2505075"/>
          </a:xfrm>
        </p:grpSpPr>
        <p:sp>
          <p:nvSpPr>
            <p:cNvPr id="4" name="object 4"/>
            <p:cNvSpPr/>
            <p:nvPr/>
          </p:nvSpPr>
          <p:spPr>
            <a:xfrm>
              <a:off x="1693036" y="2426207"/>
              <a:ext cx="5884418" cy="1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60525" y="2400299"/>
              <a:ext cx="5949950" cy="172085"/>
            </a:xfrm>
            <a:custGeom>
              <a:avLst/>
              <a:gdLst/>
              <a:ahLst/>
              <a:cxnLst/>
              <a:rect l="l" t="t" r="r" b="b"/>
              <a:pathLst>
                <a:path w="5949950" h="172085">
                  <a:moveTo>
                    <a:pt x="5928741" y="16510"/>
                  </a:moveTo>
                  <a:lnTo>
                    <a:pt x="20828" y="16510"/>
                  </a:lnTo>
                  <a:lnTo>
                    <a:pt x="20828" y="25400"/>
                  </a:lnTo>
                  <a:lnTo>
                    <a:pt x="20828" y="171450"/>
                  </a:lnTo>
                  <a:lnTo>
                    <a:pt x="32639" y="171450"/>
                  </a:lnTo>
                  <a:lnTo>
                    <a:pt x="32639" y="25400"/>
                  </a:lnTo>
                  <a:lnTo>
                    <a:pt x="5928741" y="25400"/>
                  </a:lnTo>
                  <a:lnTo>
                    <a:pt x="5928741" y="16510"/>
                  </a:lnTo>
                  <a:close/>
                </a:path>
                <a:path w="5949950" h="172085">
                  <a:moveTo>
                    <a:pt x="5928779" y="25908"/>
                  </a:moveTo>
                  <a:lnTo>
                    <a:pt x="5917057" y="25908"/>
                  </a:lnTo>
                  <a:lnTo>
                    <a:pt x="5917057" y="172085"/>
                  </a:lnTo>
                  <a:lnTo>
                    <a:pt x="5928779" y="172085"/>
                  </a:lnTo>
                  <a:lnTo>
                    <a:pt x="5928779" y="25908"/>
                  </a:lnTo>
                  <a:close/>
                </a:path>
                <a:path w="5949950" h="172085">
                  <a:moveTo>
                    <a:pt x="594956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71450"/>
                  </a:lnTo>
                  <a:lnTo>
                    <a:pt x="10414" y="171450"/>
                  </a:lnTo>
                  <a:lnTo>
                    <a:pt x="10414" y="8890"/>
                  </a:lnTo>
                  <a:lnTo>
                    <a:pt x="5949569" y="8890"/>
                  </a:lnTo>
                  <a:lnTo>
                    <a:pt x="5949569" y="0"/>
                  </a:lnTo>
                  <a:close/>
                </a:path>
              </a:pathLst>
            </a:custGeom>
            <a:solidFill>
              <a:srgbClr val="69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93036" y="2572372"/>
              <a:ext cx="5884418" cy="23327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60525" y="2409189"/>
              <a:ext cx="5949950" cy="2496185"/>
            </a:xfrm>
            <a:custGeom>
              <a:avLst/>
              <a:gdLst/>
              <a:ahLst/>
              <a:cxnLst/>
              <a:rect l="l" t="t" r="r" b="b"/>
              <a:pathLst>
                <a:path w="5949950" h="2496185">
                  <a:moveTo>
                    <a:pt x="10414" y="163195"/>
                  </a:moveTo>
                  <a:lnTo>
                    <a:pt x="0" y="163195"/>
                  </a:lnTo>
                  <a:lnTo>
                    <a:pt x="0" y="2495931"/>
                  </a:lnTo>
                  <a:lnTo>
                    <a:pt x="10414" y="2495931"/>
                  </a:lnTo>
                  <a:lnTo>
                    <a:pt x="10414" y="163195"/>
                  </a:lnTo>
                  <a:close/>
                </a:path>
                <a:path w="5949950" h="2496185">
                  <a:moveTo>
                    <a:pt x="32550" y="163017"/>
                  </a:moveTo>
                  <a:lnTo>
                    <a:pt x="20828" y="163017"/>
                  </a:lnTo>
                  <a:lnTo>
                    <a:pt x="20828" y="2495753"/>
                  </a:lnTo>
                  <a:lnTo>
                    <a:pt x="32550" y="2495753"/>
                  </a:lnTo>
                  <a:lnTo>
                    <a:pt x="32550" y="163017"/>
                  </a:lnTo>
                  <a:close/>
                </a:path>
                <a:path w="5949950" h="2496185">
                  <a:moveTo>
                    <a:pt x="5928779" y="163195"/>
                  </a:moveTo>
                  <a:lnTo>
                    <a:pt x="5917057" y="163195"/>
                  </a:lnTo>
                  <a:lnTo>
                    <a:pt x="5917057" y="2495931"/>
                  </a:lnTo>
                  <a:lnTo>
                    <a:pt x="5928779" y="2495931"/>
                  </a:lnTo>
                  <a:lnTo>
                    <a:pt x="5928779" y="163195"/>
                  </a:lnTo>
                  <a:close/>
                </a:path>
                <a:path w="5949950" h="2496185">
                  <a:moveTo>
                    <a:pt x="5949569" y="0"/>
                  </a:moveTo>
                  <a:lnTo>
                    <a:pt x="5939142" y="0"/>
                  </a:lnTo>
                  <a:lnTo>
                    <a:pt x="5939142" y="2495931"/>
                  </a:lnTo>
                  <a:lnTo>
                    <a:pt x="5949569" y="2495931"/>
                  </a:lnTo>
                  <a:lnTo>
                    <a:pt x="5949569" y="0"/>
                  </a:lnTo>
                  <a:close/>
                </a:path>
              </a:pathLst>
            </a:custGeom>
            <a:solidFill>
              <a:srgbClr val="69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21022" y="2572414"/>
              <a:ext cx="217804" cy="17780"/>
            </a:xfrm>
            <a:custGeom>
              <a:avLst/>
              <a:gdLst/>
              <a:ahLst/>
              <a:cxnLst/>
              <a:rect l="l" t="t" r="r" b="b"/>
              <a:pathLst>
                <a:path w="217804" h="17780">
                  <a:moveTo>
                    <a:pt x="217601" y="0"/>
                  </a:moveTo>
                  <a:lnTo>
                    <a:pt x="0" y="0"/>
                  </a:lnTo>
                  <a:lnTo>
                    <a:pt x="0" y="17623"/>
                  </a:lnTo>
                  <a:lnTo>
                    <a:pt x="217601" y="17623"/>
                  </a:lnTo>
                  <a:lnTo>
                    <a:pt x="217601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42797" y="1620012"/>
            <a:ext cx="717486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" marR="939800" indent="-250190">
              <a:spcBef>
                <a:spcPts val="100"/>
              </a:spcBef>
              <a:buFont typeface="Arial"/>
              <a:buChar char="•"/>
              <a:tabLst>
                <a:tab pos="262255" algn="l"/>
                <a:tab pos="262890" algn="l"/>
              </a:tabLst>
            </a:pPr>
            <a:r>
              <a:rPr sz="2100" spc="-15" dirty="0">
                <a:latin typeface="Times New Roman"/>
                <a:cs typeface="Times New Roman"/>
              </a:rPr>
              <a:t>Without </a:t>
            </a:r>
            <a:r>
              <a:rPr sz="2100" dirty="0">
                <a:latin typeface="Times New Roman"/>
                <a:cs typeface="Times New Roman"/>
              </a:rPr>
              <a:t>introducing </a:t>
            </a:r>
            <a:r>
              <a:rPr sz="2100" spc="-15" dirty="0">
                <a:latin typeface="Times New Roman"/>
                <a:cs typeface="Times New Roman"/>
              </a:rPr>
              <a:t>redundancy, </a:t>
            </a:r>
            <a:r>
              <a:rPr sz="2100" dirty="0">
                <a:latin typeface="Times New Roman"/>
                <a:cs typeface="Times New Roman"/>
              </a:rPr>
              <a:t>the following diagram  represents:</a:t>
            </a:r>
            <a:endParaRPr sz="2100">
              <a:latin typeface="Times New Roman"/>
              <a:cs typeface="Times New Roman"/>
            </a:endParaRPr>
          </a:p>
          <a:p>
            <a:pPr marL="662940" lvl="1" indent="-252095">
              <a:buFont typeface="Arial"/>
              <a:buChar char="•"/>
              <a:tabLst>
                <a:tab pos="662940" algn="l"/>
                <a:tab pos="663575" algn="l"/>
              </a:tabLst>
            </a:pPr>
            <a:r>
              <a:rPr sz="2100" dirty="0">
                <a:latin typeface="Times New Roman"/>
                <a:cs typeface="Times New Roman"/>
              </a:rPr>
              <a:t>An </a:t>
            </a:r>
            <a:r>
              <a:rPr sz="2100" spc="-5" dirty="0">
                <a:latin typeface="Times New Roman"/>
                <a:cs typeface="Times New Roman"/>
              </a:rPr>
              <a:t>employee </a:t>
            </a:r>
            <a:r>
              <a:rPr sz="2100" dirty="0">
                <a:latin typeface="Times New Roman"/>
                <a:cs typeface="Times New Roman"/>
              </a:rPr>
              <a:t>works on a particular job at a particular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branch</a:t>
            </a:r>
            <a:endParaRPr sz="2100">
              <a:latin typeface="Times New Roman"/>
              <a:cs typeface="Times New Roman"/>
            </a:endParaRPr>
          </a:p>
          <a:p>
            <a:pPr marL="662940" marR="919480" lvl="1" indent="-251460">
              <a:buFont typeface="Arial"/>
              <a:buChar char="•"/>
              <a:tabLst>
                <a:tab pos="662940" algn="l"/>
                <a:tab pos="663575" algn="l"/>
              </a:tabLst>
            </a:pPr>
            <a:r>
              <a:rPr sz="2100" spc="-5" dirty="0">
                <a:latin typeface="Times New Roman"/>
                <a:cs typeface="Times New Roman"/>
              </a:rPr>
              <a:t>An employee, </a:t>
            </a:r>
            <a:r>
              <a:rPr sz="2100" dirty="0">
                <a:latin typeface="Times New Roman"/>
                <a:cs typeface="Times New Roman"/>
              </a:rPr>
              <a:t>branch, job </a:t>
            </a:r>
            <a:r>
              <a:rPr sz="2100" spc="-5" dirty="0">
                <a:latin typeface="Times New Roman"/>
                <a:cs typeface="Times New Roman"/>
              </a:rPr>
              <a:t>combination </a:t>
            </a:r>
            <a:r>
              <a:rPr sz="2100" spc="-10" dirty="0">
                <a:latin typeface="Times New Roman"/>
                <a:cs typeface="Times New Roman"/>
              </a:rPr>
              <a:t>may </a:t>
            </a:r>
            <a:r>
              <a:rPr sz="2100" dirty="0">
                <a:latin typeface="Times New Roman"/>
                <a:cs typeface="Times New Roman"/>
              </a:rPr>
              <a:t>have an  associated</a:t>
            </a:r>
            <a:r>
              <a:rPr sz="2100" spc="-5" dirty="0">
                <a:latin typeface="Times New Roman"/>
                <a:cs typeface="Times New Roman"/>
              </a:rPr>
              <a:t> manager</a:t>
            </a:r>
            <a:endParaRPr sz="21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349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3920" y="1209421"/>
            <a:ext cx="2898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229" dirty="0">
                <a:latin typeface="Trebuchet MS"/>
                <a:cs typeface="Trebuchet MS"/>
              </a:rPr>
              <a:t>Aggregation</a:t>
            </a:r>
            <a:r>
              <a:rPr sz="3200" spc="-610" dirty="0">
                <a:latin typeface="Trebuchet MS"/>
                <a:cs typeface="Trebuchet MS"/>
              </a:rPr>
              <a:t> </a:t>
            </a:r>
            <a:r>
              <a:rPr sz="3200" spc="-360" dirty="0">
                <a:latin typeface="Trebuchet MS"/>
                <a:cs typeface="Trebuchet MS"/>
              </a:rPr>
              <a:t>(Cont.)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644" y="1828709"/>
            <a:ext cx="7386320" cy="30410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74015" indent="-361950">
              <a:spcBef>
                <a:spcPts val="700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dirty="0">
                <a:latin typeface="Times New Roman"/>
                <a:cs typeface="Times New Roman"/>
              </a:rPr>
              <a:t>Relationship sets </a:t>
            </a:r>
            <a:r>
              <a:rPr i="1" spc="-5" dirty="0">
                <a:latin typeface="Times New Roman"/>
                <a:cs typeface="Times New Roman"/>
              </a:rPr>
              <a:t>works_on </a:t>
            </a:r>
            <a:r>
              <a:rPr dirty="0">
                <a:latin typeface="Times New Roman"/>
                <a:cs typeface="Times New Roman"/>
              </a:rPr>
              <a:t>and </a:t>
            </a:r>
            <a:r>
              <a:rPr i="1" spc="-5" dirty="0">
                <a:latin typeface="Times New Roman"/>
                <a:cs typeface="Times New Roman"/>
              </a:rPr>
              <a:t>manages </a:t>
            </a:r>
            <a:r>
              <a:rPr dirty="0">
                <a:latin typeface="Times New Roman"/>
                <a:cs typeface="Times New Roman"/>
              </a:rPr>
              <a:t>represent overlapping</a:t>
            </a:r>
            <a:r>
              <a:rPr spc="4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information</a:t>
            </a:r>
            <a:endParaRPr>
              <a:latin typeface="Times New Roman"/>
              <a:cs typeface="Times New Roman"/>
            </a:endParaRPr>
          </a:p>
          <a:p>
            <a:pPr marL="374015" indent="-361950">
              <a:spcBef>
                <a:spcPts val="600"/>
              </a:spcBef>
              <a:buSzPct val="77777"/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dirty="0">
                <a:latin typeface="Times New Roman"/>
                <a:cs typeface="Times New Roman"/>
              </a:rPr>
              <a:t>Every </a:t>
            </a:r>
            <a:r>
              <a:rPr i="1" dirty="0">
                <a:latin typeface="Times New Roman"/>
                <a:cs typeface="Times New Roman"/>
              </a:rPr>
              <a:t>manages </a:t>
            </a:r>
            <a:r>
              <a:rPr dirty="0">
                <a:latin typeface="Times New Roman"/>
                <a:cs typeface="Times New Roman"/>
              </a:rPr>
              <a:t>relationship </a:t>
            </a:r>
            <a:r>
              <a:rPr spc="-5" dirty="0">
                <a:latin typeface="Times New Roman"/>
                <a:cs typeface="Times New Roman"/>
              </a:rPr>
              <a:t>corresponds </a:t>
            </a:r>
            <a:r>
              <a:rPr dirty="0">
                <a:latin typeface="Times New Roman"/>
                <a:cs typeface="Times New Roman"/>
              </a:rPr>
              <a:t>to a </a:t>
            </a:r>
            <a:r>
              <a:rPr i="1" dirty="0">
                <a:latin typeface="Times New Roman"/>
                <a:cs typeface="Times New Roman"/>
              </a:rPr>
              <a:t>works_on</a:t>
            </a:r>
            <a:r>
              <a:rPr i="1"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relationship</a:t>
            </a:r>
            <a:endParaRPr>
              <a:latin typeface="Times New Roman"/>
              <a:cs typeface="Times New Roman"/>
            </a:endParaRPr>
          </a:p>
          <a:p>
            <a:pPr marL="374015" indent="-361950">
              <a:spcBef>
                <a:spcPts val="505"/>
              </a:spcBef>
              <a:buSzPct val="77777"/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pc="-10" dirty="0">
                <a:latin typeface="Times New Roman"/>
                <a:cs typeface="Times New Roman"/>
              </a:rPr>
              <a:t>However, </a:t>
            </a:r>
            <a:r>
              <a:rPr spc="-5" dirty="0">
                <a:latin typeface="Times New Roman"/>
                <a:cs typeface="Times New Roman"/>
              </a:rPr>
              <a:t>some </a:t>
            </a:r>
            <a:r>
              <a:rPr i="1" dirty="0">
                <a:latin typeface="Times New Roman"/>
                <a:cs typeface="Times New Roman"/>
              </a:rPr>
              <a:t>works_on </a:t>
            </a:r>
            <a:r>
              <a:rPr dirty="0">
                <a:latin typeface="Times New Roman"/>
                <a:cs typeface="Times New Roman"/>
              </a:rPr>
              <a:t>relationships </a:t>
            </a:r>
            <a:r>
              <a:rPr spc="-5" dirty="0">
                <a:latin typeface="Times New Roman"/>
                <a:cs typeface="Times New Roman"/>
              </a:rPr>
              <a:t>may </a:t>
            </a:r>
            <a:r>
              <a:rPr dirty="0">
                <a:latin typeface="Times New Roman"/>
                <a:cs typeface="Times New Roman"/>
              </a:rPr>
              <a:t>not correspond to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any</a:t>
            </a:r>
            <a:endParaRPr>
              <a:latin typeface="Times New Roman"/>
              <a:cs typeface="Times New Roman"/>
            </a:endParaRPr>
          </a:p>
          <a:p>
            <a:pPr marL="374015" indent="-361950"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i="1" spc="-5" dirty="0">
                <a:latin typeface="Times New Roman"/>
                <a:cs typeface="Times New Roman"/>
              </a:rPr>
              <a:t>manages </a:t>
            </a:r>
            <a:r>
              <a:rPr dirty="0">
                <a:latin typeface="Times New Roman"/>
                <a:cs typeface="Times New Roman"/>
              </a:rPr>
              <a:t>relationships</a:t>
            </a:r>
            <a:endParaRPr>
              <a:latin typeface="Times New Roman"/>
              <a:cs typeface="Times New Roman"/>
            </a:endParaRPr>
          </a:p>
          <a:p>
            <a:pPr marL="374015" indent="-361950">
              <a:spcBef>
                <a:spcPts val="495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pc="-5" dirty="0">
                <a:latin typeface="Times New Roman"/>
                <a:cs typeface="Times New Roman"/>
              </a:rPr>
              <a:t>So we </a:t>
            </a:r>
            <a:r>
              <a:rPr spc="-10" dirty="0">
                <a:latin typeface="Times New Roman"/>
                <a:cs typeface="Times New Roman"/>
              </a:rPr>
              <a:t>can’t </a:t>
            </a:r>
            <a:r>
              <a:rPr dirty="0">
                <a:latin typeface="Times New Roman"/>
                <a:cs typeface="Times New Roman"/>
              </a:rPr>
              <a:t>discard the </a:t>
            </a:r>
            <a:r>
              <a:rPr i="1" dirty="0">
                <a:latin typeface="Times New Roman"/>
                <a:cs typeface="Times New Roman"/>
              </a:rPr>
              <a:t>works_on </a:t>
            </a:r>
            <a:r>
              <a:rPr dirty="0">
                <a:latin typeface="Times New Roman"/>
                <a:cs typeface="Times New Roman"/>
              </a:rPr>
              <a:t>relationship</a:t>
            </a:r>
            <a:endParaRPr>
              <a:latin typeface="Times New Roman"/>
              <a:cs typeface="Times New Roman"/>
            </a:endParaRPr>
          </a:p>
          <a:p>
            <a:pPr marL="374015" indent="-361950">
              <a:spcBef>
                <a:spcPts val="505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dirty="0">
                <a:latin typeface="Times New Roman"/>
                <a:cs typeface="Times New Roman"/>
              </a:rPr>
              <a:t>Eliminate this redundancy via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i="1" spc="-10" dirty="0">
                <a:latin typeface="Times New Roman"/>
                <a:cs typeface="Times New Roman"/>
              </a:rPr>
              <a:t>aggregation</a:t>
            </a:r>
            <a:endParaRPr>
              <a:latin typeface="Times New Roman"/>
              <a:cs typeface="Times New Roman"/>
            </a:endParaRPr>
          </a:p>
          <a:p>
            <a:pPr marL="374015" indent="-361950">
              <a:spcBef>
                <a:spcPts val="600"/>
              </a:spcBef>
              <a:buSzPct val="77777"/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pc="-15" dirty="0">
                <a:latin typeface="Times New Roman"/>
                <a:cs typeface="Times New Roman"/>
              </a:rPr>
              <a:t>Treat </a:t>
            </a:r>
            <a:r>
              <a:rPr dirty="0">
                <a:latin typeface="Times New Roman"/>
                <a:cs typeface="Times New Roman"/>
              </a:rPr>
              <a:t>relationship </a:t>
            </a:r>
            <a:r>
              <a:rPr spc="-5" dirty="0">
                <a:latin typeface="Times New Roman"/>
                <a:cs typeface="Times New Roman"/>
              </a:rPr>
              <a:t>as </a:t>
            </a:r>
            <a:r>
              <a:rPr dirty="0">
                <a:latin typeface="Times New Roman"/>
                <a:cs typeface="Times New Roman"/>
              </a:rPr>
              <a:t>an abstract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entity</a:t>
            </a:r>
            <a:endParaRPr>
              <a:latin typeface="Times New Roman"/>
              <a:cs typeface="Times New Roman"/>
            </a:endParaRPr>
          </a:p>
          <a:p>
            <a:pPr marL="374015" indent="-361950">
              <a:spcBef>
                <a:spcPts val="505"/>
              </a:spcBef>
              <a:buSzPct val="77777"/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pc="-5" dirty="0">
                <a:latin typeface="Times New Roman"/>
                <a:cs typeface="Times New Roman"/>
              </a:rPr>
              <a:t>Allows </a:t>
            </a:r>
            <a:r>
              <a:rPr dirty="0">
                <a:latin typeface="Times New Roman"/>
                <a:cs typeface="Times New Roman"/>
              </a:rPr>
              <a:t>relationships between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relationships</a:t>
            </a:r>
            <a:endParaRPr>
              <a:latin typeface="Times New Roman"/>
              <a:cs typeface="Times New Roman"/>
            </a:endParaRPr>
          </a:p>
          <a:p>
            <a:pPr marL="374015" indent="-361950">
              <a:spcBef>
                <a:spcPts val="490"/>
              </a:spcBef>
              <a:buSzPct val="77777"/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pc="-5" dirty="0">
                <a:latin typeface="Times New Roman"/>
                <a:cs typeface="Times New Roman"/>
              </a:rPr>
              <a:t>Abstraction </a:t>
            </a:r>
            <a:r>
              <a:rPr dirty="0">
                <a:latin typeface="Times New Roman"/>
                <a:cs typeface="Times New Roman"/>
              </a:rPr>
              <a:t>of relationship into new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entity</a:t>
            </a:r>
            <a:endParaRPr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10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3775" y="1862201"/>
            <a:ext cx="7218426" cy="3825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919" y="1248410"/>
            <a:ext cx="46240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225" dirty="0">
                <a:latin typeface="Trebuchet MS"/>
                <a:cs typeface="Trebuchet MS"/>
              </a:rPr>
              <a:t>E-R </a:t>
            </a:r>
            <a:r>
              <a:rPr sz="3200" spc="-185" dirty="0">
                <a:latin typeface="Trebuchet MS"/>
                <a:cs typeface="Trebuchet MS"/>
              </a:rPr>
              <a:t>Diagram</a:t>
            </a:r>
            <a:r>
              <a:rPr sz="3200" spc="-630" dirty="0">
                <a:latin typeface="Trebuchet MS"/>
                <a:cs typeface="Trebuchet MS"/>
              </a:rPr>
              <a:t> </a:t>
            </a:r>
            <a:r>
              <a:rPr sz="3200" spc="-215" dirty="0">
                <a:latin typeface="Trebuchet MS"/>
                <a:cs typeface="Trebuchet MS"/>
              </a:rPr>
              <a:t>WithAggregation</a:t>
            </a:r>
            <a:endParaRPr sz="32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474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7108" y="1546732"/>
            <a:ext cx="5071492" cy="3804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4370" marR="5080" indent="-662305">
              <a:lnSpc>
                <a:spcPct val="100000"/>
              </a:lnSpc>
              <a:spcBef>
                <a:spcPts val="95"/>
              </a:spcBef>
            </a:pPr>
            <a:r>
              <a:rPr sz="12400" b="1" i="1" spc="-1335" dirty="0">
                <a:latin typeface="Times New Roman"/>
                <a:cs typeface="Times New Roman"/>
              </a:rPr>
              <a:t>Th</a:t>
            </a:r>
            <a:r>
              <a:rPr sz="12400" b="1" i="1" spc="-1125" dirty="0">
                <a:latin typeface="Times New Roman"/>
                <a:cs typeface="Times New Roman"/>
              </a:rPr>
              <a:t>a</a:t>
            </a:r>
            <a:r>
              <a:rPr sz="12400" b="1" i="1" spc="-800" dirty="0">
                <a:latin typeface="Times New Roman"/>
                <a:cs typeface="Times New Roman"/>
              </a:rPr>
              <a:t>nk </a:t>
            </a:r>
            <a:r>
              <a:rPr sz="12400" b="1" i="1" spc="-459" dirty="0">
                <a:latin typeface="Times New Roman"/>
                <a:cs typeface="Times New Roman"/>
              </a:rPr>
              <a:t> </a:t>
            </a:r>
            <a:r>
              <a:rPr sz="12400" b="1" i="1" spc="-1030" dirty="0">
                <a:latin typeface="Times New Roman"/>
                <a:cs typeface="Times New Roman"/>
              </a:rPr>
              <a:t>You</a:t>
            </a:r>
            <a:endParaRPr sz="1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0" y="0"/>
            <a:ext cx="762000" cy="805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3689" y="83311"/>
            <a:ext cx="4671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25" dirty="0">
                <a:latin typeface="Trebuchet MS"/>
                <a:cs typeface="Trebuchet MS"/>
              </a:rPr>
              <a:t>Extended </a:t>
            </a:r>
            <a:r>
              <a:rPr sz="3600" b="1" spc="215" dirty="0">
                <a:latin typeface="Trebuchet MS"/>
                <a:cs typeface="Trebuchet MS"/>
              </a:rPr>
              <a:t>E-R</a:t>
            </a:r>
            <a:r>
              <a:rPr sz="3600" b="1" spc="-180" dirty="0">
                <a:latin typeface="Trebuchet MS"/>
                <a:cs typeface="Trebuchet MS"/>
              </a:rPr>
              <a:t> </a:t>
            </a:r>
            <a:r>
              <a:rPr sz="3600" b="1" spc="-70" dirty="0">
                <a:latin typeface="Trebuchet MS"/>
                <a:cs typeface="Trebuchet MS"/>
              </a:rPr>
              <a:t>features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26565"/>
            <a:ext cx="33502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Specialization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2309494"/>
            <a:ext cx="33502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 smtClean="0">
                <a:latin typeface="Carlito"/>
                <a:cs typeface="Carlito"/>
              </a:rPr>
              <a:t>Generalization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0" y="0"/>
            <a:ext cx="762000" cy="805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82388" y="3505200"/>
            <a:ext cx="28469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9900" indent="-457200">
              <a:spcBef>
                <a:spcPts val="555"/>
              </a:spcBef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3200" spc="-15" dirty="0">
                <a:latin typeface="Carlito"/>
                <a:cs typeface="Carlito"/>
              </a:rPr>
              <a:t>Aggregation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626" y="0"/>
            <a:ext cx="329717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Carlito"/>
                <a:cs typeface="Carlito"/>
              </a:rPr>
              <a:t>Specialization</a:t>
            </a:r>
            <a:endParaRPr sz="36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59510"/>
            <a:ext cx="8074659" cy="52247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35" dirty="0">
                <a:latin typeface="Carlito"/>
                <a:cs typeface="Carlito"/>
              </a:rPr>
              <a:t>Top-down </a:t>
            </a:r>
            <a:r>
              <a:rPr sz="2400" spc="-5" dirty="0">
                <a:latin typeface="Carlito"/>
                <a:cs typeface="Carlito"/>
              </a:rPr>
              <a:t>design</a:t>
            </a:r>
            <a:r>
              <a:rPr sz="2400" spc="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process</a:t>
            </a:r>
            <a:endParaRPr sz="2400">
              <a:latin typeface="Carlito"/>
              <a:cs typeface="Carlito"/>
            </a:endParaRPr>
          </a:p>
          <a:p>
            <a:pPr marL="355600" marR="8255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45" dirty="0">
                <a:latin typeface="Carlito"/>
                <a:cs typeface="Carlito"/>
              </a:rPr>
              <a:t>We </a:t>
            </a:r>
            <a:r>
              <a:rPr sz="2400" spc="-10" dirty="0">
                <a:latin typeface="Carlito"/>
                <a:cs typeface="Carlito"/>
              </a:rPr>
              <a:t>designate subgroupings </a:t>
            </a:r>
            <a:r>
              <a:rPr sz="2400" spc="-5" dirty="0">
                <a:latin typeface="Carlito"/>
                <a:cs typeface="Carlito"/>
              </a:rPr>
              <a:t>within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entity set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15" dirty="0">
                <a:latin typeface="Carlito"/>
                <a:cs typeface="Carlito"/>
              </a:rPr>
              <a:t>are  </a:t>
            </a:r>
            <a:r>
              <a:rPr sz="2400" spc="-10" dirty="0">
                <a:latin typeface="Carlito"/>
                <a:cs typeface="Carlito"/>
              </a:rPr>
              <a:t>distinctive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5" dirty="0">
                <a:latin typeface="Carlito"/>
                <a:cs typeface="Carlito"/>
              </a:rPr>
              <a:t>other entities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the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set.</a:t>
            </a:r>
            <a:endParaRPr sz="2400">
              <a:latin typeface="Carlito"/>
              <a:cs typeface="Carlito"/>
            </a:endParaRPr>
          </a:p>
          <a:p>
            <a:pPr marL="355600" marR="8255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These </a:t>
            </a:r>
            <a:r>
              <a:rPr sz="2400" spc="-10" dirty="0">
                <a:latin typeface="Carlito"/>
                <a:cs typeface="Carlito"/>
              </a:rPr>
              <a:t>subgroupings become lower-level </a:t>
            </a:r>
            <a:r>
              <a:rPr sz="2400" spc="-5" dirty="0">
                <a:latin typeface="Carlito"/>
                <a:cs typeface="Carlito"/>
              </a:rPr>
              <a:t>entity </a:t>
            </a:r>
            <a:r>
              <a:rPr sz="2400" spc="-10" dirty="0">
                <a:latin typeface="Carlito"/>
                <a:cs typeface="Carlito"/>
              </a:rPr>
              <a:t>sets that </a:t>
            </a:r>
            <a:r>
              <a:rPr sz="2400" spc="-20" dirty="0">
                <a:latin typeface="Carlito"/>
                <a:cs typeface="Carlito"/>
              </a:rPr>
              <a:t>have  </a:t>
            </a:r>
            <a:r>
              <a:rPr sz="2400" spc="-10" dirty="0">
                <a:latin typeface="Carlito"/>
                <a:cs typeface="Carlito"/>
              </a:rPr>
              <a:t>attributes or participate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relationships that </a:t>
            </a:r>
            <a:r>
              <a:rPr sz="2400" spc="-5" dirty="0">
                <a:latin typeface="Carlito"/>
                <a:cs typeface="Carlito"/>
              </a:rPr>
              <a:t>do not </a:t>
            </a:r>
            <a:r>
              <a:rPr sz="2400" dirty="0">
                <a:latin typeface="Carlito"/>
                <a:cs typeface="Carlito"/>
              </a:rPr>
              <a:t>apply </a:t>
            </a:r>
            <a:r>
              <a:rPr sz="2400" spc="-40" dirty="0">
                <a:latin typeface="Carlito"/>
                <a:cs typeface="Carlito"/>
              </a:rPr>
              <a:t>to 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higher-level entity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set.</a:t>
            </a:r>
            <a:endParaRPr sz="240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The</a:t>
            </a:r>
            <a:r>
              <a:rPr sz="2400" spc="3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entity</a:t>
            </a:r>
            <a:r>
              <a:rPr sz="2400" spc="3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type</a:t>
            </a:r>
            <a:r>
              <a:rPr sz="2400" spc="36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containing</a:t>
            </a:r>
            <a:r>
              <a:rPr sz="2400" spc="3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common</a:t>
            </a:r>
            <a:r>
              <a:rPr sz="2400" spc="3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attributes</a:t>
            </a:r>
            <a:r>
              <a:rPr sz="2400" spc="36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known</a:t>
            </a:r>
            <a:r>
              <a:rPr sz="2400" spc="3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as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superclass.</a:t>
            </a:r>
            <a:endParaRPr sz="2400">
              <a:latin typeface="Carlito"/>
              <a:cs typeface="Carlito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The entity </a:t>
            </a:r>
            <a:r>
              <a:rPr sz="2400" dirty="0">
                <a:latin typeface="Carlito"/>
                <a:cs typeface="Carlito"/>
              </a:rPr>
              <a:t>type which </a:t>
            </a:r>
            <a:r>
              <a:rPr sz="2400" spc="-10" dirty="0">
                <a:latin typeface="Carlito"/>
                <a:cs typeface="Carlito"/>
              </a:rPr>
              <a:t>is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subset </a:t>
            </a:r>
            <a:r>
              <a:rPr sz="2400" dirty="0">
                <a:latin typeface="Carlito"/>
                <a:cs typeface="Carlito"/>
              </a:rPr>
              <a:t>of the </a:t>
            </a:r>
            <a:r>
              <a:rPr sz="2400" spc="-10" dirty="0">
                <a:latin typeface="Carlito"/>
                <a:cs typeface="Carlito"/>
              </a:rPr>
              <a:t>superclass </a:t>
            </a:r>
            <a:r>
              <a:rPr sz="2400" spc="-5" dirty="0">
                <a:latin typeface="Carlito"/>
                <a:cs typeface="Carlito"/>
              </a:rPr>
              <a:t>known </a:t>
            </a:r>
            <a:r>
              <a:rPr sz="2400" dirty="0">
                <a:latin typeface="Carlito"/>
                <a:cs typeface="Carlito"/>
              </a:rPr>
              <a:t>as  </a:t>
            </a:r>
            <a:r>
              <a:rPr sz="2400" spc="-5" dirty="0">
                <a:latin typeface="Carlito"/>
                <a:cs typeface="Carlito"/>
              </a:rPr>
              <a:t>subclass.</a:t>
            </a:r>
            <a:endParaRPr sz="24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600"/>
              </a:lnSpc>
              <a:spcBef>
                <a:spcPts val="56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Process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refining </a:t>
            </a:r>
            <a:r>
              <a:rPr sz="2400" spc="-5" dirty="0">
                <a:latin typeface="Carlito"/>
                <a:cs typeface="Carlito"/>
              </a:rPr>
              <a:t>superclass(higher </a:t>
            </a:r>
            <a:r>
              <a:rPr sz="2400" spc="-10" dirty="0">
                <a:latin typeface="Carlito"/>
                <a:cs typeface="Carlito"/>
              </a:rPr>
              <a:t>level </a:t>
            </a:r>
            <a:r>
              <a:rPr sz="2400" spc="-5" dirty="0">
                <a:latin typeface="Carlito"/>
                <a:cs typeface="Carlito"/>
              </a:rPr>
              <a:t>entity type) </a:t>
            </a:r>
            <a:r>
              <a:rPr sz="2400" spc="-20" dirty="0">
                <a:latin typeface="Carlito"/>
                <a:cs typeface="Carlito"/>
              </a:rPr>
              <a:t>into  </a:t>
            </a:r>
            <a:r>
              <a:rPr sz="2400" spc="-5" dirty="0">
                <a:latin typeface="Carlito"/>
                <a:cs typeface="Carlito"/>
              </a:rPr>
              <a:t>subclasses </a:t>
            </a:r>
            <a:r>
              <a:rPr sz="2400" spc="-10" dirty="0">
                <a:latin typeface="Carlito"/>
                <a:cs typeface="Carlito"/>
              </a:rPr>
              <a:t>(low level entity </a:t>
            </a:r>
            <a:r>
              <a:rPr sz="2400" spc="-5" dirty="0">
                <a:latin typeface="Carlito"/>
                <a:cs typeface="Carlito"/>
              </a:rPr>
              <a:t>type)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dirty="0">
                <a:latin typeface="Carlito"/>
                <a:cs typeface="Carlito"/>
              </a:rPr>
              <a:t>adding </a:t>
            </a:r>
            <a:r>
              <a:rPr sz="2400" spc="-5" dirty="0">
                <a:latin typeface="Carlito"/>
                <a:cs typeface="Carlito"/>
              </a:rPr>
              <a:t>some additional  </a:t>
            </a:r>
            <a:r>
              <a:rPr sz="2400" spc="-15" dirty="0">
                <a:latin typeface="Carlito"/>
                <a:cs typeface="Carlito"/>
              </a:rPr>
              <a:t>features to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them is a </a:t>
            </a:r>
            <a:r>
              <a:rPr sz="2400" spc="-10" dirty="0">
                <a:latin typeface="Carlito"/>
                <a:cs typeface="Carlito"/>
              </a:rPr>
              <a:t>top down </a:t>
            </a:r>
            <a:r>
              <a:rPr sz="2400" spc="-5" dirty="0">
                <a:latin typeface="Carlito"/>
                <a:cs typeface="Carlito"/>
              </a:rPr>
              <a:t>design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approach.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0" y="0"/>
            <a:ext cx="762000" cy="805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7426" y="0"/>
            <a:ext cx="344957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latin typeface="Carlito"/>
                <a:cs typeface="Carlito"/>
              </a:rPr>
              <a:t>Generalization</a:t>
            </a:r>
            <a:endParaRPr sz="36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59510"/>
            <a:ext cx="8072755" cy="28790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bottom-up </a:t>
            </a:r>
            <a:r>
              <a:rPr sz="2400" spc="-5" dirty="0">
                <a:latin typeface="Carlito"/>
                <a:cs typeface="Carlito"/>
              </a:rPr>
              <a:t>design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process</a:t>
            </a:r>
            <a:endParaRPr sz="24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It </a:t>
            </a:r>
            <a:r>
              <a:rPr sz="2400" spc="-10" dirty="0">
                <a:latin typeface="Carlito"/>
                <a:cs typeface="Carlito"/>
              </a:rPr>
              <a:t>combine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number of entity sets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15" dirty="0">
                <a:latin typeface="Carlito"/>
                <a:cs typeface="Carlito"/>
              </a:rPr>
              <a:t>share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same  </a:t>
            </a:r>
            <a:r>
              <a:rPr sz="2400" spc="-15" dirty="0">
                <a:latin typeface="Carlito"/>
                <a:cs typeface="Carlito"/>
              </a:rPr>
              <a:t>features into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higher-level entity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set.</a:t>
            </a:r>
            <a:endParaRPr sz="24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Specialization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generalization are </a:t>
            </a:r>
            <a:r>
              <a:rPr sz="2400" spc="-5" dirty="0">
                <a:latin typeface="Carlito"/>
                <a:cs typeface="Carlito"/>
              </a:rPr>
              <a:t>simple </a:t>
            </a:r>
            <a:r>
              <a:rPr sz="2400" spc="-15" dirty="0">
                <a:latin typeface="Carlito"/>
                <a:cs typeface="Carlito"/>
              </a:rPr>
              <a:t>inversions </a:t>
            </a:r>
            <a:r>
              <a:rPr sz="2400" spc="-5" dirty="0">
                <a:latin typeface="Carlito"/>
                <a:cs typeface="Carlito"/>
              </a:rPr>
              <a:t>of each  other; they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represented </a:t>
            </a:r>
            <a:r>
              <a:rPr sz="2400" dirty="0">
                <a:latin typeface="Carlito"/>
                <a:cs typeface="Carlito"/>
              </a:rPr>
              <a:t>in an </a:t>
            </a:r>
            <a:r>
              <a:rPr sz="2400" spc="-5" dirty="0">
                <a:latin typeface="Carlito"/>
                <a:cs typeface="Carlito"/>
              </a:rPr>
              <a:t>E-R </a:t>
            </a:r>
            <a:r>
              <a:rPr sz="2400" spc="-15" dirty="0">
                <a:latin typeface="Carlito"/>
                <a:cs typeface="Carlito"/>
              </a:rPr>
              <a:t>diagram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5" dirty="0">
                <a:latin typeface="Carlito"/>
                <a:cs typeface="Carlito"/>
              </a:rPr>
              <a:t>same  </a:t>
            </a:r>
            <a:r>
              <a:rPr sz="2400" spc="-60" dirty="0">
                <a:latin typeface="Carlito"/>
                <a:cs typeface="Carlito"/>
              </a:rPr>
              <a:t>way.</a:t>
            </a:r>
            <a:endParaRPr sz="240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Depicted by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i="1" dirty="0">
                <a:latin typeface="Carlito"/>
                <a:cs typeface="Carlito"/>
              </a:rPr>
              <a:t>triangle </a:t>
            </a:r>
            <a:r>
              <a:rPr sz="2400" spc="-10" dirty="0">
                <a:latin typeface="Carlito"/>
                <a:cs typeface="Carlito"/>
              </a:rPr>
              <a:t>component </a:t>
            </a:r>
            <a:r>
              <a:rPr sz="2400" dirty="0">
                <a:latin typeface="Carlito"/>
                <a:cs typeface="Carlito"/>
              </a:rPr>
              <a:t>labeled</a:t>
            </a:r>
            <a:r>
              <a:rPr sz="2400" spc="-10" dirty="0">
                <a:latin typeface="Carlito"/>
                <a:cs typeface="Carlito"/>
              </a:rPr>
              <a:t> ISA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16300" y="4787900"/>
            <a:ext cx="1930400" cy="939800"/>
            <a:chOff x="3416300" y="4787900"/>
            <a:chExt cx="1930400" cy="939800"/>
          </a:xfrm>
        </p:grpSpPr>
        <p:sp>
          <p:nvSpPr>
            <p:cNvPr id="5" name="object 5"/>
            <p:cNvSpPr/>
            <p:nvPr/>
          </p:nvSpPr>
          <p:spPr>
            <a:xfrm>
              <a:off x="3429000" y="4800600"/>
              <a:ext cx="1905000" cy="914400"/>
            </a:xfrm>
            <a:custGeom>
              <a:avLst/>
              <a:gdLst/>
              <a:ahLst/>
              <a:cxnLst/>
              <a:rect l="l" t="t" r="r" b="b"/>
              <a:pathLst>
                <a:path w="1905000" h="914400">
                  <a:moveTo>
                    <a:pt x="1905000" y="0"/>
                  </a:moveTo>
                  <a:lnTo>
                    <a:pt x="0" y="0"/>
                  </a:lnTo>
                  <a:lnTo>
                    <a:pt x="952500" y="9144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29000" y="4800600"/>
              <a:ext cx="1905000" cy="914400"/>
            </a:xfrm>
            <a:custGeom>
              <a:avLst/>
              <a:gdLst/>
              <a:ahLst/>
              <a:cxnLst/>
              <a:rect l="l" t="t" r="r" b="b"/>
              <a:pathLst>
                <a:path w="1905000" h="914400">
                  <a:moveTo>
                    <a:pt x="0" y="0"/>
                  </a:moveTo>
                  <a:lnTo>
                    <a:pt x="1905000" y="0"/>
                  </a:lnTo>
                  <a:lnTo>
                    <a:pt x="952500" y="914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33215" y="4781169"/>
            <a:ext cx="498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2800" b="1" spc="-5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82000" y="0"/>
            <a:ext cx="762000" cy="805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1972" y="0"/>
            <a:ext cx="2057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rlito"/>
                <a:cs typeface="Carlito"/>
              </a:rPr>
              <a:t>E</a:t>
            </a:r>
            <a:r>
              <a:rPr sz="3600" b="1" spc="-65" dirty="0">
                <a:latin typeface="Carlito"/>
                <a:cs typeface="Carlito"/>
              </a:rPr>
              <a:t>x</a:t>
            </a:r>
            <a:r>
              <a:rPr sz="3600" b="1" dirty="0">
                <a:latin typeface="Carlito"/>
                <a:cs typeface="Carlito"/>
              </a:rPr>
              <a:t>ample</a:t>
            </a:r>
            <a:endParaRPr sz="36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04290"/>
            <a:ext cx="5374005" cy="1019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Entity set -&gt;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person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065"/>
              </a:spcBef>
              <a:buClr>
                <a:srgbClr val="0000F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Attributes-&gt;{person_id,name,street,city}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2300" y="4800600"/>
            <a:ext cx="2362200" cy="7620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person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2100" y="3104514"/>
            <a:ext cx="1701800" cy="635000"/>
            <a:chOff x="292100" y="3104514"/>
            <a:chExt cx="1701800" cy="635000"/>
          </a:xfrm>
        </p:grpSpPr>
        <p:sp>
          <p:nvSpPr>
            <p:cNvPr id="6" name="object 6"/>
            <p:cNvSpPr/>
            <p:nvPr/>
          </p:nvSpPr>
          <p:spPr>
            <a:xfrm>
              <a:off x="304800" y="3117214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838200" y="0"/>
                  </a:moveTo>
                  <a:lnTo>
                    <a:pt x="769454" y="1010"/>
                  </a:lnTo>
                  <a:lnTo>
                    <a:pt x="702238" y="3990"/>
                  </a:lnTo>
                  <a:lnTo>
                    <a:pt x="636769" y="8861"/>
                  </a:lnTo>
                  <a:lnTo>
                    <a:pt x="573262" y="15544"/>
                  </a:lnTo>
                  <a:lnTo>
                    <a:pt x="511933" y="23961"/>
                  </a:lnTo>
                  <a:lnTo>
                    <a:pt x="452997" y="34032"/>
                  </a:lnTo>
                  <a:lnTo>
                    <a:pt x="396670" y="45680"/>
                  </a:lnTo>
                  <a:lnTo>
                    <a:pt x="343168" y="58826"/>
                  </a:lnTo>
                  <a:lnTo>
                    <a:pt x="292707" y="73391"/>
                  </a:lnTo>
                  <a:lnTo>
                    <a:pt x="245502" y="89296"/>
                  </a:lnTo>
                  <a:lnTo>
                    <a:pt x="201768" y="106464"/>
                  </a:lnTo>
                  <a:lnTo>
                    <a:pt x="161723" y="124815"/>
                  </a:lnTo>
                  <a:lnTo>
                    <a:pt x="125580" y="144271"/>
                  </a:lnTo>
                  <a:lnTo>
                    <a:pt x="65869" y="186183"/>
                  </a:lnTo>
                  <a:lnTo>
                    <a:pt x="24360" y="231572"/>
                  </a:lnTo>
                  <a:lnTo>
                    <a:pt x="2778" y="279809"/>
                  </a:lnTo>
                  <a:lnTo>
                    <a:pt x="0" y="304800"/>
                  </a:lnTo>
                  <a:lnTo>
                    <a:pt x="2778" y="329807"/>
                  </a:lnTo>
                  <a:lnTo>
                    <a:pt x="24360" y="378068"/>
                  </a:lnTo>
                  <a:lnTo>
                    <a:pt x="65869" y="423469"/>
                  </a:lnTo>
                  <a:lnTo>
                    <a:pt x="125580" y="465384"/>
                  </a:lnTo>
                  <a:lnTo>
                    <a:pt x="161723" y="484839"/>
                  </a:lnTo>
                  <a:lnTo>
                    <a:pt x="201768" y="503187"/>
                  </a:lnTo>
                  <a:lnTo>
                    <a:pt x="245502" y="520350"/>
                  </a:lnTo>
                  <a:lnTo>
                    <a:pt x="292707" y="536251"/>
                  </a:lnTo>
                  <a:lnTo>
                    <a:pt x="343168" y="550810"/>
                  </a:lnTo>
                  <a:lnTo>
                    <a:pt x="396670" y="563949"/>
                  </a:lnTo>
                  <a:lnTo>
                    <a:pt x="452997" y="575591"/>
                  </a:lnTo>
                  <a:lnTo>
                    <a:pt x="511933" y="585656"/>
                  </a:lnTo>
                  <a:lnTo>
                    <a:pt x="573262" y="594067"/>
                  </a:lnTo>
                  <a:lnTo>
                    <a:pt x="636769" y="600745"/>
                  </a:lnTo>
                  <a:lnTo>
                    <a:pt x="702238" y="605612"/>
                  </a:lnTo>
                  <a:lnTo>
                    <a:pt x="769454" y="608590"/>
                  </a:lnTo>
                  <a:lnTo>
                    <a:pt x="838200" y="609600"/>
                  </a:lnTo>
                  <a:lnTo>
                    <a:pt x="906944" y="608590"/>
                  </a:lnTo>
                  <a:lnTo>
                    <a:pt x="974157" y="605612"/>
                  </a:lnTo>
                  <a:lnTo>
                    <a:pt x="1039625" y="600745"/>
                  </a:lnTo>
                  <a:lnTo>
                    <a:pt x="1103132" y="594067"/>
                  </a:lnTo>
                  <a:lnTo>
                    <a:pt x="1164461" y="585656"/>
                  </a:lnTo>
                  <a:lnTo>
                    <a:pt x="1223396" y="575591"/>
                  </a:lnTo>
                  <a:lnTo>
                    <a:pt x="1279723" y="563949"/>
                  </a:lnTo>
                  <a:lnTo>
                    <a:pt x="1333225" y="550810"/>
                  </a:lnTo>
                  <a:lnTo>
                    <a:pt x="1383687" y="536251"/>
                  </a:lnTo>
                  <a:lnTo>
                    <a:pt x="1430893" y="520350"/>
                  </a:lnTo>
                  <a:lnTo>
                    <a:pt x="1474626" y="503187"/>
                  </a:lnTo>
                  <a:lnTo>
                    <a:pt x="1514673" y="484839"/>
                  </a:lnTo>
                  <a:lnTo>
                    <a:pt x="1550815" y="465384"/>
                  </a:lnTo>
                  <a:lnTo>
                    <a:pt x="1610528" y="423469"/>
                  </a:lnTo>
                  <a:lnTo>
                    <a:pt x="1652039" y="378068"/>
                  </a:lnTo>
                  <a:lnTo>
                    <a:pt x="1673621" y="329807"/>
                  </a:lnTo>
                  <a:lnTo>
                    <a:pt x="1676400" y="304800"/>
                  </a:lnTo>
                  <a:lnTo>
                    <a:pt x="1673621" y="279809"/>
                  </a:lnTo>
                  <a:lnTo>
                    <a:pt x="1652039" y="231572"/>
                  </a:lnTo>
                  <a:lnTo>
                    <a:pt x="1610528" y="186183"/>
                  </a:lnTo>
                  <a:lnTo>
                    <a:pt x="1550815" y="144271"/>
                  </a:lnTo>
                  <a:lnTo>
                    <a:pt x="1514673" y="124815"/>
                  </a:lnTo>
                  <a:lnTo>
                    <a:pt x="1474626" y="106464"/>
                  </a:lnTo>
                  <a:lnTo>
                    <a:pt x="1430893" y="89296"/>
                  </a:lnTo>
                  <a:lnTo>
                    <a:pt x="1383687" y="73391"/>
                  </a:lnTo>
                  <a:lnTo>
                    <a:pt x="1333225" y="58826"/>
                  </a:lnTo>
                  <a:lnTo>
                    <a:pt x="1279723" y="45680"/>
                  </a:lnTo>
                  <a:lnTo>
                    <a:pt x="1223396" y="34032"/>
                  </a:lnTo>
                  <a:lnTo>
                    <a:pt x="1164461" y="23961"/>
                  </a:lnTo>
                  <a:lnTo>
                    <a:pt x="1103132" y="15544"/>
                  </a:lnTo>
                  <a:lnTo>
                    <a:pt x="1039625" y="8861"/>
                  </a:lnTo>
                  <a:lnTo>
                    <a:pt x="974157" y="3990"/>
                  </a:lnTo>
                  <a:lnTo>
                    <a:pt x="906944" y="101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800" y="3117214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0" y="304800"/>
                  </a:moveTo>
                  <a:lnTo>
                    <a:pt x="10970" y="255374"/>
                  </a:lnTo>
                  <a:lnTo>
                    <a:pt x="42731" y="208483"/>
                  </a:lnTo>
                  <a:lnTo>
                    <a:pt x="93557" y="164753"/>
                  </a:lnTo>
                  <a:lnTo>
                    <a:pt x="161723" y="124815"/>
                  </a:lnTo>
                  <a:lnTo>
                    <a:pt x="201768" y="106464"/>
                  </a:lnTo>
                  <a:lnTo>
                    <a:pt x="245502" y="89296"/>
                  </a:lnTo>
                  <a:lnTo>
                    <a:pt x="292707" y="73391"/>
                  </a:lnTo>
                  <a:lnTo>
                    <a:pt x="343168" y="58826"/>
                  </a:lnTo>
                  <a:lnTo>
                    <a:pt x="396670" y="45680"/>
                  </a:lnTo>
                  <a:lnTo>
                    <a:pt x="452997" y="34032"/>
                  </a:lnTo>
                  <a:lnTo>
                    <a:pt x="511933" y="23961"/>
                  </a:lnTo>
                  <a:lnTo>
                    <a:pt x="573262" y="15544"/>
                  </a:lnTo>
                  <a:lnTo>
                    <a:pt x="636769" y="8861"/>
                  </a:lnTo>
                  <a:lnTo>
                    <a:pt x="702238" y="3990"/>
                  </a:lnTo>
                  <a:lnTo>
                    <a:pt x="769454" y="1010"/>
                  </a:lnTo>
                  <a:lnTo>
                    <a:pt x="838200" y="0"/>
                  </a:lnTo>
                  <a:lnTo>
                    <a:pt x="906944" y="1010"/>
                  </a:lnTo>
                  <a:lnTo>
                    <a:pt x="974157" y="3990"/>
                  </a:lnTo>
                  <a:lnTo>
                    <a:pt x="1039625" y="8861"/>
                  </a:lnTo>
                  <a:lnTo>
                    <a:pt x="1103132" y="15544"/>
                  </a:lnTo>
                  <a:lnTo>
                    <a:pt x="1164461" y="23961"/>
                  </a:lnTo>
                  <a:lnTo>
                    <a:pt x="1223396" y="34032"/>
                  </a:lnTo>
                  <a:lnTo>
                    <a:pt x="1279723" y="45680"/>
                  </a:lnTo>
                  <a:lnTo>
                    <a:pt x="1333225" y="58826"/>
                  </a:lnTo>
                  <a:lnTo>
                    <a:pt x="1383687" y="73391"/>
                  </a:lnTo>
                  <a:lnTo>
                    <a:pt x="1430893" y="89296"/>
                  </a:lnTo>
                  <a:lnTo>
                    <a:pt x="1474626" y="106464"/>
                  </a:lnTo>
                  <a:lnTo>
                    <a:pt x="1514673" y="124815"/>
                  </a:lnTo>
                  <a:lnTo>
                    <a:pt x="1550815" y="144271"/>
                  </a:lnTo>
                  <a:lnTo>
                    <a:pt x="1610528" y="186183"/>
                  </a:lnTo>
                  <a:lnTo>
                    <a:pt x="1652039" y="231572"/>
                  </a:lnTo>
                  <a:lnTo>
                    <a:pt x="1673621" y="279809"/>
                  </a:lnTo>
                  <a:lnTo>
                    <a:pt x="1676400" y="304800"/>
                  </a:lnTo>
                  <a:lnTo>
                    <a:pt x="1673621" y="329807"/>
                  </a:lnTo>
                  <a:lnTo>
                    <a:pt x="1652039" y="378068"/>
                  </a:lnTo>
                  <a:lnTo>
                    <a:pt x="1610528" y="423469"/>
                  </a:lnTo>
                  <a:lnTo>
                    <a:pt x="1550815" y="465384"/>
                  </a:lnTo>
                  <a:lnTo>
                    <a:pt x="1514673" y="484839"/>
                  </a:lnTo>
                  <a:lnTo>
                    <a:pt x="1474626" y="503187"/>
                  </a:lnTo>
                  <a:lnTo>
                    <a:pt x="1430893" y="520350"/>
                  </a:lnTo>
                  <a:lnTo>
                    <a:pt x="1383687" y="536251"/>
                  </a:lnTo>
                  <a:lnTo>
                    <a:pt x="1333225" y="550810"/>
                  </a:lnTo>
                  <a:lnTo>
                    <a:pt x="1279723" y="563949"/>
                  </a:lnTo>
                  <a:lnTo>
                    <a:pt x="1223396" y="575591"/>
                  </a:lnTo>
                  <a:lnTo>
                    <a:pt x="1164461" y="585656"/>
                  </a:lnTo>
                  <a:lnTo>
                    <a:pt x="1103132" y="594067"/>
                  </a:lnTo>
                  <a:lnTo>
                    <a:pt x="1039625" y="600745"/>
                  </a:lnTo>
                  <a:lnTo>
                    <a:pt x="974157" y="605612"/>
                  </a:lnTo>
                  <a:lnTo>
                    <a:pt x="906944" y="608590"/>
                  </a:lnTo>
                  <a:lnTo>
                    <a:pt x="838200" y="609600"/>
                  </a:lnTo>
                  <a:lnTo>
                    <a:pt x="769454" y="608590"/>
                  </a:lnTo>
                  <a:lnTo>
                    <a:pt x="702238" y="605612"/>
                  </a:lnTo>
                  <a:lnTo>
                    <a:pt x="636769" y="600745"/>
                  </a:lnTo>
                  <a:lnTo>
                    <a:pt x="573262" y="594067"/>
                  </a:lnTo>
                  <a:lnTo>
                    <a:pt x="511933" y="585656"/>
                  </a:lnTo>
                  <a:lnTo>
                    <a:pt x="452997" y="575591"/>
                  </a:lnTo>
                  <a:lnTo>
                    <a:pt x="396670" y="563949"/>
                  </a:lnTo>
                  <a:lnTo>
                    <a:pt x="343168" y="550810"/>
                  </a:lnTo>
                  <a:lnTo>
                    <a:pt x="292707" y="536251"/>
                  </a:lnTo>
                  <a:lnTo>
                    <a:pt x="245502" y="520350"/>
                  </a:lnTo>
                  <a:lnTo>
                    <a:pt x="201768" y="503187"/>
                  </a:lnTo>
                  <a:lnTo>
                    <a:pt x="161723" y="484839"/>
                  </a:lnTo>
                  <a:lnTo>
                    <a:pt x="125580" y="465384"/>
                  </a:lnTo>
                  <a:lnTo>
                    <a:pt x="65869" y="423469"/>
                  </a:lnTo>
                  <a:lnTo>
                    <a:pt x="24360" y="378068"/>
                  </a:lnTo>
                  <a:lnTo>
                    <a:pt x="2778" y="329807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67613" y="3257500"/>
            <a:ext cx="1084987" cy="2968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person_id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06700" y="3111500"/>
            <a:ext cx="1549400" cy="635000"/>
            <a:chOff x="2806700" y="3111500"/>
            <a:chExt cx="1549400" cy="635000"/>
          </a:xfrm>
        </p:grpSpPr>
        <p:sp>
          <p:nvSpPr>
            <p:cNvPr id="10" name="object 10"/>
            <p:cNvSpPr/>
            <p:nvPr/>
          </p:nvSpPr>
          <p:spPr>
            <a:xfrm>
              <a:off x="2819400" y="3124200"/>
              <a:ext cx="1524000" cy="609600"/>
            </a:xfrm>
            <a:custGeom>
              <a:avLst/>
              <a:gdLst/>
              <a:ahLst/>
              <a:cxnLst/>
              <a:rect l="l" t="t" r="r" b="b"/>
              <a:pathLst>
                <a:path w="1524000" h="609600">
                  <a:moveTo>
                    <a:pt x="762000" y="0"/>
                  </a:moveTo>
                  <a:lnTo>
                    <a:pt x="696246" y="1119"/>
                  </a:lnTo>
                  <a:lnTo>
                    <a:pt x="632047" y="4416"/>
                  </a:lnTo>
                  <a:lnTo>
                    <a:pt x="569630" y="9798"/>
                  </a:lnTo>
                  <a:lnTo>
                    <a:pt x="509225" y="17175"/>
                  </a:lnTo>
                  <a:lnTo>
                    <a:pt x="451060" y="26454"/>
                  </a:lnTo>
                  <a:lnTo>
                    <a:pt x="395364" y="37544"/>
                  </a:lnTo>
                  <a:lnTo>
                    <a:pt x="342366" y="50353"/>
                  </a:lnTo>
                  <a:lnTo>
                    <a:pt x="292293" y="64790"/>
                  </a:lnTo>
                  <a:lnTo>
                    <a:pt x="245375" y="80763"/>
                  </a:lnTo>
                  <a:lnTo>
                    <a:pt x="201840" y="98180"/>
                  </a:lnTo>
                  <a:lnTo>
                    <a:pt x="161917" y="116949"/>
                  </a:lnTo>
                  <a:lnTo>
                    <a:pt x="125835" y="136980"/>
                  </a:lnTo>
                  <a:lnTo>
                    <a:pt x="93822" y="158179"/>
                  </a:lnTo>
                  <a:lnTo>
                    <a:pt x="42918" y="203720"/>
                  </a:lnTo>
                  <a:lnTo>
                    <a:pt x="11034" y="252838"/>
                  </a:lnTo>
                  <a:lnTo>
                    <a:pt x="0" y="304800"/>
                  </a:lnTo>
                  <a:lnTo>
                    <a:pt x="2796" y="331090"/>
                  </a:lnTo>
                  <a:lnTo>
                    <a:pt x="24484" y="381722"/>
                  </a:lnTo>
                  <a:lnTo>
                    <a:pt x="66107" y="429142"/>
                  </a:lnTo>
                  <a:lnTo>
                    <a:pt x="125835" y="472619"/>
                  </a:lnTo>
                  <a:lnTo>
                    <a:pt x="161917" y="492650"/>
                  </a:lnTo>
                  <a:lnTo>
                    <a:pt x="201840" y="511419"/>
                  </a:lnTo>
                  <a:lnTo>
                    <a:pt x="245375" y="528836"/>
                  </a:lnTo>
                  <a:lnTo>
                    <a:pt x="292293" y="544809"/>
                  </a:lnTo>
                  <a:lnTo>
                    <a:pt x="342366" y="559246"/>
                  </a:lnTo>
                  <a:lnTo>
                    <a:pt x="395364" y="572055"/>
                  </a:lnTo>
                  <a:lnTo>
                    <a:pt x="451060" y="583145"/>
                  </a:lnTo>
                  <a:lnTo>
                    <a:pt x="509225" y="592424"/>
                  </a:lnTo>
                  <a:lnTo>
                    <a:pt x="569630" y="599801"/>
                  </a:lnTo>
                  <a:lnTo>
                    <a:pt x="632047" y="605183"/>
                  </a:lnTo>
                  <a:lnTo>
                    <a:pt x="696246" y="608480"/>
                  </a:lnTo>
                  <a:lnTo>
                    <a:pt x="762000" y="609600"/>
                  </a:lnTo>
                  <a:lnTo>
                    <a:pt x="827753" y="608480"/>
                  </a:lnTo>
                  <a:lnTo>
                    <a:pt x="891952" y="605183"/>
                  </a:lnTo>
                  <a:lnTo>
                    <a:pt x="954369" y="599801"/>
                  </a:lnTo>
                  <a:lnTo>
                    <a:pt x="1014774" y="592424"/>
                  </a:lnTo>
                  <a:lnTo>
                    <a:pt x="1072939" y="583145"/>
                  </a:lnTo>
                  <a:lnTo>
                    <a:pt x="1128635" y="572055"/>
                  </a:lnTo>
                  <a:lnTo>
                    <a:pt x="1181633" y="559246"/>
                  </a:lnTo>
                  <a:lnTo>
                    <a:pt x="1231706" y="544809"/>
                  </a:lnTo>
                  <a:lnTo>
                    <a:pt x="1278624" y="528836"/>
                  </a:lnTo>
                  <a:lnTo>
                    <a:pt x="1322159" y="511419"/>
                  </a:lnTo>
                  <a:lnTo>
                    <a:pt x="1362082" y="492650"/>
                  </a:lnTo>
                  <a:lnTo>
                    <a:pt x="1398164" y="472619"/>
                  </a:lnTo>
                  <a:lnTo>
                    <a:pt x="1430177" y="451420"/>
                  </a:lnTo>
                  <a:lnTo>
                    <a:pt x="1481081" y="405879"/>
                  </a:lnTo>
                  <a:lnTo>
                    <a:pt x="1512965" y="356761"/>
                  </a:lnTo>
                  <a:lnTo>
                    <a:pt x="1524000" y="304800"/>
                  </a:lnTo>
                  <a:lnTo>
                    <a:pt x="1521203" y="278509"/>
                  </a:lnTo>
                  <a:lnTo>
                    <a:pt x="1499515" y="227877"/>
                  </a:lnTo>
                  <a:lnTo>
                    <a:pt x="1457892" y="180457"/>
                  </a:lnTo>
                  <a:lnTo>
                    <a:pt x="1398164" y="136980"/>
                  </a:lnTo>
                  <a:lnTo>
                    <a:pt x="1362082" y="116949"/>
                  </a:lnTo>
                  <a:lnTo>
                    <a:pt x="1322159" y="98180"/>
                  </a:lnTo>
                  <a:lnTo>
                    <a:pt x="1278624" y="80763"/>
                  </a:lnTo>
                  <a:lnTo>
                    <a:pt x="1231706" y="64790"/>
                  </a:lnTo>
                  <a:lnTo>
                    <a:pt x="1181633" y="50353"/>
                  </a:lnTo>
                  <a:lnTo>
                    <a:pt x="1128635" y="37544"/>
                  </a:lnTo>
                  <a:lnTo>
                    <a:pt x="1072939" y="26454"/>
                  </a:lnTo>
                  <a:lnTo>
                    <a:pt x="1014774" y="17175"/>
                  </a:lnTo>
                  <a:lnTo>
                    <a:pt x="954369" y="9798"/>
                  </a:lnTo>
                  <a:lnTo>
                    <a:pt x="891952" y="4416"/>
                  </a:lnTo>
                  <a:lnTo>
                    <a:pt x="827753" y="1119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19400" y="3124200"/>
              <a:ext cx="1524000" cy="609600"/>
            </a:xfrm>
            <a:custGeom>
              <a:avLst/>
              <a:gdLst/>
              <a:ahLst/>
              <a:cxnLst/>
              <a:rect l="l" t="t" r="r" b="b"/>
              <a:pathLst>
                <a:path w="1524000" h="609600">
                  <a:moveTo>
                    <a:pt x="0" y="304800"/>
                  </a:moveTo>
                  <a:lnTo>
                    <a:pt x="11034" y="252838"/>
                  </a:lnTo>
                  <a:lnTo>
                    <a:pt x="42918" y="203720"/>
                  </a:lnTo>
                  <a:lnTo>
                    <a:pt x="93822" y="158179"/>
                  </a:lnTo>
                  <a:lnTo>
                    <a:pt x="125835" y="136980"/>
                  </a:lnTo>
                  <a:lnTo>
                    <a:pt x="161917" y="116949"/>
                  </a:lnTo>
                  <a:lnTo>
                    <a:pt x="201840" y="98180"/>
                  </a:lnTo>
                  <a:lnTo>
                    <a:pt x="245375" y="80763"/>
                  </a:lnTo>
                  <a:lnTo>
                    <a:pt x="292293" y="64790"/>
                  </a:lnTo>
                  <a:lnTo>
                    <a:pt x="342366" y="50353"/>
                  </a:lnTo>
                  <a:lnTo>
                    <a:pt x="395364" y="37544"/>
                  </a:lnTo>
                  <a:lnTo>
                    <a:pt x="451060" y="26454"/>
                  </a:lnTo>
                  <a:lnTo>
                    <a:pt x="509225" y="17175"/>
                  </a:lnTo>
                  <a:lnTo>
                    <a:pt x="569630" y="9798"/>
                  </a:lnTo>
                  <a:lnTo>
                    <a:pt x="632047" y="4416"/>
                  </a:lnTo>
                  <a:lnTo>
                    <a:pt x="696246" y="1119"/>
                  </a:lnTo>
                  <a:lnTo>
                    <a:pt x="762000" y="0"/>
                  </a:lnTo>
                  <a:lnTo>
                    <a:pt x="827753" y="1119"/>
                  </a:lnTo>
                  <a:lnTo>
                    <a:pt x="891952" y="4416"/>
                  </a:lnTo>
                  <a:lnTo>
                    <a:pt x="954369" y="9798"/>
                  </a:lnTo>
                  <a:lnTo>
                    <a:pt x="1014774" y="17175"/>
                  </a:lnTo>
                  <a:lnTo>
                    <a:pt x="1072939" y="26454"/>
                  </a:lnTo>
                  <a:lnTo>
                    <a:pt x="1128635" y="37544"/>
                  </a:lnTo>
                  <a:lnTo>
                    <a:pt x="1181633" y="50353"/>
                  </a:lnTo>
                  <a:lnTo>
                    <a:pt x="1231706" y="64790"/>
                  </a:lnTo>
                  <a:lnTo>
                    <a:pt x="1278624" y="80763"/>
                  </a:lnTo>
                  <a:lnTo>
                    <a:pt x="1322159" y="98180"/>
                  </a:lnTo>
                  <a:lnTo>
                    <a:pt x="1362082" y="116949"/>
                  </a:lnTo>
                  <a:lnTo>
                    <a:pt x="1398164" y="136980"/>
                  </a:lnTo>
                  <a:lnTo>
                    <a:pt x="1430177" y="158179"/>
                  </a:lnTo>
                  <a:lnTo>
                    <a:pt x="1481081" y="203720"/>
                  </a:lnTo>
                  <a:lnTo>
                    <a:pt x="1512965" y="252838"/>
                  </a:lnTo>
                  <a:lnTo>
                    <a:pt x="1524000" y="304800"/>
                  </a:lnTo>
                  <a:lnTo>
                    <a:pt x="1521203" y="331090"/>
                  </a:lnTo>
                  <a:lnTo>
                    <a:pt x="1499515" y="381722"/>
                  </a:lnTo>
                  <a:lnTo>
                    <a:pt x="1457892" y="429142"/>
                  </a:lnTo>
                  <a:lnTo>
                    <a:pt x="1398164" y="472619"/>
                  </a:lnTo>
                  <a:lnTo>
                    <a:pt x="1362082" y="492650"/>
                  </a:lnTo>
                  <a:lnTo>
                    <a:pt x="1322159" y="511419"/>
                  </a:lnTo>
                  <a:lnTo>
                    <a:pt x="1278624" y="528836"/>
                  </a:lnTo>
                  <a:lnTo>
                    <a:pt x="1231706" y="544809"/>
                  </a:lnTo>
                  <a:lnTo>
                    <a:pt x="1181633" y="559246"/>
                  </a:lnTo>
                  <a:lnTo>
                    <a:pt x="1128635" y="572055"/>
                  </a:lnTo>
                  <a:lnTo>
                    <a:pt x="1072939" y="583145"/>
                  </a:lnTo>
                  <a:lnTo>
                    <a:pt x="1014774" y="592424"/>
                  </a:lnTo>
                  <a:lnTo>
                    <a:pt x="954369" y="599801"/>
                  </a:lnTo>
                  <a:lnTo>
                    <a:pt x="891952" y="605183"/>
                  </a:lnTo>
                  <a:lnTo>
                    <a:pt x="827753" y="608480"/>
                  </a:lnTo>
                  <a:lnTo>
                    <a:pt x="762000" y="609600"/>
                  </a:lnTo>
                  <a:lnTo>
                    <a:pt x="696246" y="608480"/>
                  </a:lnTo>
                  <a:lnTo>
                    <a:pt x="632047" y="605183"/>
                  </a:lnTo>
                  <a:lnTo>
                    <a:pt x="569630" y="599801"/>
                  </a:lnTo>
                  <a:lnTo>
                    <a:pt x="509225" y="592424"/>
                  </a:lnTo>
                  <a:lnTo>
                    <a:pt x="451060" y="583145"/>
                  </a:lnTo>
                  <a:lnTo>
                    <a:pt x="395364" y="572055"/>
                  </a:lnTo>
                  <a:lnTo>
                    <a:pt x="342366" y="559246"/>
                  </a:lnTo>
                  <a:lnTo>
                    <a:pt x="292293" y="544809"/>
                  </a:lnTo>
                  <a:lnTo>
                    <a:pt x="245375" y="528836"/>
                  </a:lnTo>
                  <a:lnTo>
                    <a:pt x="201840" y="511419"/>
                  </a:lnTo>
                  <a:lnTo>
                    <a:pt x="161917" y="492650"/>
                  </a:lnTo>
                  <a:lnTo>
                    <a:pt x="125835" y="472619"/>
                  </a:lnTo>
                  <a:lnTo>
                    <a:pt x="93822" y="451420"/>
                  </a:lnTo>
                  <a:lnTo>
                    <a:pt x="42918" y="405879"/>
                  </a:lnTo>
                  <a:lnTo>
                    <a:pt x="11034" y="356761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305047" y="3264534"/>
            <a:ext cx="73355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na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me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378700" y="3083814"/>
            <a:ext cx="1549400" cy="635000"/>
            <a:chOff x="7378700" y="3083814"/>
            <a:chExt cx="1549400" cy="635000"/>
          </a:xfrm>
        </p:grpSpPr>
        <p:sp>
          <p:nvSpPr>
            <p:cNvPr id="14" name="object 14"/>
            <p:cNvSpPr/>
            <p:nvPr/>
          </p:nvSpPr>
          <p:spPr>
            <a:xfrm>
              <a:off x="7391400" y="3096514"/>
              <a:ext cx="1524000" cy="609600"/>
            </a:xfrm>
            <a:custGeom>
              <a:avLst/>
              <a:gdLst/>
              <a:ahLst/>
              <a:cxnLst/>
              <a:rect l="l" t="t" r="r" b="b"/>
              <a:pathLst>
                <a:path w="1524000" h="609600">
                  <a:moveTo>
                    <a:pt x="762000" y="0"/>
                  </a:moveTo>
                  <a:lnTo>
                    <a:pt x="696246" y="1118"/>
                  </a:lnTo>
                  <a:lnTo>
                    <a:pt x="632047" y="4412"/>
                  </a:lnTo>
                  <a:lnTo>
                    <a:pt x="569630" y="9790"/>
                  </a:lnTo>
                  <a:lnTo>
                    <a:pt x="509225" y="17161"/>
                  </a:lnTo>
                  <a:lnTo>
                    <a:pt x="451060" y="26435"/>
                  </a:lnTo>
                  <a:lnTo>
                    <a:pt x="395364" y="37518"/>
                  </a:lnTo>
                  <a:lnTo>
                    <a:pt x="342366" y="50321"/>
                  </a:lnTo>
                  <a:lnTo>
                    <a:pt x="292293" y="64751"/>
                  </a:lnTo>
                  <a:lnTo>
                    <a:pt x="245375" y="80718"/>
                  </a:lnTo>
                  <a:lnTo>
                    <a:pt x="201840" y="98130"/>
                  </a:lnTo>
                  <a:lnTo>
                    <a:pt x="161917" y="116895"/>
                  </a:lnTo>
                  <a:lnTo>
                    <a:pt x="125835" y="136924"/>
                  </a:lnTo>
                  <a:lnTo>
                    <a:pt x="93822" y="158123"/>
                  </a:lnTo>
                  <a:lnTo>
                    <a:pt x="42918" y="203670"/>
                  </a:lnTo>
                  <a:lnTo>
                    <a:pt x="11034" y="252806"/>
                  </a:lnTo>
                  <a:lnTo>
                    <a:pt x="0" y="304800"/>
                  </a:lnTo>
                  <a:lnTo>
                    <a:pt x="2796" y="331090"/>
                  </a:lnTo>
                  <a:lnTo>
                    <a:pt x="24484" y="381722"/>
                  </a:lnTo>
                  <a:lnTo>
                    <a:pt x="66107" y="429142"/>
                  </a:lnTo>
                  <a:lnTo>
                    <a:pt x="125835" y="472619"/>
                  </a:lnTo>
                  <a:lnTo>
                    <a:pt x="161917" y="492650"/>
                  </a:lnTo>
                  <a:lnTo>
                    <a:pt x="201840" y="511419"/>
                  </a:lnTo>
                  <a:lnTo>
                    <a:pt x="245375" y="528836"/>
                  </a:lnTo>
                  <a:lnTo>
                    <a:pt x="292293" y="544809"/>
                  </a:lnTo>
                  <a:lnTo>
                    <a:pt x="342366" y="559246"/>
                  </a:lnTo>
                  <a:lnTo>
                    <a:pt x="395364" y="572055"/>
                  </a:lnTo>
                  <a:lnTo>
                    <a:pt x="451060" y="583145"/>
                  </a:lnTo>
                  <a:lnTo>
                    <a:pt x="509225" y="592424"/>
                  </a:lnTo>
                  <a:lnTo>
                    <a:pt x="569630" y="599801"/>
                  </a:lnTo>
                  <a:lnTo>
                    <a:pt x="632047" y="605183"/>
                  </a:lnTo>
                  <a:lnTo>
                    <a:pt x="696246" y="608480"/>
                  </a:lnTo>
                  <a:lnTo>
                    <a:pt x="762000" y="609600"/>
                  </a:lnTo>
                  <a:lnTo>
                    <a:pt x="827753" y="608480"/>
                  </a:lnTo>
                  <a:lnTo>
                    <a:pt x="891952" y="605183"/>
                  </a:lnTo>
                  <a:lnTo>
                    <a:pt x="954369" y="599801"/>
                  </a:lnTo>
                  <a:lnTo>
                    <a:pt x="1014774" y="592424"/>
                  </a:lnTo>
                  <a:lnTo>
                    <a:pt x="1072939" y="583145"/>
                  </a:lnTo>
                  <a:lnTo>
                    <a:pt x="1128635" y="572055"/>
                  </a:lnTo>
                  <a:lnTo>
                    <a:pt x="1181633" y="559246"/>
                  </a:lnTo>
                  <a:lnTo>
                    <a:pt x="1231706" y="544809"/>
                  </a:lnTo>
                  <a:lnTo>
                    <a:pt x="1278624" y="528836"/>
                  </a:lnTo>
                  <a:lnTo>
                    <a:pt x="1322159" y="511419"/>
                  </a:lnTo>
                  <a:lnTo>
                    <a:pt x="1362082" y="492650"/>
                  </a:lnTo>
                  <a:lnTo>
                    <a:pt x="1398164" y="472619"/>
                  </a:lnTo>
                  <a:lnTo>
                    <a:pt x="1430177" y="451420"/>
                  </a:lnTo>
                  <a:lnTo>
                    <a:pt x="1481081" y="405879"/>
                  </a:lnTo>
                  <a:lnTo>
                    <a:pt x="1512965" y="356761"/>
                  </a:lnTo>
                  <a:lnTo>
                    <a:pt x="1524000" y="304800"/>
                  </a:lnTo>
                  <a:lnTo>
                    <a:pt x="1521203" y="278491"/>
                  </a:lnTo>
                  <a:lnTo>
                    <a:pt x="1499515" y="227835"/>
                  </a:lnTo>
                  <a:lnTo>
                    <a:pt x="1457892" y="180402"/>
                  </a:lnTo>
                  <a:lnTo>
                    <a:pt x="1398164" y="136924"/>
                  </a:lnTo>
                  <a:lnTo>
                    <a:pt x="1362082" y="116895"/>
                  </a:lnTo>
                  <a:lnTo>
                    <a:pt x="1322159" y="98130"/>
                  </a:lnTo>
                  <a:lnTo>
                    <a:pt x="1278624" y="80718"/>
                  </a:lnTo>
                  <a:lnTo>
                    <a:pt x="1231706" y="64751"/>
                  </a:lnTo>
                  <a:lnTo>
                    <a:pt x="1181633" y="50321"/>
                  </a:lnTo>
                  <a:lnTo>
                    <a:pt x="1128635" y="37518"/>
                  </a:lnTo>
                  <a:lnTo>
                    <a:pt x="1072939" y="26435"/>
                  </a:lnTo>
                  <a:lnTo>
                    <a:pt x="1014774" y="17161"/>
                  </a:lnTo>
                  <a:lnTo>
                    <a:pt x="954369" y="9790"/>
                  </a:lnTo>
                  <a:lnTo>
                    <a:pt x="891952" y="4412"/>
                  </a:lnTo>
                  <a:lnTo>
                    <a:pt x="827753" y="1118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91400" y="3096514"/>
              <a:ext cx="1524000" cy="609600"/>
            </a:xfrm>
            <a:custGeom>
              <a:avLst/>
              <a:gdLst/>
              <a:ahLst/>
              <a:cxnLst/>
              <a:rect l="l" t="t" r="r" b="b"/>
              <a:pathLst>
                <a:path w="1524000" h="609600">
                  <a:moveTo>
                    <a:pt x="0" y="304800"/>
                  </a:moveTo>
                  <a:lnTo>
                    <a:pt x="11034" y="252806"/>
                  </a:lnTo>
                  <a:lnTo>
                    <a:pt x="42918" y="203670"/>
                  </a:lnTo>
                  <a:lnTo>
                    <a:pt x="93822" y="158123"/>
                  </a:lnTo>
                  <a:lnTo>
                    <a:pt x="125835" y="136924"/>
                  </a:lnTo>
                  <a:lnTo>
                    <a:pt x="161917" y="116895"/>
                  </a:lnTo>
                  <a:lnTo>
                    <a:pt x="201840" y="98130"/>
                  </a:lnTo>
                  <a:lnTo>
                    <a:pt x="245375" y="80718"/>
                  </a:lnTo>
                  <a:lnTo>
                    <a:pt x="292293" y="64751"/>
                  </a:lnTo>
                  <a:lnTo>
                    <a:pt x="342366" y="50321"/>
                  </a:lnTo>
                  <a:lnTo>
                    <a:pt x="395364" y="37518"/>
                  </a:lnTo>
                  <a:lnTo>
                    <a:pt x="451060" y="26435"/>
                  </a:lnTo>
                  <a:lnTo>
                    <a:pt x="509225" y="17161"/>
                  </a:lnTo>
                  <a:lnTo>
                    <a:pt x="569630" y="9790"/>
                  </a:lnTo>
                  <a:lnTo>
                    <a:pt x="632047" y="4412"/>
                  </a:lnTo>
                  <a:lnTo>
                    <a:pt x="696246" y="1118"/>
                  </a:lnTo>
                  <a:lnTo>
                    <a:pt x="762000" y="0"/>
                  </a:lnTo>
                  <a:lnTo>
                    <a:pt x="827753" y="1118"/>
                  </a:lnTo>
                  <a:lnTo>
                    <a:pt x="891952" y="4412"/>
                  </a:lnTo>
                  <a:lnTo>
                    <a:pt x="954369" y="9790"/>
                  </a:lnTo>
                  <a:lnTo>
                    <a:pt x="1014774" y="17161"/>
                  </a:lnTo>
                  <a:lnTo>
                    <a:pt x="1072939" y="26435"/>
                  </a:lnTo>
                  <a:lnTo>
                    <a:pt x="1128635" y="37518"/>
                  </a:lnTo>
                  <a:lnTo>
                    <a:pt x="1181633" y="50321"/>
                  </a:lnTo>
                  <a:lnTo>
                    <a:pt x="1231706" y="64751"/>
                  </a:lnTo>
                  <a:lnTo>
                    <a:pt x="1278624" y="80718"/>
                  </a:lnTo>
                  <a:lnTo>
                    <a:pt x="1322159" y="98130"/>
                  </a:lnTo>
                  <a:lnTo>
                    <a:pt x="1362082" y="116895"/>
                  </a:lnTo>
                  <a:lnTo>
                    <a:pt x="1398164" y="136924"/>
                  </a:lnTo>
                  <a:lnTo>
                    <a:pt x="1430177" y="158123"/>
                  </a:lnTo>
                  <a:lnTo>
                    <a:pt x="1481081" y="203670"/>
                  </a:lnTo>
                  <a:lnTo>
                    <a:pt x="1512965" y="252806"/>
                  </a:lnTo>
                  <a:lnTo>
                    <a:pt x="1524000" y="304800"/>
                  </a:lnTo>
                  <a:lnTo>
                    <a:pt x="1521203" y="331090"/>
                  </a:lnTo>
                  <a:lnTo>
                    <a:pt x="1499515" y="381722"/>
                  </a:lnTo>
                  <a:lnTo>
                    <a:pt x="1457892" y="429142"/>
                  </a:lnTo>
                  <a:lnTo>
                    <a:pt x="1398164" y="472619"/>
                  </a:lnTo>
                  <a:lnTo>
                    <a:pt x="1362082" y="492650"/>
                  </a:lnTo>
                  <a:lnTo>
                    <a:pt x="1322159" y="511419"/>
                  </a:lnTo>
                  <a:lnTo>
                    <a:pt x="1278624" y="528836"/>
                  </a:lnTo>
                  <a:lnTo>
                    <a:pt x="1231706" y="544809"/>
                  </a:lnTo>
                  <a:lnTo>
                    <a:pt x="1181633" y="559246"/>
                  </a:lnTo>
                  <a:lnTo>
                    <a:pt x="1128635" y="572055"/>
                  </a:lnTo>
                  <a:lnTo>
                    <a:pt x="1072939" y="583145"/>
                  </a:lnTo>
                  <a:lnTo>
                    <a:pt x="1014774" y="592424"/>
                  </a:lnTo>
                  <a:lnTo>
                    <a:pt x="954369" y="599801"/>
                  </a:lnTo>
                  <a:lnTo>
                    <a:pt x="891952" y="605183"/>
                  </a:lnTo>
                  <a:lnTo>
                    <a:pt x="827753" y="608480"/>
                  </a:lnTo>
                  <a:lnTo>
                    <a:pt x="762000" y="609600"/>
                  </a:lnTo>
                  <a:lnTo>
                    <a:pt x="696246" y="608480"/>
                  </a:lnTo>
                  <a:lnTo>
                    <a:pt x="632047" y="605183"/>
                  </a:lnTo>
                  <a:lnTo>
                    <a:pt x="569630" y="599801"/>
                  </a:lnTo>
                  <a:lnTo>
                    <a:pt x="509225" y="592424"/>
                  </a:lnTo>
                  <a:lnTo>
                    <a:pt x="451060" y="583145"/>
                  </a:lnTo>
                  <a:lnTo>
                    <a:pt x="395364" y="572055"/>
                  </a:lnTo>
                  <a:lnTo>
                    <a:pt x="342366" y="559246"/>
                  </a:lnTo>
                  <a:lnTo>
                    <a:pt x="292293" y="544809"/>
                  </a:lnTo>
                  <a:lnTo>
                    <a:pt x="245375" y="528836"/>
                  </a:lnTo>
                  <a:lnTo>
                    <a:pt x="201840" y="511419"/>
                  </a:lnTo>
                  <a:lnTo>
                    <a:pt x="161917" y="492650"/>
                  </a:lnTo>
                  <a:lnTo>
                    <a:pt x="125835" y="472619"/>
                  </a:lnTo>
                  <a:lnTo>
                    <a:pt x="93822" y="451420"/>
                  </a:lnTo>
                  <a:lnTo>
                    <a:pt x="42918" y="405879"/>
                  </a:lnTo>
                  <a:lnTo>
                    <a:pt x="11034" y="356761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978267" y="3236720"/>
            <a:ext cx="55613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ty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168900" y="3111500"/>
            <a:ext cx="1549400" cy="635000"/>
            <a:chOff x="5168900" y="3111500"/>
            <a:chExt cx="1549400" cy="635000"/>
          </a:xfrm>
        </p:grpSpPr>
        <p:sp>
          <p:nvSpPr>
            <p:cNvPr id="18" name="object 18"/>
            <p:cNvSpPr/>
            <p:nvPr/>
          </p:nvSpPr>
          <p:spPr>
            <a:xfrm>
              <a:off x="5181600" y="3124200"/>
              <a:ext cx="1524000" cy="609600"/>
            </a:xfrm>
            <a:custGeom>
              <a:avLst/>
              <a:gdLst/>
              <a:ahLst/>
              <a:cxnLst/>
              <a:rect l="l" t="t" r="r" b="b"/>
              <a:pathLst>
                <a:path w="1524000" h="609600">
                  <a:moveTo>
                    <a:pt x="762000" y="0"/>
                  </a:moveTo>
                  <a:lnTo>
                    <a:pt x="696246" y="1119"/>
                  </a:lnTo>
                  <a:lnTo>
                    <a:pt x="632047" y="4416"/>
                  </a:lnTo>
                  <a:lnTo>
                    <a:pt x="569630" y="9798"/>
                  </a:lnTo>
                  <a:lnTo>
                    <a:pt x="509225" y="17175"/>
                  </a:lnTo>
                  <a:lnTo>
                    <a:pt x="451060" y="26454"/>
                  </a:lnTo>
                  <a:lnTo>
                    <a:pt x="395364" y="37544"/>
                  </a:lnTo>
                  <a:lnTo>
                    <a:pt x="342366" y="50353"/>
                  </a:lnTo>
                  <a:lnTo>
                    <a:pt x="292293" y="64790"/>
                  </a:lnTo>
                  <a:lnTo>
                    <a:pt x="245375" y="80763"/>
                  </a:lnTo>
                  <a:lnTo>
                    <a:pt x="201840" y="98180"/>
                  </a:lnTo>
                  <a:lnTo>
                    <a:pt x="161917" y="116949"/>
                  </a:lnTo>
                  <a:lnTo>
                    <a:pt x="125835" y="136980"/>
                  </a:lnTo>
                  <a:lnTo>
                    <a:pt x="93822" y="158179"/>
                  </a:lnTo>
                  <a:lnTo>
                    <a:pt x="42918" y="203720"/>
                  </a:lnTo>
                  <a:lnTo>
                    <a:pt x="11034" y="252838"/>
                  </a:lnTo>
                  <a:lnTo>
                    <a:pt x="0" y="304800"/>
                  </a:lnTo>
                  <a:lnTo>
                    <a:pt x="2796" y="331090"/>
                  </a:lnTo>
                  <a:lnTo>
                    <a:pt x="24484" y="381722"/>
                  </a:lnTo>
                  <a:lnTo>
                    <a:pt x="66107" y="429142"/>
                  </a:lnTo>
                  <a:lnTo>
                    <a:pt x="125835" y="472619"/>
                  </a:lnTo>
                  <a:lnTo>
                    <a:pt x="161917" y="492650"/>
                  </a:lnTo>
                  <a:lnTo>
                    <a:pt x="201840" y="511419"/>
                  </a:lnTo>
                  <a:lnTo>
                    <a:pt x="245375" y="528836"/>
                  </a:lnTo>
                  <a:lnTo>
                    <a:pt x="292293" y="544809"/>
                  </a:lnTo>
                  <a:lnTo>
                    <a:pt x="342366" y="559246"/>
                  </a:lnTo>
                  <a:lnTo>
                    <a:pt x="395364" y="572055"/>
                  </a:lnTo>
                  <a:lnTo>
                    <a:pt x="451060" y="583145"/>
                  </a:lnTo>
                  <a:lnTo>
                    <a:pt x="509225" y="592424"/>
                  </a:lnTo>
                  <a:lnTo>
                    <a:pt x="569630" y="599801"/>
                  </a:lnTo>
                  <a:lnTo>
                    <a:pt x="632047" y="605183"/>
                  </a:lnTo>
                  <a:lnTo>
                    <a:pt x="696246" y="608480"/>
                  </a:lnTo>
                  <a:lnTo>
                    <a:pt x="762000" y="609600"/>
                  </a:lnTo>
                  <a:lnTo>
                    <a:pt x="827753" y="608480"/>
                  </a:lnTo>
                  <a:lnTo>
                    <a:pt x="891952" y="605183"/>
                  </a:lnTo>
                  <a:lnTo>
                    <a:pt x="954369" y="599801"/>
                  </a:lnTo>
                  <a:lnTo>
                    <a:pt x="1014774" y="592424"/>
                  </a:lnTo>
                  <a:lnTo>
                    <a:pt x="1072939" y="583145"/>
                  </a:lnTo>
                  <a:lnTo>
                    <a:pt x="1128635" y="572055"/>
                  </a:lnTo>
                  <a:lnTo>
                    <a:pt x="1181633" y="559246"/>
                  </a:lnTo>
                  <a:lnTo>
                    <a:pt x="1231706" y="544809"/>
                  </a:lnTo>
                  <a:lnTo>
                    <a:pt x="1278624" y="528836"/>
                  </a:lnTo>
                  <a:lnTo>
                    <a:pt x="1322159" y="511419"/>
                  </a:lnTo>
                  <a:lnTo>
                    <a:pt x="1362082" y="492650"/>
                  </a:lnTo>
                  <a:lnTo>
                    <a:pt x="1398164" y="472619"/>
                  </a:lnTo>
                  <a:lnTo>
                    <a:pt x="1430177" y="451420"/>
                  </a:lnTo>
                  <a:lnTo>
                    <a:pt x="1481081" y="405879"/>
                  </a:lnTo>
                  <a:lnTo>
                    <a:pt x="1512965" y="356761"/>
                  </a:lnTo>
                  <a:lnTo>
                    <a:pt x="1524000" y="304800"/>
                  </a:lnTo>
                  <a:lnTo>
                    <a:pt x="1521203" y="278509"/>
                  </a:lnTo>
                  <a:lnTo>
                    <a:pt x="1499515" y="227877"/>
                  </a:lnTo>
                  <a:lnTo>
                    <a:pt x="1457892" y="180457"/>
                  </a:lnTo>
                  <a:lnTo>
                    <a:pt x="1398164" y="136980"/>
                  </a:lnTo>
                  <a:lnTo>
                    <a:pt x="1362082" y="116949"/>
                  </a:lnTo>
                  <a:lnTo>
                    <a:pt x="1322159" y="98180"/>
                  </a:lnTo>
                  <a:lnTo>
                    <a:pt x="1278624" y="80763"/>
                  </a:lnTo>
                  <a:lnTo>
                    <a:pt x="1231706" y="64790"/>
                  </a:lnTo>
                  <a:lnTo>
                    <a:pt x="1181633" y="50353"/>
                  </a:lnTo>
                  <a:lnTo>
                    <a:pt x="1128635" y="37544"/>
                  </a:lnTo>
                  <a:lnTo>
                    <a:pt x="1072939" y="26454"/>
                  </a:lnTo>
                  <a:lnTo>
                    <a:pt x="1014774" y="17175"/>
                  </a:lnTo>
                  <a:lnTo>
                    <a:pt x="954369" y="9798"/>
                  </a:lnTo>
                  <a:lnTo>
                    <a:pt x="891952" y="4416"/>
                  </a:lnTo>
                  <a:lnTo>
                    <a:pt x="827753" y="1119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81600" y="3124200"/>
              <a:ext cx="1524000" cy="609600"/>
            </a:xfrm>
            <a:custGeom>
              <a:avLst/>
              <a:gdLst/>
              <a:ahLst/>
              <a:cxnLst/>
              <a:rect l="l" t="t" r="r" b="b"/>
              <a:pathLst>
                <a:path w="1524000" h="609600">
                  <a:moveTo>
                    <a:pt x="0" y="304800"/>
                  </a:moveTo>
                  <a:lnTo>
                    <a:pt x="11034" y="252838"/>
                  </a:lnTo>
                  <a:lnTo>
                    <a:pt x="42918" y="203720"/>
                  </a:lnTo>
                  <a:lnTo>
                    <a:pt x="93822" y="158179"/>
                  </a:lnTo>
                  <a:lnTo>
                    <a:pt x="125835" y="136980"/>
                  </a:lnTo>
                  <a:lnTo>
                    <a:pt x="161917" y="116949"/>
                  </a:lnTo>
                  <a:lnTo>
                    <a:pt x="201840" y="98180"/>
                  </a:lnTo>
                  <a:lnTo>
                    <a:pt x="245375" y="80763"/>
                  </a:lnTo>
                  <a:lnTo>
                    <a:pt x="292293" y="64790"/>
                  </a:lnTo>
                  <a:lnTo>
                    <a:pt x="342366" y="50353"/>
                  </a:lnTo>
                  <a:lnTo>
                    <a:pt x="395364" y="37544"/>
                  </a:lnTo>
                  <a:lnTo>
                    <a:pt x="451060" y="26454"/>
                  </a:lnTo>
                  <a:lnTo>
                    <a:pt x="509225" y="17175"/>
                  </a:lnTo>
                  <a:lnTo>
                    <a:pt x="569630" y="9798"/>
                  </a:lnTo>
                  <a:lnTo>
                    <a:pt x="632047" y="4416"/>
                  </a:lnTo>
                  <a:lnTo>
                    <a:pt x="696246" y="1119"/>
                  </a:lnTo>
                  <a:lnTo>
                    <a:pt x="762000" y="0"/>
                  </a:lnTo>
                  <a:lnTo>
                    <a:pt x="827753" y="1119"/>
                  </a:lnTo>
                  <a:lnTo>
                    <a:pt x="891952" y="4416"/>
                  </a:lnTo>
                  <a:lnTo>
                    <a:pt x="954369" y="9798"/>
                  </a:lnTo>
                  <a:lnTo>
                    <a:pt x="1014774" y="17175"/>
                  </a:lnTo>
                  <a:lnTo>
                    <a:pt x="1072939" y="26454"/>
                  </a:lnTo>
                  <a:lnTo>
                    <a:pt x="1128635" y="37544"/>
                  </a:lnTo>
                  <a:lnTo>
                    <a:pt x="1181633" y="50353"/>
                  </a:lnTo>
                  <a:lnTo>
                    <a:pt x="1231706" y="64790"/>
                  </a:lnTo>
                  <a:lnTo>
                    <a:pt x="1278624" y="80763"/>
                  </a:lnTo>
                  <a:lnTo>
                    <a:pt x="1322159" y="98180"/>
                  </a:lnTo>
                  <a:lnTo>
                    <a:pt x="1362082" y="116949"/>
                  </a:lnTo>
                  <a:lnTo>
                    <a:pt x="1398164" y="136980"/>
                  </a:lnTo>
                  <a:lnTo>
                    <a:pt x="1430177" y="158179"/>
                  </a:lnTo>
                  <a:lnTo>
                    <a:pt x="1481081" y="203720"/>
                  </a:lnTo>
                  <a:lnTo>
                    <a:pt x="1512965" y="252838"/>
                  </a:lnTo>
                  <a:lnTo>
                    <a:pt x="1524000" y="304800"/>
                  </a:lnTo>
                  <a:lnTo>
                    <a:pt x="1521203" y="331090"/>
                  </a:lnTo>
                  <a:lnTo>
                    <a:pt x="1499515" y="381722"/>
                  </a:lnTo>
                  <a:lnTo>
                    <a:pt x="1457892" y="429142"/>
                  </a:lnTo>
                  <a:lnTo>
                    <a:pt x="1398164" y="472619"/>
                  </a:lnTo>
                  <a:lnTo>
                    <a:pt x="1362082" y="492650"/>
                  </a:lnTo>
                  <a:lnTo>
                    <a:pt x="1322159" y="511419"/>
                  </a:lnTo>
                  <a:lnTo>
                    <a:pt x="1278624" y="528836"/>
                  </a:lnTo>
                  <a:lnTo>
                    <a:pt x="1231706" y="544809"/>
                  </a:lnTo>
                  <a:lnTo>
                    <a:pt x="1181633" y="559246"/>
                  </a:lnTo>
                  <a:lnTo>
                    <a:pt x="1128635" y="572055"/>
                  </a:lnTo>
                  <a:lnTo>
                    <a:pt x="1072939" y="583145"/>
                  </a:lnTo>
                  <a:lnTo>
                    <a:pt x="1014774" y="592424"/>
                  </a:lnTo>
                  <a:lnTo>
                    <a:pt x="954369" y="599801"/>
                  </a:lnTo>
                  <a:lnTo>
                    <a:pt x="891952" y="605183"/>
                  </a:lnTo>
                  <a:lnTo>
                    <a:pt x="827753" y="608480"/>
                  </a:lnTo>
                  <a:lnTo>
                    <a:pt x="762000" y="609600"/>
                  </a:lnTo>
                  <a:lnTo>
                    <a:pt x="696246" y="608480"/>
                  </a:lnTo>
                  <a:lnTo>
                    <a:pt x="632047" y="605183"/>
                  </a:lnTo>
                  <a:lnTo>
                    <a:pt x="569630" y="599801"/>
                  </a:lnTo>
                  <a:lnTo>
                    <a:pt x="509225" y="592424"/>
                  </a:lnTo>
                  <a:lnTo>
                    <a:pt x="451060" y="583145"/>
                  </a:lnTo>
                  <a:lnTo>
                    <a:pt x="395364" y="572055"/>
                  </a:lnTo>
                  <a:lnTo>
                    <a:pt x="342366" y="559246"/>
                  </a:lnTo>
                  <a:lnTo>
                    <a:pt x="292293" y="544809"/>
                  </a:lnTo>
                  <a:lnTo>
                    <a:pt x="245375" y="528836"/>
                  </a:lnTo>
                  <a:lnTo>
                    <a:pt x="201840" y="511419"/>
                  </a:lnTo>
                  <a:lnTo>
                    <a:pt x="161917" y="492650"/>
                  </a:lnTo>
                  <a:lnTo>
                    <a:pt x="125835" y="472619"/>
                  </a:lnTo>
                  <a:lnTo>
                    <a:pt x="93822" y="451420"/>
                  </a:lnTo>
                  <a:lnTo>
                    <a:pt x="42918" y="405879"/>
                  </a:lnTo>
                  <a:lnTo>
                    <a:pt x="11034" y="356761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659882" y="3264534"/>
            <a:ext cx="74091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eet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43000" y="3726815"/>
            <a:ext cx="2667000" cy="1073785"/>
          </a:xfrm>
          <a:custGeom>
            <a:avLst/>
            <a:gdLst/>
            <a:ahLst/>
            <a:cxnLst/>
            <a:rect l="l" t="t" r="r" b="b"/>
            <a:pathLst>
              <a:path w="2667000" h="1073785">
                <a:moveTo>
                  <a:pt x="0" y="0"/>
                </a:moveTo>
                <a:lnTo>
                  <a:pt x="2019300" y="1073785"/>
                </a:lnTo>
              </a:path>
              <a:path w="2667000" h="1073785">
                <a:moveTo>
                  <a:pt x="2438400" y="6985"/>
                </a:moveTo>
                <a:lnTo>
                  <a:pt x="2667000" y="1073785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53000" y="3706114"/>
            <a:ext cx="3200400" cy="1094740"/>
          </a:xfrm>
          <a:custGeom>
            <a:avLst/>
            <a:gdLst/>
            <a:ahLst/>
            <a:cxnLst/>
            <a:rect l="l" t="t" r="r" b="b"/>
            <a:pathLst>
              <a:path w="3200400" h="1094739">
                <a:moveTo>
                  <a:pt x="990600" y="27686"/>
                </a:moveTo>
                <a:lnTo>
                  <a:pt x="0" y="1094486"/>
                </a:lnTo>
              </a:path>
              <a:path w="3200400" h="1094739">
                <a:moveTo>
                  <a:pt x="3200400" y="0"/>
                </a:moveTo>
                <a:lnTo>
                  <a:pt x="571500" y="1094486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82000" y="0"/>
            <a:ext cx="762000" cy="805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10" dirty="0"/>
              <a:t>person can </a:t>
            </a:r>
            <a:r>
              <a:rPr spc="-5" dirty="0"/>
              <a:t>be further classified </a:t>
            </a:r>
            <a:r>
              <a:rPr spc="-15" dirty="0"/>
              <a:t>into following </a:t>
            </a:r>
            <a:r>
              <a:rPr spc="-5" dirty="0"/>
              <a:t>entity</a:t>
            </a:r>
            <a:r>
              <a:rPr spc="10" dirty="0"/>
              <a:t> </a:t>
            </a:r>
            <a:r>
              <a:rPr spc="-5" dirty="0"/>
              <a:t>sets: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322" y="1297572"/>
            <a:ext cx="8511477" cy="220252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400" spc="-10" dirty="0" smtClean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400" spc="-1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10" dirty="0" smtClean="0">
                <a:latin typeface="Carlito"/>
                <a:cs typeface="Carlito"/>
              </a:rPr>
              <a:t>Cu</a:t>
            </a:r>
            <a:r>
              <a:rPr sz="2400" spc="-10" dirty="0" smtClean="0">
                <a:latin typeface="Carlito"/>
                <a:cs typeface="Carlito"/>
              </a:rPr>
              <a:t>stomer</a:t>
            </a:r>
            <a:r>
              <a:rPr lang="en-US" sz="2400" spc="-10" dirty="0" smtClean="0">
                <a:latin typeface="Carlito"/>
                <a:cs typeface="Carlito"/>
              </a:rPr>
              <a:t> </a:t>
            </a:r>
            <a:r>
              <a:rPr sz="2400" spc="-15" dirty="0" smtClean="0">
                <a:latin typeface="Carlito"/>
                <a:cs typeface="Carlito"/>
              </a:rPr>
              <a:t>Attributes</a:t>
            </a:r>
            <a:endParaRPr lang="en-US" sz="2400" spc="-15" dirty="0" smtClean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 smtClean="0">
                <a:latin typeface="Carlito"/>
                <a:cs typeface="Carlito"/>
              </a:rPr>
              <a:t>{</a:t>
            </a:r>
            <a:r>
              <a:rPr sz="2400" spc="-10" dirty="0" err="1" smtClean="0">
                <a:latin typeface="Carlito"/>
                <a:cs typeface="Carlito"/>
              </a:rPr>
              <a:t>customer_id,customer_name,customer_street</a:t>
            </a:r>
            <a:r>
              <a:rPr sz="2400" spc="-10" dirty="0">
                <a:latin typeface="Carlito"/>
                <a:cs typeface="Carlito"/>
              </a:rPr>
              <a:t>,  </a:t>
            </a:r>
            <a:r>
              <a:rPr sz="2400" spc="-15" dirty="0">
                <a:latin typeface="Carlito"/>
                <a:cs typeface="Carlito"/>
              </a:rPr>
              <a:t>customer_city,credit_rating}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4657" y="5562600"/>
            <a:ext cx="2362200" cy="7620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customer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5178" y="3728084"/>
            <a:ext cx="1701800" cy="635000"/>
            <a:chOff x="285178" y="3728084"/>
            <a:chExt cx="1701800" cy="635000"/>
          </a:xfrm>
        </p:grpSpPr>
        <p:sp>
          <p:nvSpPr>
            <p:cNvPr id="6" name="object 6"/>
            <p:cNvSpPr/>
            <p:nvPr/>
          </p:nvSpPr>
          <p:spPr>
            <a:xfrm>
              <a:off x="297878" y="3740784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838200" y="0"/>
                  </a:moveTo>
                  <a:lnTo>
                    <a:pt x="769454" y="1009"/>
                  </a:lnTo>
                  <a:lnTo>
                    <a:pt x="702238" y="3987"/>
                  </a:lnTo>
                  <a:lnTo>
                    <a:pt x="636769" y="8854"/>
                  </a:lnTo>
                  <a:lnTo>
                    <a:pt x="573262" y="15532"/>
                  </a:lnTo>
                  <a:lnTo>
                    <a:pt x="511933" y="23943"/>
                  </a:lnTo>
                  <a:lnTo>
                    <a:pt x="452997" y="34008"/>
                  </a:lnTo>
                  <a:lnTo>
                    <a:pt x="396670" y="45650"/>
                  </a:lnTo>
                  <a:lnTo>
                    <a:pt x="343168" y="58789"/>
                  </a:lnTo>
                  <a:lnTo>
                    <a:pt x="292707" y="73348"/>
                  </a:lnTo>
                  <a:lnTo>
                    <a:pt x="245502" y="89249"/>
                  </a:lnTo>
                  <a:lnTo>
                    <a:pt x="201768" y="106412"/>
                  </a:lnTo>
                  <a:lnTo>
                    <a:pt x="161723" y="124760"/>
                  </a:lnTo>
                  <a:lnTo>
                    <a:pt x="125580" y="144215"/>
                  </a:lnTo>
                  <a:lnTo>
                    <a:pt x="65869" y="186130"/>
                  </a:lnTo>
                  <a:lnTo>
                    <a:pt x="24360" y="231531"/>
                  </a:lnTo>
                  <a:lnTo>
                    <a:pt x="2778" y="279792"/>
                  </a:lnTo>
                  <a:lnTo>
                    <a:pt x="0" y="304800"/>
                  </a:lnTo>
                  <a:lnTo>
                    <a:pt x="2778" y="329790"/>
                  </a:lnTo>
                  <a:lnTo>
                    <a:pt x="24360" y="378027"/>
                  </a:lnTo>
                  <a:lnTo>
                    <a:pt x="65869" y="423416"/>
                  </a:lnTo>
                  <a:lnTo>
                    <a:pt x="125580" y="465328"/>
                  </a:lnTo>
                  <a:lnTo>
                    <a:pt x="161723" y="484784"/>
                  </a:lnTo>
                  <a:lnTo>
                    <a:pt x="201768" y="503135"/>
                  </a:lnTo>
                  <a:lnTo>
                    <a:pt x="245502" y="520303"/>
                  </a:lnTo>
                  <a:lnTo>
                    <a:pt x="292707" y="536208"/>
                  </a:lnTo>
                  <a:lnTo>
                    <a:pt x="343168" y="550773"/>
                  </a:lnTo>
                  <a:lnTo>
                    <a:pt x="396670" y="563919"/>
                  </a:lnTo>
                  <a:lnTo>
                    <a:pt x="452997" y="575567"/>
                  </a:lnTo>
                  <a:lnTo>
                    <a:pt x="511933" y="585638"/>
                  </a:lnTo>
                  <a:lnTo>
                    <a:pt x="573262" y="594055"/>
                  </a:lnTo>
                  <a:lnTo>
                    <a:pt x="636769" y="600738"/>
                  </a:lnTo>
                  <a:lnTo>
                    <a:pt x="702238" y="605609"/>
                  </a:lnTo>
                  <a:lnTo>
                    <a:pt x="769454" y="608589"/>
                  </a:lnTo>
                  <a:lnTo>
                    <a:pt x="838200" y="609600"/>
                  </a:lnTo>
                  <a:lnTo>
                    <a:pt x="906952" y="608589"/>
                  </a:lnTo>
                  <a:lnTo>
                    <a:pt x="974171" y="605609"/>
                  </a:lnTo>
                  <a:lnTo>
                    <a:pt x="1039642" y="600738"/>
                  </a:lnTo>
                  <a:lnTo>
                    <a:pt x="1103149" y="594055"/>
                  </a:lnTo>
                  <a:lnTo>
                    <a:pt x="1164477" y="585638"/>
                  </a:lnTo>
                  <a:lnTo>
                    <a:pt x="1223411" y="575567"/>
                  </a:lnTo>
                  <a:lnTo>
                    <a:pt x="1279733" y="563919"/>
                  </a:lnTo>
                  <a:lnTo>
                    <a:pt x="1333230" y="550773"/>
                  </a:lnTo>
                  <a:lnTo>
                    <a:pt x="1383686" y="536208"/>
                  </a:lnTo>
                  <a:lnTo>
                    <a:pt x="1430885" y="520303"/>
                  </a:lnTo>
                  <a:lnTo>
                    <a:pt x="1474611" y="503135"/>
                  </a:lnTo>
                  <a:lnTo>
                    <a:pt x="1514650" y="484784"/>
                  </a:lnTo>
                  <a:lnTo>
                    <a:pt x="1550785" y="465328"/>
                  </a:lnTo>
                  <a:lnTo>
                    <a:pt x="1610484" y="423416"/>
                  </a:lnTo>
                  <a:lnTo>
                    <a:pt x="1651983" y="378027"/>
                  </a:lnTo>
                  <a:lnTo>
                    <a:pt x="1673558" y="329790"/>
                  </a:lnTo>
                  <a:lnTo>
                    <a:pt x="1676336" y="304800"/>
                  </a:lnTo>
                  <a:lnTo>
                    <a:pt x="1673558" y="279792"/>
                  </a:lnTo>
                  <a:lnTo>
                    <a:pt x="1651983" y="231531"/>
                  </a:lnTo>
                  <a:lnTo>
                    <a:pt x="1610484" y="186130"/>
                  </a:lnTo>
                  <a:lnTo>
                    <a:pt x="1550785" y="144215"/>
                  </a:lnTo>
                  <a:lnTo>
                    <a:pt x="1514650" y="124760"/>
                  </a:lnTo>
                  <a:lnTo>
                    <a:pt x="1474611" y="106412"/>
                  </a:lnTo>
                  <a:lnTo>
                    <a:pt x="1430885" y="89249"/>
                  </a:lnTo>
                  <a:lnTo>
                    <a:pt x="1383686" y="73348"/>
                  </a:lnTo>
                  <a:lnTo>
                    <a:pt x="1333230" y="58789"/>
                  </a:lnTo>
                  <a:lnTo>
                    <a:pt x="1279733" y="45650"/>
                  </a:lnTo>
                  <a:lnTo>
                    <a:pt x="1223411" y="34008"/>
                  </a:lnTo>
                  <a:lnTo>
                    <a:pt x="1164477" y="23943"/>
                  </a:lnTo>
                  <a:lnTo>
                    <a:pt x="1103149" y="15532"/>
                  </a:lnTo>
                  <a:lnTo>
                    <a:pt x="1039642" y="8854"/>
                  </a:lnTo>
                  <a:lnTo>
                    <a:pt x="974171" y="3987"/>
                  </a:lnTo>
                  <a:lnTo>
                    <a:pt x="906952" y="1009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7878" y="3740784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0" y="304800"/>
                  </a:moveTo>
                  <a:lnTo>
                    <a:pt x="10970" y="255343"/>
                  </a:lnTo>
                  <a:lnTo>
                    <a:pt x="42731" y="208434"/>
                  </a:lnTo>
                  <a:lnTo>
                    <a:pt x="93557" y="164697"/>
                  </a:lnTo>
                  <a:lnTo>
                    <a:pt x="161723" y="124760"/>
                  </a:lnTo>
                  <a:lnTo>
                    <a:pt x="201768" y="106412"/>
                  </a:lnTo>
                  <a:lnTo>
                    <a:pt x="245502" y="89249"/>
                  </a:lnTo>
                  <a:lnTo>
                    <a:pt x="292707" y="73348"/>
                  </a:lnTo>
                  <a:lnTo>
                    <a:pt x="343168" y="58789"/>
                  </a:lnTo>
                  <a:lnTo>
                    <a:pt x="396670" y="45650"/>
                  </a:lnTo>
                  <a:lnTo>
                    <a:pt x="452997" y="34008"/>
                  </a:lnTo>
                  <a:lnTo>
                    <a:pt x="511933" y="23943"/>
                  </a:lnTo>
                  <a:lnTo>
                    <a:pt x="573262" y="15532"/>
                  </a:lnTo>
                  <a:lnTo>
                    <a:pt x="636769" y="8854"/>
                  </a:lnTo>
                  <a:lnTo>
                    <a:pt x="702238" y="3987"/>
                  </a:lnTo>
                  <a:lnTo>
                    <a:pt x="769454" y="1009"/>
                  </a:lnTo>
                  <a:lnTo>
                    <a:pt x="838200" y="0"/>
                  </a:lnTo>
                  <a:lnTo>
                    <a:pt x="906952" y="1009"/>
                  </a:lnTo>
                  <a:lnTo>
                    <a:pt x="974171" y="3987"/>
                  </a:lnTo>
                  <a:lnTo>
                    <a:pt x="1039642" y="8854"/>
                  </a:lnTo>
                  <a:lnTo>
                    <a:pt x="1103149" y="15532"/>
                  </a:lnTo>
                  <a:lnTo>
                    <a:pt x="1164477" y="23943"/>
                  </a:lnTo>
                  <a:lnTo>
                    <a:pt x="1223411" y="34008"/>
                  </a:lnTo>
                  <a:lnTo>
                    <a:pt x="1279733" y="45650"/>
                  </a:lnTo>
                  <a:lnTo>
                    <a:pt x="1333230" y="58789"/>
                  </a:lnTo>
                  <a:lnTo>
                    <a:pt x="1383686" y="73348"/>
                  </a:lnTo>
                  <a:lnTo>
                    <a:pt x="1430885" y="89249"/>
                  </a:lnTo>
                  <a:lnTo>
                    <a:pt x="1474611" y="106412"/>
                  </a:lnTo>
                  <a:lnTo>
                    <a:pt x="1514650" y="124760"/>
                  </a:lnTo>
                  <a:lnTo>
                    <a:pt x="1550785" y="144215"/>
                  </a:lnTo>
                  <a:lnTo>
                    <a:pt x="1610484" y="186130"/>
                  </a:lnTo>
                  <a:lnTo>
                    <a:pt x="1651983" y="231531"/>
                  </a:lnTo>
                  <a:lnTo>
                    <a:pt x="1673558" y="279792"/>
                  </a:lnTo>
                  <a:lnTo>
                    <a:pt x="1676336" y="304800"/>
                  </a:lnTo>
                  <a:lnTo>
                    <a:pt x="1673558" y="329790"/>
                  </a:lnTo>
                  <a:lnTo>
                    <a:pt x="1651983" y="378027"/>
                  </a:lnTo>
                  <a:lnTo>
                    <a:pt x="1610484" y="423416"/>
                  </a:lnTo>
                  <a:lnTo>
                    <a:pt x="1550785" y="465328"/>
                  </a:lnTo>
                  <a:lnTo>
                    <a:pt x="1514650" y="484784"/>
                  </a:lnTo>
                  <a:lnTo>
                    <a:pt x="1474611" y="503135"/>
                  </a:lnTo>
                  <a:lnTo>
                    <a:pt x="1430885" y="520303"/>
                  </a:lnTo>
                  <a:lnTo>
                    <a:pt x="1383686" y="536208"/>
                  </a:lnTo>
                  <a:lnTo>
                    <a:pt x="1333230" y="550773"/>
                  </a:lnTo>
                  <a:lnTo>
                    <a:pt x="1279733" y="563919"/>
                  </a:lnTo>
                  <a:lnTo>
                    <a:pt x="1223411" y="575567"/>
                  </a:lnTo>
                  <a:lnTo>
                    <a:pt x="1164477" y="585638"/>
                  </a:lnTo>
                  <a:lnTo>
                    <a:pt x="1103149" y="594055"/>
                  </a:lnTo>
                  <a:lnTo>
                    <a:pt x="1039642" y="600738"/>
                  </a:lnTo>
                  <a:lnTo>
                    <a:pt x="974171" y="605609"/>
                  </a:lnTo>
                  <a:lnTo>
                    <a:pt x="906952" y="608589"/>
                  </a:lnTo>
                  <a:lnTo>
                    <a:pt x="838200" y="609600"/>
                  </a:lnTo>
                  <a:lnTo>
                    <a:pt x="769454" y="608589"/>
                  </a:lnTo>
                  <a:lnTo>
                    <a:pt x="702238" y="605609"/>
                  </a:lnTo>
                  <a:lnTo>
                    <a:pt x="636769" y="600738"/>
                  </a:lnTo>
                  <a:lnTo>
                    <a:pt x="573262" y="594055"/>
                  </a:lnTo>
                  <a:lnTo>
                    <a:pt x="511933" y="585638"/>
                  </a:lnTo>
                  <a:lnTo>
                    <a:pt x="452997" y="575567"/>
                  </a:lnTo>
                  <a:lnTo>
                    <a:pt x="396670" y="563919"/>
                  </a:lnTo>
                  <a:lnTo>
                    <a:pt x="343168" y="550773"/>
                  </a:lnTo>
                  <a:lnTo>
                    <a:pt x="292707" y="536208"/>
                  </a:lnTo>
                  <a:lnTo>
                    <a:pt x="245502" y="520303"/>
                  </a:lnTo>
                  <a:lnTo>
                    <a:pt x="201768" y="503135"/>
                  </a:lnTo>
                  <a:lnTo>
                    <a:pt x="161723" y="484784"/>
                  </a:lnTo>
                  <a:lnTo>
                    <a:pt x="125580" y="465328"/>
                  </a:lnTo>
                  <a:lnTo>
                    <a:pt x="65869" y="423416"/>
                  </a:lnTo>
                  <a:lnTo>
                    <a:pt x="24360" y="378027"/>
                  </a:lnTo>
                  <a:lnTo>
                    <a:pt x="2778" y="32979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28598" y="3743959"/>
            <a:ext cx="175093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005" marR="5080" indent="-40894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c</a:t>
            </a:r>
            <a:r>
              <a:rPr sz="18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</a:t>
            </a:r>
            <a:r>
              <a:rPr sz="18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s</a:t>
            </a:r>
            <a:r>
              <a:rPr sz="18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t</a:t>
            </a:r>
            <a:r>
              <a:rPr sz="18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omer_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id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73300" y="3734942"/>
            <a:ext cx="1549400" cy="635000"/>
            <a:chOff x="2273300" y="3734942"/>
            <a:chExt cx="1549400" cy="635000"/>
          </a:xfrm>
        </p:grpSpPr>
        <p:sp>
          <p:nvSpPr>
            <p:cNvPr id="10" name="object 10"/>
            <p:cNvSpPr/>
            <p:nvPr/>
          </p:nvSpPr>
          <p:spPr>
            <a:xfrm>
              <a:off x="2286000" y="3747642"/>
              <a:ext cx="1524000" cy="609600"/>
            </a:xfrm>
            <a:custGeom>
              <a:avLst/>
              <a:gdLst/>
              <a:ahLst/>
              <a:cxnLst/>
              <a:rect l="l" t="t" r="r" b="b"/>
              <a:pathLst>
                <a:path w="1524000" h="609600">
                  <a:moveTo>
                    <a:pt x="762000" y="0"/>
                  </a:moveTo>
                  <a:lnTo>
                    <a:pt x="696246" y="1119"/>
                  </a:lnTo>
                  <a:lnTo>
                    <a:pt x="632047" y="4416"/>
                  </a:lnTo>
                  <a:lnTo>
                    <a:pt x="569630" y="9798"/>
                  </a:lnTo>
                  <a:lnTo>
                    <a:pt x="509225" y="17175"/>
                  </a:lnTo>
                  <a:lnTo>
                    <a:pt x="451060" y="26454"/>
                  </a:lnTo>
                  <a:lnTo>
                    <a:pt x="395364" y="37544"/>
                  </a:lnTo>
                  <a:lnTo>
                    <a:pt x="342366" y="50353"/>
                  </a:lnTo>
                  <a:lnTo>
                    <a:pt x="292293" y="64790"/>
                  </a:lnTo>
                  <a:lnTo>
                    <a:pt x="245375" y="80763"/>
                  </a:lnTo>
                  <a:lnTo>
                    <a:pt x="201840" y="98180"/>
                  </a:lnTo>
                  <a:lnTo>
                    <a:pt x="161917" y="116949"/>
                  </a:lnTo>
                  <a:lnTo>
                    <a:pt x="125835" y="136980"/>
                  </a:lnTo>
                  <a:lnTo>
                    <a:pt x="93822" y="158179"/>
                  </a:lnTo>
                  <a:lnTo>
                    <a:pt x="42918" y="203720"/>
                  </a:lnTo>
                  <a:lnTo>
                    <a:pt x="11034" y="252838"/>
                  </a:lnTo>
                  <a:lnTo>
                    <a:pt x="0" y="304799"/>
                  </a:lnTo>
                  <a:lnTo>
                    <a:pt x="2796" y="331108"/>
                  </a:lnTo>
                  <a:lnTo>
                    <a:pt x="24484" y="381764"/>
                  </a:lnTo>
                  <a:lnTo>
                    <a:pt x="66107" y="429197"/>
                  </a:lnTo>
                  <a:lnTo>
                    <a:pt x="125835" y="472675"/>
                  </a:lnTo>
                  <a:lnTo>
                    <a:pt x="161917" y="492704"/>
                  </a:lnTo>
                  <a:lnTo>
                    <a:pt x="201840" y="511469"/>
                  </a:lnTo>
                  <a:lnTo>
                    <a:pt x="245375" y="528881"/>
                  </a:lnTo>
                  <a:lnTo>
                    <a:pt x="292293" y="544848"/>
                  </a:lnTo>
                  <a:lnTo>
                    <a:pt x="342366" y="559278"/>
                  </a:lnTo>
                  <a:lnTo>
                    <a:pt x="395364" y="572081"/>
                  </a:lnTo>
                  <a:lnTo>
                    <a:pt x="451060" y="583164"/>
                  </a:lnTo>
                  <a:lnTo>
                    <a:pt x="509225" y="592438"/>
                  </a:lnTo>
                  <a:lnTo>
                    <a:pt x="569630" y="599809"/>
                  </a:lnTo>
                  <a:lnTo>
                    <a:pt x="632047" y="605187"/>
                  </a:lnTo>
                  <a:lnTo>
                    <a:pt x="696246" y="608481"/>
                  </a:lnTo>
                  <a:lnTo>
                    <a:pt x="762000" y="609599"/>
                  </a:lnTo>
                  <a:lnTo>
                    <a:pt x="827753" y="608481"/>
                  </a:lnTo>
                  <a:lnTo>
                    <a:pt x="891952" y="605187"/>
                  </a:lnTo>
                  <a:lnTo>
                    <a:pt x="954369" y="599809"/>
                  </a:lnTo>
                  <a:lnTo>
                    <a:pt x="1014774" y="592438"/>
                  </a:lnTo>
                  <a:lnTo>
                    <a:pt x="1072939" y="583164"/>
                  </a:lnTo>
                  <a:lnTo>
                    <a:pt x="1128635" y="572081"/>
                  </a:lnTo>
                  <a:lnTo>
                    <a:pt x="1181633" y="559278"/>
                  </a:lnTo>
                  <a:lnTo>
                    <a:pt x="1231706" y="544848"/>
                  </a:lnTo>
                  <a:lnTo>
                    <a:pt x="1278624" y="528881"/>
                  </a:lnTo>
                  <a:lnTo>
                    <a:pt x="1322159" y="511469"/>
                  </a:lnTo>
                  <a:lnTo>
                    <a:pt x="1362082" y="492704"/>
                  </a:lnTo>
                  <a:lnTo>
                    <a:pt x="1398164" y="472675"/>
                  </a:lnTo>
                  <a:lnTo>
                    <a:pt x="1430177" y="451476"/>
                  </a:lnTo>
                  <a:lnTo>
                    <a:pt x="1481081" y="405929"/>
                  </a:lnTo>
                  <a:lnTo>
                    <a:pt x="1512965" y="356793"/>
                  </a:lnTo>
                  <a:lnTo>
                    <a:pt x="1524000" y="304799"/>
                  </a:lnTo>
                  <a:lnTo>
                    <a:pt x="1521203" y="278509"/>
                  </a:lnTo>
                  <a:lnTo>
                    <a:pt x="1499515" y="227877"/>
                  </a:lnTo>
                  <a:lnTo>
                    <a:pt x="1457892" y="180457"/>
                  </a:lnTo>
                  <a:lnTo>
                    <a:pt x="1398164" y="136980"/>
                  </a:lnTo>
                  <a:lnTo>
                    <a:pt x="1362082" y="116949"/>
                  </a:lnTo>
                  <a:lnTo>
                    <a:pt x="1322159" y="98180"/>
                  </a:lnTo>
                  <a:lnTo>
                    <a:pt x="1278624" y="80763"/>
                  </a:lnTo>
                  <a:lnTo>
                    <a:pt x="1231706" y="64790"/>
                  </a:lnTo>
                  <a:lnTo>
                    <a:pt x="1181633" y="50353"/>
                  </a:lnTo>
                  <a:lnTo>
                    <a:pt x="1128635" y="37544"/>
                  </a:lnTo>
                  <a:lnTo>
                    <a:pt x="1072939" y="26454"/>
                  </a:lnTo>
                  <a:lnTo>
                    <a:pt x="1014774" y="17175"/>
                  </a:lnTo>
                  <a:lnTo>
                    <a:pt x="954369" y="9798"/>
                  </a:lnTo>
                  <a:lnTo>
                    <a:pt x="891952" y="4416"/>
                  </a:lnTo>
                  <a:lnTo>
                    <a:pt x="827753" y="1119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6000" y="3747642"/>
              <a:ext cx="1524000" cy="609600"/>
            </a:xfrm>
            <a:custGeom>
              <a:avLst/>
              <a:gdLst/>
              <a:ahLst/>
              <a:cxnLst/>
              <a:rect l="l" t="t" r="r" b="b"/>
              <a:pathLst>
                <a:path w="1524000" h="609600">
                  <a:moveTo>
                    <a:pt x="0" y="304799"/>
                  </a:moveTo>
                  <a:lnTo>
                    <a:pt x="11034" y="252838"/>
                  </a:lnTo>
                  <a:lnTo>
                    <a:pt x="42918" y="203720"/>
                  </a:lnTo>
                  <a:lnTo>
                    <a:pt x="93822" y="158179"/>
                  </a:lnTo>
                  <a:lnTo>
                    <a:pt x="125835" y="136980"/>
                  </a:lnTo>
                  <a:lnTo>
                    <a:pt x="161917" y="116949"/>
                  </a:lnTo>
                  <a:lnTo>
                    <a:pt x="201840" y="98180"/>
                  </a:lnTo>
                  <a:lnTo>
                    <a:pt x="245375" y="80763"/>
                  </a:lnTo>
                  <a:lnTo>
                    <a:pt x="292293" y="64790"/>
                  </a:lnTo>
                  <a:lnTo>
                    <a:pt x="342366" y="50353"/>
                  </a:lnTo>
                  <a:lnTo>
                    <a:pt x="395364" y="37544"/>
                  </a:lnTo>
                  <a:lnTo>
                    <a:pt x="451060" y="26454"/>
                  </a:lnTo>
                  <a:lnTo>
                    <a:pt x="509225" y="17175"/>
                  </a:lnTo>
                  <a:lnTo>
                    <a:pt x="569630" y="9798"/>
                  </a:lnTo>
                  <a:lnTo>
                    <a:pt x="632047" y="4416"/>
                  </a:lnTo>
                  <a:lnTo>
                    <a:pt x="696246" y="1119"/>
                  </a:lnTo>
                  <a:lnTo>
                    <a:pt x="762000" y="0"/>
                  </a:lnTo>
                  <a:lnTo>
                    <a:pt x="827753" y="1119"/>
                  </a:lnTo>
                  <a:lnTo>
                    <a:pt x="891952" y="4416"/>
                  </a:lnTo>
                  <a:lnTo>
                    <a:pt x="954369" y="9798"/>
                  </a:lnTo>
                  <a:lnTo>
                    <a:pt x="1014774" y="17175"/>
                  </a:lnTo>
                  <a:lnTo>
                    <a:pt x="1072939" y="26454"/>
                  </a:lnTo>
                  <a:lnTo>
                    <a:pt x="1128635" y="37544"/>
                  </a:lnTo>
                  <a:lnTo>
                    <a:pt x="1181633" y="50353"/>
                  </a:lnTo>
                  <a:lnTo>
                    <a:pt x="1231706" y="64790"/>
                  </a:lnTo>
                  <a:lnTo>
                    <a:pt x="1278624" y="80763"/>
                  </a:lnTo>
                  <a:lnTo>
                    <a:pt x="1322159" y="98180"/>
                  </a:lnTo>
                  <a:lnTo>
                    <a:pt x="1362082" y="116949"/>
                  </a:lnTo>
                  <a:lnTo>
                    <a:pt x="1398164" y="136980"/>
                  </a:lnTo>
                  <a:lnTo>
                    <a:pt x="1430177" y="158179"/>
                  </a:lnTo>
                  <a:lnTo>
                    <a:pt x="1481081" y="203720"/>
                  </a:lnTo>
                  <a:lnTo>
                    <a:pt x="1512965" y="252838"/>
                  </a:lnTo>
                  <a:lnTo>
                    <a:pt x="1524000" y="304799"/>
                  </a:lnTo>
                  <a:lnTo>
                    <a:pt x="1521203" y="331108"/>
                  </a:lnTo>
                  <a:lnTo>
                    <a:pt x="1499515" y="381764"/>
                  </a:lnTo>
                  <a:lnTo>
                    <a:pt x="1457892" y="429197"/>
                  </a:lnTo>
                  <a:lnTo>
                    <a:pt x="1398164" y="472675"/>
                  </a:lnTo>
                  <a:lnTo>
                    <a:pt x="1362082" y="492704"/>
                  </a:lnTo>
                  <a:lnTo>
                    <a:pt x="1322159" y="511469"/>
                  </a:lnTo>
                  <a:lnTo>
                    <a:pt x="1278624" y="528881"/>
                  </a:lnTo>
                  <a:lnTo>
                    <a:pt x="1231706" y="544848"/>
                  </a:lnTo>
                  <a:lnTo>
                    <a:pt x="1181633" y="559278"/>
                  </a:lnTo>
                  <a:lnTo>
                    <a:pt x="1128635" y="572081"/>
                  </a:lnTo>
                  <a:lnTo>
                    <a:pt x="1072939" y="583164"/>
                  </a:lnTo>
                  <a:lnTo>
                    <a:pt x="1014774" y="592438"/>
                  </a:lnTo>
                  <a:lnTo>
                    <a:pt x="954369" y="599809"/>
                  </a:lnTo>
                  <a:lnTo>
                    <a:pt x="891952" y="605187"/>
                  </a:lnTo>
                  <a:lnTo>
                    <a:pt x="827753" y="608481"/>
                  </a:lnTo>
                  <a:lnTo>
                    <a:pt x="762000" y="609599"/>
                  </a:lnTo>
                  <a:lnTo>
                    <a:pt x="696246" y="608481"/>
                  </a:lnTo>
                  <a:lnTo>
                    <a:pt x="632047" y="605187"/>
                  </a:lnTo>
                  <a:lnTo>
                    <a:pt x="569630" y="599809"/>
                  </a:lnTo>
                  <a:lnTo>
                    <a:pt x="509225" y="592438"/>
                  </a:lnTo>
                  <a:lnTo>
                    <a:pt x="451060" y="583164"/>
                  </a:lnTo>
                  <a:lnTo>
                    <a:pt x="395364" y="572081"/>
                  </a:lnTo>
                  <a:lnTo>
                    <a:pt x="342366" y="559278"/>
                  </a:lnTo>
                  <a:lnTo>
                    <a:pt x="292293" y="544848"/>
                  </a:lnTo>
                  <a:lnTo>
                    <a:pt x="245375" y="528881"/>
                  </a:lnTo>
                  <a:lnTo>
                    <a:pt x="201840" y="511469"/>
                  </a:lnTo>
                  <a:lnTo>
                    <a:pt x="161917" y="492704"/>
                  </a:lnTo>
                  <a:lnTo>
                    <a:pt x="125835" y="472675"/>
                  </a:lnTo>
                  <a:lnTo>
                    <a:pt x="93822" y="451476"/>
                  </a:lnTo>
                  <a:lnTo>
                    <a:pt x="42918" y="405929"/>
                  </a:lnTo>
                  <a:lnTo>
                    <a:pt x="11034" y="356793"/>
                  </a:lnTo>
                  <a:lnTo>
                    <a:pt x="0" y="30479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625344" y="3750945"/>
            <a:ext cx="98120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 marR="5080" indent="-508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Cu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ome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r_name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87800" y="3728084"/>
            <a:ext cx="1549400" cy="635000"/>
            <a:chOff x="3987800" y="3728084"/>
            <a:chExt cx="1549400" cy="635000"/>
          </a:xfrm>
        </p:grpSpPr>
        <p:sp>
          <p:nvSpPr>
            <p:cNvPr id="14" name="object 14"/>
            <p:cNvSpPr/>
            <p:nvPr/>
          </p:nvSpPr>
          <p:spPr>
            <a:xfrm>
              <a:off x="4000500" y="3740784"/>
              <a:ext cx="1524000" cy="609600"/>
            </a:xfrm>
            <a:custGeom>
              <a:avLst/>
              <a:gdLst/>
              <a:ahLst/>
              <a:cxnLst/>
              <a:rect l="l" t="t" r="r" b="b"/>
              <a:pathLst>
                <a:path w="1524000" h="609600">
                  <a:moveTo>
                    <a:pt x="762000" y="0"/>
                  </a:moveTo>
                  <a:lnTo>
                    <a:pt x="696246" y="1118"/>
                  </a:lnTo>
                  <a:lnTo>
                    <a:pt x="632047" y="4412"/>
                  </a:lnTo>
                  <a:lnTo>
                    <a:pt x="569630" y="9790"/>
                  </a:lnTo>
                  <a:lnTo>
                    <a:pt x="509225" y="17161"/>
                  </a:lnTo>
                  <a:lnTo>
                    <a:pt x="451060" y="26435"/>
                  </a:lnTo>
                  <a:lnTo>
                    <a:pt x="395364" y="37518"/>
                  </a:lnTo>
                  <a:lnTo>
                    <a:pt x="342366" y="50321"/>
                  </a:lnTo>
                  <a:lnTo>
                    <a:pt x="292293" y="64751"/>
                  </a:lnTo>
                  <a:lnTo>
                    <a:pt x="245375" y="80718"/>
                  </a:lnTo>
                  <a:lnTo>
                    <a:pt x="201840" y="98130"/>
                  </a:lnTo>
                  <a:lnTo>
                    <a:pt x="161917" y="116895"/>
                  </a:lnTo>
                  <a:lnTo>
                    <a:pt x="125835" y="136924"/>
                  </a:lnTo>
                  <a:lnTo>
                    <a:pt x="93822" y="158123"/>
                  </a:lnTo>
                  <a:lnTo>
                    <a:pt x="42918" y="203670"/>
                  </a:lnTo>
                  <a:lnTo>
                    <a:pt x="11034" y="252806"/>
                  </a:lnTo>
                  <a:lnTo>
                    <a:pt x="0" y="304800"/>
                  </a:lnTo>
                  <a:lnTo>
                    <a:pt x="2796" y="331090"/>
                  </a:lnTo>
                  <a:lnTo>
                    <a:pt x="24484" y="381722"/>
                  </a:lnTo>
                  <a:lnTo>
                    <a:pt x="66107" y="429142"/>
                  </a:lnTo>
                  <a:lnTo>
                    <a:pt x="125835" y="472619"/>
                  </a:lnTo>
                  <a:lnTo>
                    <a:pt x="161917" y="492650"/>
                  </a:lnTo>
                  <a:lnTo>
                    <a:pt x="201840" y="511419"/>
                  </a:lnTo>
                  <a:lnTo>
                    <a:pt x="245375" y="528836"/>
                  </a:lnTo>
                  <a:lnTo>
                    <a:pt x="292293" y="544809"/>
                  </a:lnTo>
                  <a:lnTo>
                    <a:pt x="342366" y="559246"/>
                  </a:lnTo>
                  <a:lnTo>
                    <a:pt x="395364" y="572055"/>
                  </a:lnTo>
                  <a:lnTo>
                    <a:pt x="451060" y="583145"/>
                  </a:lnTo>
                  <a:lnTo>
                    <a:pt x="509225" y="592424"/>
                  </a:lnTo>
                  <a:lnTo>
                    <a:pt x="569630" y="599801"/>
                  </a:lnTo>
                  <a:lnTo>
                    <a:pt x="632047" y="605183"/>
                  </a:lnTo>
                  <a:lnTo>
                    <a:pt x="696246" y="608480"/>
                  </a:lnTo>
                  <a:lnTo>
                    <a:pt x="762000" y="609600"/>
                  </a:lnTo>
                  <a:lnTo>
                    <a:pt x="827753" y="608480"/>
                  </a:lnTo>
                  <a:lnTo>
                    <a:pt x="891952" y="605183"/>
                  </a:lnTo>
                  <a:lnTo>
                    <a:pt x="954369" y="599801"/>
                  </a:lnTo>
                  <a:lnTo>
                    <a:pt x="1014774" y="592424"/>
                  </a:lnTo>
                  <a:lnTo>
                    <a:pt x="1072939" y="583145"/>
                  </a:lnTo>
                  <a:lnTo>
                    <a:pt x="1128635" y="572055"/>
                  </a:lnTo>
                  <a:lnTo>
                    <a:pt x="1181633" y="559246"/>
                  </a:lnTo>
                  <a:lnTo>
                    <a:pt x="1231706" y="544809"/>
                  </a:lnTo>
                  <a:lnTo>
                    <a:pt x="1278624" y="528836"/>
                  </a:lnTo>
                  <a:lnTo>
                    <a:pt x="1322159" y="511419"/>
                  </a:lnTo>
                  <a:lnTo>
                    <a:pt x="1362082" y="492650"/>
                  </a:lnTo>
                  <a:lnTo>
                    <a:pt x="1398164" y="472619"/>
                  </a:lnTo>
                  <a:lnTo>
                    <a:pt x="1430177" y="451420"/>
                  </a:lnTo>
                  <a:lnTo>
                    <a:pt x="1481081" y="405879"/>
                  </a:lnTo>
                  <a:lnTo>
                    <a:pt x="1512965" y="356761"/>
                  </a:lnTo>
                  <a:lnTo>
                    <a:pt x="1524000" y="304800"/>
                  </a:lnTo>
                  <a:lnTo>
                    <a:pt x="1521203" y="278491"/>
                  </a:lnTo>
                  <a:lnTo>
                    <a:pt x="1499515" y="227835"/>
                  </a:lnTo>
                  <a:lnTo>
                    <a:pt x="1457892" y="180402"/>
                  </a:lnTo>
                  <a:lnTo>
                    <a:pt x="1398164" y="136924"/>
                  </a:lnTo>
                  <a:lnTo>
                    <a:pt x="1362082" y="116895"/>
                  </a:lnTo>
                  <a:lnTo>
                    <a:pt x="1322159" y="98130"/>
                  </a:lnTo>
                  <a:lnTo>
                    <a:pt x="1278624" y="80718"/>
                  </a:lnTo>
                  <a:lnTo>
                    <a:pt x="1231706" y="64751"/>
                  </a:lnTo>
                  <a:lnTo>
                    <a:pt x="1181633" y="50321"/>
                  </a:lnTo>
                  <a:lnTo>
                    <a:pt x="1128635" y="37518"/>
                  </a:lnTo>
                  <a:lnTo>
                    <a:pt x="1072939" y="26435"/>
                  </a:lnTo>
                  <a:lnTo>
                    <a:pt x="1014774" y="17161"/>
                  </a:lnTo>
                  <a:lnTo>
                    <a:pt x="954369" y="9790"/>
                  </a:lnTo>
                  <a:lnTo>
                    <a:pt x="891952" y="4412"/>
                  </a:lnTo>
                  <a:lnTo>
                    <a:pt x="827753" y="1118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00500" y="3740784"/>
              <a:ext cx="1524000" cy="609600"/>
            </a:xfrm>
            <a:custGeom>
              <a:avLst/>
              <a:gdLst/>
              <a:ahLst/>
              <a:cxnLst/>
              <a:rect l="l" t="t" r="r" b="b"/>
              <a:pathLst>
                <a:path w="1524000" h="609600">
                  <a:moveTo>
                    <a:pt x="0" y="304800"/>
                  </a:moveTo>
                  <a:lnTo>
                    <a:pt x="11034" y="252806"/>
                  </a:lnTo>
                  <a:lnTo>
                    <a:pt x="42918" y="203670"/>
                  </a:lnTo>
                  <a:lnTo>
                    <a:pt x="93822" y="158123"/>
                  </a:lnTo>
                  <a:lnTo>
                    <a:pt x="125835" y="136924"/>
                  </a:lnTo>
                  <a:lnTo>
                    <a:pt x="161917" y="116895"/>
                  </a:lnTo>
                  <a:lnTo>
                    <a:pt x="201840" y="98130"/>
                  </a:lnTo>
                  <a:lnTo>
                    <a:pt x="245375" y="80718"/>
                  </a:lnTo>
                  <a:lnTo>
                    <a:pt x="292293" y="64751"/>
                  </a:lnTo>
                  <a:lnTo>
                    <a:pt x="342366" y="50321"/>
                  </a:lnTo>
                  <a:lnTo>
                    <a:pt x="395364" y="37518"/>
                  </a:lnTo>
                  <a:lnTo>
                    <a:pt x="451060" y="26435"/>
                  </a:lnTo>
                  <a:lnTo>
                    <a:pt x="509225" y="17161"/>
                  </a:lnTo>
                  <a:lnTo>
                    <a:pt x="569630" y="9790"/>
                  </a:lnTo>
                  <a:lnTo>
                    <a:pt x="632047" y="4412"/>
                  </a:lnTo>
                  <a:lnTo>
                    <a:pt x="696246" y="1118"/>
                  </a:lnTo>
                  <a:lnTo>
                    <a:pt x="762000" y="0"/>
                  </a:lnTo>
                  <a:lnTo>
                    <a:pt x="827753" y="1118"/>
                  </a:lnTo>
                  <a:lnTo>
                    <a:pt x="891952" y="4412"/>
                  </a:lnTo>
                  <a:lnTo>
                    <a:pt x="954369" y="9790"/>
                  </a:lnTo>
                  <a:lnTo>
                    <a:pt x="1014774" y="17161"/>
                  </a:lnTo>
                  <a:lnTo>
                    <a:pt x="1072939" y="26435"/>
                  </a:lnTo>
                  <a:lnTo>
                    <a:pt x="1128635" y="37518"/>
                  </a:lnTo>
                  <a:lnTo>
                    <a:pt x="1181633" y="50321"/>
                  </a:lnTo>
                  <a:lnTo>
                    <a:pt x="1231706" y="64751"/>
                  </a:lnTo>
                  <a:lnTo>
                    <a:pt x="1278624" y="80718"/>
                  </a:lnTo>
                  <a:lnTo>
                    <a:pt x="1322159" y="98130"/>
                  </a:lnTo>
                  <a:lnTo>
                    <a:pt x="1362082" y="116895"/>
                  </a:lnTo>
                  <a:lnTo>
                    <a:pt x="1398164" y="136924"/>
                  </a:lnTo>
                  <a:lnTo>
                    <a:pt x="1430177" y="158123"/>
                  </a:lnTo>
                  <a:lnTo>
                    <a:pt x="1481081" y="203670"/>
                  </a:lnTo>
                  <a:lnTo>
                    <a:pt x="1512965" y="252806"/>
                  </a:lnTo>
                  <a:lnTo>
                    <a:pt x="1524000" y="304800"/>
                  </a:lnTo>
                  <a:lnTo>
                    <a:pt x="1521203" y="331090"/>
                  </a:lnTo>
                  <a:lnTo>
                    <a:pt x="1499515" y="381722"/>
                  </a:lnTo>
                  <a:lnTo>
                    <a:pt x="1457892" y="429142"/>
                  </a:lnTo>
                  <a:lnTo>
                    <a:pt x="1398164" y="472619"/>
                  </a:lnTo>
                  <a:lnTo>
                    <a:pt x="1362082" y="492650"/>
                  </a:lnTo>
                  <a:lnTo>
                    <a:pt x="1322159" y="511419"/>
                  </a:lnTo>
                  <a:lnTo>
                    <a:pt x="1278624" y="528836"/>
                  </a:lnTo>
                  <a:lnTo>
                    <a:pt x="1231706" y="544809"/>
                  </a:lnTo>
                  <a:lnTo>
                    <a:pt x="1181633" y="559246"/>
                  </a:lnTo>
                  <a:lnTo>
                    <a:pt x="1128635" y="572055"/>
                  </a:lnTo>
                  <a:lnTo>
                    <a:pt x="1072939" y="583145"/>
                  </a:lnTo>
                  <a:lnTo>
                    <a:pt x="1014774" y="592424"/>
                  </a:lnTo>
                  <a:lnTo>
                    <a:pt x="954369" y="599801"/>
                  </a:lnTo>
                  <a:lnTo>
                    <a:pt x="891952" y="605183"/>
                  </a:lnTo>
                  <a:lnTo>
                    <a:pt x="827753" y="608480"/>
                  </a:lnTo>
                  <a:lnTo>
                    <a:pt x="762000" y="609600"/>
                  </a:lnTo>
                  <a:lnTo>
                    <a:pt x="696246" y="608480"/>
                  </a:lnTo>
                  <a:lnTo>
                    <a:pt x="632047" y="605183"/>
                  </a:lnTo>
                  <a:lnTo>
                    <a:pt x="569630" y="599801"/>
                  </a:lnTo>
                  <a:lnTo>
                    <a:pt x="509225" y="592424"/>
                  </a:lnTo>
                  <a:lnTo>
                    <a:pt x="451060" y="583145"/>
                  </a:lnTo>
                  <a:lnTo>
                    <a:pt x="395364" y="572055"/>
                  </a:lnTo>
                  <a:lnTo>
                    <a:pt x="342366" y="559246"/>
                  </a:lnTo>
                  <a:lnTo>
                    <a:pt x="292293" y="544809"/>
                  </a:lnTo>
                  <a:lnTo>
                    <a:pt x="245375" y="528836"/>
                  </a:lnTo>
                  <a:lnTo>
                    <a:pt x="201840" y="511419"/>
                  </a:lnTo>
                  <a:lnTo>
                    <a:pt x="161917" y="492650"/>
                  </a:lnTo>
                  <a:lnTo>
                    <a:pt x="125835" y="472619"/>
                  </a:lnTo>
                  <a:lnTo>
                    <a:pt x="93822" y="451420"/>
                  </a:lnTo>
                  <a:lnTo>
                    <a:pt x="42918" y="405879"/>
                  </a:lnTo>
                  <a:lnTo>
                    <a:pt x="11034" y="356761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12664" y="3743959"/>
            <a:ext cx="108458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omer</a:t>
            </a:r>
            <a:endParaRPr sz="1800" dirty="0">
              <a:latin typeface="Carlito"/>
              <a:cs typeface="Carlito"/>
            </a:endParaRPr>
          </a:p>
          <a:p>
            <a:pPr marL="12192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_street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778500" y="3693414"/>
            <a:ext cx="1549400" cy="635000"/>
            <a:chOff x="5778500" y="3693414"/>
            <a:chExt cx="1549400" cy="635000"/>
          </a:xfrm>
        </p:grpSpPr>
        <p:sp>
          <p:nvSpPr>
            <p:cNvPr id="18" name="object 18"/>
            <p:cNvSpPr/>
            <p:nvPr/>
          </p:nvSpPr>
          <p:spPr>
            <a:xfrm>
              <a:off x="5791200" y="3706114"/>
              <a:ext cx="1524000" cy="609600"/>
            </a:xfrm>
            <a:custGeom>
              <a:avLst/>
              <a:gdLst/>
              <a:ahLst/>
              <a:cxnLst/>
              <a:rect l="l" t="t" r="r" b="b"/>
              <a:pathLst>
                <a:path w="1524000" h="609600">
                  <a:moveTo>
                    <a:pt x="762000" y="0"/>
                  </a:moveTo>
                  <a:lnTo>
                    <a:pt x="696246" y="1118"/>
                  </a:lnTo>
                  <a:lnTo>
                    <a:pt x="632047" y="4412"/>
                  </a:lnTo>
                  <a:lnTo>
                    <a:pt x="569630" y="9790"/>
                  </a:lnTo>
                  <a:lnTo>
                    <a:pt x="509225" y="17161"/>
                  </a:lnTo>
                  <a:lnTo>
                    <a:pt x="451060" y="26435"/>
                  </a:lnTo>
                  <a:lnTo>
                    <a:pt x="395364" y="37518"/>
                  </a:lnTo>
                  <a:lnTo>
                    <a:pt x="342366" y="50321"/>
                  </a:lnTo>
                  <a:lnTo>
                    <a:pt x="292293" y="64751"/>
                  </a:lnTo>
                  <a:lnTo>
                    <a:pt x="245375" y="80718"/>
                  </a:lnTo>
                  <a:lnTo>
                    <a:pt x="201840" y="98130"/>
                  </a:lnTo>
                  <a:lnTo>
                    <a:pt x="161917" y="116895"/>
                  </a:lnTo>
                  <a:lnTo>
                    <a:pt x="125835" y="136924"/>
                  </a:lnTo>
                  <a:lnTo>
                    <a:pt x="93822" y="158123"/>
                  </a:lnTo>
                  <a:lnTo>
                    <a:pt x="42918" y="203670"/>
                  </a:lnTo>
                  <a:lnTo>
                    <a:pt x="11034" y="252806"/>
                  </a:lnTo>
                  <a:lnTo>
                    <a:pt x="0" y="304800"/>
                  </a:lnTo>
                  <a:lnTo>
                    <a:pt x="2796" y="331090"/>
                  </a:lnTo>
                  <a:lnTo>
                    <a:pt x="24484" y="381722"/>
                  </a:lnTo>
                  <a:lnTo>
                    <a:pt x="66107" y="429142"/>
                  </a:lnTo>
                  <a:lnTo>
                    <a:pt x="125835" y="472619"/>
                  </a:lnTo>
                  <a:lnTo>
                    <a:pt x="161917" y="492650"/>
                  </a:lnTo>
                  <a:lnTo>
                    <a:pt x="201840" y="511419"/>
                  </a:lnTo>
                  <a:lnTo>
                    <a:pt x="245375" y="528836"/>
                  </a:lnTo>
                  <a:lnTo>
                    <a:pt x="292293" y="544809"/>
                  </a:lnTo>
                  <a:lnTo>
                    <a:pt x="342366" y="559246"/>
                  </a:lnTo>
                  <a:lnTo>
                    <a:pt x="395364" y="572055"/>
                  </a:lnTo>
                  <a:lnTo>
                    <a:pt x="451060" y="583145"/>
                  </a:lnTo>
                  <a:lnTo>
                    <a:pt x="509225" y="592424"/>
                  </a:lnTo>
                  <a:lnTo>
                    <a:pt x="569630" y="599801"/>
                  </a:lnTo>
                  <a:lnTo>
                    <a:pt x="632047" y="605183"/>
                  </a:lnTo>
                  <a:lnTo>
                    <a:pt x="696246" y="608480"/>
                  </a:lnTo>
                  <a:lnTo>
                    <a:pt x="762000" y="609600"/>
                  </a:lnTo>
                  <a:lnTo>
                    <a:pt x="827753" y="608480"/>
                  </a:lnTo>
                  <a:lnTo>
                    <a:pt x="891952" y="605183"/>
                  </a:lnTo>
                  <a:lnTo>
                    <a:pt x="954369" y="599801"/>
                  </a:lnTo>
                  <a:lnTo>
                    <a:pt x="1014774" y="592424"/>
                  </a:lnTo>
                  <a:lnTo>
                    <a:pt x="1072939" y="583145"/>
                  </a:lnTo>
                  <a:lnTo>
                    <a:pt x="1128635" y="572055"/>
                  </a:lnTo>
                  <a:lnTo>
                    <a:pt x="1181633" y="559246"/>
                  </a:lnTo>
                  <a:lnTo>
                    <a:pt x="1231706" y="544809"/>
                  </a:lnTo>
                  <a:lnTo>
                    <a:pt x="1278624" y="528836"/>
                  </a:lnTo>
                  <a:lnTo>
                    <a:pt x="1322159" y="511419"/>
                  </a:lnTo>
                  <a:lnTo>
                    <a:pt x="1362082" y="492650"/>
                  </a:lnTo>
                  <a:lnTo>
                    <a:pt x="1398164" y="472619"/>
                  </a:lnTo>
                  <a:lnTo>
                    <a:pt x="1430177" y="451420"/>
                  </a:lnTo>
                  <a:lnTo>
                    <a:pt x="1481081" y="405879"/>
                  </a:lnTo>
                  <a:lnTo>
                    <a:pt x="1512965" y="356761"/>
                  </a:lnTo>
                  <a:lnTo>
                    <a:pt x="1524000" y="304800"/>
                  </a:lnTo>
                  <a:lnTo>
                    <a:pt x="1521203" y="278491"/>
                  </a:lnTo>
                  <a:lnTo>
                    <a:pt x="1499515" y="227835"/>
                  </a:lnTo>
                  <a:lnTo>
                    <a:pt x="1457892" y="180402"/>
                  </a:lnTo>
                  <a:lnTo>
                    <a:pt x="1398164" y="136924"/>
                  </a:lnTo>
                  <a:lnTo>
                    <a:pt x="1362082" y="116895"/>
                  </a:lnTo>
                  <a:lnTo>
                    <a:pt x="1322159" y="98130"/>
                  </a:lnTo>
                  <a:lnTo>
                    <a:pt x="1278624" y="80718"/>
                  </a:lnTo>
                  <a:lnTo>
                    <a:pt x="1231706" y="64751"/>
                  </a:lnTo>
                  <a:lnTo>
                    <a:pt x="1181633" y="50321"/>
                  </a:lnTo>
                  <a:lnTo>
                    <a:pt x="1128635" y="37518"/>
                  </a:lnTo>
                  <a:lnTo>
                    <a:pt x="1072939" y="26435"/>
                  </a:lnTo>
                  <a:lnTo>
                    <a:pt x="1014774" y="17161"/>
                  </a:lnTo>
                  <a:lnTo>
                    <a:pt x="954369" y="9790"/>
                  </a:lnTo>
                  <a:lnTo>
                    <a:pt x="891952" y="4412"/>
                  </a:lnTo>
                  <a:lnTo>
                    <a:pt x="827753" y="1118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91200" y="3706114"/>
              <a:ext cx="1524000" cy="609600"/>
            </a:xfrm>
            <a:custGeom>
              <a:avLst/>
              <a:gdLst/>
              <a:ahLst/>
              <a:cxnLst/>
              <a:rect l="l" t="t" r="r" b="b"/>
              <a:pathLst>
                <a:path w="1524000" h="609600">
                  <a:moveTo>
                    <a:pt x="0" y="304800"/>
                  </a:moveTo>
                  <a:lnTo>
                    <a:pt x="11034" y="252806"/>
                  </a:lnTo>
                  <a:lnTo>
                    <a:pt x="42918" y="203670"/>
                  </a:lnTo>
                  <a:lnTo>
                    <a:pt x="93822" y="158123"/>
                  </a:lnTo>
                  <a:lnTo>
                    <a:pt x="125835" y="136924"/>
                  </a:lnTo>
                  <a:lnTo>
                    <a:pt x="161917" y="116895"/>
                  </a:lnTo>
                  <a:lnTo>
                    <a:pt x="201840" y="98130"/>
                  </a:lnTo>
                  <a:lnTo>
                    <a:pt x="245375" y="80718"/>
                  </a:lnTo>
                  <a:lnTo>
                    <a:pt x="292293" y="64751"/>
                  </a:lnTo>
                  <a:lnTo>
                    <a:pt x="342366" y="50321"/>
                  </a:lnTo>
                  <a:lnTo>
                    <a:pt x="395364" y="37518"/>
                  </a:lnTo>
                  <a:lnTo>
                    <a:pt x="451060" y="26435"/>
                  </a:lnTo>
                  <a:lnTo>
                    <a:pt x="509225" y="17161"/>
                  </a:lnTo>
                  <a:lnTo>
                    <a:pt x="569630" y="9790"/>
                  </a:lnTo>
                  <a:lnTo>
                    <a:pt x="632047" y="4412"/>
                  </a:lnTo>
                  <a:lnTo>
                    <a:pt x="696246" y="1118"/>
                  </a:lnTo>
                  <a:lnTo>
                    <a:pt x="762000" y="0"/>
                  </a:lnTo>
                  <a:lnTo>
                    <a:pt x="827753" y="1118"/>
                  </a:lnTo>
                  <a:lnTo>
                    <a:pt x="891952" y="4412"/>
                  </a:lnTo>
                  <a:lnTo>
                    <a:pt x="954369" y="9790"/>
                  </a:lnTo>
                  <a:lnTo>
                    <a:pt x="1014774" y="17161"/>
                  </a:lnTo>
                  <a:lnTo>
                    <a:pt x="1072939" y="26435"/>
                  </a:lnTo>
                  <a:lnTo>
                    <a:pt x="1128635" y="37518"/>
                  </a:lnTo>
                  <a:lnTo>
                    <a:pt x="1181633" y="50321"/>
                  </a:lnTo>
                  <a:lnTo>
                    <a:pt x="1231706" y="64751"/>
                  </a:lnTo>
                  <a:lnTo>
                    <a:pt x="1278624" y="80718"/>
                  </a:lnTo>
                  <a:lnTo>
                    <a:pt x="1322159" y="98130"/>
                  </a:lnTo>
                  <a:lnTo>
                    <a:pt x="1362082" y="116895"/>
                  </a:lnTo>
                  <a:lnTo>
                    <a:pt x="1398164" y="136924"/>
                  </a:lnTo>
                  <a:lnTo>
                    <a:pt x="1430177" y="158123"/>
                  </a:lnTo>
                  <a:lnTo>
                    <a:pt x="1481081" y="203670"/>
                  </a:lnTo>
                  <a:lnTo>
                    <a:pt x="1512965" y="252806"/>
                  </a:lnTo>
                  <a:lnTo>
                    <a:pt x="1524000" y="304800"/>
                  </a:lnTo>
                  <a:lnTo>
                    <a:pt x="1521203" y="331090"/>
                  </a:lnTo>
                  <a:lnTo>
                    <a:pt x="1499515" y="381722"/>
                  </a:lnTo>
                  <a:lnTo>
                    <a:pt x="1457892" y="429142"/>
                  </a:lnTo>
                  <a:lnTo>
                    <a:pt x="1398164" y="472619"/>
                  </a:lnTo>
                  <a:lnTo>
                    <a:pt x="1362082" y="492650"/>
                  </a:lnTo>
                  <a:lnTo>
                    <a:pt x="1322159" y="511419"/>
                  </a:lnTo>
                  <a:lnTo>
                    <a:pt x="1278624" y="528836"/>
                  </a:lnTo>
                  <a:lnTo>
                    <a:pt x="1231706" y="544809"/>
                  </a:lnTo>
                  <a:lnTo>
                    <a:pt x="1181633" y="559246"/>
                  </a:lnTo>
                  <a:lnTo>
                    <a:pt x="1128635" y="572055"/>
                  </a:lnTo>
                  <a:lnTo>
                    <a:pt x="1072939" y="583145"/>
                  </a:lnTo>
                  <a:lnTo>
                    <a:pt x="1014774" y="592424"/>
                  </a:lnTo>
                  <a:lnTo>
                    <a:pt x="954369" y="599801"/>
                  </a:lnTo>
                  <a:lnTo>
                    <a:pt x="891952" y="605183"/>
                  </a:lnTo>
                  <a:lnTo>
                    <a:pt x="827753" y="608480"/>
                  </a:lnTo>
                  <a:lnTo>
                    <a:pt x="762000" y="609600"/>
                  </a:lnTo>
                  <a:lnTo>
                    <a:pt x="696246" y="608480"/>
                  </a:lnTo>
                  <a:lnTo>
                    <a:pt x="632047" y="605183"/>
                  </a:lnTo>
                  <a:lnTo>
                    <a:pt x="569630" y="599801"/>
                  </a:lnTo>
                  <a:lnTo>
                    <a:pt x="509225" y="592424"/>
                  </a:lnTo>
                  <a:lnTo>
                    <a:pt x="451060" y="583145"/>
                  </a:lnTo>
                  <a:lnTo>
                    <a:pt x="395364" y="572055"/>
                  </a:lnTo>
                  <a:lnTo>
                    <a:pt x="342366" y="559246"/>
                  </a:lnTo>
                  <a:lnTo>
                    <a:pt x="292293" y="544809"/>
                  </a:lnTo>
                  <a:lnTo>
                    <a:pt x="245375" y="528836"/>
                  </a:lnTo>
                  <a:lnTo>
                    <a:pt x="201840" y="511419"/>
                  </a:lnTo>
                  <a:lnTo>
                    <a:pt x="161917" y="492650"/>
                  </a:lnTo>
                  <a:lnTo>
                    <a:pt x="125835" y="472619"/>
                  </a:lnTo>
                  <a:lnTo>
                    <a:pt x="93822" y="451420"/>
                  </a:lnTo>
                  <a:lnTo>
                    <a:pt x="42918" y="405879"/>
                  </a:lnTo>
                  <a:lnTo>
                    <a:pt x="11034" y="356761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103365" y="3709542"/>
            <a:ext cx="1118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omer</a:t>
            </a:r>
            <a:endParaRPr sz="18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_city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531100" y="3658742"/>
            <a:ext cx="1397000" cy="774065"/>
            <a:chOff x="7531100" y="3658742"/>
            <a:chExt cx="1397000" cy="774065"/>
          </a:xfrm>
        </p:grpSpPr>
        <p:sp>
          <p:nvSpPr>
            <p:cNvPr id="22" name="object 22"/>
            <p:cNvSpPr/>
            <p:nvPr/>
          </p:nvSpPr>
          <p:spPr>
            <a:xfrm>
              <a:off x="7543800" y="3671442"/>
              <a:ext cx="1371600" cy="748665"/>
            </a:xfrm>
            <a:custGeom>
              <a:avLst/>
              <a:gdLst/>
              <a:ahLst/>
              <a:cxnLst/>
              <a:rect l="l" t="t" r="r" b="b"/>
              <a:pathLst>
                <a:path w="1371600" h="748664">
                  <a:moveTo>
                    <a:pt x="685800" y="0"/>
                  </a:moveTo>
                  <a:lnTo>
                    <a:pt x="623384" y="1529"/>
                  </a:lnTo>
                  <a:lnTo>
                    <a:pt x="562537" y="6028"/>
                  </a:lnTo>
                  <a:lnTo>
                    <a:pt x="503502" y="13364"/>
                  </a:lnTo>
                  <a:lnTo>
                    <a:pt x="446519" y="23407"/>
                  </a:lnTo>
                  <a:lnTo>
                    <a:pt x="391832" y="36024"/>
                  </a:lnTo>
                  <a:lnTo>
                    <a:pt x="339682" y="51082"/>
                  </a:lnTo>
                  <a:lnTo>
                    <a:pt x="290312" y="68449"/>
                  </a:lnTo>
                  <a:lnTo>
                    <a:pt x="243965" y="87994"/>
                  </a:lnTo>
                  <a:lnTo>
                    <a:pt x="200882" y="109585"/>
                  </a:lnTo>
                  <a:lnTo>
                    <a:pt x="161305" y="133088"/>
                  </a:lnTo>
                  <a:lnTo>
                    <a:pt x="125477" y="158373"/>
                  </a:lnTo>
                  <a:lnTo>
                    <a:pt x="93641" y="185307"/>
                  </a:lnTo>
                  <a:lnTo>
                    <a:pt x="66038" y="213757"/>
                  </a:lnTo>
                  <a:lnTo>
                    <a:pt x="24500" y="274681"/>
                  </a:lnTo>
                  <a:lnTo>
                    <a:pt x="2803" y="340088"/>
                  </a:lnTo>
                  <a:lnTo>
                    <a:pt x="0" y="374141"/>
                  </a:lnTo>
                  <a:lnTo>
                    <a:pt x="2803" y="408175"/>
                  </a:lnTo>
                  <a:lnTo>
                    <a:pt x="24500" y="473548"/>
                  </a:lnTo>
                  <a:lnTo>
                    <a:pt x="66038" y="534447"/>
                  </a:lnTo>
                  <a:lnTo>
                    <a:pt x="93641" y="562887"/>
                  </a:lnTo>
                  <a:lnTo>
                    <a:pt x="125477" y="589812"/>
                  </a:lnTo>
                  <a:lnTo>
                    <a:pt x="161305" y="615090"/>
                  </a:lnTo>
                  <a:lnTo>
                    <a:pt x="200882" y="638587"/>
                  </a:lnTo>
                  <a:lnTo>
                    <a:pt x="243965" y="660173"/>
                  </a:lnTo>
                  <a:lnTo>
                    <a:pt x="290312" y="679714"/>
                  </a:lnTo>
                  <a:lnTo>
                    <a:pt x="339682" y="697079"/>
                  </a:lnTo>
                  <a:lnTo>
                    <a:pt x="391832" y="712135"/>
                  </a:lnTo>
                  <a:lnTo>
                    <a:pt x="446519" y="724750"/>
                  </a:lnTo>
                  <a:lnTo>
                    <a:pt x="503502" y="734792"/>
                  </a:lnTo>
                  <a:lnTo>
                    <a:pt x="562537" y="742129"/>
                  </a:lnTo>
                  <a:lnTo>
                    <a:pt x="623384" y="746627"/>
                  </a:lnTo>
                  <a:lnTo>
                    <a:pt x="685800" y="748156"/>
                  </a:lnTo>
                  <a:lnTo>
                    <a:pt x="748215" y="746627"/>
                  </a:lnTo>
                  <a:lnTo>
                    <a:pt x="809062" y="742129"/>
                  </a:lnTo>
                  <a:lnTo>
                    <a:pt x="868097" y="734792"/>
                  </a:lnTo>
                  <a:lnTo>
                    <a:pt x="925080" y="724750"/>
                  </a:lnTo>
                  <a:lnTo>
                    <a:pt x="979767" y="712135"/>
                  </a:lnTo>
                  <a:lnTo>
                    <a:pt x="1031917" y="697079"/>
                  </a:lnTo>
                  <a:lnTo>
                    <a:pt x="1081287" y="679714"/>
                  </a:lnTo>
                  <a:lnTo>
                    <a:pt x="1127634" y="660173"/>
                  </a:lnTo>
                  <a:lnTo>
                    <a:pt x="1170717" y="638587"/>
                  </a:lnTo>
                  <a:lnTo>
                    <a:pt x="1210294" y="615090"/>
                  </a:lnTo>
                  <a:lnTo>
                    <a:pt x="1246122" y="589812"/>
                  </a:lnTo>
                  <a:lnTo>
                    <a:pt x="1277958" y="562887"/>
                  </a:lnTo>
                  <a:lnTo>
                    <a:pt x="1305561" y="534447"/>
                  </a:lnTo>
                  <a:lnTo>
                    <a:pt x="1347099" y="473548"/>
                  </a:lnTo>
                  <a:lnTo>
                    <a:pt x="1368796" y="408175"/>
                  </a:lnTo>
                  <a:lnTo>
                    <a:pt x="1371600" y="374141"/>
                  </a:lnTo>
                  <a:lnTo>
                    <a:pt x="1368796" y="340088"/>
                  </a:lnTo>
                  <a:lnTo>
                    <a:pt x="1347099" y="274681"/>
                  </a:lnTo>
                  <a:lnTo>
                    <a:pt x="1305561" y="213757"/>
                  </a:lnTo>
                  <a:lnTo>
                    <a:pt x="1277958" y="185307"/>
                  </a:lnTo>
                  <a:lnTo>
                    <a:pt x="1246122" y="158373"/>
                  </a:lnTo>
                  <a:lnTo>
                    <a:pt x="1210294" y="133088"/>
                  </a:lnTo>
                  <a:lnTo>
                    <a:pt x="1170717" y="109585"/>
                  </a:lnTo>
                  <a:lnTo>
                    <a:pt x="1127634" y="87994"/>
                  </a:lnTo>
                  <a:lnTo>
                    <a:pt x="1081287" y="68449"/>
                  </a:lnTo>
                  <a:lnTo>
                    <a:pt x="1031917" y="51082"/>
                  </a:lnTo>
                  <a:lnTo>
                    <a:pt x="979767" y="36024"/>
                  </a:lnTo>
                  <a:lnTo>
                    <a:pt x="925080" y="23407"/>
                  </a:lnTo>
                  <a:lnTo>
                    <a:pt x="868097" y="13364"/>
                  </a:lnTo>
                  <a:lnTo>
                    <a:pt x="809062" y="6028"/>
                  </a:lnTo>
                  <a:lnTo>
                    <a:pt x="748215" y="1529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43800" y="3671442"/>
              <a:ext cx="1371600" cy="748665"/>
            </a:xfrm>
            <a:custGeom>
              <a:avLst/>
              <a:gdLst/>
              <a:ahLst/>
              <a:cxnLst/>
              <a:rect l="l" t="t" r="r" b="b"/>
              <a:pathLst>
                <a:path w="1371600" h="748664">
                  <a:moveTo>
                    <a:pt x="0" y="374141"/>
                  </a:moveTo>
                  <a:lnTo>
                    <a:pt x="11050" y="306890"/>
                  </a:lnTo>
                  <a:lnTo>
                    <a:pt x="42910" y="243593"/>
                  </a:lnTo>
                  <a:lnTo>
                    <a:pt x="93641" y="185307"/>
                  </a:lnTo>
                  <a:lnTo>
                    <a:pt x="125477" y="158373"/>
                  </a:lnTo>
                  <a:lnTo>
                    <a:pt x="161305" y="133088"/>
                  </a:lnTo>
                  <a:lnTo>
                    <a:pt x="200882" y="109585"/>
                  </a:lnTo>
                  <a:lnTo>
                    <a:pt x="243965" y="87994"/>
                  </a:lnTo>
                  <a:lnTo>
                    <a:pt x="290312" y="68449"/>
                  </a:lnTo>
                  <a:lnTo>
                    <a:pt x="339682" y="51082"/>
                  </a:lnTo>
                  <a:lnTo>
                    <a:pt x="391832" y="36024"/>
                  </a:lnTo>
                  <a:lnTo>
                    <a:pt x="446519" y="23407"/>
                  </a:lnTo>
                  <a:lnTo>
                    <a:pt x="503502" y="13364"/>
                  </a:lnTo>
                  <a:lnTo>
                    <a:pt x="562537" y="6028"/>
                  </a:lnTo>
                  <a:lnTo>
                    <a:pt x="623384" y="1529"/>
                  </a:lnTo>
                  <a:lnTo>
                    <a:pt x="685800" y="0"/>
                  </a:lnTo>
                  <a:lnTo>
                    <a:pt x="748215" y="1529"/>
                  </a:lnTo>
                  <a:lnTo>
                    <a:pt x="809062" y="6028"/>
                  </a:lnTo>
                  <a:lnTo>
                    <a:pt x="868097" y="13364"/>
                  </a:lnTo>
                  <a:lnTo>
                    <a:pt x="925080" y="23407"/>
                  </a:lnTo>
                  <a:lnTo>
                    <a:pt x="979767" y="36024"/>
                  </a:lnTo>
                  <a:lnTo>
                    <a:pt x="1031917" y="51082"/>
                  </a:lnTo>
                  <a:lnTo>
                    <a:pt x="1081287" y="68449"/>
                  </a:lnTo>
                  <a:lnTo>
                    <a:pt x="1127634" y="87994"/>
                  </a:lnTo>
                  <a:lnTo>
                    <a:pt x="1170717" y="109585"/>
                  </a:lnTo>
                  <a:lnTo>
                    <a:pt x="1210294" y="133088"/>
                  </a:lnTo>
                  <a:lnTo>
                    <a:pt x="1246122" y="158373"/>
                  </a:lnTo>
                  <a:lnTo>
                    <a:pt x="1277958" y="185307"/>
                  </a:lnTo>
                  <a:lnTo>
                    <a:pt x="1305561" y="213757"/>
                  </a:lnTo>
                  <a:lnTo>
                    <a:pt x="1347099" y="274681"/>
                  </a:lnTo>
                  <a:lnTo>
                    <a:pt x="1368796" y="340088"/>
                  </a:lnTo>
                  <a:lnTo>
                    <a:pt x="1371600" y="374141"/>
                  </a:lnTo>
                  <a:lnTo>
                    <a:pt x="1368796" y="408175"/>
                  </a:lnTo>
                  <a:lnTo>
                    <a:pt x="1347099" y="473548"/>
                  </a:lnTo>
                  <a:lnTo>
                    <a:pt x="1305561" y="534447"/>
                  </a:lnTo>
                  <a:lnTo>
                    <a:pt x="1277958" y="562887"/>
                  </a:lnTo>
                  <a:lnTo>
                    <a:pt x="1246122" y="589812"/>
                  </a:lnTo>
                  <a:lnTo>
                    <a:pt x="1210294" y="615090"/>
                  </a:lnTo>
                  <a:lnTo>
                    <a:pt x="1170717" y="638587"/>
                  </a:lnTo>
                  <a:lnTo>
                    <a:pt x="1127634" y="660173"/>
                  </a:lnTo>
                  <a:lnTo>
                    <a:pt x="1081287" y="679714"/>
                  </a:lnTo>
                  <a:lnTo>
                    <a:pt x="1031917" y="697079"/>
                  </a:lnTo>
                  <a:lnTo>
                    <a:pt x="979767" y="712135"/>
                  </a:lnTo>
                  <a:lnTo>
                    <a:pt x="925080" y="724750"/>
                  </a:lnTo>
                  <a:lnTo>
                    <a:pt x="868097" y="734792"/>
                  </a:lnTo>
                  <a:lnTo>
                    <a:pt x="809062" y="742129"/>
                  </a:lnTo>
                  <a:lnTo>
                    <a:pt x="748215" y="746627"/>
                  </a:lnTo>
                  <a:lnTo>
                    <a:pt x="685800" y="748156"/>
                  </a:lnTo>
                  <a:lnTo>
                    <a:pt x="623384" y="746627"/>
                  </a:lnTo>
                  <a:lnTo>
                    <a:pt x="562537" y="742129"/>
                  </a:lnTo>
                  <a:lnTo>
                    <a:pt x="503502" y="734792"/>
                  </a:lnTo>
                  <a:lnTo>
                    <a:pt x="446519" y="724750"/>
                  </a:lnTo>
                  <a:lnTo>
                    <a:pt x="391832" y="712135"/>
                  </a:lnTo>
                  <a:lnTo>
                    <a:pt x="339682" y="697079"/>
                  </a:lnTo>
                  <a:lnTo>
                    <a:pt x="290312" y="679714"/>
                  </a:lnTo>
                  <a:lnTo>
                    <a:pt x="243965" y="660173"/>
                  </a:lnTo>
                  <a:lnTo>
                    <a:pt x="200882" y="638587"/>
                  </a:lnTo>
                  <a:lnTo>
                    <a:pt x="161305" y="615090"/>
                  </a:lnTo>
                  <a:lnTo>
                    <a:pt x="125477" y="589812"/>
                  </a:lnTo>
                  <a:lnTo>
                    <a:pt x="93641" y="562887"/>
                  </a:lnTo>
                  <a:lnTo>
                    <a:pt x="66038" y="534447"/>
                  </a:lnTo>
                  <a:lnTo>
                    <a:pt x="24500" y="473548"/>
                  </a:lnTo>
                  <a:lnTo>
                    <a:pt x="2803" y="408175"/>
                  </a:lnTo>
                  <a:lnTo>
                    <a:pt x="0" y="374141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843266" y="3743959"/>
            <a:ext cx="1072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 marR="5080" indent="-14224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t_r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ating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36078" y="4350384"/>
            <a:ext cx="2445385" cy="1212215"/>
          </a:xfrm>
          <a:custGeom>
            <a:avLst/>
            <a:gdLst/>
            <a:ahLst/>
            <a:cxnLst/>
            <a:rect l="l" t="t" r="r" b="b"/>
            <a:pathLst>
              <a:path w="2445385" h="1212214">
                <a:moveTo>
                  <a:pt x="0" y="0"/>
                </a:moveTo>
                <a:lnTo>
                  <a:pt x="2088578" y="1212214"/>
                </a:lnTo>
              </a:path>
              <a:path w="2445385" h="1212214">
                <a:moveTo>
                  <a:pt x="1911921" y="6857"/>
                </a:moveTo>
                <a:lnTo>
                  <a:pt x="2445321" y="1212214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05757" y="4315714"/>
            <a:ext cx="3823970" cy="1247140"/>
          </a:xfrm>
          <a:custGeom>
            <a:avLst/>
            <a:gdLst/>
            <a:ahLst/>
            <a:cxnLst/>
            <a:rect l="l" t="t" r="r" b="b"/>
            <a:pathLst>
              <a:path w="3823970" h="1247139">
                <a:moveTo>
                  <a:pt x="356742" y="34671"/>
                </a:moveTo>
                <a:lnTo>
                  <a:pt x="0" y="1246886"/>
                </a:lnTo>
              </a:path>
              <a:path w="3823970" h="1247139">
                <a:moveTo>
                  <a:pt x="2147442" y="0"/>
                </a:moveTo>
                <a:lnTo>
                  <a:pt x="623442" y="1246886"/>
                </a:lnTo>
              </a:path>
              <a:path w="3823970" h="1247139">
                <a:moveTo>
                  <a:pt x="3823842" y="103886"/>
                </a:moveTo>
                <a:lnTo>
                  <a:pt x="1181100" y="1246886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82000" y="0"/>
            <a:ext cx="762000" cy="805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772" y="1053179"/>
            <a:ext cx="7755255" cy="12693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employee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15" dirty="0">
                <a:latin typeface="Carlito"/>
                <a:cs typeface="Carlito"/>
              </a:rPr>
              <a:t>Attributes </a:t>
            </a:r>
            <a:r>
              <a:rPr sz="2400" spc="-5" dirty="0">
                <a:latin typeface="Carlito"/>
                <a:cs typeface="Carlito"/>
              </a:rPr>
              <a:t>-&gt;{employee_id,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employee_name,employee_street,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employee_city,salary}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62300" y="4800600"/>
            <a:ext cx="2362200" cy="7620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72199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employee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2100" y="3104514"/>
            <a:ext cx="1701800" cy="635000"/>
            <a:chOff x="292100" y="3104514"/>
            <a:chExt cx="1701800" cy="635000"/>
          </a:xfrm>
        </p:grpSpPr>
        <p:sp>
          <p:nvSpPr>
            <p:cNvPr id="5" name="object 5"/>
            <p:cNvSpPr/>
            <p:nvPr/>
          </p:nvSpPr>
          <p:spPr>
            <a:xfrm>
              <a:off x="304800" y="3117214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838200" y="0"/>
                  </a:moveTo>
                  <a:lnTo>
                    <a:pt x="769454" y="1010"/>
                  </a:lnTo>
                  <a:lnTo>
                    <a:pt x="702238" y="3990"/>
                  </a:lnTo>
                  <a:lnTo>
                    <a:pt x="636769" y="8861"/>
                  </a:lnTo>
                  <a:lnTo>
                    <a:pt x="573262" y="15544"/>
                  </a:lnTo>
                  <a:lnTo>
                    <a:pt x="511933" y="23961"/>
                  </a:lnTo>
                  <a:lnTo>
                    <a:pt x="452997" y="34032"/>
                  </a:lnTo>
                  <a:lnTo>
                    <a:pt x="396670" y="45680"/>
                  </a:lnTo>
                  <a:lnTo>
                    <a:pt x="343168" y="58826"/>
                  </a:lnTo>
                  <a:lnTo>
                    <a:pt x="292707" y="73391"/>
                  </a:lnTo>
                  <a:lnTo>
                    <a:pt x="245502" y="89296"/>
                  </a:lnTo>
                  <a:lnTo>
                    <a:pt x="201768" y="106464"/>
                  </a:lnTo>
                  <a:lnTo>
                    <a:pt x="161723" y="124815"/>
                  </a:lnTo>
                  <a:lnTo>
                    <a:pt x="125580" y="144271"/>
                  </a:lnTo>
                  <a:lnTo>
                    <a:pt x="65869" y="186183"/>
                  </a:lnTo>
                  <a:lnTo>
                    <a:pt x="24360" y="231572"/>
                  </a:lnTo>
                  <a:lnTo>
                    <a:pt x="2778" y="279809"/>
                  </a:lnTo>
                  <a:lnTo>
                    <a:pt x="0" y="304800"/>
                  </a:lnTo>
                  <a:lnTo>
                    <a:pt x="2778" y="329807"/>
                  </a:lnTo>
                  <a:lnTo>
                    <a:pt x="24360" y="378068"/>
                  </a:lnTo>
                  <a:lnTo>
                    <a:pt x="65869" y="423469"/>
                  </a:lnTo>
                  <a:lnTo>
                    <a:pt x="125580" y="465384"/>
                  </a:lnTo>
                  <a:lnTo>
                    <a:pt x="161723" y="484839"/>
                  </a:lnTo>
                  <a:lnTo>
                    <a:pt x="201768" y="503187"/>
                  </a:lnTo>
                  <a:lnTo>
                    <a:pt x="245502" y="520350"/>
                  </a:lnTo>
                  <a:lnTo>
                    <a:pt x="292707" y="536251"/>
                  </a:lnTo>
                  <a:lnTo>
                    <a:pt x="343168" y="550810"/>
                  </a:lnTo>
                  <a:lnTo>
                    <a:pt x="396670" y="563949"/>
                  </a:lnTo>
                  <a:lnTo>
                    <a:pt x="452997" y="575591"/>
                  </a:lnTo>
                  <a:lnTo>
                    <a:pt x="511933" y="585656"/>
                  </a:lnTo>
                  <a:lnTo>
                    <a:pt x="573262" y="594067"/>
                  </a:lnTo>
                  <a:lnTo>
                    <a:pt x="636769" y="600745"/>
                  </a:lnTo>
                  <a:lnTo>
                    <a:pt x="702238" y="605612"/>
                  </a:lnTo>
                  <a:lnTo>
                    <a:pt x="769454" y="608590"/>
                  </a:lnTo>
                  <a:lnTo>
                    <a:pt x="838200" y="609600"/>
                  </a:lnTo>
                  <a:lnTo>
                    <a:pt x="906944" y="608590"/>
                  </a:lnTo>
                  <a:lnTo>
                    <a:pt x="974157" y="605612"/>
                  </a:lnTo>
                  <a:lnTo>
                    <a:pt x="1039625" y="600745"/>
                  </a:lnTo>
                  <a:lnTo>
                    <a:pt x="1103132" y="594067"/>
                  </a:lnTo>
                  <a:lnTo>
                    <a:pt x="1164461" y="585656"/>
                  </a:lnTo>
                  <a:lnTo>
                    <a:pt x="1223396" y="575591"/>
                  </a:lnTo>
                  <a:lnTo>
                    <a:pt x="1279723" y="563949"/>
                  </a:lnTo>
                  <a:lnTo>
                    <a:pt x="1333225" y="550810"/>
                  </a:lnTo>
                  <a:lnTo>
                    <a:pt x="1383687" y="536251"/>
                  </a:lnTo>
                  <a:lnTo>
                    <a:pt x="1430893" y="520350"/>
                  </a:lnTo>
                  <a:lnTo>
                    <a:pt x="1474626" y="503187"/>
                  </a:lnTo>
                  <a:lnTo>
                    <a:pt x="1514673" y="484839"/>
                  </a:lnTo>
                  <a:lnTo>
                    <a:pt x="1550815" y="465384"/>
                  </a:lnTo>
                  <a:lnTo>
                    <a:pt x="1610528" y="423469"/>
                  </a:lnTo>
                  <a:lnTo>
                    <a:pt x="1652039" y="378068"/>
                  </a:lnTo>
                  <a:lnTo>
                    <a:pt x="1673621" y="329807"/>
                  </a:lnTo>
                  <a:lnTo>
                    <a:pt x="1676400" y="304800"/>
                  </a:lnTo>
                  <a:lnTo>
                    <a:pt x="1673621" y="279809"/>
                  </a:lnTo>
                  <a:lnTo>
                    <a:pt x="1652039" y="231572"/>
                  </a:lnTo>
                  <a:lnTo>
                    <a:pt x="1610528" y="186183"/>
                  </a:lnTo>
                  <a:lnTo>
                    <a:pt x="1550815" y="144271"/>
                  </a:lnTo>
                  <a:lnTo>
                    <a:pt x="1514673" y="124815"/>
                  </a:lnTo>
                  <a:lnTo>
                    <a:pt x="1474626" y="106464"/>
                  </a:lnTo>
                  <a:lnTo>
                    <a:pt x="1430893" y="89296"/>
                  </a:lnTo>
                  <a:lnTo>
                    <a:pt x="1383687" y="73391"/>
                  </a:lnTo>
                  <a:lnTo>
                    <a:pt x="1333225" y="58826"/>
                  </a:lnTo>
                  <a:lnTo>
                    <a:pt x="1279723" y="45680"/>
                  </a:lnTo>
                  <a:lnTo>
                    <a:pt x="1223396" y="34032"/>
                  </a:lnTo>
                  <a:lnTo>
                    <a:pt x="1164461" y="23961"/>
                  </a:lnTo>
                  <a:lnTo>
                    <a:pt x="1103132" y="15544"/>
                  </a:lnTo>
                  <a:lnTo>
                    <a:pt x="1039625" y="8861"/>
                  </a:lnTo>
                  <a:lnTo>
                    <a:pt x="974157" y="3990"/>
                  </a:lnTo>
                  <a:lnTo>
                    <a:pt x="906944" y="101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800" y="3117214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0" y="304800"/>
                  </a:moveTo>
                  <a:lnTo>
                    <a:pt x="10970" y="255374"/>
                  </a:lnTo>
                  <a:lnTo>
                    <a:pt x="42731" y="208483"/>
                  </a:lnTo>
                  <a:lnTo>
                    <a:pt x="93557" y="164753"/>
                  </a:lnTo>
                  <a:lnTo>
                    <a:pt x="161723" y="124815"/>
                  </a:lnTo>
                  <a:lnTo>
                    <a:pt x="201768" y="106464"/>
                  </a:lnTo>
                  <a:lnTo>
                    <a:pt x="245502" y="89296"/>
                  </a:lnTo>
                  <a:lnTo>
                    <a:pt x="292707" y="73391"/>
                  </a:lnTo>
                  <a:lnTo>
                    <a:pt x="343168" y="58826"/>
                  </a:lnTo>
                  <a:lnTo>
                    <a:pt x="396670" y="45680"/>
                  </a:lnTo>
                  <a:lnTo>
                    <a:pt x="452997" y="34032"/>
                  </a:lnTo>
                  <a:lnTo>
                    <a:pt x="511933" y="23961"/>
                  </a:lnTo>
                  <a:lnTo>
                    <a:pt x="573262" y="15544"/>
                  </a:lnTo>
                  <a:lnTo>
                    <a:pt x="636769" y="8861"/>
                  </a:lnTo>
                  <a:lnTo>
                    <a:pt x="702238" y="3990"/>
                  </a:lnTo>
                  <a:lnTo>
                    <a:pt x="769454" y="1010"/>
                  </a:lnTo>
                  <a:lnTo>
                    <a:pt x="838200" y="0"/>
                  </a:lnTo>
                  <a:lnTo>
                    <a:pt x="906944" y="1010"/>
                  </a:lnTo>
                  <a:lnTo>
                    <a:pt x="974157" y="3990"/>
                  </a:lnTo>
                  <a:lnTo>
                    <a:pt x="1039625" y="8861"/>
                  </a:lnTo>
                  <a:lnTo>
                    <a:pt x="1103132" y="15544"/>
                  </a:lnTo>
                  <a:lnTo>
                    <a:pt x="1164461" y="23961"/>
                  </a:lnTo>
                  <a:lnTo>
                    <a:pt x="1223396" y="34032"/>
                  </a:lnTo>
                  <a:lnTo>
                    <a:pt x="1279723" y="45680"/>
                  </a:lnTo>
                  <a:lnTo>
                    <a:pt x="1333225" y="58826"/>
                  </a:lnTo>
                  <a:lnTo>
                    <a:pt x="1383687" y="73391"/>
                  </a:lnTo>
                  <a:lnTo>
                    <a:pt x="1430893" y="89296"/>
                  </a:lnTo>
                  <a:lnTo>
                    <a:pt x="1474626" y="106464"/>
                  </a:lnTo>
                  <a:lnTo>
                    <a:pt x="1514673" y="124815"/>
                  </a:lnTo>
                  <a:lnTo>
                    <a:pt x="1550815" y="144271"/>
                  </a:lnTo>
                  <a:lnTo>
                    <a:pt x="1610528" y="186183"/>
                  </a:lnTo>
                  <a:lnTo>
                    <a:pt x="1652039" y="231572"/>
                  </a:lnTo>
                  <a:lnTo>
                    <a:pt x="1673621" y="279809"/>
                  </a:lnTo>
                  <a:lnTo>
                    <a:pt x="1676400" y="304800"/>
                  </a:lnTo>
                  <a:lnTo>
                    <a:pt x="1673621" y="329807"/>
                  </a:lnTo>
                  <a:lnTo>
                    <a:pt x="1652039" y="378068"/>
                  </a:lnTo>
                  <a:lnTo>
                    <a:pt x="1610528" y="423469"/>
                  </a:lnTo>
                  <a:lnTo>
                    <a:pt x="1550815" y="465384"/>
                  </a:lnTo>
                  <a:lnTo>
                    <a:pt x="1514673" y="484839"/>
                  </a:lnTo>
                  <a:lnTo>
                    <a:pt x="1474626" y="503187"/>
                  </a:lnTo>
                  <a:lnTo>
                    <a:pt x="1430893" y="520350"/>
                  </a:lnTo>
                  <a:lnTo>
                    <a:pt x="1383687" y="536251"/>
                  </a:lnTo>
                  <a:lnTo>
                    <a:pt x="1333225" y="550810"/>
                  </a:lnTo>
                  <a:lnTo>
                    <a:pt x="1279723" y="563949"/>
                  </a:lnTo>
                  <a:lnTo>
                    <a:pt x="1223396" y="575591"/>
                  </a:lnTo>
                  <a:lnTo>
                    <a:pt x="1164461" y="585656"/>
                  </a:lnTo>
                  <a:lnTo>
                    <a:pt x="1103132" y="594067"/>
                  </a:lnTo>
                  <a:lnTo>
                    <a:pt x="1039625" y="600745"/>
                  </a:lnTo>
                  <a:lnTo>
                    <a:pt x="974157" y="605612"/>
                  </a:lnTo>
                  <a:lnTo>
                    <a:pt x="906944" y="608590"/>
                  </a:lnTo>
                  <a:lnTo>
                    <a:pt x="838200" y="609600"/>
                  </a:lnTo>
                  <a:lnTo>
                    <a:pt x="769454" y="608590"/>
                  </a:lnTo>
                  <a:lnTo>
                    <a:pt x="702238" y="605612"/>
                  </a:lnTo>
                  <a:lnTo>
                    <a:pt x="636769" y="600745"/>
                  </a:lnTo>
                  <a:lnTo>
                    <a:pt x="573262" y="594067"/>
                  </a:lnTo>
                  <a:lnTo>
                    <a:pt x="511933" y="585656"/>
                  </a:lnTo>
                  <a:lnTo>
                    <a:pt x="452997" y="575591"/>
                  </a:lnTo>
                  <a:lnTo>
                    <a:pt x="396670" y="563949"/>
                  </a:lnTo>
                  <a:lnTo>
                    <a:pt x="343168" y="550810"/>
                  </a:lnTo>
                  <a:lnTo>
                    <a:pt x="292707" y="536251"/>
                  </a:lnTo>
                  <a:lnTo>
                    <a:pt x="245502" y="520350"/>
                  </a:lnTo>
                  <a:lnTo>
                    <a:pt x="201768" y="503187"/>
                  </a:lnTo>
                  <a:lnTo>
                    <a:pt x="161723" y="484839"/>
                  </a:lnTo>
                  <a:lnTo>
                    <a:pt x="125580" y="465384"/>
                  </a:lnTo>
                  <a:lnTo>
                    <a:pt x="65869" y="423469"/>
                  </a:lnTo>
                  <a:lnTo>
                    <a:pt x="24360" y="378068"/>
                  </a:lnTo>
                  <a:lnTo>
                    <a:pt x="2778" y="329807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72184" y="3120390"/>
            <a:ext cx="13090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em</a:t>
            </a:r>
            <a:r>
              <a:rPr sz="180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p</a:t>
            </a:r>
            <a:r>
              <a:rPr sz="18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l</a:t>
            </a:r>
            <a:r>
              <a:rPr sz="18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o</a:t>
            </a:r>
            <a:r>
              <a:rPr sz="180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y</a:t>
            </a:r>
            <a:r>
              <a:rPr sz="18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ee</a:t>
            </a:r>
            <a:endParaRPr sz="18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_id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20900" y="3160014"/>
            <a:ext cx="1778000" cy="635000"/>
            <a:chOff x="2120900" y="3160014"/>
            <a:chExt cx="1778000" cy="635000"/>
          </a:xfrm>
        </p:grpSpPr>
        <p:sp>
          <p:nvSpPr>
            <p:cNvPr id="9" name="object 9"/>
            <p:cNvSpPr/>
            <p:nvPr/>
          </p:nvSpPr>
          <p:spPr>
            <a:xfrm>
              <a:off x="2133600" y="3172714"/>
              <a:ext cx="1752600" cy="609600"/>
            </a:xfrm>
            <a:custGeom>
              <a:avLst/>
              <a:gdLst/>
              <a:ahLst/>
              <a:cxnLst/>
              <a:rect l="l" t="t" r="r" b="b"/>
              <a:pathLst>
                <a:path w="1752600" h="609600">
                  <a:moveTo>
                    <a:pt x="876300" y="0"/>
                  </a:moveTo>
                  <a:lnTo>
                    <a:pt x="807813" y="916"/>
                  </a:lnTo>
                  <a:lnTo>
                    <a:pt x="740769" y="3621"/>
                  </a:lnTo>
                  <a:lnTo>
                    <a:pt x="675363" y="8046"/>
                  </a:lnTo>
                  <a:lnTo>
                    <a:pt x="611788" y="14124"/>
                  </a:lnTo>
                  <a:lnTo>
                    <a:pt x="550239" y="21787"/>
                  </a:lnTo>
                  <a:lnTo>
                    <a:pt x="490912" y="30968"/>
                  </a:lnTo>
                  <a:lnTo>
                    <a:pt x="434001" y="41599"/>
                  </a:lnTo>
                  <a:lnTo>
                    <a:pt x="379701" y="53612"/>
                  </a:lnTo>
                  <a:lnTo>
                    <a:pt x="328206" y="66940"/>
                  </a:lnTo>
                  <a:lnTo>
                    <a:pt x="279712" y="81515"/>
                  </a:lnTo>
                  <a:lnTo>
                    <a:pt x="234413" y="97269"/>
                  </a:lnTo>
                  <a:lnTo>
                    <a:pt x="192503" y="114135"/>
                  </a:lnTo>
                  <a:lnTo>
                    <a:pt x="154179" y="132045"/>
                  </a:lnTo>
                  <a:lnTo>
                    <a:pt x="119633" y="150932"/>
                  </a:lnTo>
                  <a:lnTo>
                    <a:pt x="62660" y="191364"/>
                  </a:lnTo>
                  <a:lnTo>
                    <a:pt x="23142" y="234891"/>
                  </a:lnTo>
                  <a:lnTo>
                    <a:pt x="2636" y="280971"/>
                  </a:lnTo>
                  <a:lnTo>
                    <a:pt x="0" y="304800"/>
                  </a:lnTo>
                  <a:lnTo>
                    <a:pt x="2636" y="328611"/>
                  </a:lnTo>
                  <a:lnTo>
                    <a:pt x="23142" y="374668"/>
                  </a:lnTo>
                  <a:lnTo>
                    <a:pt x="62660" y="418182"/>
                  </a:lnTo>
                  <a:lnTo>
                    <a:pt x="119633" y="458611"/>
                  </a:lnTo>
                  <a:lnTo>
                    <a:pt x="154179" y="477498"/>
                  </a:lnTo>
                  <a:lnTo>
                    <a:pt x="192503" y="495411"/>
                  </a:lnTo>
                  <a:lnTo>
                    <a:pt x="234413" y="512280"/>
                  </a:lnTo>
                  <a:lnTo>
                    <a:pt x="279712" y="528039"/>
                  </a:lnTo>
                  <a:lnTo>
                    <a:pt x="328206" y="542619"/>
                  </a:lnTo>
                  <a:lnTo>
                    <a:pt x="379701" y="555953"/>
                  </a:lnTo>
                  <a:lnTo>
                    <a:pt x="434001" y="567972"/>
                  </a:lnTo>
                  <a:lnTo>
                    <a:pt x="490912" y="578609"/>
                  </a:lnTo>
                  <a:lnTo>
                    <a:pt x="550239" y="587795"/>
                  </a:lnTo>
                  <a:lnTo>
                    <a:pt x="611788" y="595464"/>
                  </a:lnTo>
                  <a:lnTo>
                    <a:pt x="675363" y="601546"/>
                  </a:lnTo>
                  <a:lnTo>
                    <a:pt x="740769" y="605975"/>
                  </a:lnTo>
                  <a:lnTo>
                    <a:pt x="807813" y="608682"/>
                  </a:lnTo>
                  <a:lnTo>
                    <a:pt x="876300" y="609600"/>
                  </a:lnTo>
                  <a:lnTo>
                    <a:pt x="944786" y="608682"/>
                  </a:lnTo>
                  <a:lnTo>
                    <a:pt x="1011830" y="605975"/>
                  </a:lnTo>
                  <a:lnTo>
                    <a:pt x="1077236" y="601546"/>
                  </a:lnTo>
                  <a:lnTo>
                    <a:pt x="1140811" y="595464"/>
                  </a:lnTo>
                  <a:lnTo>
                    <a:pt x="1202360" y="587795"/>
                  </a:lnTo>
                  <a:lnTo>
                    <a:pt x="1261687" y="578609"/>
                  </a:lnTo>
                  <a:lnTo>
                    <a:pt x="1318598" y="567972"/>
                  </a:lnTo>
                  <a:lnTo>
                    <a:pt x="1372898" y="555953"/>
                  </a:lnTo>
                  <a:lnTo>
                    <a:pt x="1424393" y="542619"/>
                  </a:lnTo>
                  <a:lnTo>
                    <a:pt x="1472887" y="528039"/>
                  </a:lnTo>
                  <a:lnTo>
                    <a:pt x="1518186" y="512280"/>
                  </a:lnTo>
                  <a:lnTo>
                    <a:pt x="1560096" y="495411"/>
                  </a:lnTo>
                  <a:lnTo>
                    <a:pt x="1598420" y="477498"/>
                  </a:lnTo>
                  <a:lnTo>
                    <a:pt x="1632965" y="458611"/>
                  </a:lnTo>
                  <a:lnTo>
                    <a:pt x="1689939" y="418182"/>
                  </a:lnTo>
                  <a:lnTo>
                    <a:pt x="1729457" y="374668"/>
                  </a:lnTo>
                  <a:lnTo>
                    <a:pt x="1749963" y="328611"/>
                  </a:lnTo>
                  <a:lnTo>
                    <a:pt x="1752600" y="304800"/>
                  </a:lnTo>
                  <a:lnTo>
                    <a:pt x="1749963" y="280971"/>
                  </a:lnTo>
                  <a:lnTo>
                    <a:pt x="1729457" y="234891"/>
                  </a:lnTo>
                  <a:lnTo>
                    <a:pt x="1689939" y="191364"/>
                  </a:lnTo>
                  <a:lnTo>
                    <a:pt x="1632965" y="150932"/>
                  </a:lnTo>
                  <a:lnTo>
                    <a:pt x="1598420" y="132045"/>
                  </a:lnTo>
                  <a:lnTo>
                    <a:pt x="1560096" y="114135"/>
                  </a:lnTo>
                  <a:lnTo>
                    <a:pt x="1518186" y="97269"/>
                  </a:lnTo>
                  <a:lnTo>
                    <a:pt x="1472887" y="81515"/>
                  </a:lnTo>
                  <a:lnTo>
                    <a:pt x="1424393" y="66940"/>
                  </a:lnTo>
                  <a:lnTo>
                    <a:pt x="1372898" y="53612"/>
                  </a:lnTo>
                  <a:lnTo>
                    <a:pt x="1318598" y="41599"/>
                  </a:lnTo>
                  <a:lnTo>
                    <a:pt x="1261687" y="30968"/>
                  </a:lnTo>
                  <a:lnTo>
                    <a:pt x="1202360" y="21787"/>
                  </a:lnTo>
                  <a:lnTo>
                    <a:pt x="1140811" y="14124"/>
                  </a:lnTo>
                  <a:lnTo>
                    <a:pt x="1077236" y="8046"/>
                  </a:lnTo>
                  <a:lnTo>
                    <a:pt x="1011830" y="3621"/>
                  </a:lnTo>
                  <a:lnTo>
                    <a:pt x="944786" y="916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33600" y="3172714"/>
              <a:ext cx="1752600" cy="609600"/>
            </a:xfrm>
            <a:custGeom>
              <a:avLst/>
              <a:gdLst/>
              <a:ahLst/>
              <a:cxnLst/>
              <a:rect l="l" t="t" r="r" b="b"/>
              <a:pathLst>
                <a:path w="1752600" h="609600">
                  <a:moveTo>
                    <a:pt x="0" y="304800"/>
                  </a:moveTo>
                  <a:lnTo>
                    <a:pt x="10415" y="257646"/>
                  </a:lnTo>
                  <a:lnTo>
                    <a:pt x="40622" y="212775"/>
                  </a:lnTo>
                  <a:lnTo>
                    <a:pt x="89062" y="170727"/>
                  </a:lnTo>
                  <a:lnTo>
                    <a:pt x="154179" y="132045"/>
                  </a:lnTo>
                  <a:lnTo>
                    <a:pt x="192503" y="114135"/>
                  </a:lnTo>
                  <a:lnTo>
                    <a:pt x="234413" y="97269"/>
                  </a:lnTo>
                  <a:lnTo>
                    <a:pt x="279712" y="81515"/>
                  </a:lnTo>
                  <a:lnTo>
                    <a:pt x="328206" y="66940"/>
                  </a:lnTo>
                  <a:lnTo>
                    <a:pt x="379701" y="53612"/>
                  </a:lnTo>
                  <a:lnTo>
                    <a:pt x="434001" y="41599"/>
                  </a:lnTo>
                  <a:lnTo>
                    <a:pt x="490912" y="30968"/>
                  </a:lnTo>
                  <a:lnTo>
                    <a:pt x="550239" y="21787"/>
                  </a:lnTo>
                  <a:lnTo>
                    <a:pt x="611788" y="14124"/>
                  </a:lnTo>
                  <a:lnTo>
                    <a:pt x="675363" y="8046"/>
                  </a:lnTo>
                  <a:lnTo>
                    <a:pt x="740769" y="3621"/>
                  </a:lnTo>
                  <a:lnTo>
                    <a:pt x="807813" y="916"/>
                  </a:lnTo>
                  <a:lnTo>
                    <a:pt x="876300" y="0"/>
                  </a:lnTo>
                  <a:lnTo>
                    <a:pt x="944786" y="916"/>
                  </a:lnTo>
                  <a:lnTo>
                    <a:pt x="1011830" y="3621"/>
                  </a:lnTo>
                  <a:lnTo>
                    <a:pt x="1077236" y="8046"/>
                  </a:lnTo>
                  <a:lnTo>
                    <a:pt x="1140811" y="14124"/>
                  </a:lnTo>
                  <a:lnTo>
                    <a:pt x="1202360" y="21787"/>
                  </a:lnTo>
                  <a:lnTo>
                    <a:pt x="1261687" y="30968"/>
                  </a:lnTo>
                  <a:lnTo>
                    <a:pt x="1318598" y="41599"/>
                  </a:lnTo>
                  <a:lnTo>
                    <a:pt x="1372898" y="53612"/>
                  </a:lnTo>
                  <a:lnTo>
                    <a:pt x="1424393" y="66940"/>
                  </a:lnTo>
                  <a:lnTo>
                    <a:pt x="1472887" y="81515"/>
                  </a:lnTo>
                  <a:lnTo>
                    <a:pt x="1518186" y="97269"/>
                  </a:lnTo>
                  <a:lnTo>
                    <a:pt x="1560096" y="114135"/>
                  </a:lnTo>
                  <a:lnTo>
                    <a:pt x="1598420" y="132045"/>
                  </a:lnTo>
                  <a:lnTo>
                    <a:pt x="1632965" y="150932"/>
                  </a:lnTo>
                  <a:lnTo>
                    <a:pt x="1689939" y="191364"/>
                  </a:lnTo>
                  <a:lnTo>
                    <a:pt x="1729457" y="234891"/>
                  </a:lnTo>
                  <a:lnTo>
                    <a:pt x="1749963" y="280971"/>
                  </a:lnTo>
                  <a:lnTo>
                    <a:pt x="1752600" y="304800"/>
                  </a:lnTo>
                  <a:lnTo>
                    <a:pt x="1749963" y="328611"/>
                  </a:lnTo>
                  <a:lnTo>
                    <a:pt x="1729457" y="374668"/>
                  </a:lnTo>
                  <a:lnTo>
                    <a:pt x="1689939" y="418182"/>
                  </a:lnTo>
                  <a:lnTo>
                    <a:pt x="1632965" y="458611"/>
                  </a:lnTo>
                  <a:lnTo>
                    <a:pt x="1598420" y="477498"/>
                  </a:lnTo>
                  <a:lnTo>
                    <a:pt x="1560096" y="495411"/>
                  </a:lnTo>
                  <a:lnTo>
                    <a:pt x="1518186" y="512280"/>
                  </a:lnTo>
                  <a:lnTo>
                    <a:pt x="1472887" y="528039"/>
                  </a:lnTo>
                  <a:lnTo>
                    <a:pt x="1424393" y="542619"/>
                  </a:lnTo>
                  <a:lnTo>
                    <a:pt x="1372898" y="555953"/>
                  </a:lnTo>
                  <a:lnTo>
                    <a:pt x="1318598" y="567972"/>
                  </a:lnTo>
                  <a:lnTo>
                    <a:pt x="1261687" y="578609"/>
                  </a:lnTo>
                  <a:lnTo>
                    <a:pt x="1202360" y="587795"/>
                  </a:lnTo>
                  <a:lnTo>
                    <a:pt x="1140811" y="595464"/>
                  </a:lnTo>
                  <a:lnTo>
                    <a:pt x="1077236" y="601546"/>
                  </a:lnTo>
                  <a:lnTo>
                    <a:pt x="1011830" y="605975"/>
                  </a:lnTo>
                  <a:lnTo>
                    <a:pt x="944786" y="608682"/>
                  </a:lnTo>
                  <a:lnTo>
                    <a:pt x="876300" y="609600"/>
                  </a:lnTo>
                  <a:lnTo>
                    <a:pt x="807813" y="608682"/>
                  </a:lnTo>
                  <a:lnTo>
                    <a:pt x="740769" y="605975"/>
                  </a:lnTo>
                  <a:lnTo>
                    <a:pt x="675363" y="601546"/>
                  </a:lnTo>
                  <a:lnTo>
                    <a:pt x="611788" y="595464"/>
                  </a:lnTo>
                  <a:lnTo>
                    <a:pt x="550239" y="587795"/>
                  </a:lnTo>
                  <a:lnTo>
                    <a:pt x="490912" y="578609"/>
                  </a:lnTo>
                  <a:lnTo>
                    <a:pt x="434001" y="567972"/>
                  </a:lnTo>
                  <a:lnTo>
                    <a:pt x="379701" y="555953"/>
                  </a:lnTo>
                  <a:lnTo>
                    <a:pt x="328206" y="542619"/>
                  </a:lnTo>
                  <a:lnTo>
                    <a:pt x="279712" y="528039"/>
                  </a:lnTo>
                  <a:lnTo>
                    <a:pt x="234413" y="512280"/>
                  </a:lnTo>
                  <a:lnTo>
                    <a:pt x="192503" y="495411"/>
                  </a:lnTo>
                  <a:lnTo>
                    <a:pt x="154179" y="477498"/>
                  </a:lnTo>
                  <a:lnTo>
                    <a:pt x="119633" y="458611"/>
                  </a:lnTo>
                  <a:lnTo>
                    <a:pt x="62660" y="418182"/>
                  </a:lnTo>
                  <a:lnTo>
                    <a:pt x="23142" y="374668"/>
                  </a:lnTo>
                  <a:lnTo>
                    <a:pt x="2636" y="328611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538222" y="3175761"/>
            <a:ext cx="133502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em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ee</a:t>
            </a:r>
            <a:endParaRPr sz="1800" dirty="0">
              <a:latin typeface="Carlito"/>
              <a:cs typeface="Carlito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_name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25900" y="3180714"/>
            <a:ext cx="1778000" cy="635000"/>
            <a:chOff x="4025900" y="3180714"/>
            <a:chExt cx="1778000" cy="635000"/>
          </a:xfrm>
        </p:grpSpPr>
        <p:sp>
          <p:nvSpPr>
            <p:cNvPr id="13" name="object 13"/>
            <p:cNvSpPr/>
            <p:nvPr/>
          </p:nvSpPr>
          <p:spPr>
            <a:xfrm>
              <a:off x="4038600" y="3193414"/>
              <a:ext cx="1752600" cy="609600"/>
            </a:xfrm>
            <a:custGeom>
              <a:avLst/>
              <a:gdLst/>
              <a:ahLst/>
              <a:cxnLst/>
              <a:rect l="l" t="t" r="r" b="b"/>
              <a:pathLst>
                <a:path w="1752600" h="609600">
                  <a:moveTo>
                    <a:pt x="876300" y="0"/>
                  </a:moveTo>
                  <a:lnTo>
                    <a:pt x="807813" y="917"/>
                  </a:lnTo>
                  <a:lnTo>
                    <a:pt x="740769" y="3624"/>
                  </a:lnTo>
                  <a:lnTo>
                    <a:pt x="675363" y="8053"/>
                  </a:lnTo>
                  <a:lnTo>
                    <a:pt x="611788" y="14135"/>
                  </a:lnTo>
                  <a:lnTo>
                    <a:pt x="550239" y="21804"/>
                  </a:lnTo>
                  <a:lnTo>
                    <a:pt x="490912" y="30990"/>
                  </a:lnTo>
                  <a:lnTo>
                    <a:pt x="434001" y="41627"/>
                  </a:lnTo>
                  <a:lnTo>
                    <a:pt x="379701" y="53646"/>
                  </a:lnTo>
                  <a:lnTo>
                    <a:pt x="328206" y="66980"/>
                  </a:lnTo>
                  <a:lnTo>
                    <a:pt x="279712" y="81560"/>
                  </a:lnTo>
                  <a:lnTo>
                    <a:pt x="234413" y="97319"/>
                  </a:lnTo>
                  <a:lnTo>
                    <a:pt x="192503" y="114188"/>
                  </a:lnTo>
                  <a:lnTo>
                    <a:pt x="154179" y="132101"/>
                  </a:lnTo>
                  <a:lnTo>
                    <a:pt x="119634" y="150988"/>
                  </a:lnTo>
                  <a:lnTo>
                    <a:pt x="62660" y="191417"/>
                  </a:lnTo>
                  <a:lnTo>
                    <a:pt x="23142" y="234931"/>
                  </a:lnTo>
                  <a:lnTo>
                    <a:pt x="2636" y="280988"/>
                  </a:lnTo>
                  <a:lnTo>
                    <a:pt x="0" y="304800"/>
                  </a:lnTo>
                  <a:lnTo>
                    <a:pt x="2636" y="328628"/>
                  </a:lnTo>
                  <a:lnTo>
                    <a:pt x="23142" y="374708"/>
                  </a:lnTo>
                  <a:lnTo>
                    <a:pt x="62660" y="418235"/>
                  </a:lnTo>
                  <a:lnTo>
                    <a:pt x="119634" y="458667"/>
                  </a:lnTo>
                  <a:lnTo>
                    <a:pt x="154179" y="477554"/>
                  </a:lnTo>
                  <a:lnTo>
                    <a:pt x="192503" y="495464"/>
                  </a:lnTo>
                  <a:lnTo>
                    <a:pt x="234413" y="512330"/>
                  </a:lnTo>
                  <a:lnTo>
                    <a:pt x="279712" y="528084"/>
                  </a:lnTo>
                  <a:lnTo>
                    <a:pt x="328206" y="542659"/>
                  </a:lnTo>
                  <a:lnTo>
                    <a:pt x="379701" y="555987"/>
                  </a:lnTo>
                  <a:lnTo>
                    <a:pt x="434001" y="568000"/>
                  </a:lnTo>
                  <a:lnTo>
                    <a:pt x="490912" y="578631"/>
                  </a:lnTo>
                  <a:lnTo>
                    <a:pt x="550239" y="587812"/>
                  </a:lnTo>
                  <a:lnTo>
                    <a:pt x="611788" y="595475"/>
                  </a:lnTo>
                  <a:lnTo>
                    <a:pt x="675363" y="601553"/>
                  </a:lnTo>
                  <a:lnTo>
                    <a:pt x="740769" y="605978"/>
                  </a:lnTo>
                  <a:lnTo>
                    <a:pt x="807813" y="608683"/>
                  </a:lnTo>
                  <a:lnTo>
                    <a:pt x="876300" y="609600"/>
                  </a:lnTo>
                  <a:lnTo>
                    <a:pt x="944786" y="608683"/>
                  </a:lnTo>
                  <a:lnTo>
                    <a:pt x="1011830" y="605978"/>
                  </a:lnTo>
                  <a:lnTo>
                    <a:pt x="1077236" y="601553"/>
                  </a:lnTo>
                  <a:lnTo>
                    <a:pt x="1140811" y="595475"/>
                  </a:lnTo>
                  <a:lnTo>
                    <a:pt x="1202360" y="587812"/>
                  </a:lnTo>
                  <a:lnTo>
                    <a:pt x="1261687" y="578631"/>
                  </a:lnTo>
                  <a:lnTo>
                    <a:pt x="1318598" y="568000"/>
                  </a:lnTo>
                  <a:lnTo>
                    <a:pt x="1372898" y="555987"/>
                  </a:lnTo>
                  <a:lnTo>
                    <a:pt x="1424393" y="542659"/>
                  </a:lnTo>
                  <a:lnTo>
                    <a:pt x="1472887" y="528084"/>
                  </a:lnTo>
                  <a:lnTo>
                    <a:pt x="1518186" y="512330"/>
                  </a:lnTo>
                  <a:lnTo>
                    <a:pt x="1560096" y="495464"/>
                  </a:lnTo>
                  <a:lnTo>
                    <a:pt x="1598420" y="477554"/>
                  </a:lnTo>
                  <a:lnTo>
                    <a:pt x="1632965" y="458667"/>
                  </a:lnTo>
                  <a:lnTo>
                    <a:pt x="1689939" y="418235"/>
                  </a:lnTo>
                  <a:lnTo>
                    <a:pt x="1729457" y="374708"/>
                  </a:lnTo>
                  <a:lnTo>
                    <a:pt x="1749963" y="328628"/>
                  </a:lnTo>
                  <a:lnTo>
                    <a:pt x="1752600" y="304800"/>
                  </a:lnTo>
                  <a:lnTo>
                    <a:pt x="1749963" y="280988"/>
                  </a:lnTo>
                  <a:lnTo>
                    <a:pt x="1729457" y="234931"/>
                  </a:lnTo>
                  <a:lnTo>
                    <a:pt x="1689939" y="191417"/>
                  </a:lnTo>
                  <a:lnTo>
                    <a:pt x="1632965" y="150988"/>
                  </a:lnTo>
                  <a:lnTo>
                    <a:pt x="1598420" y="132101"/>
                  </a:lnTo>
                  <a:lnTo>
                    <a:pt x="1560096" y="114188"/>
                  </a:lnTo>
                  <a:lnTo>
                    <a:pt x="1518186" y="97319"/>
                  </a:lnTo>
                  <a:lnTo>
                    <a:pt x="1472887" y="81560"/>
                  </a:lnTo>
                  <a:lnTo>
                    <a:pt x="1424393" y="66980"/>
                  </a:lnTo>
                  <a:lnTo>
                    <a:pt x="1372898" y="53646"/>
                  </a:lnTo>
                  <a:lnTo>
                    <a:pt x="1318598" y="41627"/>
                  </a:lnTo>
                  <a:lnTo>
                    <a:pt x="1261687" y="30990"/>
                  </a:lnTo>
                  <a:lnTo>
                    <a:pt x="1202360" y="21804"/>
                  </a:lnTo>
                  <a:lnTo>
                    <a:pt x="1140811" y="14135"/>
                  </a:lnTo>
                  <a:lnTo>
                    <a:pt x="1077236" y="8053"/>
                  </a:lnTo>
                  <a:lnTo>
                    <a:pt x="1011830" y="3624"/>
                  </a:lnTo>
                  <a:lnTo>
                    <a:pt x="944786" y="91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38600" y="3193414"/>
              <a:ext cx="1752600" cy="609600"/>
            </a:xfrm>
            <a:custGeom>
              <a:avLst/>
              <a:gdLst/>
              <a:ahLst/>
              <a:cxnLst/>
              <a:rect l="l" t="t" r="r" b="b"/>
              <a:pathLst>
                <a:path w="1752600" h="609600">
                  <a:moveTo>
                    <a:pt x="0" y="304800"/>
                  </a:moveTo>
                  <a:lnTo>
                    <a:pt x="10415" y="257675"/>
                  </a:lnTo>
                  <a:lnTo>
                    <a:pt x="40622" y="212822"/>
                  </a:lnTo>
                  <a:lnTo>
                    <a:pt x="89062" y="170783"/>
                  </a:lnTo>
                  <a:lnTo>
                    <a:pt x="154179" y="132101"/>
                  </a:lnTo>
                  <a:lnTo>
                    <a:pt x="192503" y="114188"/>
                  </a:lnTo>
                  <a:lnTo>
                    <a:pt x="234413" y="97319"/>
                  </a:lnTo>
                  <a:lnTo>
                    <a:pt x="279712" y="81560"/>
                  </a:lnTo>
                  <a:lnTo>
                    <a:pt x="328206" y="66980"/>
                  </a:lnTo>
                  <a:lnTo>
                    <a:pt x="379701" y="53646"/>
                  </a:lnTo>
                  <a:lnTo>
                    <a:pt x="434001" y="41627"/>
                  </a:lnTo>
                  <a:lnTo>
                    <a:pt x="490912" y="30990"/>
                  </a:lnTo>
                  <a:lnTo>
                    <a:pt x="550239" y="21804"/>
                  </a:lnTo>
                  <a:lnTo>
                    <a:pt x="611788" y="14135"/>
                  </a:lnTo>
                  <a:lnTo>
                    <a:pt x="675363" y="8053"/>
                  </a:lnTo>
                  <a:lnTo>
                    <a:pt x="740769" y="3624"/>
                  </a:lnTo>
                  <a:lnTo>
                    <a:pt x="807813" y="917"/>
                  </a:lnTo>
                  <a:lnTo>
                    <a:pt x="876300" y="0"/>
                  </a:lnTo>
                  <a:lnTo>
                    <a:pt x="944786" y="917"/>
                  </a:lnTo>
                  <a:lnTo>
                    <a:pt x="1011830" y="3624"/>
                  </a:lnTo>
                  <a:lnTo>
                    <a:pt x="1077236" y="8053"/>
                  </a:lnTo>
                  <a:lnTo>
                    <a:pt x="1140811" y="14135"/>
                  </a:lnTo>
                  <a:lnTo>
                    <a:pt x="1202360" y="21804"/>
                  </a:lnTo>
                  <a:lnTo>
                    <a:pt x="1261687" y="30990"/>
                  </a:lnTo>
                  <a:lnTo>
                    <a:pt x="1318598" y="41627"/>
                  </a:lnTo>
                  <a:lnTo>
                    <a:pt x="1372898" y="53646"/>
                  </a:lnTo>
                  <a:lnTo>
                    <a:pt x="1424393" y="66980"/>
                  </a:lnTo>
                  <a:lnTo>
                    <a:pt x="1472887" y="81560"/>
                  </a:lnTo>
                  <a:lnTo>
                    <a:pt x="1518186" y="97319"/>
                  </a:lnTo>
                  <a:lnTo>
                    <a:pt x="1560096" y="114188"/>
                  </a:lnTo>
                  <a:lnTo>
                    <a:pt x="1598420" y="132101"/>
                  </a:lnTo>
                  <a:lnTo>
                    <a:pt x="1632965" y="150988"/>
                  </a:lnTo>
                  <a:lnTo>
                    <a:pt x="1689939" y="191417"/>
                  </a:lnTo>
                  <a:lnTo>
                    <a:pt x="1729457" y="234931"/>
                  </a:lnTo>
                  <a:lnTo>
                    <a:pt x="1749963" y="280988"/>
                  </a:lnTo>
                  <a:lnTo>
                    <a:pt x="1752600" y="304800"/>
                  </a:lnTo>
                  <a:lnTo>
                    <a:pt x="1749963" y="328628"/>
                  </a:lnTo>
                  <a:lnTo>
                    <a:pt x="1729457" y="374708"/>
                  </a:lnTo>
                  <a:lnTo>
                    <a:pt x="1689939" y="418235"/>
                  </a:lnTo>
                  <a:lnTo>
                    <a:pt x="1632965" y="458667"/>
                  </a:lnTo>
                  <a:lnTo>
                    <a:pt x="1598420" y="477554"/>
                  </a:lnTo>
                  <a:lnTo>
                    <a:pt x="1560096" y="495464"/>
                  </a:lnTo>
                  <a:lnTo>
                    <a:pt x="1518186" y="512330"/>
                  </a:lnTo>
                  <a:lnTo>
                    <a:pt x="1472887" y="528084"/>
                  </a:lnTo>
                  <a:lnTo>
                    <a:pt x="1424393" y="542659"/>
                  </a:lnTo>
                  <a:lnTo>
                    <a:pt x="1372898" y="555987"/>
                  </a:lnTo>
                  <a:lnTo>
                    <a:pt x="1318598" y="568000"/>
                  </a:lnTo>
                  <a:lnTo>
                    <a:pt x="1261687" y="578631"/>
                  </a:lnTo>
                  <a:lnTo>
                    <a:pt x="1202360" y="587812"/>
                  </a:lnTo>
                  <a:lnTo>
                    <a:pt x="1140811" y="595475"/>
                  </a:lnTo>
                  <a:lnTo>
                    <a:pt x="1077236" y="601553"/>
                  </a:lnTo>
                  <a:lnTo>
                    <a:pt x="1011830" y="605978"/>
                  </a:lnTo>
                  <a:lnTo>
                    <a:pt x="944786" y="608683"/>
                  </a:lnTo>
                  <a:lnTo>
                    <a:pt x="876300" y="609600"/>
                  </a:lnTo>
                  <a:lnTo>
                    <a:pt x="807813" y="608683"/>
                  </a:lnTo>
                  <a:lnTo>
                    <a:pt x="740769" y="605978"/>
                  </a:lnTo>
                  <a:lnTo>
                    <a:pt x="675363" y="601553"/>
                  </a:lnTo>
                  <a:lnTo>
                    <a:pt x="611788" y="595475"/>
                  </a:lnTo>
                  <a:lnTo>
                    <a:pt x="550239" y="587812"/>
                  </a:lnTo>
                  <a:lnTo>
                    <a:pt x="490912" y="578631"/>
                  </a:lnTo>
                  <a:lnTo>
                    <a:pt x="434001" y="568000"/>
                  </a:lnTo>
                  <a:lnTo>
                    <a:pt x="379701" y="555987"/>
                  </a:lnTo>
                  <a:lnTo>
                    <a:pt x="328206" y="542659"/>
                  </a:lnTo>
                  <a:lnTo>
                    <a:pt x="279712" y="528084"/>
                  </a:lnTo>
                  <a:lnTo>
                    <a:pt x="234413" y="512330"/>
                  </a:lnTo>
                  <a:lnTo>
                    <a:pt x="192503" y="495464"/>
                  </a:lnTo>
                  <a:lnTo>
                    <a:pt x="154179" y="477554"/>
                  </a:lnTo>
                  <a:lnTo>
                    <a:pt x="119634" y="458667"/>
                  </a:lnTo>
                  <a:lnTo>
                    <a:pt x="62660" y="418235"/>
                  </a:lnTo>
                  <a:lnTo>
                    <a:pt x="23142" y="374708"/>
                  </a:lnTo>
                  <a:lnTo>
                    <a:pt x="2636" y="328628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443476" y="3196539"/>
            <a:ext cx="11341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empl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ee</a:t>
            </a:r>
            <a:endParaRPr sz="1800" dirty="0">
              <a:latin typeface="Carlito"/>
              <a:cs typeface="Carlito"/>
            </a:endParaRPr>
          </a:p>
          <a:p>
            <a:pPr marL="2540"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_street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930900" y="3160014"/>
            <a:ext cx="1701800" cy="635000"/>
            <a:chOff x="5930900" y="3160014"/>
            <a:chExt cx="1701800" cy="635000"/>
          </a:xfrm>
        </p:grpSpPr>
        <p:sp>
          <p:nvSpPr>
            <p:cNvPr id="17" name="object 17"/>
            <p:cNvSpPr/>
            <p:nvPr/>
          </p:nvSpPr>
          <p:spPr>
            <a:xfrm>
              <a:off x="5943600" y="3172714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838200" y="0"/>
                  </a:moveTo>
                  <a:lnTo>
                    <a:pt x="769455" y="1009"/>
                  </a:lnTo>
                  <a:lnTo>
                    <a:pt x="702242" y="3987"/>
                  </a:lnTo>
                  <a:lnTo>
                    <a:pt x="636774" y="8854"/>
                  </a:lnTo>
                  <a:lnTo>
                    <a:pt x="573267" y="15532"/>
                  </a:lnTo>
                  <a:lnTo>
                    <a:pt x="511938" y="23943"/>
                  </a:lnTo>
                  <a:lnTo>
                    <a:pt x="453003" y="34008"/>
                  </a:lnTo>
                  <a:lnTo>
                    <a:pt x="396676" y="45650"/>
                  </a:lnTo>
                  <a:lnTo>
                    <a:pt x="343174" y="58789"/>
                  </a:lnTo>
                  <a:lnTo>
                    <a:pt x="292712" y="73348"/>
                  </a:lnTo>
                  <a:lnTo>
                    <a:pt x="245506" y="89249"/>
                  </a:lnTo>
                  <a:lnTo>
                    <a:pt x="201773" y="106412"/>
                  </a:lnTo>
                  <a:lnTo>
                    <a:pt x="161726" y="124760"/>
                  </a:lnTo>
                  <a:lnTo>
                    <a:pt x="125584" y="144215"/>
                  </a:lnTo>
                  <a:lnTo>
                    <a:pt x="65871" y="186130"/>
                  </a:lnTo>
                  <a:lnTo>
                    <a:pt x="24360" y="231531"/>
                  </a:lnTo>
                  <a:lnTo>
                    <a:pt x="2778" y="279792"/>
                  </a:lnTo>
                  <a:lnTo>
                    <a:pt x="0" y="304800"/>
                  </a:lnTo>
                  <a:lnTo>
                    <a:pt x="2778" y="329790"/>
                  </a:lnTo>
                  <a:lnTo>
                    <a:pt x="24360" y="378027"/>
                  </a:lnTo>
                  <a:lnTo>
                    <a:pt x="65871" y="423416"/>
                  </a:lnTo>
                  <a:lnTo>
                    <a:pt x="125584" y="465328"/>
                  </a:lnTo>
                  <a:lnTo>
                    <a:pt x="161726" y="484784"/>
                  </a:lnTo>
                  <a:lnTo>
                    <a:pt x="201773" y="503135"/>
                  </a:lnTo>
                  <a:lnTo>
                    <a:pt x="245506" y="520303"/>
                  </a:lnTo>
                  <a:lnTo>
                    <a:pt x="292712" y="536208"/>
                  </a:lnTo>
                  <a:lnTo>
                    <a:pt x="343174" y="550773"/>
                  </a:lnTo>
                  <a:lnTo>
                    <a:pt x="396676" y="563919"/>
                  </a:lnTo>
                  <a:lnTo>
                    <a:pt x="453003" y="575567"/>
                  </a:lnTo>
                  <a:lnTo>
                    <a:pt x="511938" y="585638"/>
                  </a:lnTo>
                  <a:lnTo>
                    <a:pt x="573267" y="594055"/>
                  </a:lnTo>
                  <a:lnTo>
                    <a:pt x="636774" y="600738"/>
                  </a:lnTo>
                  <a:lnTo>
                    <a:pt x="702242" y="605609"/>
                  </a:lnTo>
                  <a:lnTo>
                    <a:pt x="769455" y="608589"/>
                  </a:lnTo>
                  <a:lnTo>
                    <a:pt x="838200" y="609600"/>
                  </a:lnTo>
                  <a:lnTo>
                    <a:pt x="906944" y="608589"/>
                  </a:lnTo>
                  <a:lnTo>
                    <a:pt x="974157" y="605609"/>
                  </a:lnTo>
                  <a:lnTo>
                    <a:pt x="1039625" y="600738"/>
                  </a:lnTo>
                  <a:lnTo>
                    <a:pt x="1103132" y="594055"/>
                  </a:lnTo>
                  <a:lnTo>
                    <a:pt x="1164461" y="585638"/>
                  </a:lnTo>
                  <a:lnTo>
                    <a:pt x="1223396" y="575567"/>
                  </a:lnTo>
                  <a:lnTo>
                    <a:pt x="1279723" y="563919"/>
                  </a:lnTo>
                  <a:lnTo>
                    <a:pt x="1333225" y="550773"/>
                  </a:lnTo>
                  <a:lnTo>
                    <a:pt x="1383687" y="536208"/>
                  </a:lnTo>
                  <a:lnTo>
                    <a:pt x="1430893" y="520303"/>
                  </a:lnTo>
                  <a:lnTo>
                    <a:pt x="1474626" y="503135"/>
                  </a:lnTo>
                  <a:lnTo>
                    <a:pt x="1514673" y="484784"/>
                  </a:lnTo>
                  <a:lnTo>
                    <a:pt x="1550815" y="465328"/>
                  </a:lnTo>
                  <a:lnTo>
                    <a:pt x="1610528" y="423416"/>
                  </a:lnTo>
                  <a:lnTo>
                    <a:pt x="1652039" y="378027"/>
                  </a:lnTo>
                  <a:lnTo>
                    <a:pt x="1673621" y="329790"/>
                  </a:lnTo>
                  <a:lnTo>
                    <a:pt x="1676400" y="304800"/>
                  </a:lnTo>
                  <a:lnTo>
                    <a:pt x="1673621" y="279792"/>
                  </a:lnTo>
                  <a:lnTo>
                    <a:pt x="1652039" y="231531"/>
                  </a:lnTo>
                  <a:lnTo>
                    <a:pt x="1610528" y="186130"/>
                  </a:lnTo>
                  <a:lnTo>
                    <a:pt x="1550815" y="144215"/>
                  </a:lnTo>
                  <a:lnTo>
                    <a:pt x="1514673" y="124760"/>
                  </a:lnTo>
                  <a:lnTo>
                    <a:pt x="1474626" y="106412"/>
                  </a:lnTo>
                  <a:lnTo>
                    <a:pt x="1430893" y="89249"/>
                  </a:lnTo>
                  <a:lnTo>
                    <a:pt x="1383687" y="73348"/>
                  </a:lnTo>
                  <a:lnTo>
                    <a:pt x="1333225" y="58789"/>
                  </a:lnTo>
                  <a:lnTo>
                    <a:pt x="1279723" y="45650"/>
                  </a:lnTo>
                  <a:lnTo>
                    <a:pt x="1223396" y="34008"/>
                  </a:lnTo>
                  <a:lnTo>
                    <a:pt x="1164461" y="23943"/>
                  </a:lnTo>
                  <a:lnTo>
                    <a:pt x="1103132" y="15532"/>
                  </a:lnTo>
                  <a:lnTo>
                    <a:pt x="1039625" y="8854"/>
                  </a:lnTo>
                  <a:lnTo>
                    <a:pt x="974157" y="3987"/>
                  </a:lnTo>
                  <a:lnTo>
                    <a:pt x="906944" y="1009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43600" y="3172714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0" y="304800"/>
                  </a:moveTo>
                  <a:lnTo>
                    <a:pt x="10970" y="255343"/>
                  </a:lnTo>
                  <a:lnTo>
                    <a:pt x="42732" y="208434"/>
                  </a:lnTo>
                  <a:lnTo>
                    <a:pt x="93560" y="164697"/>
                  </a:lnTo>
                  <a:lnTo>
                    <a:pt x="161726" y="124760"/>
                  </a:lnTo>
                  <a:lnTo>
                    <a:pt x="201773" y="106412"/>
                  </a:lnTo>
                  <a:lnTo>
                    <a:pt x="245506" y="89249"/>
                  </a:lnTo>
                  <a:lnTo>
                    <a:pt x="292712" y="73348"/>
                  </a:lnTo>
                  <a:lnTo>
                    <a:pt x="343174" y="58789"/>
                  </a:lnTo>
                  <a:lnTo>
                    <a:pt x="396676" y="45650"/>
                  </a:lnTo>
                  <a:lnTo>
                    <a:pt x="453003" y="34008"/>
                  </a:lnTo>
                  <a:lnTo>
                    <a:pt x="511938" y="23943"/>
                  </a:lnTo>
                  <a:lnTo>
                    <a:pt x="573267" y="15532"/>
                  </a:lnTo>
                  <a:lnTo>
                    <a:pt x="636774" y="8854"/>
                  </a:lnTo>
                  <a:lnTo>
                    <a:pt x="702242" y="3987"/>
                  </a:lnTo>
                  <a:lnTo>
                    <a:pt x="769455" y="1009"/>
                  </a:lnTo>
                  <a:lnTo>
                    <a:pt x="838200" y="0"/>
                  </a:lnTo>
                  <a:lnTo>
                    <a:pt x="906944" y="1009"/>
                  </a:lnTo>
                  <a:lnTo>
                    <a:pt x="974157" y="3987"/>
                  </a:lnTo>
                  <a:lnTo>
                    <a:pt x="1039625" y="8854"/>
                  </a:lnTo>
                  <a:lnTo>
                    <a:pt x="1103132" y="15532"/>
                  </a:lnTo>
                  <a:lnTo>
                    <a:pt x="1164461" y="23943"/>
                  </a:lnTo>
                  <a:lnTo>
                    <a:pt x="1223396" y="34008"/>
                  </a:lnTo>
                  <a:lnTo>
                    <a:pt x="1279723" y="45650"/>
                  </a:lnTo>
                  <a:lnTo>
                    <a:pt x="1333225" y="58789"/>
                  </a:lnTo>
                  <a:lnTo>
                    <a:pt x="1383687" y="73348"/>
                  </a:lnTo>
                  <a:lnTo>
                    <a:pt x="1430893" y="89249"/>
                  </a:lnTo>
                  <a:lnTo>
                    <a:pt x="1474626" y="106412"/>
                  </a:lnTo>
                  <a:lnTo>
                    <a:pt x="1514673" y="124760"/>
                  </a:lnTo>
                  <a:lnTo>
                    <a:pt x="1550815" y="144215"/>
                  </a:lnTo>
                  <a:lnTo>
                    <a:pt x="1610528" y="186130"/>
                  </a:lnTo>
                  <a:lnTo>
                    <a:pt x="1652039" y="231531"/>
                  </a:lnTo>
                  <a:lnTo>
                    <a:pt x="1673621" y="279792"/>
                  </a:lnTo>
                  <a:lnTo>
                    <a:pt x="1676400" y="304800"/>
                  </a:lnTo>
                  <a:lnTo>
                    <a:pt x="1673621" y="329790"/>
                  </a:lnTo>
                  <a:lnTo>
                    <a:pt x="1652039" y="378027"/>
                  </a:lnTo>
                  <a:lnTo>
                    <a:pt x="1610528" y="423416"/>
                  </a:lnTo>
                  <a:lnTo>
                    <a:pt x="1550815" y="465328"/>
                  </a:lnTo>
                  <a:lnTo>
                    <a:pt x="1514673" y="484784"/>
                  </a:lnTo>
                  <a:lnTo>
                    <a:pt x="1474626" y="503135"/>
                  </a:lnTo>
                  <a:lnTo>
                    <a:pt x="1430893" y="520303"/>
                  </a:lnTo>
                  <a:lnTo>
                    <a:pt x="1383687" y="536208"/>
                  </a:lnTo>
                  <a:lnTo>
                    <a:pt x="1333225" y="550773"/>
                  </a:lnTo>
                  <a:lnTo>
                    <a:pt x="1279723" y="563919"/>
                  </a:lnTo>
                  <a:lnTo>
                    <a:pt x="1223396" y="575567"/>
                  </a:lnTo>
                  <a:lnTo>
                    <a:pt x="1164461" y="585638"/>
                  </a:lnTo>
                  <a:lnTo>
                    <a:pt x="1103132" y="594055"/>
                  </a:lnTo>
                  <a:lnTo>
                    <a:pt x="1039625" y="600738"/>
                  </a:lnTo>
                  <a:lnTo>
                    <a:pt x="974157" y="605609"/>
                  </a:lnTo>
                  <a:lnTo>
                    <a:pt x="906944" y="608589"/>
                  </a:lnTo>
                  <a:lnTo>
                    <a:pt x="838200" y="609600"/>
                  </a:lnTo>
                  <a:lnTo>
                    <a:pt x="769455" y="608589"/>
                  </a:lnTo>
                  <a:lnTo>
                    <a:pt x="702242" y="605609"/>
                  </a:lnTo>
                  <a:lnTo>
                    <a:pt x="636774" y="600738"/>
                  </a:lnTo>
                  <a:lnTo>
                    <a:pt x="573267" y="594055"/>
                  </a:lnTo>
                  <a:lnTo>
                    <a:pt x="511938" y="585638"/>
                  </a:lnTo>
                  <a:lnTo>
                    <a:pt x="453003" y="575567"/>
                  </a:lnTo>
                  <a:lnTo>
                    <a:pt x="396676" y="563919"/>
                  </a:lnTo>
                  <a:lnTo>
                    <a:pt x="343174" y="550773"/>
                  </a:lnTo>
                  <a:lnTo>
                    <a:pt x="292712" y="536208"/>
                  </a:lnTo>
                  <a:lnTo>
                    <a:pt x="245506" y="520303"/>
                  </a:lnTo>
                  <a:lnTo>
                    <a:pt x="201773" y="503135"/>
                  </a:lnTo>
                  <a:lnTo>
                    <a:pt x="161726" y="484784"/>
                  </a:lnTo>
                  <a:lnTo>
                    <a:pt x="125584" y="465328"/>
                  </a:lnTo>
                  <a:lnTo>
                    <a:pt x="65871" y="423416"/>
                  </a:lnTo>
                  <a:lnTo>
                    <a:pt x="24360" y="378027"/>
                  </a:lnTo>
                  <a:lnTo>
                    <a:pt x="2778" y="32979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311646" y="3175761"/>
            <a:ext cx="1170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em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ee</a:t>
            </a:r>
            <a:endParaRPr sz="1800" dirty="0">
              <a:latin typeface="Carlito"/>
              <a:cs typeface="Carlito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_city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683500" y="3121914"/>
            <a:ext cx="1574800" cy="711200"/>
            <a:chOff x="7683500" y="3121914"/>
            <a:chExt cx="1473200" cy="711200"/>
          </a:xfrm>
        </p:grpSpPr>
        <p:sp>
          <p:nvSpPr>
            <p:cNvPr id="21" name="object 21"/>
            <p:cNvSpPr/>
            <p:nvPr/>
          </p:nvSpPr>
          <p:spPr>
            <a:xfrm>
              <a:off x="7696200" y="3134614"/>
              <a:ext cx="1447800" cy="685800"/>
            </a:xfrm>
            <a:custGeom>
              <a:avLst/>
              <a:gdLst/>
              <a:ahLst/>
              <a:cxnLst/>
              <a:rect l="l" t="t" r="r" b="b"/>
              <a:pathLst>
                <a:path w="1447800" h="685800">
                  <a:moveTo>
                    <a:pt x="723900" y="0"/>
                  </a:moveTo>
                  <a:lnTo>
                    <a:pt x="661439" y="1258"/>
                  </a:lnTo>
                  <a:lnTo>
                    <a:pt x="600454" y="4966"/>
                  </a:lnTo>
                  <a:lnTo>
                    <a:pt x="541161" y="11020"/>
                  </a:lnTo>
                  <a:lnTo>
                    <a:pt x="483779" y="19317"/>
                  </a:lnTo>
                  <a:lnTo>
                    <a:pt x="428524" y="29753"/>
                  </a:lnTo>
                  <a:lnTo>
                    <a:pt x="375613" y="42227"/>
                  </a:lnTo>
                  <a:lnTo>
                    <a:pt x="325264" y="56635"/>
                  </a:lnTo>
                  <a:lnTo>
                    <a:pt x="277694" y="72874"/>
                  </a:lnTo>
                  <a:lnTo>
                    <a:pt x="233121" y="90841"/>
                  </a:lnTo>
                  <a:lnTo>
                    <a:pt x="191762" y="110433"/>
                  </a:lnTo>
                  <a:lnTo>
                    <a:pt x="153833" y="131548"/>
                  </a:lnTo>
                  <a:lnTo>
                    <a:pt x="119553" y="154081"/>
                  </a:lnTo>
                  <a:lnTo>
                    <a:pt x="89139" y="177931"/>
                  </a:lnTo>
                  <a:lnTo>
                    <a:pt x="40776" y="229166"/>
                  </a:lnTo>
                  <a:lnTo>
                    <a:pt x="10483" y="284430"/>
                  </a:lnTo>
                  <a:lnTo>
                    <a:pt x="0" y="342900"/>
                  </a:lnTo>
                  <a:lnTo>
                    <a:pt x="2657" y="372483"/>
                  </a:lnTo>
                  <a:lnTo>
                    <a:pt x="23262" y="429453"/>
                  </a:lnTo>
                  <a:lnTo>
                    <a:pt x="62807" y="482806"/>
                  </a:lnTo>
                  <a:lnTo>
                    <a:pt x="119553" y="531718"/>
                  </a:lnTo>
                  <a:lnTo>
                    <a:pt x="153833" y="554251"/>
                  </a:lnTo>
                  <a:lnTo>
                    <a:pt x="191762" y="575366"/>
                  </a:lnTo>
                  <a:lnTo>
                    <a:pt x="233121" y="594958"/>
                  </a:lnTo>
                  <a:lnTo>
                    <a:pt x="277694" y="612925"/>
                  </a:lnTo>
                  <a:lnTo>
                    <a:pt x="325264" y="629164"/>
                  </a:lnTo>
                  <a:lnTo>
                    <a:pt x="375613" y="643572"/>
                  </a:lnTo>
                  <a:lnTo>
                    <a:pt x="428524" y="656046"/>
                  </a:lnTo>
                  <a:lnTo>
                    <a:pt x="483779" y="666482"/>
                  </a:lnTo>
                  <a:lnTo>
                    <a:pt x="541161" y="674779"/>
                  </a:lnTo>
                  <a:lnTo>
                    <a:pt x="600454" y="680833"/>
                  </a:lnTo>
                  <a:lnTo>
                    <a:pt x="661439" y="684541"/>
                  </a:lnTo>
                  <a:lnTo>
                    <a:pt x="723900" y="685800"/>
                  </a:lnTo>
                  <a:lnTo>
                    <a:pt x="786360" y="684541"/>
                  </a:lnTo>
                  <a:lnTo>
                    <a:pt x="847345" y="680833"/>
                  </a:lnTo>
                  <a:lnTo>
                    <a:pt x="906638" y="674779"/>
                  </a:lnTo>
                  <a:lnTo>
                    <a:pt x="964020" y="666482"/>
                  </a:lnTo>
                  <a:lnTo>
                    <a:pt x="1019275" y="656046"/>
                  </a:lnTo>
                  <a:lnTo>
                    <a:pt x="1072186" y="643572"/>
                  </a:lnTo>
                  <a:lnTo>
                    <a:pt x="1122535" y="629164"/>
                  </a:lnTo>
                  <a:lnTo>
                    <a:pt x="1170105" y="612925"/>
                  </a:lnTo>
                  <a:lnTo>
                    <a:pt x="1214678" y="594958"/>
                  </a:lnTo>
                  <a:lnTo>
                    <a:pt x="1256037" y="575366"/>
                  </a:lnTo>
                  <a:lnTo>
                    <a:pt x="1293966" y="554251"/>
                  </a:lnTo>
                  <a:lnTo>
                    <a:pt x="1328246" y="531718"/>
                  </a:lnTo>
                  <a:lnTo>
                    <a:pt x="1358660" y="507868"/>
                  </a:lnTo>
                  <a:lnTo>
                    <a:pt x="1407023" y="456633"/>
                  </a:lnTo>
                  <a:lnTo>
                    <a:pt x="1437316" y="401369"/>
                  </a:lnTo>
                  <a:lnTo>
                    <a:pt x="1447800" y="342900"/>
                  </a:lnTo>
                  <a:lnTo>
                    <a:pt x="1445142" y="313316"/>
                  </a:lnTo>
                  <a:lnTo>
                    <a:pt x="1424537" y="256346"/>
                  </a:lnTo>
                  <a:lnTo>
                    <a:pt x="1384992" y="202993"/>
                  </a:lnTo>
                  <a:lnTo>
                    <a:pt x="1328246" y="154081"/>
                  </a:lnTo>
                  <a:lnTo>
                    <a:pt x="1293966" y="131548"/>
                  </a:lnTo>
                  <a:lnTo>
                    <a:pt x="1256037" y="110433"/>
                  </a:lnTo>
                  <a:lnTo>
                    <a:pt x="1214678" y="90841"/>
                  </a:lnTo>
                  <a:lnTo>
                    <a:pt x="1170105" y="72874"/>
                  </a:lnTo>
                  <a:lnTo>
                    <a:pt x="1122535" y="56635"/>
                  </a:lnTo>
                  <a:lnTo>
                    <a:pt x="1072186" y="42227"/>
                  </a:lnTo>
                  <a:lnTo>
                    <a:pt x="1019275" y="29753"/>
                  </a:lnTo>
                  <a:lnTo>
                    <a:pt x="964020" y="19317"/>
                  </a:lnTo>
                  <a:lnTo>
                    <a:pt x="906638" y="11020"/>
                  </a:lnTo>
                  <a:lnTo>
                    <a:pt x="847345" y="4966"/>
                  </a:lnTo>
                  <a:lnTo>
                    <a:pt x="786360" y="1258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96200" y="3134614"/>
              <a:ext cx="1447800" cy="685800"/>
            </a:xfrm>
            <a:custGeom>
              <a:avLst/>
              <a:gdLst/>
              <a:ahLst/>
              <a:cxnLst/>
              <a:rect l="l" t="t" r="r" b="b"/>
              <a:pathLst>
                <a:path w="1447800" h="685800">
                  <a:moveTo>
                    <a:pt x="0" y="342900"/>
                  </a:moveTo>
                  <a:lnTo>
                    <a:pt x="10483" y="284430"/>
                  </a:lnTo>
                  <a:lnTo>
                    <a:pt x="40776" y="229166"/>
                  </a:lnTo>
                  <a:lnTo>
                    <a:pt x="89139" y="177931"/>
                  </a:lnTo>
                  <a:lnTo>
                    <a:pt x="119553" y="154081"/>
                  </a:lnTo>
                  <a:lnTo>
                    <a:pt x="153833" y="131548"/>
                  </a:lnTo>
                  <a:lnTo>
                    <a:pt x="191762" y="110433"/>
                  </a:lnTo>
                  <a:lnTo>
                    <a:pt x="233121" y="90841"/>
                  </a:lnTo>
                  <a:lnTo>
                    <a:pt x="277694" y="72874"/>
                  </a:lnTo>
                  <a:lnTo>
                    <a:pt x="325264" y="56635"/>
                  </a:lnTo>
                  <a:lnTo>
                    <a:pt x="375613" y="42227"/>
                  </a:lnTo>
                  <a:lnTo>
                    <a:pt x="428524" y="29753"/>
                  </a:lnTo>
                  <a:lnTo>
                    <a:pt x="483779" y="19317"/>
                  </a:lnTo>
                  <a:lnTo>
                    <a:pt x="541161" y="11020"/>
                  </a:lnTo>
                  <a:lnTo>
                    <a:pt x="600454" y="4966"/>
                  </a:lnTo>
                  <a:lnTo>
                    <a:pt x="661439" y="1258"/>
                  </a:lnTo>
                  <a:lnTo>
                    <a:pt x="723900" y="0"/>
                  </a:lnTo>
                  <a:lnTo>
                    <a:pt x="786360" y="1258"/>
                  </a:lnTo>
                  <a:lnTo>
                    <a:pt x="847345" y="4966"/>
                  </a:lnTo>
                  <a:lnTo>
                    <a:pt x="906638" y="11020"/>
                  </a:lnTo>
                  <a:lnTo>
                    <a:pt x="964020" y="19317"/>
                  </a:lnTo>
                  <a:lnTo>
                    <a:pt x="1019275" y="29753"/>
                  </a:lnTo>
                  <a:lnTo>
                    <a:pt x="1072186" y="42227"/>
                  </a:lnTo>
                  <a:lnTo>
                    <a:pt x="1122535" y="56635"/>
                  </a:lnTo>
                  <a:lnTo>
                    <a:pt x="1170105" y="72874"/>
                  </a:lnTo>
                  <a:lnTo>
                    <a:pt x="1214678" y="90841"/>
                  </a:lnTo>
                  <a:lnTo>
                    <a:pt x="1256037" y="110433"/>
                  </a:lnTo>
                  <a:lnTo>
                    <a:pt x="1293966" y="131548"/>
                  </a:lnTo>
                  <a:lnTo>
                    <a:pt x="1328246" y="154081"/>
                  </a:lnTo>
                  <a:lnTo>
                    <a:pt x="1358660" y="177931"/>
                  </a:lnTo>
                  <a:lnTo>
                    <a:pt x="1407023" y="229166"/>
                  </a:lnTo>
                  <a:lnTo>
                    <a:pt x="1437316" y="284430"/>
                  </a:lnTo>
                  <a:lnTo>
                    <a:pt x="1447800" y="342900"/>
                  </a:lnTo>
                  <a:lnTo>
                    <a:pt x="1445142" y="372483"/>
                  </a:lnTo>
                  <a:lnTo>
                    <a:pt x="1424537" y="429453"/>
                  </a:lnTo>
                  <a:lnTo>
                    <a:pt x="1384992" y="482806"/>
                  </a:lnTo>
                  <a:lnTo>
                    <a:pt x="1328246" y="531718"/>
                  </a:lnTo>
                  <a:lnTo>
                    <a:pt x="1293966" y="554251"/>
                  </a:lnTo>
                  <a:lnTo>
                    <a:pt x="1256037" y="575366"/>
                  </a:lnTo>
                  <a:lnTo>
                    <a:pt x="1214678" y="594958"/>
                  </a:lnTo>
                  <a:lnTo>
                    <a:pt x="1170105" y="612925"/>
                  </a:lnTo>
                  <a:lnTo>
                    <a:pt x="1122535" y="629164"/>
                  </a:lnTo>
                  <a:lnTo>
                    <a:pt x="1072186" y="643572"/>
                  </a:lnTo>
                  <a:lnTo>
                    <a:pt x="1019275" y="656046"/>
                  </a:lnTo>
                  <a:lnTo>
                    <a:pt x="964020" y="666482"/>
                  </a:lnTo>
                  <a:lnTo>
                    <a:pt x="906638" y="674779"/>
                  </a:lnTo>
                  <a:lnTo>
                    <a:pt x="847345" y="680833"/>
                  </a:lnTo>
                  <a:lnTo>
                    <a:pt x="786360" y="684541"/>
                  </a:lnTo>
                  <a:lnTo>
                    <a:pt x="723900" y="685800"/>
                  </a:lnTo>
                  <a:lnTo>
                    <a:pt x="661439" y="684541"/>
                  </a:lnTo>
                  <a:lnTo>
                    <a:pt x="600454" y="680833"/>
                  </a:lnTo>
                  <a:lnTo>
                    <a:pt x="541161" y="674779"/>
                  </a:lnTo>
                  <a:lnTo>
                    <a:pt x="483779" y="666482"/>
                  </a:lnTo>
                  <a:lnTo>
                    <a:pt x="428524" y="656046"/>
                  </a:lnTo>
                  <a:lnTo>
                    <a:pt x="375613" y="643572"/>
                  </a:lnTo>
                  <a:lnTo>
                    <a:pt x="325264" y="629164"/>
                  </a:lnTo>
                  <a:lnTo>
                    <a:pt x="277694" y="612925"/>
                  </a:lnTo>
                  <a:lnTo>
                    <a:pt x="233121" y="594958"/>
                  </a:lnTo>
                  <a:lnTo>
                    <a:pt x="191762" y="575366"/>
                  </a:lnTo>
                  <a:lnTo>
                    <a:pt x="153833" y="554251"/>
                  </a:lnTo>
                  <a:lnTo>
                    <a:pt x="119553" y="531718"/>
                  </a:lnTo>
                  <a:lnTo>
                    <a:pt x="89139" y="507868"/>
                  </a:lnTo>
                  <a:lnTo>
                    <a:pt x="40776" y="456633"/>
                  </a:lnTo>
                  <a:lnTo>
                    <a:pt x="10483" y="401369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134857" y="3312921"/>
            <a:ext cx="57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43000" y="3726815"/>
            <a:ext cx="2362200" cy="1073785"/>
          </a:xfrm>
          <a:custGeom>
            <a:avLst/>
            <a:gdLst/>
            <a:ahLst/>
            <a:cxnLst/>
            <a:rect l="l" t="t" r="r" b="b"/>
            <a:pathLst>
              <a:path w="2362200" h="1073785">
                <a:moveTo>
                  <a:pt x="0" y="0"/>
                </a:moveTo>
                <a:lnTo>
                  <a:pt x="2019300" y="1073785"/>
                </a:lnTo>
              </a:path>
              <a:path w="2362200" h="1073785">
                <a:moveTo>
                  <a:pt x="1866900" y="55499"/>
                </a:moveTo>
                <a:lnTo>
                  <a:pt x="2362200" y="1073785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3400" y="3782314"/>
            <a:ext cx="4076700" cy="1018540"/>
          </a:xfrm>
          <a:custGeom>
            <a:avLst/>
            <a:gdLst/>
            <a:ahLst/>
            <a:cxnLst/>
            <a:rect l="l" t="t" r="r" b="b"/>
            <a:pathLst>
              <a:path w="4076700" h="1018539">
                <a:moveTo>
                  <a:pt x="571500" y="20700"/>
                </a:moveTo>
                <a:lnTo>
                  <a:pt x="0" y="1018286"/>
                </a:lnTo>
              </a:path>
              <a:path w="4076700" h="1018539">
                <a:moveTo>
                  <a:pt x="2438400" y="0"/>
                </a:moveTo>
                <a:lnTo>
                  <a:pt x="571500" y="1018286"/>
                </a:lnTo>
              </a:path>
              <a:path w="4076700" h="1018539">
                <a:moveTo>
                  <a:pt x="4076700" y="38100"/>
                </a:moveTo>
                <a:lnTo>
                  <a:pt x="1181100" y="1018286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82000" y="0"/>
            <a:ext cx="762000" cy="805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066" y="953560"/>
            <a:ext cx="7861934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process </a:t>
            </a:r>
            <a:r>
              <a:rPr sz="2400" spc="-5" dirty="0">
                <a:latin typeface="Carlito"/>
                <a:cs typeface="Carlito"/>
              </a:rPr>
              <a:t>of designing </a:t>
            </a:r>
            <a:r>
              <a:rPr sz="2400" spc="-10" dirty="0">
                <a:latin typeface="Carlito"/>
                <a:cs typeface="Carlito"/>
              </a:rPr>
              <a:t>subgroupings </a:t>
            </a:r>
            <a:r>
              <a:rPr sz="2400" spc="-5" dirty="0">
                <a:latin typeface="Carlito"/>
                <a:cs typeface="Carlito"/>
              </a:rPr>
              <a:t>within 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entity </a:t>
            </a:r>
            <a:r>
              <a:rPr sz="2400" spc="-10" dirty="0">
                <a:latin typeface="Carlito"/>
                <a:cs typeface="Carlito"/>
              </a:rPr>
              <a:t>set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called </a:t>
            </a:r>
            <a:r>
              <a:rPr sz="2400" spc="-10" dirty="0">
                <a:latin typeface="Carlito"/>
                <a:cs typeface="Carlito"/>
              </a:rPr>
              <a:t>specialization</a:t>
            </a:r>
            <a:r>
              <a:rPr sz="3200" spc="-10" dirty="0">
                <a:latin typeface="Carlito"/>
                <a:cs typeface="Carlito"/>
              </a:rPr>
              <a:t>.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96970" y="2667000"/>
            <a:ext cx="2362200" cy="7620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person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9171" y="5098478"/>
            <a:ext cx="2362200" cy="7620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74358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customer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100" y="5105400"/>
            <a:ext cx="2362200" cy="7620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72136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employee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16300" y="3901185"/>
            <a:ext cx="1930400" cy="939800"/>
            <a:chOff x="3416300" y="3901185"/>
            <a:chExt cx="1930400" cy="939800"/>
          </a:xfrm>
        </p:grpSpPr>
        <p:sp>
          <p:nvSpPr>
            <p:cNvPr id="7" name="object 7"/>
            <p:cNvSpPr/>
            <p:nvPr/>
          </p:nvSpPr>
          <p:spPr>
            <a:xfrm>
              <a:off x="3429000" y="3913885"/>
              <a:ext cx="1905000" cy="914400"/>
            </a:xfrm>
            <a:custGeom>
              <a:avLst/>
              <a:gdLst/>
              <a:ahLst/>
              <a:cxnLst/>
              <a:rect l="l" t="t" r="r" b="b"/>
              <a:pathLst>
                <a:path w="1905000" h="914400">
                  <a:moveTo>
                    <a:pt x="1905000" y="0"/>
                  </a:moveTo>
                  <a:lnTo>
                    <a:pt x="0" y="0"/>
                  </a:lnTo>
                  <a:lnTo>
                    <a:pt x="952500" y="9144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29000" y="3913885"/>
              <a:ext cx="1905000" cy="914400"/>
            </a:xfrm>
            <a:custGeom>
              <a:avLst/>
              <a:gdLst/>
              <a:ahLst/>
              <a:cxnLst/>
              <a:rect l="l" t="t" r="r" b="b"/>
              <a:pathLst>
                <a:path w="1905000" h="914400">
                  <a:moveTo>
                    <a:pt x="0" y="0"/>
                  </a:moveTo>
                  <a:lnTo>
                    <a:pt x="1905000" y="0"/>
                  </a:lnTo>
                  <a:lnTo>
                    <a:pt x="952500" y="914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33215" y="3894277"/>
            <a:ext cx="498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2800" b="1" spc="-5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67000" y="3429000"/>
            <a:ext cx="3505200" cy="1676400"/>
          </a:xfrm>
          <a:custGeom>
            <a:avLst/>
            <a:gdLst/>
            <a:ahLst/>
            <a:cxnLst/>
            <a:rect l="l" t="t" r="r" b="b"/>
            <a:pathLst>
              <a:path w="3505200" h="1676400">
                <a:moveTo>
                  <a:pt x="1711071" y="0"/>
                </a:moveTo>
                <a:lnTo>
                  <a:pt x="1714500" y="484886"/>
                </a:lnTo>
              </a:path>
              <a:path w="3505200" h="1676400">
                <a:moveTo>
                  <a:pt x="1238250" y="942086"/>
                </a:moveTo>
                <a:lnTo>
                  <a:pt x="0" y="1676400"/>
                </a:lnTo>
              </a:path>
              <a:path w="3505200" h="1676400">
                <a:moveTo>
                  <a:pt x="2190750" y="942086"/>
                </a:moveTo>
                <a:lnTo>
                  <a:pt x="3505200" y="167640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82000" y="0"/>
            <a:ext cx="762000" cy="805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802728"/>
            <a:ext cx="7442834" cy="3914533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000" spc="-50" dirty="0">
                <a:latin typeface="Carlito"/>
                <a:cs typeface="Carlito"/>
              </a:rPr>
              <a:t>We </a:t>
            </a:r>
            <a:r>
              <a:rPr sz="2000" spc="-15" dirty="0">
                <a:latin typeface="Carlito"/>
                <a:cs typeface="Carlito"/>
              </a:rPr>
              <a:t>can </a:t>
            </a:r>
            <a:r>
              <a:rPr sz="2000" spc="-5" dirty="0">
                <a:latin typeface="Carlito"/>
                <a:cs typeface="Carlito"/>
              </a:rPr>
              <a:t>apply </a:t>
            </a:r>
            <a:r>
              <a:rPr sz="2000" spc="-10" dirty="0">
                <a:latin typeface="Carlito"/>
                <a:cs typeface="Carlito"/>
              </a:rPr>
              <a:t>specialization </a:t>
            </a:r>
            <a:r>
              <a:rPr sz="2000" spc="-15" dirty="0">
                <a:latin typeface="Carlito"/>
                <a:cs typeface="Carlito"/>
              </a:rPr>
              <a:t>repeatedly to refine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design</a:t>
            </a:r>
            <a:r>
              <a:rPr sz="2000" spc="2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scheme.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rlito"/>
                <a:cs typeface="Carlito"/>
              </a:rPr>
              <a:t>For example </a:t>
            </a:r>
            <a:r>
              <a:rPr sz="2000" spc="-5" dirty="0">
                <a:latin typeface="Carlito"/>
                <a:cs typeface="Carlito"/>
              </a:rPr>
              <a:t>: </a:t>
            </a:r>
            <a:r>
              <a:rPr sz="2000" spc="-10" dirty="0">
                <a:latin typeface="Carlito"/>
                <a:cs typeface="Carlito"/>
              </a:rPr>
              <a:t>employee </a:t>
            </a:r>
            <a:r>
              <a:rPr sz="2000" spc="-15" dirty="0">
                <a:latin typeface="Carlito"/>
                <a:cs typeface="Carlito"/>
              </a:rPr>
              <a:t>can </a:t>
            </a:r>
            <a:r>
              <a:rPr sz="2000" spc="-5" dirty="0">
                <a:latin typeface="Carlito"/>
                <a:cs typeface="Carlito"/>
              </a:rPr>
              <a:t>be further classified as</a:t>
            </a:r>
            <a:r>
              <a:rPr sz="2000" spc="10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follows: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officer</a:t>
            </a:r>
            <a:endParaRPr sz="2000" dirty="0">
              <a:latin typeface="Carlito"/>
              <a:cs typeface="Carlito"/>
            </a:endParaRPr>
          </a:p>
          <a:p>
            <a:pPr marL="12700" marR="1443355">
              <a:lnSpc>
                <a:spcPct val="100000"/>
              </a:lnSpc>
              <a:spcBef>
                <a:spcPts val="530"/>
              </a:spcBef>
            </a:pPr>
            <a:r>
              <a:rPr sz="2000" spc="-20" dirty="0">
                <a:latin typeface="Carlito"/>
                <a:cs typeface="Carlito"/>
              </a:rPr>
              <a:t>Attributes </a:t>
            </a:r>
            <a:r>
              <a:rPr sz="2000" spc="-10" dirty="0">
                <a:latin typeface="Carlito"/>
                <a:cs typeface="Carlito"/>
              </a:rPr>
              <a:t>-&gt;{officer_id, officer_name, officer_street,  </a:t>
            </a:r>
            <a:r>
              <a:rPr sz="2000" spc="-15" dirty="0">
                <a:latin typeface="Carlito"/>
                <a:cs typeface="Carlito"/>
              </a:rPr>
              <a:t>officer_city,officer_salary,office_number}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teller</a:t>
            </a:r>
            <a:endParaRPr sz="2000" dirty="0">
              <a:latin typeface="Carlito"/>
              <a:cs typeface="Carlito"/>
            </a:endParaRPr>
          </a:p>
          <a:p>
            <a:pPr marL="12700" marR="613410">
              <a:lnSpc>
                <a:spcPct val="100000"/>
              </a:lnSpc>
              <a:spcBef>
                <a:spcPts val="530"/>
              </a:spcBef>
            </a:pPr>
            <a:r>
              <a:rPr sz="2000" spc="-20" dirty="0">
                <a:latin typeface="Carlito"/>
                <a:cs typeface="Carlito"/>
              </a:rPr>
              <a:t>Attributes </a:t>
            </a:r>
            <a:r>
              <a:rPr sz="2000" spc="-5" dirty="0">
                <a:latin typeface="Carlito"/>
                <a:cs typeface="Carlito"/>
              </a:rPr>
              <a:t>-&gt;{teller_id, </a:t>
            </a:r>
            <a:r>
              <a:rPr sz="2000" spc="-10" dirty="0">
                <a:latin typeface="Carlito"/>
                <a:cs typeface="Carlito"/>
              </a:rPr>
              <a:t>teller_name, teller_street, </a:t>
            </a:r>
            <a:r>
              <a:rPr sz="2000" spc="-20" dirty="0">
                <a:latin typeface="Carlito"/>
                <a:cs typeface="Carlito"/>
              </a:rPr>
              <a:t>teller_city,  teller_salary,station_number,hours_worked}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secretary</a:t>
            </a:r>
            <a:endParaRPr sz="2000" dirty="0">
              <a:latin typeface="Carlito"/>
              <a:cs typeface="Carlito"/>
            </a:endParaRPr>
          </a:p>
          <a:p>
            <a:pPr marL="12700" marR="504190">
              <a:lnSpc>
                <a:spcPct val="100000"/>
              </a:lnSpc>
              <a:spcBef>
                <a:spcPts val="530"/>
              </a:spcBef>
            </a:pPr>
            <a:r>
              <a:rPr sz="2000" spc="-20" dirty="0">
                <a:latin typeface="Carlito"/>
                <a:cs typeface="Carlito"/>
              </a:rPr>
              <a:t>Attributes </a:t>
            </a:r>
            <a:r>
              <a:rPr sz="2000" spc="-10" dirty="0">
                <a:latin typeface="Carlito"/>
                <a:cs typeface="Carlito"/>
              </a:rPr>
              <a:t>-&gt;{secretary_id, secretary_name, secretary_street,  </a:t>
            </a:r>
            <a:r>
              <a:rPr sz="2000" spc="-20" dirty="0">
                <a:latin typeface="Carlito"/>
                <a:cs typeface="Carlito"/>
              </a:rPr>
              <a:t>secretary_city,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secretary_salary,hours_worked}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0" y="0"/>
            <a:ext cx="762000" cy="805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537</Words>
  <Application>Microsoft Office PowerPoint</Application>
  <PresentationFormat>On-screen Show (4:3)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Carlito</vt:lpstr>
      <vt:lpstr>Times New Roman</vt:lpstr>
      <vt:lpstr>Trebuchet MS</vt:lpstr>
      <vt:lpstr>Office Theme</vt:lpstr>
      <vt:lpstr>Introduction</vt:lpstr>
      <vt:lpstr>Extended E-R features</vt:lpstr>
      <vt:lpstr>Specialization</vt:lpstr>
      <vt:lpstr>Generalization</vt:lpstr>
      <vt:lpstr>Example</vt:lpstr>
      <vt:lpstr>A person can be further classified into following entity sets:</vt:lpstr>
      <vt:lpstr>PowerPoint Presentation</vt:lpstr>
      <vt:lpstr>PowerPoint Presentation</vt:lpstr>
      <vt:lpstr>PowerPoint Presentation</vt:lpstr>
      <vt:lpstr>PowerPoint Presentation</vt:lpstr>
      <vt:lpstr>Extended ER Diagram showing  Generalization and Specialization</vt:lpstr>
      <vt:lpstr>Aggregation</vt:lpstr>
      <vt:lpstr>Let us consider an example:</vt:lpstr>
      <vt:lpstr>E-R Diagram WithAggregation</vt:lpstr>
      <vt:lpstr>Aggregation (Cont.)</vt:lpstr>
      <vt:lpstr>E-R Diagram WithAggregation</vt:lpstr>
      <vt:lpstr>Thank 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Specialization, Generalization and  Aggregation</dc:title>
  <dc:creator>Rituparna</dc:creator>
  <cp:lastModifiedBy>ADMIN</cp:lastModifiedBy>
  <cp:revision>8</cp:revision>
  <dcterms:created xsi:type="dcterms:W3CDTF">2020-08-19T09:57:12Z</dcterms:created>
  <dcterms:modified xsi:type="dcterms:W3CDTF">2020-08-21T05:07:50Z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2020-08-19T00:00:00Z</vt:filetime>
  </property>
</Properties>
</file>