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07476" y="30162"/>
            <a:ext cx="612775" cy="5603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37510" y="-83693"/>
            <a:ext cx="2891154" cy="122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3085" y="1028776"/>
            <a:ext cx="6497828" cy="1435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10" y="-83693"/>
            <a:ext cx="2891154" cy="2448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1875">
              <a:lnSpc>
                <a:spcPts val="3195"/>
              </a:lnSpc>
              <a:spcBef>
                <a:spcPts val="95"/>
              </a:spcBef>
            </a:pPr>
            <a:r>
              <a:rPr lang="en-US" spc="-55" dirty="0" smtClean="0"/>
              <a:t/>
            </a:r>
            <a:br>
              <a:rPr lang="en-US" spc="-55" dirty="0" smtClean="0"/>
            </a:br>
            <a:r>
              <a:rPr lang="en-US" spc="-55" dirty="0" smtClean="0"/>
              <a:t/>
            </a:r>
            <a:br>
              <a:rPr lang="en-US" spc="-55" dirty="0" smtClean="0"/>
            </a:br>
            <a:r>
              <a:rPr lang="en-US" spc="-55" dirty="0"/>
              <a:t/>
            </a:r>
            <a:br>
              <a:rPr lang="en-US" spc="-55" dirty="0"/>
            </a:br>
            <a:r>
              <a:rPr spc="-55" dirty="0" smtClean="0"/>
              <a:t>Topic</a:t>
            </a:r>
            <a:r>
              <a:rPr spc="-55" dirty="0"/>
              <a:t>:</a:t>
            </a:r>
          </a:p>
          <a:p>
            <a:pPr marL="1178560" marR="5080" indent="-1165860">
              <a:lnSpc>
                <a:spcPts val="3020"/>
              </a:lnSpc>
              <a:spcBef>
                <a:spcPts val="215"/>
              </a:spcBef>
            </a:pPr>
            <a:r>
              <a:rPr spc="-25" dirty="0"/>
              <a:t>Mapping</a:t>
            </a:r>
            <a:r>
              <a:rPr spc="-95" dirty="0"/>
              <a:t> </a:t>
            </a:r>
            <a:r>
              <a:rPr spc="-35" dirty="0"/>
              <a:t>constraints  </a:t>
            </a:r>
            <a:r>
              <a:rPr spc="-15" dirty="0"/>
              <a:t>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3960" y="1068704"/>
            <a:ext cx="5263515" cy="21871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95"/>
              </a:spcBef>
            </a:pPr>
            <a:endParaRPr lang="en-US" sz="2800" b="0" spc="-25" dirty="0" smtClean="0">
              <a:latin typeface="Calibri Light"/>
              <a:cs typeface="Calibri Light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endParaRPr lang="en-US" sz="2800" spc="-25" dirty="0">
              <a:latin typeface="Calibri Light"/>
              <a:cs typeface="Calibri Light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endParaRPr lang="en-US" sz="2800" b="0" spc="-25" dirty="0" smtClean="0">
              <a:latin typeface="Calibri Light"/>
              <a:cs typeface="Calibri Light"/>
            </a:endParaRPr>
          </a:p>
          <a:p>
            <a:pPr marL="311150">
              <a:lnSpc>
                <a:spcPct val="100000"/>
              </a:lnSpc>
              <a:spcBef>
                <a:spcPts val="95"/>
              </a:spcBef>
            </a:pPr>
            <a:r>
              <a:rPr sz="2800" b="0" spc="-25" dirty="0" smtClean="0">
                <a:latin typeface="Calibri Light"/>
                <a:cs typeface="Calibri Light"/>
              </a:rPr>
              <a:t>Relationship </a:t>
            </a:r>
            <a:r>
              <a:rPr sz="2800" b="0" spc="-15" dirty="0">
                <a:latin typeface="Calibri Light"/>
                <a:cs typeface="Calibri Light"/>
              </a:rPr>
              <a:t>of Higher</a:t>
            </a:r>
            <a:r>
              <a:rPr sz="2800" b="0" spc="-145" dirty="0">
                <a:latin typeface="Calibri Light"/>
                <a:cs typeface="Calibri Light"/>
              </a:rPr>
              <a:t> </a:t>
            </a:r>
            <a:r>
              <a:rPr sz="2800" b="0" spc="-25" dirty="0">
                <a:latin typeface="Calibri Light"/>
                <a:cs typeface="Calibri Light"/>
              </a:rPr>
              <a:t>Degree</a:t>
            </a:r>
            <a:endParaRPr sz="28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283921"/>
            <a:ext cx="346900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0" dirty="0"/>
              <a:t>Cardinality</a:t>
            </a:r>
            <a:r>
              <a:rPr sz="3300" spc="-409" dirty="0"/>
              <a:t> </a:t>
            </a:r>
            <a:r>
              <a:rPr sz="3300" spc="-85" dirty="0"/>
              <a:t>Constraints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58444" y="1051686"/>
            <a:ext cx="7407275" cy="187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5080" indent="-361950">
              <a:lnSpc>
                <a:spcPct val="100000"/>
              </a:lnSpc>
              <a:spcBef>
                <a:spcPts val="100"/>
              </a:spcBef>
              <a:tabLst>
                <a:tab pos="374015" algn="l"/>
              </a:tabLst>
            </a:pPr>
            <a:r>
              <a:rPr sz="1800" dirty="0">
                <a:latin typeface="Webdings"/>
                <a:cs typeface="Webdings"/>
              </a:rPr>
              <a:t>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80" dirty="0">
                <a:latin typeface="Times New Roman"/>
                <a:cs typeface="Times New Roman"/>
              </a:rPr>
              <a:t>We </a:t>
            </a:r>
            <a:r>
              <a:rPr sz="1800" spc="-5" dirty="0">
                <a:latin typeface="Times New Roman"/>
                <a:cs typeface="Times New Roman"/>
              </a:rPr>
              <a:t>express </a:t>
            </a:r>
            <a:r>
              <a:rPr sz="1800" dirty="0">
                <a:latin typeface="Times New Roman"/>
                <a:cs typeface="Times New Roman"/>
              </a:rPr>
              <a:t>cardinality constraints by drawing either a directed line </a:t>
            </a:r>
            <a:r>
              <a:rPr sz="1800" spc="5" dirty="0">
                <a:latin typeface="Times New Roman"/>
                <a:cs typeface="Times New Roman"/>
              </a:rPr>
              <a:t>(</a:t>
            </a:r>
            <a:r>
              <a:rPr sz="1800" spc="5" dirty="0">
                <a:latin typeface="Symbol"/>
                <a:cs typeface="Symbol"/>
              </a:rPr>
              <a:t></a:t>
            </a:r>
            <a:r>
              <a:rPr sz="1800" spc="5" dirty="0">
                <a:latin typeface="Times New Roman"/>
                <a:cs typeface="Times New Roman"/>
              </a:rPr>
              <a:t>),  </a:t>
            </a:r>
            <a:r>
              <a:rPr sz="1800" spc="-5" dirty="0">
                <a:latin typeface="Times New Roman"/>
                <a:cs typeface="Times New Roman"/>
              </a:rPr>
              <a:t>signifying “one,” </a:t>
            </a:r>
            <a:r>
              <a:rPr sz="1800" dirty="0">
                <a:latin typeface="Times New Roman"/>
                <a:cs typeface="Times New Roman"/>
              </a:rPr>
              <a:t>or an undirected line </a:t>
            </a:r>
            <a:r>
              <a:rPr sz="1800" spc="5" dirty="0">
                <a:latin typeface="Times New Roman"/>
                <a:cs typeface="Times New Roman"/>
              </a:rPr>
              <a:t>(—), </a:t>
            </a:r>
            <a:r>
              <a:rPr sz="1800" spc="-5" dirty="0">
                <a:latin typeface="Times New Roman"/>
                <a:cs typeface="Times New Roman"/>
              </a:rPr>
              <a:t>signifying </a:t>
            </a:r>
            <a:r>
              <a:rPr sz="1800" spc="-20" dirty="0">
                <a:latin typeface="Times New Roman"/>
                <a:cs typeface="Times New Roman"/>
              </a:rPr>
              <a:t>“many,” </a:t>
            </a:r>
            <a:r>
              <a:rPr sz="1800" spc="-5" dirty="0">
                <a:latin typeface="Times New Roman"/>
                <a:cs typeface="Times New Roman"/>
              </a:rPr>
              <a:t>between </a:t>
            </a:r>
            <a:r>
              <a:rPr sz="1800" dirty="0">
                <a:latin typeface="Times New Roman"/>
                <a:cs typeface="Times New Roman"/>
              </a:rPr>
              <a:t>the  relationship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and the entity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374015" algn="l"/>
              </a:tabLst>
            </a:pPr>
            <a:r>
              <a:rPr sz="1800" dirty="0">
                <a:latin typeface="Webdings"/>
                <a:cs typeface="Webdings"/>
              </a:rPr>
              <a:t>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One-to-one </a:t>
            </a:r>
            <a:r>
              <a:rPr sz="1800" dirty="0">
                <a:latin typeface="Times New Roman"/>
                <a:cs typeface="Times New Roman"/>
              </a:rPr>
              <a:t>relationship: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374015" algn="l"/>
              </a:tabLst>
            </a:pPr>
            <a:r>
              <a:rPr sz="1450" spc="-10" dirty="0">
                <a:latin typeface="Webdings"/>
                <a:cs typeface="Webdings"/>
              </a:rPr>
              <a:t></a:t>
            </a:r>
            <a:r>
              <a:rPr sz="1450" spc="-1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customer </a:t>
            </a:r>
            <a:r>
              <a:rPr sz="1800" spc="-5" dirty="0">
                <a:latin typeface="Times New Roman"/>
                <a:cs typeface="Times New Roman"/>
              </a:rPr>
              <a:t>is associated </a:t>
            </a:r>
            <a:r>
              <a:rPr sz="1800" dirty="0">
                <a:latin typeface="Times New Roman"/>
                <a:cs typeface="Times New Roman"/>
              </a:rPr>
              <a:t>with at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one loan via the relationship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borrower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74015" algn="l"/>
              </a:tabLst>
            </a:pPr>
            <a:r>
              <a:rPr sz="1450" spc="-10" dirty="0">
                <a:latin typeface="Webdings"/>
                <a:cs typeface="Webdings"/>
              </a:rPr>
              <a:t></a:t>
            </a:r>
            <a:r>
              <a:rPr sz="1450" spc="-10" dirty="0">
                <a:latin typeface="Times New Roman"/>
                <a:cs typeface="Times New Roman"/>
              </a:rPr>
              <a:t>	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loan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associated with at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one customer via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i="1" spc="-15" dirty="0">
                <a:latin typeface="Times New Roman"/>
                <a:cs typeface="Times New Roman"/>
              </a:rPr>
              <a:t>borrower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7925" y="3181350"/>
            <a:ext cx="6669151" cy="1603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4196448"/>
            <a:ext cx="838200" cy="103505"/>
          </a:xfrm>
          <a:custGeom>
            <a:avLst/>
            <a:gdLst/>
            <a:ahLst/>
            <a:cxnLst/>
            <a:rect l="l" t="t" r="r" b="b"/>
            <a:pathLst>
              <a:path w="838200" h="103504">
                <a:moveTo>
                  <a:pt x="88646" y="0"/>
                </a:moveTo>
                <a:lnTo>
                  <a:pt x="0" y="51701"/>
                </a:lnTo>
                <a:lnTo>
                  <a:pt x="88646" y="103403"/>
                </a:lnTo>
                <a:lnTo>
                  <a:pt x="92455" y="102374"/>
                </a:lnTo>
                <a:lnTo>
                  <a:pt x="96012" y="96316"/>
                </a:lnTo>
                <a:lnTo>
                  <a:pt x="94996" y="92430"/>
                </a:lnTo>
                <a:lnTo>
                  <a:pt x="36044" y="58051"/>
                </a:lnTo>
                <a:lnTo>
                  <a:pt x="12573" y="58051"/>
                </a:lnTo>
                <a:lnTo>
                  <a:pt x="12573" y="45351"/>
                </a:lnTo>
                <a:lnTo>
                  <a:pt x="36044" y="45351"/>
                </a:lnTo>
                <a:lnTo>
                  <a:pt x="94996" y="10972"/>
                </a:lnTo>
                <a:lnTo>
                  <a:pt x="96012" y="7086"/>
                </a:lnTo>
                <a:lnTo>
                  <a:pt x="92455" y="1016"/>
                </a:lnTo>
                <a:lnTo>
                  <a:pt x="88646" y="0"/>
                </a:lnTo>
                <a:close/>
              </a:path>
              <a:path w="838200" h="103504">
                <a:moveTo>
                  <a:pt x="36044" y="45351"/>
                </a:moveTo>
                <a:lnTo>
                  <a:pt x="12573" y="45351"/>
                </a:lnTo>
                <a:lnTo>
                  <a:pt x="12573" y="58051"/>
                </a:lnTo>
                <a:lnTo>
                  <a:pt x="36044" y="58051"/>
                </a:lnTo>
                <a:lnTo>
                  <a:pt x="34563" y="57188"/>
                </a:lnTo>
                <a:lnTo>
                  <a:pt x="15748" y="57188"/>
                </a:lnTo>
                <a:lnTo>
                  <a:pt x="15748" y="46215"/>
                </a:lnTo>
                <a:lnTo>
                  <a:pt x="34563" y="46215"/>
                </a:lnTo>
                <a:lnTo>
                  <a:pt x="36044" y="45351"/>
                </a:lnTo>
                <a:close/>
              </a:path>
              <a:path w="838200" h="103504">
                <a:moveTo>
                  <a:pt x="838200" y="45351"/>
                </a:moveTo>
                <a:lnTo>
                  <a:pt x="36044" y="45351"/>
                </a:lnTo>
                <a:lnTo>
                  <a:pt x="25155" y="51701"/>
                </a:lnTo>
                <a:lnTo>
                  <a:pt x="36044" y="58051"/>
                </a:lnTo>
                <a:lnTo>
                  <a:pt x="838200" y="58051"/>
                </a:lnTo>
                <a:lnTo>
                  <a:pt x="838200" y="45351"/>
                </a:lnTo>
                <a:close/>
              </a:path>
              <a:path w="838200" h="103504">
                <a:moveTo>
                  <a:pt x="15748" y="46215"/>
                </a:moveTo>
                <a:lnTo>
                  <a:pt x="15748" y="57188"/>
                </a:lnTo>
                <a:lnTo>
                  <a:pt x="25155" y="51701"/>
                </a:lnTo>
                <a:lnTo>
                  <a:pt x="15748" y="46215"/>
                </a:lnTo>
                <a:close/>
              </a:path>
              <a:path w="838200" h="103504">
                <a:moveTo>
                  <a:pt x="25155" y="51701"/>
                </a:moveTo>
                <a:lnTo>
                  <a:pt x="15748" y="57188"/>
                </a:lnTo>
                <a:lnTo>
                  <a:pt x="34563" y="57188"/>
                </a:lnTo>
                <a:lnTo>
                  <a:pt x="25155" y="51701"/>
                </a:lnTo>
                <a:close/>
              </a:path>
              <a:path w="838200" h="103504">
                <a:moveTo>
                  <a:pt x="34563" y="46215"/>
                </a:moveTo>
                <a:lnTo>
                  <a:pt x="15748" y="46215"/>
                </a:lnTo>
                <a:lnTo>
                  <a:pt x="25155" y="51701"/>
                </a:lnTo>
                <a:lnTo>
                  <a:pt x="34563" y="4621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0150" y="3181350"/>
            <a:ext cx="6667500" cy="1962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69" y="186308"/>
            <a:ext cx="4380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80" dirty="0">
                <a:solidFill>
                  <a:srgbClr val="696363"/>
                </a:solidFill>
                <a:latin typeface="Trebuchet MS"/>
                <a:cs typeface="Trebuchet MS"/>
              </a:rPr>
              <a:t>One-To-Many</a:t>
            </a:r>
            <a:r>
              <a:rPr sz="3200" b="0" spc="-350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3200" b="0" spc="-80" dirty="0">
                <a:solidFill>
                  <a:srgbClr val="696363"/>
                </a:solidFill>
                <a:latin typeface="Trebuchet MS"/>
                <a:cs typeface="Trebuchet MS"/>
              </a:rPr>
              <a:t>Relationship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3149" y="1044651"/>
            <a:ext cx="5676265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95"/>
              </a:spcBef>
              <a:tabLst>
                <a:tab pos="373380" algn="l"/>
                <a:tab pos="1839595" algn="l"/>
                <a:tab pos="3557904" algn="l"/>
              </a:tabLst>
            </a:pPr>
            <a:r>
              <a:rPr sz="1800" dirty="0">
                <a:latin typeface="Webdings"/>
                <a:cs typeface="Webdings"/>
              </a:rPr>
              <a:t>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Times New Roman"/>
                <a:cs typeface="Times New Roman"/>
              </a:rPr>
              <a:t>In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-5" dirty="0">
                <a:latin typeface="Times New Roman"/>
                <a:cs typeface="Times New Roman"/>
              </a:rPr>
              <a:t>one-to-many relationship a loan is  associated	with at </a:t>
            </a:r>
            <a:r>
              <a:rPr sz="2500" spc="-10" dirty="0">
                <a:latin typeface="Times New Roman"/>
                <a:cs typeface="Times New Roman"/>
              </a:rPr>
              <a:t>most </a:t>
            </a:r>
            <a:r>
              <a:rPr sz="2500" spc="-5" dirty="0">
                <a:latin typeface="Times New Roman"/>
                <a:cs typeface="Times New Roman"/>
              </a:rPr>
              <a:t>one customer via  </a:t>
            </a:r>
            <a:r>
              <a:rPr sz="2500" i="1" spc="-15" dirty="0">
                <a:latin typeface="Times New Roman"/>
                <a:cs typeface="Times New Roman"/>
              </a:rPr>
              <a:t>borrower</a:t>
            </a:r>
            <a:r>
              <a:rPr sz="2500" spc="-15" dirty="0">
                <a:latin typeface="Times New Roman"/>
                <a:cs typeface="Times New Roman"/>
              </a:rPr>
              <a:t>,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customer</a:t>
            </a:r>
            <a:r>
              <a:rPr sz="2500" spc="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	associated with  several (including 0) loans via</a:t>
            </a:r>
            <a:r>
              <a:rPr sz="2500" spc="125" dirty="0">
                <a:latin typeface="Times New Roman"/>
                <a:cs typeface="Times New Roman"/>
              </a:rPr>
              <a:t> </a:t>
            </a:r>
            <a:r>
              <a:rPr sz="2500" i="1" spc="-15" dirty="0">
                <a:latin typeface="Times New Roman"/>
                <a:cs typeface="Times New Roman"/>
              </a:rPr>
              <a:t>borrower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13853" y="2884257"/>
            <a:ext cx="5352808" cy="21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35353" y="2821939"/>
            <a:ext cx="6894195" cy="0"/>
          </a:xfrm>
          <a:custGeom>
            <a:avLst/>
            <a:gdLst/>
            <a:ahLst/>
            <a:cxnLst/>
            <a:rect l="l" t="t" r="r" b="b"/>
            <a:pathLst>
              <a:path w="6894195">
                <a:moveTo>
                  <a:pt x="0" y="0"/>
                </a:moveTo>
                <a:lnTo>
                  <a:pt x="6894068" y="0"/>
                </a:lnTo>
              </a:path>
            </a:pathLst>
          </a:custGeom>
          <a:ln w="762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45741" y="2809875"/>
            <a:ext cx="0" cy="96520"/>
          </a:xfrm>
          <a:custGeom>
            <a:avLst/>
            <a:gdLst/>
            <a:ahLst/>
            <a:cxnLst/>
            <a:rect l="l" t="t" r="r" b="b"/>
            <a:pathLst>
              <a:path h="96519">
                <a:moveTo>
                  <a:pt x="0" y="0"/>
                </a:moveTo>
                <a:lnTo>
                  <a:pt x="0" y="96138"/>
                </a:lnTo>
              </a:path>
            </a:pathLst>
          </a:custGeom>
          <a:ln w="11811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19733" y="2810510"/>
            <a:ext cx="0" cy="95250"/>
          </a:xfrm>
          <a:custGeom>
            <a:avLst/>
            <a:gdLst/>
            <a:ahLst/>
            <a:cxnLst/>
            <a:rect l="l" t="t" r="r" b="b"/>
            <a:pathLst>
              <a:path h="95250">
                <a:moveTo>
                  <a:pt x="0" y="0"/>
                </a:moveTo>
                <a:lnTo>
                  <a:pt x="0" y="95250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14525" y="2805429"/>
            <a:ext cx="6937375" cy="0"/>
          </a:xfrm>
          <a:custGeom>
            <a:avLst/>
            <a:gdLst/>
            <a:ahLst/>
            <a:cxnLst/>
            <a:rect l="l" t="t" r="r" b="b"/>
            <a:pathLst>
              <a:path w="6937375">
                <a:moveTo>
                  <a:pt x="0" y="0"/>
                </a:moveTo>
                <a:lnTo>
                  <a:pt x="6937121" y="0"/>
                </a:lnTo>
              </a:path>
            </a:pathLst>
          </a:custGeom>
          <a:ln w="1015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47038" y="2905963"/>
            <a:ext cx="6863033" cy="1527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35353" y="4472304"/>
            <a:ext cx="6894195" cy="0"/>
          </a:xfrm>
          <a:custGeom>
            <a:avLst/>
            <a:gdLst/>
            <a:ahLst/>
            <a:cxnLst/>
            <a:rect l="l" t="t" r="r" b="b"/>
            <a:pathLst>
              <a:path w="6894195">
                <a:moveTo>
                  <a:pt x="0" y="0"/>
                </a:moveTo>
                <a:lnTo>
                  <a:pt x="6894068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1196" y="2825750"/>
            <a:ext cx="0" cy="1642110"/>
          </a:xfrm>
          <a:custGeom>
            <a:avLst/>
            <a:gdLst/>
            <a:ahLst/>
            <a:cxnLst/>
            <a:rect l="l" t="t" r="r" b="b"/>
            <a:pathLst>
              <a:path h="1642110">
                <a:moveTo>
                  <a:pt x="0" y="0"/>
                </a:moveTo>
                <a:lnTo>
                  <a:pt x="0" y="1642110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4219" y="2826249"/>
            <a:ext cx="0" cy="1642110"/>
          </a:xfrm>
          <a:custGeom>
            <a:avLst/>
            <a:gdLst/>
            <a:ahLst/>
            <a:cxnLst/>
            <a:rect l="l" t="t" r="r" b="b"/>
            <a:pathLst>
              <a:path h="1642110">
                <a:moveTo>
                  <a:pt x="0" y="0"/>
                </a:moveTo>
                <a:lnTo>
                  <a:pt x="0" y="1642068"/>
                </a:lnTo>
              </a:path>
            </a:pathLst>
          </a:custGeom>
          <a:ln w="1042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14525" y="4489450"/>
            <a:ext cx="6937375" cy="0"/>
          </a:xfrm>
          <a:custGeom>
            <a:avLst/>
            <a:gdLst/>
            <a:ahLst/>
            <a:cxnLst/>
            <a:rect l="l" t="t" r="r" b="b"/>
            <a:pathLst>
              <a:path w="6937375">
                <a:moveTo>
                  <a:pt x="0" y="0"/>
                </a:moveTo>
                <a:lnTo>
                  <a:pt x="6937121" y="0"/>
                </a:lnTo>
              </a:path>
            </a:pathLst>
          </a:custGeom>
          <a:ln w="1016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19733" y="2905760"/>
            <a:ext cx="0" cy="1578610"/>
          </a:xfrm>
          <a:custGeom>
            <a:avLst/>
            <a:gdLst/>
            <a:ahLst/>
            <a:cxnLst/>
            <a:rect l="l" t="t" r="r" b="b"/>
            <a:pathLst>
              <a:path h="1578610">
                <a:moveTo>
                  <a:pt x="0" y="0"/>
                </a:moveTo>
                <a:lnTo>
                  <a:pt x="0" y="1578610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45741" y="2906014"/>
            <a:ext cx="0" cy="1579245"/>
          </a:xfrm>
          <a:custGeom>
            <a:avLst/>
            <a:gdLst/>
            <a:ahLst/>
            <a:cxnLst/>
            <a:rect l="l" t="t" r="r" b="b"/>
            <a:pathLst>
              <a:path h="1579245">
                <a:moveTo>
                  <a:pt x="0" y="0"/>
                </a:moveTo>
                <a:lnTo>
                  <a:pt x="0" y="1578698"/>
                </a:lnTo>
              </a:path>
            </a:pathLst>
          </a:custGeom>
          <a:ln w="11811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5047" y="165557"/>
            <a:ext cx="4576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70" dirty="0">
                <a:solidFill>
                  <a:srgbClr val="696363"/>
                </a:solidFill>
                <a:latin typeface="Trebuchet MS"/>
                <a:cs typeface="Trebuchet MS"/>
              </a:rPr>
              <a:t>Many-To-One</a:t>
            </a:r>
            <a:r>
              <a:rPr sz="3200" b="0" spc="-409" dirty="0">
                <a:solidFill>
                  <a:srgbClr val="696363"/>
                </a:solidFill>
                <a:latin typeface="Trebuchet MS"/>
                <a:cs typeface="Trebuchet MS"/>
              </a:rPr>
              <a:t> </a:t>
            </a:r>
            <a:r>
              <a:rPr sz="3200" b="0" spc="-60" dirty="0">
                <a:solidFill>
                  <a:srgbClr val="696363"/>
                </a:solidFill>
                <a:latin typeface="Trebuchet MS"/>
                <a:cs typeface="Trebuchet MS"/>
              </a:rPr>
              <a:t>Relationships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0519" y="2833067"/>
            <a:ext cx="5803337" cy="59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88474" y="2675470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6700"/>
                </a:lnTo>
              </a:path>
            </a:pathLst>
          </a:custGeom>
          <a:ln w="1172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6155" y="267588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900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0948" y="2671445"/>
            <a:ext cx="6443345" cy="0"/>
          </a:xfrm>
          <a:custGeom>
            <a:avLst/>
            <a:gdLst/>
            <a:ahLst/>
            <a:cxnLst/>
            <a:rect l="l" t="t" r="r" b="b"/>
            <a:pathLst>
              <a:path w="6443345">
                <a:moveTo>
                  <a:pt x="0" y="0"/>
                </a:moveTo>
                <a:lnTo>
                  <a:pt x="6443345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34692" y="2658110"/>
            <a:ext cx="0" cy="233679"/>
          </a:xfrm>
          <a:custGeom>
            <a:avLst/>
            <a:gdLst/>
            <a:ahLst/>
            <a:cxnLst/>
            <a:rect l="l" t="t" r="r" b="b"/>
            <a:pathLst>
              <a:path h="233680">
                <a:moveTo>
                  <a:pt x="0" y="0"/>
                </a:moveTo>
                <a:lnTo>
                  <a:pt x="0" y="233680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8851" y="2653664"/>
            <a:ext cx="6486525" cy="0"/>
          </a:xfrm>
          <a:custGeom>
            <a:avLst/>
            <a:gdLst/>
            <a:ahLst/>
            <a:cxnLst/>
            <a:rect l="l" t="t" r="r" b="b"/>
            <a:pathLst>
              <a:path w="6486525">
                <a:moveTo>
                  <a:pt x="0" y="0"/>
                </a:moveTo>
                <a:lnTo>
                  <a:pt x="6486398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10042" y="2658236"/>
            <a:ext cx="0" cy="234315"/>
          </a:xfrm>
          <a:custGeom>
            <a:avLst/>
            <a:gdLst/>
            <a:ahLst/>
            <a:cxnLst/>
            <a:rect l="l" t="t" r="r" b="b"/>
            <a:pathLst>
              <a:path h="234314">
                <a:moveTo>
                  <a:pt x="0" y="0"/>
                </a:moveTo>
                <a:lnTo>
                  <a:pt x="0" y="233933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8163" y="2892145"/>
            <a:ext cx="6279294" cy="1379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0948" y="4302125"/>
            <a:ext cx="6443345" cy="0"/>
          </a:xfrm>
          <a:custGeom>
            <a:avLst/>
            <a:gdLst/>
            <a:ahLst/>
            <a:cxnLst/>
            <a:rect l="l" t="t" r="r" b="b"/>
            <a:pathLst>
              <a:path w="6443345">
                <a:moveTo>
                  <a:pt x="0" y="0"/>
                </a:moveTo>
                <a:lnTo>
                  <a:pt x="6443345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6155" y="2891789"/>
            <a:ext cx="0" cy="1405890"/>
          </a:xfrm>
          <a:custGeom>
            <a:avLst/>
            <a:gdLst/>
            <a:ahLst/>
            <a:cxnLst/>
            <a:rect l="l" t="t" r="r" b="b"/>
            <a:pathLst>
              <a:path h="1405889">
                <a:moveTo>
                  <a:pt x="0" y="0"/>
                </a:moveTo>
                <a:lnTo>
                  <a:pt x="0" y="1405890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88452" y="2892170"/>
            <a:ext cx="0" cy="1406525"/>
          </a:xfrm>
          <a:custGeom>
            <a:avLst/>
            <a:gdLst/>
            <a:ahLst/>
            <a:cxnLst/>
            <a:rect l="l" t="t" r="r" b="b"/>
            <a:pathLst>
              <a:path h="1406525">
                <a:moveTo>
                  <a:pt x="0" y="0"/>
                </a:moveTo>
                <a:lnTo>
                  <a:pt x="0" y="1405991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8851" y="4319270"/>
            <a:ext cx="6486525" cy="0"/>
          </a:xfrm>
          <a:custGeom>
            <a:avLst/>
            <a:gdLst/>
            <a:ahLst/>
            <a:cxnLst/>
            <a:rect l="l" t="t" r="r" b="b"/>
            <a:pathLst>
              <a:path w="6486525">
                <a:moveTo>
                  <a:pt x="0" y="0"/>
                </a:moveTo>
                <a:lnTo>
                  <a:pt x="6486398" y="0"/>
                </a:lnTo>
              </a:path>
            </a:pathLst>
          </a:custGeom>
          <a:ln w="1015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34692" y="2891789"/>
            <a:ext cx="0" cy="1422400"/>
          </a:xfrm>
          <a:custGeom>
            <a:avLst/>
            <a:gdLst/>
            <a:ahLst/>
            <a:cxnLst/>
            <a:rect l="l" t="t" r="r" b="b"/>
            <a:pathLst>
              <a:path h="1422400">
                <a:moveTo>
                  <a:pt x="0" y="0"/>
                </a:moveTo>
                <a:lnTo>
                  <a:pt x="0" y="1422400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10042" y="2892170"/>
            <a:ext cx="0" cy="1423035"/>
          </a:xfrm>
          <a:custGeom>
            <a:avLst/>
            <a:gdLst/>
            <a:ahLst/>
            <a:cxnLst/>
            <a:rect l="l" t="t" r="r" b="b"/>
            <a:pathLst>
              <a:path h="1423035">
                <a:moveTo>
                  <a:pt x="0" y="0"/>
                </a:moveTo>
                <a:lnTo>
                  <a:pt x="0" y="1422412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22935" marR="5080" indent="-361315">
              <a:lnSpc>
                <a:spcPct val="90000"/>
              </a:lnSpc>
              <a:spcBef>
                <a:spcPts val="395"/>
              </a:spcBef>
              <a:tabLst>
                <a:tab pos="623570" algn="l"/>
                <a:tab pos="2733675" algn="l"/>
                <a:tab pos="5354955" algn="l"/>
              </a:tabLst>
            </a:pPr>
            <a:r>
              <a:rPr sz="1800" dirty="0">
                <a:latin typeface="Webdings"/>
                <a:cs typeface="Webdings"/>
              </a:rPr>
              <a:t></a:t>
            </a:r>
            <a:r>
              <a:rPr sz="1800" dirty="0"/>
              <a:t>	</a:t>
            </a:r>
            <a:r>
              <a:rPr spc="-5" dirty="0"/>
              <a:t>In a many-to-one relationship a </a:t>
            </a:r>
            <a:r>
              <a:rPr dirty="0"/>
              <a:t>loan </a:t>
            </a:r>
            <a:r>
              <a:rPr spc="-5" dirty="0"/>
              <a:t>is  associated</a:t>
            </a:r>
            <a:r>
              <a:rPr spc="50" dirty="0"/>
              <a:t> </a:t>
            </a:r>
            <a:r>
              <a:rPr spc="-5" dirty="0"/>
              <a:t>with	several (including 0)  customers via </a:t>
            </a:r>
            <a:r>
              <a:rPr i="1" spc="-15" dirty="0">
                <a:latin typeface="Times New Roman"/>
                <a:cs typeface="Times New Roman"/>
              </a:rPr>
              <a:t>borrower</a:t>
            </a:r>
            <a:r>
              <a:rPr spc="-15" dirty="0"/>
              <a:t>,</a:t>
            </a:r>
            <a:r>
              <a:rPr spc="114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customer	is  associated with at </a:t>
            </a:r>
            <a:r>
              <a:rPr spc="-10" dirty="0"/>
              <a:t>most </a:t>
            </a:r>
            <a:r>
              <a:rPr spc="-5" dirty="0"/>
              <a:t>one loan via</a:t>
            </a:r>
            <a:r>
              <a:rPr spc="175" dirty="0"/>
              <a:t> </a:t>
            </a:r>
            <a:r>
              <a:rPr i="1" spc="-15" dirty="0">
                <a:latin typeface="Times New Roman"/>
                <a:cs typeface="Times New Roman"/>
              </a:rPr>
              <a:t>borrower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19" y="352170"/>
            <a:ext cx="42760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45" dirty="0"/>
              <a:t>Many-To-Many</a:t>
            </a:r>
            <a:r>
              <a:rPr sz="3200" spc="-350" dirty="0"/>
              <a:t> </a:t>
            </a:r>
            <a:r>
              <a:rPr sz="3200" spc="-75" dirty="0"/>
              <a:t>Relationship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357122" y="1006856"/>
            <a:ext cx="6224905" cy="129476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73380" marR="5080" indent="-361315">
              <a:lnSpc>
                <a:spcPct val="80000"/>
              </a:lnSpc>
              <a:spcBef>
                <a:spcPts val="655"/>
              </a:spcBef>
              <a:tabLst>
                <a:tab pos="373380" algn="l"/>
              </a:tabLst>
            </a:pPr>
            <a:r>
              <a:rPr sz="1500" dirty="0">
                <a:latin typeface="Webdings"/>
                <a:cs typeface="Webdings"/>
              </a:rPr>
              <a:t>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customer </a:t>
            </a:r>
            <a:r>
              <a:rPr sz="2300" dirty="0">
                <a:latin typeface="Times New Roman"/>
                <a:cs typeface="Times New Roman"/>
              </a:rPr>
              <a:t>is associated with several (possibly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0)  </a:t>
            </a:r>
            <a:r>
              <a:rPr sz="2300" spc="-5" dirty="0">
                <a:latin typeface="Times New Roman"/>
                <a:cs typeface="Times New Roman"/>
              </a:rPr>
              <a:t>loans </a:t>
            </a:r>
            <a:r>
              <a:rPr sz="2300" dirty="0">
                <a:latin typeface="Times New Roman"/>
                <a:cs typeface="Times New Roman"/>
              </a:rPr>
              <a:t>via borrower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  <a:spcBef>
                <a:spcPts val="50"/>
              </a:spcBef>
              <a:tabLst>
                <a:tab pos="373380" algn="l"/>
              </a:tabLst>
            </a:pPr>
            <a:r>
              <a:rPr sz="1500" dirty="0">
                <a:latin typeface="Webdings"/>
                <a:cs typeface="Webdings"/>
              </a:rPr>
              <a:t>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A </a:t>
            </a:r>
            <a:r>
              <a:rPr sz="2300" spc="-5" dirty="0">
                <a:latin typeface="Times New Roman"/>
                <a:cs typeface="Times New Roman"/>
              </a:rPr>
              <a:t>loan </a:t>
            </a:r>
            <a:r>
              <a:rPr sz="2300" dirty="0">
                <a:latin typeface="Times New Roman"/>
                <a:cs typeface="Times New Roman"/>
              </a:rPr>
              <a:t>is associated with several (possibly</a:t>
            </a:r>
            <a:r>
              <a:rPr sz="2300" spc="-17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0)</a:t>
            </a:r>
            <a:endParaRPr sz="2300">
              <a:latin typeface="Times New Roman"/>
              <a:cs typeface="Times New Roman"/>
            </a:endParaRPr>
          </a:p>
          <a:p>
            <a:pPr marL="373380">
              <a:lnSpc>
                <a:spcPts val="2485"/>
              </a:lnSpc>
            </a:pPr>
            <a:r>
              <a:rPr sz="2300" spc="-5" dirty="0">
                <a:latin typeface="Times New Roman"/>
                <a:cs typeface="Times New Roman"/>
              </a:rPr>
              <a:t>customers </a:t>
            </a:r>
            <a:r>
              <a:rPr sz="2300" dirty="0">
                <a:latin typeface="Times New Roman"/>
                <a:cs typeface="Times New Roman"/>
              </a:rPr>
              <a:t>via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borrower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0605" y="2649245"/>
            <a:ext cx="6417473" cy="23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3418" y="2612008"/>
            <a:ext cx="0" cy="274955"/>
          </a:xfrm>
          <a:custGeom>
            <a:avLst/>
            <a:gdLst/>
            <a:ahLst/>
            <a:cxnLst/>
            <a:rect l="l" t="t" r="r" b="b"/>
            <a:pathLst>
              <a:path h="274955">
                <a:moveTo>
                  <a:pt x="0" y="0"/>
                </a:moveTo>
                <a:lnTo>
                  <a:pt x="0" y="274700"/>
                </a:lnTo>
              </a:path>
            </a:pathLst>
          </a:custGeom>
          <a:ln w="10425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7855" y="2612389"/>
            <a:ext cx="0" cy="274320"/>
          </a:xfrm>
          <a:custGeom>
            <a:avLst/>
            <a:gdLst/>
            <a:ahLst/>
            <a:cxnLst/>
            <a:rect l="l" t="t" r="r" b="b"/>
            <a:pathLst>
              <a:path h="274319">
                <a:moveTo>
                  <a:pt x="0" y="0"/>
                </a:moveTo>
                <a:lnTo>
                  <a:pt x="0" y="274319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82649" y="2607945"/>
            <a:ext cx="6626225" cy="0"/>
          </a:xfrm>
          <a:custGeom>
            <a:avLst/>
            <a:gdLst/>
            <a:ahLst/>
            <a:cxnLst/>
            <a:rect l="l" t="t" r="r" b="b"/>
            <a:pathLst>
              <a:path w="6626225">
                <a:moveTo>
                  <a:pt x="0" y="0"/>
                </a:moveTo>
                <a:lnTo>
                  <a:pt x="6625971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5758" y="2594610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2100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0550" y="2590164"/>
            <a:ext cx="6670675" cy="0"/>
          </a:xfrm>
          <a:custGeom>
            <a:avLst/>
            <a:gdLst/>
            <a:ahLst/>
            <a:cxnLst/>
            <a:rect l="l" t="t" r="r" b="b"/>
            <a:pathLst>
              <a:path w="6670675">
                <a:moveTo>
                  <a:pt x="0" y="0"/>
                </a:moveTo>
                <a:lnTo>
                  <a:pt x="6670167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4876" y="2594736"/>
            <a:ext cx="0" cy="292100"/>
          </a:xfrm>
          <a:custGeom>
            <a:avLst/>
            <a:gdLst/>
            <a:ahLst/>
            <a:cxnLst/>
            <a:rect l="l" t="t" r="r" b="b"/>
            <a:pathLst>
              <a:path h="292100">
                <a:moveTo>
                  <a:pt x="0" y="0"/>
                </a:moveTo>
                <a:lnTo>
                  <a:pt x="0" y="291973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93063" y="2886722"/>
            <a:ext cx="6517105" cy="1277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2649" y="4167504"/>
            <a:ext cx="6626225" cy="0"/>
          </a:xfrm>
          <a:custGeom>
            <a:avLst/>
            <a:gdLst/>
            <a:ahLst/>
            <a:cxnLst/>
            <a:rect l="l" t="t" r="r" b="b"/>
            <a:pathLst>
              <a:path w="6626225">
                <a:moveTo>
                  <a:pt x="0" y="0"/>
                </a:moveTo>
                <a:lnTo>
                  <a:pt x="6625971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7855" y="2886710"/>
            <a:ext cx="0" cy="1276350"/>
          </a:xfrm>
          <a:custGeom>
            <a:avLst/>
            <a:gdLst/>
            <a:ahLst/>
            <a:cxnLst/>
            <a:rect l="l" t="t" r="r" b="b"/>
            <a:pathLst>
              <a:path h="1276350">
                <a:moveTo>
                  <a:pt x="0" y="0"/>
                </a:moveTo>
                <a:lnTo>
                  <a:pt x="0" y="1276350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03413" y="2886710"/>
            <a:ext cx="0" cy="1276985"/>
          </a:xfrm>
          <a:custGeom>
            <a:avLst/>
            <a:gdLst/>
            <a:ahLst/>
            <a:cxnLst/>
            <a:rect l="l" t="t" r="r" b="b"/>
            <a:pathLst>
              <a:path h="1276985">
                <a:moveTo>
                  <a:pt x="0" y="0"/>
                </a:moveTo>
                <a:lnTo>
                  <a:pt x="0" y="1276781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60550" y="4185284"/>
            <a:ext cx="6670675" cy="0"/>
          </a:xfrm>
          <a:custGeom>
            <a:avLst/>
            <a:gdLst/>
            <a:ahLst/>
            <a:cxnLst/>
            <a:rect l="l" t="t" r="r" b="b"/>
            <a:pathLst>
              <a:path w="6670675">
                <a:moveTo>
                  <a:pt x="0" y="0"/>
                </a:moveTo>
                <a:lnTo>
                  <a:pt x="6670167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65758" y="2886710"/>
            <a:ext cx="0" cy="1294130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4130"/>
                </a:lnTo>
              </a:path>
            </a:pathLst>
          </a:custGeom>
          <a:ln w="1041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24898" y="2886684"/>
            <a:ext cx="0" cy="1294130"/>
          </a:xfrm>
          <a:custGeom>
            <a:avLst/>
            <a:gdLst/>
            <a:ahLst/>
            <a:cxnLst/>
            <a:rect l="l" t="t" r="r" b="b"/>
            <a:pathLst>
              <a:path h="1294129">
                <a:moveTo>
                  <a:pt x="0" y="0"/>
                </a:moveTo>
                <a:lnTo>
                  <a:pt x="0" y="1293749"/>
                </a:lnTo>
              </a:path>
            </a:pathLst>
          </a:custGeom>
          <a:ln w="1172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520446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5" dirty="0"/>
              <a:t>Relationships </a:t>
            </a:r>
            <a:r>
              <a:rPr sz="3300" spc="-10" dirty="0"/>
              <a:t>of </a:t>
            </a:r>
            <a:r>
              <a:rPr sz="3300" spc="-5" dirty="0"/>
              <a:t>Higher</a:t>
            </a:r>
            <a:r>
              <a:rPr sz="3300" spc="-15" dirty="0"/>
              <a:t> </a:t>
            </a:r>
            <a:r>
              <a:rPr sz="3300" spc="-10" dirty="0"/>
              <a:t>Degree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281419"/>
            <a:ext cx="7653655" cy="27374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Relationship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2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  <a:p>
            <a:pPr marL="184785" indent="-172720">
              <a:lnSpc>
                <a:spcPts val="2735"/>
              </a:lnSpc>
              <a:spcBef>
                <a:spcPts val="520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Relationship </a:t>
            </a:r>
            <a:r>
              <a:rPr sz="2400" dirty="0">
                <a:latin typeface="Calibri"/>
                <a:cs typeface="Calibri"/>
              </a:rPr>
              <a:t>types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called ternary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84785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degree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n-ary.</a:t>
            </a:r>
            <a:endParaRPr sz="2400">
              <a:latin typeface="Calibri"/>
              <a:cs typeface="Calibri"/>
            </a:endParaRPr>
          </a:p>
          <a:p>
            <a:pPr marL="184785" marR="5080" indent="-172720">
              <a:lnSpc>
                <a:spcPts val="2590"/>
              </a:lnSpc>
              <a:spcBef>
                <a:spcPts val="845"/>
              </a:spcBef>
              <a:buFont typeface="Arial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general, </a:t>
            </a:r>
            <a:r>
              <a:rPr sz="2400" dirty="0">
                <a:latin typeface="Calibri"/>
                <a:cs typeface="Calibri"/>
              </a:rPr>
              <a:t>an n-ary </a:t>
            </a:r>
            <a:r>
              <a:rPr sz="2400" spc="-5" dirty="0">
                <a:latin typeface="Calibri"/>
                <a:cs typeface="Calibri"/>
              </a:rPr>
              <a:t>relationship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not equivalent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binary  </a:t>
            </a:r>
            <a:r>
              <a:rPr sz="2400" spc="-10" dirty="0">
                <a:latin typeface="Calibri"/>
                <a:cs typeface="Calibri"/>
              </a:rPr>
              <a:t>relationships.</a:t>
            </a:r>
            <a:endParaRPr sz="2400">
              <a:latin typeface="Calibri"/>
              <a:cs typeface="Calibri"/>
            </a:endParaRPr>
          </a:p>
          <a:p>
            <a:pPr marL="184785" marR="1205865" indent="-172720">
              <a:lnSpc>
                <a:spcPts val="2590"/>
              </a:lnSpc>
              <a:spcBef>
                <a:spcPts val="795"/>
              </a:spcBef>
              <a:buFont typeface="Arial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Constraints are </a:t>
            </a:r>
            <a:r>
              <a:rPr sz="2400" spc="-10" dirty="0">
                <a:latin typeface="Calibri"/>
                <a:cs typeface="Calibri"/>
              </a:rPr>
              <a:t>harder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5" dirty="0">
                <a:latin typeface="Calibri"/>
                <a:cs typeface="Calibri"/>
              </a:rPr>
              <a:t>higher-degree  </a:t>
            </a:r>
            <a:r>
              <a:rPr sz="2400" spc="-10" dirty="0">
                <a:latin typeface="Calibri"/>
                <a:cs typeface="Calibri"/>
              </a:rPr>
              <a:t>relationships </a:t>
            </a:r>
            <a:r>
              <a:rPr sz="2400" spc="-5" dirty="0">
                <a:latin typeface="Calibri"/>
                <a:cs typeface="Calibri"/>
              </a:rPr>
              <a:t>(n </a:t>
            </a:r>
            <a:r>
              <a:rPr sz="2400" dirty="0">
                <a:latin typeface="Calibri"/>
                <a:cs typeface="Calibri"/>
              </a:rPr>
              <a:t>&gt; 2) than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binary.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660527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Discussion </a:t>
            </a:r>
            <a:r>
              <a:rPr sz="3300" spc="-5" dirty="0"/>
              <a:t>of </a:t>
            </a:r>
            <a:r>
              <a:rPr sz="3300" dirty="0"/>
              <a:t>n-ary </a:t>
            </a:r>
            <a:r>
              <a:rPr sz="3300" spc="-10" dirty="0"/>
              <a:t>relationships </a:t>
            </a:r>
            <a:r>
              <a:rPr sz="3300" dirty="0"/>
              <a:t>(n &gt;</a:t>
            </a:r>
            <a:r>
              <a:rPr sz="3300" spc="-105" dirty="0"/>
              <a:t> </a:t>
            </a:r>
            <a:r>
              <a:rPr sz="3300" dirty="0"/>
              <a:t>2)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354582"/>
            <a:ext cx="7612380" cy="295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 algn="just">
              <a:lnSpc>
                <a:spcPts val="2395"/>
              </a:lnSpc>
              <a:spcBef>
                <a:spcPts val="1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10" dirty="0">
                <a:latin typeface="Calibri"/>
                <a:cs typeface="Calibri"/>
              </a:rPr>
              <a:t>general, </a:t>
            </a:r>
            <a:r>
              <a:rPr sz="2100" dirty="0">
                <a:latin typeface="Calibri"/>
                <a:cs typeface="Calibri"/>
              </a:rPr>
              <a:t>3 </a:t>
            </a:r>
            <a:r>
              <a:rPr sz="2100" spc="-5" dirty="0">
                <a:latin typeface="Calibri"/>
                <a:cs typeface="Calibri"/>
              </a:rPr>
              <a:t>binary </a:t>
            </a:r>
            <a:r>
              <a:rPr sz="2100" spc="-10" dirty="0">
                <a:latin typeface="Calibri"/>
                <a:cs typeface="Calibri"/>
              </a:rPr>
              <a:t>relationships </a:t>
            </a:r>
            <a:r>
              <a:rPr sz="2100" spc="-5" dirty="0">
                <a:latin typeface="Calibri"/>
                <a:cs typeface="Calibri"/>
              </a:rPr>
              <a:t>can </a:t>
            </a:r>
            <a:r>
              <a:rPr sz="2100" spc="-10" dirty="0">
                <a:latin typeface="Calibri"/>
                <a:cs typeface="Calibri"/>
              </a:rPr>
              <a:t>represent </a:t>
            </a:r>
            <a:r>
              <a:rPr sz="2100" spc="-20" dirty="0">
                <a:latin typeface="Calibri"/>
                <a:cs typeface="Calibri"/>
              </a:rPr>
              <a:t>different</a:t>
            </a:r>
            <a:r>
              <a:rPr sz="2100" spc="9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information</a:t>
            </a:r>
            <a:endParaRPr sz="2100">
              <a:latin typeface="Calibri"/>
              <a:cs typeface="Calibri"/>
            </a:endParaRPr>
          </a:p>
          <a:p>
            <a:pPr marL="184785" algn="just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than a </a:t>
            </a:r>
            <a:r>
              <a:rPr sz="2100" spc="-10" dirty="0">
                <a:latin typeface="Calibri"/>
                <a:cs typeface="Calibri"/>
              </a:rPr>
              <a:t>single </a:t>
            </a:r>
            <a:r>
              <a:rPr sz="2100" spc="-5" dirty="0">
                <a:latin typeface="Calibri"/>
                <a:cs typeface="Calibri"/>
              </a:rPr>
              <a:t>ternary </a:t>
            </a:r>
            <a:r>
              <a:rPr sz="2100" spc="-10" dirty="0">
                <a:latin typeface="Calibri"/>
                <a:cs typeface="Calibri"/>
              </a:rPr>
              <a:t>relationship.</a:t>
            </a:r>
            <a:endParaRPr sz="2100">
              <a:latin typeface="Calibri"/>
              <a:cs typeface="Calibri"/>
            </a:endParaRPr>
          </a:p>
          <a:p>
            <a:pPr marL="184785" marR="282575" indent="-172720" algn="just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If </a:t>
            </a:r>
            <a:r>
              <a:rPr sz="2100" spc="-5" dirty="0">
                <a:latin typeface="Calibri"/>
                <a:cs typeface="Calibri"/>
              </a:rPr>
              <a:t>needed,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binary </a:t>
            </a:r>
            <a:r>
              <a:rPr sz="2100" dirty="0">
                <a:latin typeface="Calibri"/>
                <a:cs typeface="Calibri"/>
              </a:rPr>
              <a:t>and </a:t>
            </a:r>
            <a:r>
              <a:rPr sz="2100" spc="5" dirty="0">
                <a:latin typeface="Calibri"/>
                <a:cs typeface="Calibri"/>
              </a:rPr>
              <a:t>n-ary </a:t>
            </a:r>
            <a:r>
              <a:rPr sz="2100" spc="-10" dirty="0">
                <a:latin typeface="Calibri"/>
                <a:cs typeface="Calibri"/>
              </a:rPr>
              <a:t>relationships </a:t>
            </a:r>
            <a:r>
              <a:rPr sz="2100" spc="-5" dirty="0">
                <a:latin typeface="Calibri"/>
                <a:cs typeface="Calibri"/>
              </a:rPr>
              <a:t>can </a:t>
            </a:r>
            <a:r>
              <a:rPr sz="2100" dirty="0">
                <a:latin typeface="Calibri"/>
                <a:cs typeface="Calibri"/>
              </a:rPr>
              <a:t>all </a:t>
            </a:r>
            <a:r>
              <a:rPr sz="2100" spc="-5" dirty="0">
                <a:latin typeface="Calibri"/>
                <a:cs typeface="Calibri"/>
              </a:rPr>
              <a:t>be </a:t>
            </a:r>
            <a:r>
              <a:rPr sz="2100" dirty="0">
                <a:latin typeface="Calibri"/>
                <a:cs typeface="Calibri"/>
              </a:rPr>
              <a:t>included in  the </a:t>
            </a:r>
            <a:r>
              <a:rPr sz="2100" spc="-5" dirty="0">
                <a:latin typeface="Calibri"/>
                <a:cs typeface="Calibri"/>
              </a:rPr>
              <a:t>schema </a:t>
            </a:r>
            <a:r>
              <a:rPr sz="2100" spc="-10" dirty="0">
                <a:latin typeface="Calibri"/>
                <a:cs typeface="Calibri"/>
              </a:rPr>
              <a:t>design.</a:t>
            </a:r>
            <a:endParaRPr sz="2100">
              <a:latin typeface="Calibri"/>
              <a:cs typeface="Calibri"/>
            </a:endParaRPr>
          </a:p>
          <a:p>
            <a:pPr marL="184785" marR="200025" indent="-172720" algn="just">
              <a:lnSpc>
                <a:spcPts val="227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10" dirty="0">
                <a:latin typeface="Calibri"/>
                <a:cs typeface="Calibri"/>
              </a:rPr>
              <a:t>some </a:t>
            </a:r>
            <a:r>
              <a:rPr sz="2100" spc="-5" dirty="0">
                <a:latin typeface="Calibri"/>
                <a:cs typeface="Calibri"/>
              </a:rPr>
              <a:t>cases,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ternary relationship can be </a:t>
            </a:r>
            <a:r>
              <a:rPr sz="2100" spc="-10" dirty="0">
                <a:latin typeface="Calibri"/>
                <a:cs typeface="Calibri"/>
              </a:rPr>
              <a:t>represented </a:t>
            </a:r>
            <a:r>
              <a:rPr sz="2100" dirty="0">
                <a:latin typeface="Calibri"/>
                <a:cs typeface="Calibri"/>
              </a:rPr>
              <a:t>as a </a:t>
            </a:r>
            <a:r>
              <a:rPr sz="2100" spc="-10" dirty="0">
                <a:latin typeface="Calibri"/>
                <a:cs typeface="Calibri"/>
              </a:rPr>
              <a:t>weak 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if the </a:t>
            </a:r>
            <a:r>
              <a:rPr sz="2100" spc="-15" dirty="0">
                <a:latin typeface="Calibri"/>
                <a:cs typeface="Calibri"/>
              </a:rPr>
              <a:t>data </a:t>
            </a:r>
            <a:r>
              <a:rPr sz="2100" dirty="0">
                <a:latin typeface="Calibri"/>
                <a:cs typeface="Calibri"/>
              </a:rPr>
              <a:t>model </a:t>
            </a:r>
            <a:r>
              <a:rPr sz="2100" spc="-10" dirty="0">
                <a:latin typeface="Calibri"/>
                <a:cs typeface="Calibri"/>
              </a:rPr>
              <a:t>allows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10" dirty="0">
                <a:latin typeface="Calibri"/>
                <a:cs typeface="Calibri"/>
              </a:rPr>
              <a:t>weak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type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20" dirty="0">
                <a:latin typeface="Calibri"/>
                <a:cs typeface="Calibri"/>
              </a:rPr>
              <a:t>have </a:t>
            </a:r>
            <a:r>
              <a:rPr sz="2100" dirty="0">
                <a:latin typeface="Calibri"/>
                <a:cs typeface="Calibri"/>
              </a:rPr>
              <a:t>multiple  </a:t>
            </a:r>
            <a:r>
              <a:rPr sz="2100" spc="-5" dirty="0">
                <a:latin typeface="Calibri"/>
                <a:cs typeface="Calibri"/>
              </a:rPr>
              <a:t>identifying </a:t>
            </a:r>
            <a:r>
              <a:rPr sz="2100" spc="-10" dirty="0">
                <a:latin typeface="Calibri"/>
                <a:cs typeface="Calibri"/>
              </a:rPr>
              <a:t>relationships </a:t>
            </a:r>
            <a:r>
              <a:rPr sz="2100" spc="-5" dirty="0">
                <a:latin typeface="Calibri"/>
                <a:cs typeface="Calibri"/>
              </a:rPr>
              <a:t>(and hence multiple owner entity</a:t>
            </a:r>
            <a:r>
              <a:rPr sz="2100" spc="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types).</a:t>
            </a:r>
            <a:endParaRPr sz="2100">
              <a:latin typeface="Calibri"/>
              <a:cs typeface="Calibri"/>
            </a:endParaRPr>
          </a:p>
          <a:p>
            <a:pPr marL="184785" marR="628015" indent="-172720" algn="just">
              <a:lnSpc>
                <a:spcPts val="2270"/>
              </a:lnSpc>
              <a:spcBef>
                <a:spcPts val="80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If a </a:t>
            </a:r>
            <a:r>
              <a:rPr sz="2100" spc="-5" dirty="0">
                <a:latin typeface="Calibri"/>
                <a:cs typeface="Calibri"/>
              </a:rPr>
              <a:t>particular binary relationship can be </a:t>
            </a:r>
            <a:r>
              <a:rPr sz="2100" spc="-10" dirty="0">
                <a:latin typeface="Calibri"/>
                <a:cs typeface="Calibri"/>
              </a:rPr>
              <a:t>derived </a:t>
            </a:r>
            <a:r>
              <a:rPr sz="2100" spc="-15" dirty="0">
                <a:latin typeface="Calibri"/>
                <a:cs typeface="Calibri"/>
              </a:rPr>
              <a:t>from </a:t>
            </a:r>
            <a:r>
              <a:rPr sz="2100" dirty="0">
                <a:latin typeface="Calibri"/>
                <a:cs typeface="Calibri"/>
              </a:rPr>
              <a:t>a higher-  </a:t>
            </a:r>
            <a:r>
              <a:rPr sz="2100" spc="-10" dirty="0">
                <a:latin typeface="Calibri"/>
                <a:cs typeface="Calibri"/>
              </a:rPr>
              <a:t>degree </a:t>
            </a:r>
            <a:r>
              <a:rPr sz="2100" spc="-5" dirty="0">
                <a:latin typeface="Calibri"/>
                <a:cs typeface="Calibri"/>
              </a:rPr>
              <a:t>relationship </a:t>
            </a:r>
            <a:r>
              <a:rPr sz="2100" spc="-15" dirty="0">
                <a:latin typeface="Calibri"/>
                <a:cs typeface="Calibri"/>
              </a:rPr>
              <a:t>at </a:t>
            </a:r>
            <a:r>
              <a:rPr sz="2100" dirty="0">
                <a:latin typeface="Calibri"/>
                <a:cs typeface="Calibri"/>
              </a:rPr>
              <a:t>all times, </a:t>
            </a:r>
            <a:r>
              <a:rPr sz="2100" spc="-5" dirty="0">
                <a:latin typeface="Calibri"/>
                <a:cs typeface="Calibri"/>
              </a:rPr>
              <a:t>then it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4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redundant.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230251"/>
            <a:ext cx="62649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Example </a:t>
            </a:r>
            <a:r>
              <a:rPr sz="3300" spc="-5" dirty="0"/>
              <a:t>of </a:t>
            </a:r>
            <a:r>
              <a:rPr sz="3300" dirty="0"/>
              <a:t>n-ary </a:t>
            </a:r>
            <a:r>
              <a:rPr sz="3300" spc="-10" dirty="0"/>
              <a:t>relationships </a:t>
            </a:r>
            <a:r>
              <a:rPr sz="3300" dirty="0"/>
              <a:t>(n &gt;</a:t>
            </a:r>
            <a:r>
              <a:rPr sz="3300" spc="-95" dirty="0"/>
              <a:t> </a:t>
            </a:r>
            <a:r>
              <a:rPr sz="3300" spc="-5" dirty="0"/>
              <a:t>2)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1142092" y="1182809"/>
            <a:ext cx="5878156" cy="3404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62649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/>
              <a:t>Example </a:t>
            </a:r>
            <a:r>
              <a:rPr sz="3300" spc="-5" dirty="0"/>
              <a:t>of </a:t>
            </a:r>
            <a:r>
              <a:rPr sz="3300" dirty="0"/>
              <a:t>n-ary </a:t>
            </a:r>
            <a:r>
              <a:rPr sz="3300" spc="-10" dirty="0"/>
              <a:t>relationships </a:t>
            </a:r>
            <a:r>
              <a:rPr sz="3300" dirty="0"/>
              <a:t>(n &gt;</a:t>
            </a:r>
            <a:r>
              <a:rPr sz="3300" spc="-95" dirty="0"/>
              <a:t> </a:t>
            </a:r>
            <a:r>
              <a:rPr sz="3300" dirty="0"/>
              <a:t>2)</a:t>
            </a:r>
            <a:endParaRPr sz="3300"/>
          </a:p>
        </p:txBody>
      </p:sp>
      <p:sp>
        <p:nvSpPr>
          <p:cNvPr id="3" name="object 3"/>
          <p:cNvSpPr/>
          <p:nvPr/>
        </p:nvSpPr>
        <p:spPr>
          <a:xfrm>
            <a:off x="619032" y="1370075"/>
            <a:ext cx="6936213" cy="2918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0538" y="679577"/>
            <a:ext cx="3583940" cy="3616325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673735" marR="5080" indent="-661670">
              <a:lnSpc>
                <a:spcPts val="13400"/>
              </a:lnSpc>
              <a:spcBef>
                <a:spcPts val="1775"/>
              </a:spcBef>
            </a:pPr>
            <a:r>
              <a:rPr sz="12400" b="0" i="1" spc="-5" dirty="0">
                <a:solidFill>
                  <a:srgbClr val="008000"/>
                </a:solidFill>
                <a:latin typeface="Monotype Corsiva"/>
                <a:cs typeface="Monotype Corsiva"/>
              </a:rPr>
              <a:t>Thank  </a:t>
            </a:r>
            <a:r>
              <a:rPr sz="12400" b="0" i="1" spc="-10" dirty="0">
                <a:solidFill>
                  <a:srgbClr val="008000"/>
                </a:solidFill>
                <a:latin typeface="Monotype Corsiva"/>
                <a:cs typeface="Monotype Corsiva"/>
              </a:rPr>
              <a:t>You</a:t>
            </a:r>
            <a:endParaRPr sz="124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542" y="454863"/>
            <a:ext cx="350964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5" dirty="0"/>
              <a:t>Mapping</a:t>
            </a:r>
            <a:r>
              <a:rPr sz="3300" spc="-60" dirty="0"/>
              <a:t> </a:t>
            </a:r>
            <a:r>
              <a:rPr sz="3300" spc="-15" dirty="0"/>
              <a:t>Constraints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707542" y="1184909"/>
            <a:ext cx="7729220" cy="38366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84785" marR="5080" indent="-172720" algn="just">
              <a:lnSpc>
                <a:spcPts val="2270"/>
              </a:lnSpc>
              <a:spcBef>
                <a:spcPts val="38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mapping </a:t>
            </a:r>
            <a:r>
              <a:rPr sz="2100" spc="-15" dirty="0">
                <a:latin typeface="Calibri"/>
                <a:cs typeface="Calibri"/>
              </a:rPr>
              <a:t>constraint </a:t>
            </a:r>
            <a:r>
              <a:rPr sz="2100" spc="-5" dirty="0">
                <a:latin typeface="Calibri"/>
                <a:cs typeface="Calibri"/>
              </a:rPr>
              <a:t>is </a:t>
            </a:r>
            <a:r>
              <a:rPr sz="2100" dirty="0">
                <a:latin typeface="Calibri"/>
                <a:cs typeface="Calibri"/>
              </a:rPr>
              <a:t>a </a:t>
            </a:r>
            <a:r>
              <a:rPr sz="2100" spc="-20" dirty="0">
                <a:latin typeface="Calibri"/>
                <a:cs typeface="Calibri"/>
              </a:rPr>
              <a:t>data </a:t>
            </a:r>
            <a:r>
              <a:rPr sz="2100" spc="-15" dirty="0">
                <a:latin typeface="Calibri"/>
                <a:cs typeface="Calibri"/>
              </a:rPr>
              <a:t>constraint </a:t>
            </a:r>
            <a:r>
              <a:rPr sz="2100" spc="-10" dirty="0">
                <a:latin typeface="Calibri"/>
                <a:cs typeface="Calibri"/>
              </a:rPr>
              <a:t>that expresses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5" dirty="0">
                <a:latin typeface="Calibri"/>
                <a:cs typeface="Calibri"/>
              </a:rPr>
              <a:t>number  of entities to </a:t>
            </a:r>
            <a:r>
              <a:rPr sz="2100" dirty="0">
                <a:latin typeface="Calibri"/>
                <a:cs typeface="Calibri"/>
              </a:rPr>
              <a:t>which </a:t>
            </a:r>
            <a:r>
              <a:rPr sz="2100" spc="-5" dirty="0">
                <a:latin typeface="Calibri"/>
                <a:cs typeface="Calibri"/>
              </a:rPr>
              <a:t>another entity can </a:t>
            </a:r>
            <a:r>
              <a:rPr sz="2100" spc="-10" dirty="0">
                <a:latin typeface="Calibri"/>
                <a:cs typeface="Calibri"/>
              </a:rPr>
              <a:t>be related </a:t>
            </a:r>
            <a:r>
              <a:rPr sz="2100" dirty="0">
                <a:latin typeface="Calibri"/>
                <a:cs typeface="Calibri"/>
              </a:rPr>
              <a:t>via a </a:t>
            </a:r>
            <a:r>
              <a:rPr sz="2100" spc="-5" dirty="0">
                <a:latin typeface="Calibri"/>
                <a:cs typeface="Calibri"/>
              </a:rPr>
              <a:t>relationship  set.</a:t>
            </a:r>
            <a:endParaRPr sz="2100">
              <a:latin typeface="Calibri"/>
              <a:cs typeface="Calibri"/>
            </a:endParaRPr>
          </a:p>
          <a:p>
            <a:pPr marL="184785" indent="-172720" algn="just">
              <a:lnSpc>
                <a:spcPts val="2395"/>
              </a:lnSpc>
              <a:spcBef>
                <a:spcPts val="50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5" dirty="0">
                <a:latin typeface="Calibri"/>
                <a:cs typeface="Calibri"/>
              </a:rPr>
              <a:t>It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is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most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useful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describing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relationship</a:t>
            </a:r>
            <a:r>
              <a:rPr sz="2100" spc="1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sets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that</a:t>
            </a:r>
            <a:r>
              <a:rPr sz="2100" spc="110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involve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more</a:t>
            </a:r>
            <a:endParaRPr sz="2100">
              <a:latin typeface="Calibri"/>
              <a:cs typeface="Calibri"/>
            </a:endParaRPr>
          </a:p>
          <a:p>
            <a:pPr marL="184785" algn="just">
              <a:lnSpc>
                <a:spcPts val="2395"/>
              </a:lnSpc>
            </a:pPr>
            <a:r>
              <a:rPr sz="2100" dirty="0">
                <a:latin typeface="Calibri"/>
                <a:cs typeface="Calibri"/>
              </a:rPr>
              <a:t>than </a:t>
            </a:r>
            <a:r>
              <a:rPr sz="2100" spc="-10" dirty="0">
                <a:latin typeface="Calibri"/>
                <a:cs typeface="Calibri"/>
              </a:rPr>
              <a:t>two </a:t>
            </a:r>
            <a:r>
              <a:rPr sz="2100" spc="-5" dirty="0">
                <a:latin typeface="Calibri"/>
                <a:cs typeface="Calibri"/>
              </a:rPr>
              <a:t>entity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sets.</a:t>
            </a:r>
            <a:endParaRPr sz="2100">
              <a:latin typeface="Calibri"/>
              <a:cs typeface="Calibri"/>
            </a:endParaRPr>
          </a:p>
          <a:p>
            <a:pPr marL="184785" indent="-172720" algn="just">
              <a:lnSpc>
                <a:spcPts val="2395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5" dirty="0">
                <a:latin typeface="Calibri"/>
                <a:cs typeface="Calibri"/>
              </a:rPr>
              <a:t>For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binary</a:t>
            </a:r>
            <a:r>
              <a:rPr sz="2100" spc="1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relationship</a:t>
            </a:r>
            <a:r>
              <a:rPr sz="2100" spc="1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set</a:t>
            </a:r>
            <a:r>
              <a:rPr sz="2100" spc="1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1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on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entity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set</a:t>
            </a:r>
            <a:r>
              <a:rPr sz="2100" spc="1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114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B,</a:t>
            </a:r>
            <a:r>
              <a:rPr sz="2100" spc="1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there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are</a:t>
            </a:r>
            <a:r>
              <a:rPr sz="2100" spc="135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four</a:t>
            </a:r>
            <a:endParaRPr sz="2100">
              <a:latin typeface="Calibri"/>
              <a:cs typeface="Calibri"/>
            </a:endParaRPr>
          </a:p>
          <a:p>
            <a:pPr marL="184785" algn="just">
              <a:lnSpc>
                <a:spcPts val="2395"/>
              </a:lnSpc>
            </a:pPr>
            <a:r>
              <a:rPr sz="2100" spc="-10" dirty="0">
                <a:latin typeface="Calibri"/>
                <a:cs typeface="Calibri"/>
              </a:rPr>
              <a:t>possible </a:t>
            </a:r>
            <a:r>
              <a:rPr sz="2100" dirty="0">
                <a:latin typeface="Calibri"/>
                <a:cs typeface="Calibri"/>
              </a:rPr>
              <a:t>mapping </a:t>
            </a:r>
            <a:r>
              <a:rPr sz="2100" spc="-5" dirty="0">
                <a:latin typeface="Calibri"/>
                <a:cs typeface="Calibri"/>
              </a:rPr>
              <a:t>cardinalities. These </a:t>
            </a:r>
            <a:r>
              <a:rPr sz="2100" spc="-10" dirty="0">
                <a:latin typeface="Calibri"/>
                <a:cs typeface="Calibri"/>
              </a:rPr>
              <a:t>are </a:t>
            </a:r>
            <a:r>
              <a:rPr sz="2100" dirty="0">
                <a:latin typeface="Calibri"/>
                <a:cs typeface="Calibri"/>
              </a:rPr>
              <a:t>as</a:t>
            </a:r>
            <a:r>
              <a:rPr sz="2100" spc="3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follows: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One </a:t>
            </a:r>
            <a:r>
              <a:rPr sz="2100" spc="-10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one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(1:1)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One </a:t>
            </a:r>
            <a:r>
              <a:rPr sz="2100" spc="-10" dirty="0">
                <a:latin typeface="Calibri"/>
                <a:cs typeface="Calibri"/>
              </a:rPr>
              <a:t>to many</a:t>
            </a:r>
            <a:r>
              <a:rPr sz="2100" spc="-9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(1:M)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Many </a:t>
            </a:r>
            <a:r>
              <a:rPr sz="2100" spc="-1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one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(M:1)</a:t>
            </a:r>
            <a:endParaRPr sz="2100">
              <a:latin typeface="Calibri"/>
              <a:cs typeface="Calibri"/>
            </a:endParaRPr>
          </a:p>
          <a:p>
            <a:pPr marL="184785" indent="-172720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185420" algn="l"/>
              </a:tabLst>
            </a:pPr>
            <a:r>
              <a:rPr sz="2100" spc="-10" dirty="0">
                <a:latin typeface="Calibri"/>
                <a:cs typeface="Calibri"/>
              </a:rPr>
              <a:t>Many to many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(M:M)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06350"/>
            <a:ext cx="7682230" cy="13792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100" spc="-5" dirty="0">
                <a:latin typeface="Calibri"/>
                <a:cs typeface="Calibri"/>
              </a:rPr>
              <a:t>One-to-one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one-to-one </a:t>
            </a:r>
            <a:r>
              <a:rPr sz="2100" dirty="0">
                <a:latin typeface="Calibri"/>
                <a:cs typeface="Calibri"/>
              </a:rPr>
              <a:t>mapping, 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E1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spc="-5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at </a:t>
            </a:r>
            <a:r>
              <a:rPr sz="2100" spc="-10" dirty="0">
                <a:latin typeface="Calibri"/>
                <a:cs typeface="Calibri"/>
              </a:rPr>
              <a:t>most </a:t>
            </a:r>
            <a:r>
              <a:rPr sz="2100" spc="-5" dirty="0">
                <a:latin typeface="Calibri"/>
                <a:cs typeface="Calibri"/>
              </a:rPr>
              <a:t>one  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E2, </a:t>
            </a:r>
            <a:r>
              <a:rPr sz="2100" dirty="0">
                <a:latin typeface="Calibri"/>
                <a:cs typeface="Calibri"/>
              </a:rPr>
              <a:t>and an </a:t>
            </a:r>
            <a:r>
              <a:rPr sz="2100" spc="-5" dirty="0">
                <a:latin typeface="Calibri"/>
                <a:cs typeface="Calibri"/>
              </a:rPr>
              <a:t>entity in E2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at </a:t>
            </a:r>
            <a:r>
              <a:rPr sz="2100" spc="-10" dirty="0">
                <a:latin typeface="Calibri"/>
                <a:cs typeface="Calibri"/>
              </a:rPr>
              <a:t>most </a:t>
            </a:r>
            <a:r>
              <a:rPr sz="2100" spc="-5" dirty="0">
                <a:latin typeface="Calibri"/>
                <a:cs typeface="Calibri"/>
              </a:rPr>
              <a:t>one entity 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-5" dirty="0">
                <a:latin typeface="Calibri"/>
                <a:cs typeface="Calibri"/>
              </a:rPr>
              <a:t> E1.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1540" y="2535891"/>
            <a:ext cx="5336403" cy="17884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06350"/>
            <a:ext cx="7174865" cy="13792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100" spc="-5" dirty="0">
                <a:latin typeface="Calibri"/>
                <a:cs typeface="Calibri"/>
              </a:rPr>
              <a:t>One-to-many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10" dirty="0">
                <a:latin typeface="Calibri"/>
                <a:cs typeface="Calibri"/>
              </a:rPr>
              <a:t>one-to-many </a:t>
            </a:r>
            <a:r>
              <a:rPr sz="2100" dirty="0">
                <a:latin typeface="Calibri"/>
                <a:cs typeface="Calibri"/>
              </a:rPr>
              <a:t>mapping, 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E1 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spc="-5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any  </a:t>
            </a:r>
            <a:r>
              <a:rPr sz="2100" spc="-5" dirty="0">
                <a:latin typeface="Calibri"/>
                <a:cs typeface="Calibri"/>
              </a:rPr>
              <a:t>number of entities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E2, </a:t>
            </a:r>
            <a:r>
              <a:rPr sz="2100" dirty="0">
                <a:latin typeface="Calibri"/>
                <a:cs typeface="Calibri"/>
              </a:rPr>
              <a:t>and an </a:t>
            </a:r>
            <a:r>
              <a:rPr sz="2100" spc="-5" dirty="0">
                <a:latin typeface="Calibri"/>
                <a:cs typeface="Calibri"/>
              </a:rPr>
              <a:t>entity in E2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at  </a:t>
            </a:r>
            <a:r>
              <a:rPr sz="2100" spc="-10" dirty="0">
                <a:latin typeface="Calibri"/>
                <a:cs typeface="Calibri"/>
              </a:rPr>
              <a:t>most </a:t>
            </a:r>
            <a:r>
              <a:rPr sz="2100" spc="-5" dirty="0">
                <a:latin typeface="Calibri"/>
                <a:cs typeface="Calibri"/>
              </a:rPr>
              <a:t>one entity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E1.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1079" y="2590922"/>
            <a:ext cx="5589592" cy="18307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82550"/>
            <a:ext cx="7639050" cy="13792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100" spc="-10" dirty="0">
                <a:latin typeface="Calibri"/>
                <a:cs typeface="Calibri"/>
              </a:rPr>
              <a:t>Many-to-one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10" dirty="0">
                <a:latin typeface="Calibri"/>
                <a:cs typeface="Calibri"/>
              </a:rPr>
              <a:t>one-to-many </a:t>
            </a:r>
            <a:r>
              <a:rPr sz="2100" dirty="0">
                <a:latin typeface="Calibri"/>
                <a:cs typeface="Calibri"/>
              </a:rPr>
              <a:t>mapping, 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E1 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spc="-5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at </a:t>
            </a:r>
            <a:r>
              <a:rPr sz="2100" spc="-10" dirty="0">
                <a:latin typeface="Calibri"/>
                <a:cs typeface="Calibri"/>
              </a:rPr>
              <a:t>most  </a:t>
            </a:r>
            <a:r>
              <a:rPr sz="2100" spc="-5" dirty="0">
                <a:latin typeface="Calibri"/>
                <a:cs typeface="Calibri"/>
              </a:rPr>
              <a:t>one 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E2, </a:t>
            </a:r>
            <a:r>
              <a:rPr sz="2100" dirty="0">
                <a:latin typeface="Calibri"/>
                <a:cs typeface="Calibri"/>
              </a:rPr>
              <a:t>and 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E2 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any </a:t>
            </a:r>
            <a:r>
              <a:rPr sz="2100" spc="-5" dirty="0">
                <a:latin typeface="Calibri"/>
                <a:cs typeface="Calibri"/>
              </a:rPr>
              <a:t>number of  entities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E1.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0" y="2600727"/>
            <a:ext cx="5807545" cy="2013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542" y="582550"/>
            <a:ext cx="7345045" cy="13792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2100" spc="-10" dirty="0">
                <a:latin typeface="Calibri"/>
                <a:cs typeface="Calibri"/>
              </a:rPr>
              <a:t>Many-to-many</a:t>
            </a:r>
            <a:endParaRPr sz="2100">
              <a:latin typeface="Calibri"/>
              <a:cs typeface="Calibri"/>
            </a:endParaRPr>
          </a:p>
          <a:p>
            <a:pPr marL="184785" marR="5080" indent="-172720">
              <a:lnSpc>
                <a:spcPts val="2270"/>
              </a:lnSpc>
              <a:spcBef>
                <a:spcPts val="825"/>
              </a:spcBef>
              <a:buFont typeface="Arial"/>
              <a:buChar char="•"/>
              <a:tabLst>
                <a:tab pos="185420" algn="l"/>
              </a:tabLst>
            </a:pPr>
            <a:r>
              <a:rPr sz="2100" dirty="0">
                <a:latin typeface="Calibri"/>
                <a:cs typeface="Calibri"/>
              </a:rPr>
              <a:t>In </a:t>
            </a:r>
            <a:r>
              <a:rPr sz="2100" spc="-15" dirty="0">
                <a:latin typeface="Calibri"/>
                <a:cs typeface="Calibri"/>
              </a:rPr>
              <a:t>many-to-many </a:t>
            </a:r>
            <a:r>
              <a:rPr sz="2100" dirty="0">
                <a:latin typeface="Calibri"/>
                <a:cs typeface="Calibri"/>
              </a:rPr>
              <a:t>mapping, an </a:t>
            </a:r>
            <a:r>
              <a:rPr sz="2100" spc="-5" dirty="0">
                <a:latin typeface="Calibri"/>
                <a:cs typeface="Calibri"/>
              </a:rPr>
              <a:t>entity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E1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spc="-5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any  </a:t>
            </a:r>
            <a:r>
              <a:rPr sz="2100" spc="-5" dirty="0">
                <a:latin typeface="Calibri"/>
                <a:cs typeface="Calibri"/>
              </a:rPr>
              <a:t>number of entities </a:t>
            </a:r>
            <a:r>
              <a:rPr sz="2100" dirty="0">
                <a:latin typeface="Calibri"/>
                <a:cs typeface="Calibri"/>
              </a:rPr>
              <a:t>in </a:t>
            </a:r>
            <a:r>
              <a:rPr sz="2100" spc="-5" dirty="0">
                <a:latin typeface="Calibri"/>
                <a:cs typeface="Calibri"/>
              </a:rPr>
              <a:t>E2, </a:t>
            </a:r>
            <a:r>
              <a:rPr sz="2100" dirty="0">
                <a:latin typeface="Calibri"/>
                <a:cs typeface="Calibri"/>
              </a:rPr>
              <a:t>and an </a:t>
            </a:r>
            <a:r>
              <a:rPr sz="2100" spc="-5" dirty="0">
                <a:latin typeface="Calibri"/>
                <a:cs typeface="Calibri"/>
              </a:rPr>
              <a:t>entity in E2 </a:t>
            </a:r>
            <a:r>
              <a:rPr sz="2100" dirty="0">
                <a:latin typeface="Calibri"/>
                <a:cs typeface="Calibri"/>
              </a:rPr>
              <a:t>is </a:t>
            </a:r>
            <a:r>
              <a:rPr sz="2100" spc="-10" dirty="0">
                <a:latin typeface="Calibri"/>
                <a:cs typeface="Calibri"/>
              </a:rPr>
              <a:t>associated </a:t>
            </a:r>
            <a:r>
              <a:rPr sz="2100" dirty="0">
                <a:latin typeface="Calibri"/>
                <a:cs typeface="Calibri"/>
              </a:rPr>
              <a:t>with </a:t>
            </a:r>
            <a:r>
              <a:rPr sz="2100" spc="-15" dirty="0">
                <a:latin typeface="Calibri"/>
                <a:cs typeface="Calibri"/>
              </a:rPr>
              <a:t>any  </a:t>
            </a:r>
            <a:r>
              <a:rPr sz="2100" spc="-5" dirty="0">
                <a:latin typeface="Calibri"/>
                <a:cs typeface="Calibri"/>
              </a:rPr>
              <a:t>number of entities </a:t>
            </a:r>
            <a:r>
              <a:rPr sz="2100" dirty="0">
                <a:latin typeface="Calibri"/>
                <a:cs typeface="Calibri"/>
              </a:rPr>
              <a:t>in</a:t>
            </a:r>
            <a:r>
              <a:rPr sz="2100" spc="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E1.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19332" y="2679738"/>
            <a:ext cx="5584853" cy="187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19" y="433527"/>
            <a:ext cx="49104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Mapping</a:t>
            </a:r>
            <a:r>
              <a:rPr sz="3200" spc="-20" dirty="0"/>
              <a:t> </a:t>
            </a:r>
            <a:r>
              <a:rPr sz="3200" spc="-95" dirty="0"/>
              <a:t>CardinalityConstraints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814309" y="1034033"/>
            <a:ext cx="81216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Times New Roman"/>
                <a:cs typeface="Times New Roman"/>
              </a:rPr>
              <a:t>can</a:t>
            </a:r>
            <a:r>
              <a:rPr sz="2300" spc="14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be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6669" y="2122424"/>
            <a:ext cx="9785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latin typeface="Times New Roman"/>
                <a:cs typeface="Times New Roman"/>
              </a:rPr>
              <a:t>must</a:t>
            </a:r>
            <a:r>
              <a:rPr sz="2300" spc="204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2244" y="1034033"/>
            <a:ext cx="6951345" cy="30448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73380" marR="5080" indent="-361315">
              <a:lnSpc>
                <a:spcPts val="2510"/>
              </a:lnSpc>
              <a:spcBef>
                <a:spcPts val="395"/>
              </a:spcBef>
              <a:tabLst>
                <a:tab pos="373380" algn="l"/>
              </a:tabLst>
            </a:pPr>
            <a:r>
              <a:rPr sz="1500" dirty="0">
                <a:latin typeface="Webdings"/>
                <a:cs typeface="Webdings"/>
              </a:rPr>
              <a:t>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Express the </a:t>
            </a:r>
            <a:r>
              <a:rPr sz="2300" spc="-5" dirty="0">
                <a:latin typeface="Times New Roman"/>
                <a:cs typeface="Times New Roman"/>
              </a:rPr>
              <a:t>number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5" dirty="0">
                <a:latin typeface="Times New Roman"/>
                <a:cs typeface="Times New Roman"/>
              </a:rPr>
              <a:t>entities to </a:t>
            </a:r>
            <a:r>
              <a:rPr sz="2300" dirty="0">
                <a:latin typeface="Times New Roman"/>
                <a:cs typeface="Times New Roman"/>
              </a:rPr>
              <a:t>which another </a:t>
            </a:r>
            <a:r>
              <a:rPr sz="2300" spc="-5" dirty="0">
                <a:latin typeface="Times New Roman"/>
                <a:cs typeface="Times New Roman"/>
              </a:rPr>
              <a:t>entity  </a:t>
            </a:r>
            <a:r>
              <a:rPr sz="2300" dirty="0">
                <a:latin typeface="Times New Roman"/>
                <a:cs typeface="Times New Roman"/>
              </a:rPr>
              <a:t>associated via a </a:t>
            </a:r>
            <a:r>
              <a:rPr sz="2300" spc="-5" dirty="0">
                <a:latin typeface="Times New Roman"/>
                <a:cs typeface="Times New Roman"/>
              </a:rPr>
              <a:t>relationship</a:t>
            </a:r>
            <a:r>
              <a:rPr sz="2300" spc="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set.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  <a:tabLst>
                <a:tab pos="373380" algn="l"/>
              </a:tabLst>
            </a:pPr>
            <a:r>
              <a:rPr sz="1500" dirty="0">
                <a:latin typeface="Webdings"/>
                <a:cs typeface="Webdings"/>
              </a:rPr>
              <a:t>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Most useful in describing binary relationship</a:t>
            </a:r>
            <a:r>
              <a:rPr sz="2300" spc="-5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sets.</a:t>
            </a:r>
            <a:endParaRPr sz="2300">
              <a:latin typeface="Times New Roman"/>
              <a:cs typeface="Times New Roman"/>
            </a:endParaRPr>
          </a:p>
          <a:p>
            <a:pPr marL="373380" marR="187960" indent="-361315">
              <a:lnSpc>
                <a:spcPts val="2500"/>
              </a:lnSpc>
              <a:spcBef>
                <a:spcPts val="650"/>
              </a:spcBef>
              <a:tabLst>
                <a:tab pos="373380" algn="l"/>
              </a:tabLst>
            </a:pPr>
            <a:r>
              <a:rPr sz="1500" dirty="0">
                <a:latin typeface="Webdings"/>
                <a:cs typeface="Webdings"/>
              </a:rPr>
              <a:t>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300" dirty="0">
                <a:latin typeface="Times New Roman"/>
                <a:cs typeface="Times New Roman"/>
              </a:rPr>
              <a:t>For a </a:t>
            </a:r>
            <a:r>
              <a:rPr sz="2300" spc="-5" dirty="0">
                <a:latin typeface="Times New Roman"/>
                <a:cs typeface="Times New Roman"/>
              </a:rPr>
              <a:t>binary relationship </a:t>
            </a:r>
            <a:r>
              <a:rPr sz="2300" dirty="0">
                <a:latin typeface="Times New Roman"/>
                <a:cs typeface="Times New Roman"/>
              </a:rPr>
              <a:t>set the mapping </a:t>
            </a:r>
            <a:r>
              <a:rPr sz="2300" spc="-5" dirty="0">
                <a:latin typeface="Times New Roman"/>
                <a:cs typeface="Times New Roman"/>
              </a:rPr>
              <a:t>cardinality  </a:t>
            </a:r>
            <a:r>
              <a:rPr sz="2300" dirty="0">
                <a:latin typeface="Times New Roman"/>
                <a:cs typeface="Times New Roman"/>
              </a:rPr>
              <a:t>one of the following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types: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  <a:tabLst>
                <a:tab pos="373380" algn="l"/>
              </a:tabLst>
            </a:pPr>
            <a:r>
              <a:rPr sz="1500" spc="20" dirty="0">
                <a:latin typeface="Webdings"/>
                <a:cs typeface="Webdings"/>
              </a:rPr>
              <a:t></a:t>
            </a:r>
            <a:r>
              <a:rPr sz="1500" spc="2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One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tabLst>
                <a:tab pos="373380" algn="l"/>
              </a:tabLst>
            </a:pPr>
            <a:r>
              <a:rPr sz="1500" spc="20" dirty="0">
                <a:latin typeface="Webdings"/>
                <a:cs typeface="Webdings"/>
              </a:rPr>
              <a:t></a:t>
            </a:r>
            <a:r>
              <a:rPr sz="1500" spc="20" dirty="0">
                <a:latin typeface="Times New Roman"/>
                <a:cs typeface="Times New Roman"/>
              </a:rPr>
              <a:t>	</a:t>
            </a:r>
            <a:r>
              <a:rPr sz="1900" spc="-10" dirty="0">
                <a:latin typeface="Times New Roman"/>
                <a:cs typeface="Times New Roman"/>
              </a:rPr>
              <a:t>One </a:t>
            </a:r>
            <a:r>
              <a:rPr sz="1900" spc="-5" dirty="0">
                <a:latin typeface="Times New Roman"/>
                <a:cs typeface="Times New Roman"/>
              </a:rPr>
              <a:t>to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many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  <a:tabLst>
                <a:tab pos="373380" algn="l"/>
              </a:tabLst>
            </a:pPr>
            <a:r>
              <a:rPr sz="1500" spc="20" dirty="0">
                <a:latin typeface="Webdings"/>
                <a:cs typeface="Webdings"/>
              </a:rPr>
              <a:t></a:t>
            </a:r>
            <a:r>
              <a:rPr sz="1500" spc="2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Many to</a:t>
            </a:r>
            <a:r>
              <a:rPr sz="1900" spc="-7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one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  <a:tabLst>
                <a:tab pos="373380" algn="l"/>
              </a:tabLst>
            </a:pPr>
            <a:r>
              <a:rPr sz="1500" spc="20" dirty="0">
                <a:latin typeface="Webdings"/>
                <a:cs typeface="Webdings"/>
              </a:rPr>
              <a:t></a:t>
            </a:r>
            <a:r>
              <a:rPr sz="1500" spc="2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Times New Roman"/>
                <a:cs typeface="Times New Roman"/>
              </a:rPr>
              <a:t>Many to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many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19" y="244805"/>
            <a:ext cx="33928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Mapping</a:t>
            </a:r>
            <a:r>
              <a:rPr sz="3200" spc="-300" dirty="0"/>
              <a:t> </a:t>
            </a:r>
            <a:r>
              <a:rPr sz="3200" spc="-95" dirty="0"/>
              <a:t>Cardinalities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26514" y="943483"/>
            <a:ext cx="5813297" cy="1626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5025" y="943610"/>
            <a:ext cx="0" cy="1626870"/>
          </a:xfrm>
          <a:custGeom>
            <a:avLst/>
            <a:gdLst/>
            <a:ahLst/>
            <a:cxnLst/>
            <a:rect l="l" t="t" r="r" b="b"/>
            <a:pathLst>
              <a:path h="1626870">
                <a:moveTo>
                  <a:pt x="0" y="0"/>
                </a:moveTo>
                <a:lnTo>
                  <a:pt x="0" y="1626616"/>
                </a:lnTo>
              </a:path>
            </a:pathLst>
          </a:custGeom>
          <a:ln w="10427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21243" y="943610"/>
            <a:ext cx="0" cy="1626870"/>
          </a:xfrm>
          <a:custGeom>
            <a:avLst/>
            <a:gdLst/>
            <a:ahLst/>
            <a:cxnLst/>
            <a:rect l="l" t="t" r="r" b="b"/>
            <a:pathLst>
              <a:path h="1626870">
                <a:moveTo>
                  <a:pt x="0" y="0"/>
                </a:moveTo>
                <a:lnTo>
                  <a:pt x="0" y="1626870"/>
                </a:lnTo>
              </a:path>
            </a:pathLst>
          </a:custGeom>
          <a:ln w="1054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5973" y="938530"/>
            <a:ext cx="5834380" cy="0"/>
          </a:xfrm>
          <a:custGeom>
            <a:avLst/>
            <a:gdLst/>
            <a:ahLst/>
            <a:cxnLst/>
            <a:rect l="l" t="t" r="r" b="b"/>
            <a:pathLst>
              <a:path w="5834380">
                <a:moveTo>
                  <a:pt x="0" y="0"/>
                </a:moveTo>
                <a:lnTo>
                  <a:pt x="5834253" y="0"/>
                </a:lnTo>
              </a:path>
            </a:pathLst>
          </a:custGeom>
          <a:ln w="1015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9717" y="925830"/>
            <a:ext cx="0" cy="1644650"/>
          </a:xfrm>
          <a:custGeom>
            <a:avLst/>
            <a:gdLst/>
            <a:ahLst/>
            <a:cxnLst/>
            <a:rect l="l" t="t" r="r" b="b"/>
            <a:pathLst>
              <a:path h="1644650">
                <a:moveTo>
                  <a:pt x="0" y="0"/>
                </a:moveTo>
                <a:lnTo>
                  <a:pt x="0" y="1644650"/>
                </a:lnTo>
              </a:path>
            </a:pathLst>
          </a:custGeom>
          <a:ln w="1168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93875" y="922019"/>
            <a:ext cx="5878830" cy="0"/>
          </a:xfrm>
          <a:custGeom>
            <a:avLst/>
            <a:gdLst/>
            <a:ahLst/>
            <a:cxnLst/>
            <a:rect l="l" t="t" r="r" b="b"/>
            <a:pathLst>
              <a:path w="5878830">
                <a:moveTo>
                  <a:pt x="0" y="0"/>
                </a:moveTo>
                <a:lnTo>
                  <a:pt x="5878576" y="0"/>
                </a:lnTo>
              </a:path>
            </a:pathLst>
          </a:custGeom>
          <a:ln w="762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66545" y="926211"/>
            <a:ext cx="0" cy="1644014"/>
          </a:xfrm>
          <a:custGeom>
            <a:avLst/>
            <a:gdLst/>
            <a:ahLst/>
            <a:cxnLst/>
            <a:rect l="l" t="t" r="r" b="b"/>
            <a:pathLst>
              <a:path h="1644014">
                <a:moveTo>
                  <a:pt x="0" y="0"/>
                </a:moveTo>
                <a:lnTo>
                  <a:pt x="0" y="1644014"/>
                </a:lnTo>
              </a:path>
            </a:pathLst>
          </a:custGeom>
          <a:ln w="1181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3695" y="3921049"/>
            <a:ext cx="71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to  </a:t>
            </a:r>
            <a:r>
              <a:rPr sz="1800" spc="-10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4029" y="3921049"/>
            <a:ext cx="711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One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26514" y="2570149"/>
            <a:ext cx="5813297" cy="11962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15973" y="3770629"/>
            <a:ext cx="5834380" cy="0"/>
          </a:xfrm>
          <a:custGeom>
            <a:avLst/>
            <a:gdLst/>
            <a:ahLst/>
            <a:cxnLst/>
            <a:rect l="l" t="t" r="r" b="b"/>
            <a:pathLst>
              <a:path w="5834380">
                <a:moveTo>
                  <a:pt x="0" y="0"/>
                </a:moveTo>
                <a:lnTo>
                  <a:pt x="5834253" y="0"/>
                </a:lnTo>
              </a:path>
            </a:pathLst>
          </a:custGeom>
          <a:ln w="761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21243" y="2570479"/>
            <a:ext cx="0" cy="1196340"/>
          </a:xfrm>
          <a:custGeom>
            <a:avLst/>
            <a:gdLst/>
            <a:ahLst/>
            <a:cxnLst/>
            <a:rect l="l" t="t" r="r" b="b"/>
            <a:pathLst>
              <a:path h="1196339">
                <a:moveTo>
                  <a:pt x="0" y="0"/>
                </a:moveTo>
                <a:lnTo>
                  <a:pt x="0" y="1196340"/>
                </a:lnTo>
              </a:path>
            </a:pathLst>
          </a:custGeom>
          <a:ln w="1054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5025" y="2570149"/>
            <a:ext cx="0" cy="1196340"/>
          </a:xfrm>
          <a:custGeom>
            <a:avLst/>
            <a:gdLst/>
            <a:ahLst/>
            <a:cxnLst/>
            <a:rect l="l" t="t" r="r" b="b"/>
            <a:pathLst>
              <a:path h="1196339">
                <a:moveTo>
                  <a:pt x="0" y="0"/>
                </a:moveTo>
                <a:lnTo>
                  <a:pt x="0" y="1196289"/>
                </a:lnTo>
              </a:path>
            </a:pathLst>
          </a:custGeom>
          <a:ln w="10427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3875" y="3787775"/>
            <a:ext cx="5878830" cy="0"/>
          </a:xfrm>
          <a:custGeom>
            <a:avLst/>
            <a:gdLst/>
            <a:ahLst/>
            <a:cxnLst/>
            <a:rect l="l" t="t" r="r" b="b"/>
            <a:pathLst>
              <a:path w="5878830">
                <a:moveTo>
                  <a:pt x="0" y="0"/>
                </a:moveTo>
                <a:lnTo>
                  <a:pt x="5878576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9717" y="2570479"/>
            <a:ext cx="0" cy="1212850"/>
          </a:xfrm>
          <a:custGeom>
            <a:avLst/>
            <a:gdLst/>
            <a:ahLst/>
            <a:cxnLst/>
            <a:rect l="l" t="t" r="r" b="b"/>
            <a:pathLst>
              <a:path h="1212850">
                <a:moveTo>
                  <a:pt x="0" y="0"/>
                </a:moveTo>
                <a:lnTo>
                  <a:pt x="0" y="1212850"/>
                </a:lnTo>
              </a:path>
            </a:pathLst>
          </a:custGeom>
          <a:ln w="1168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6545" y="2570226"/>
            <a:ext cx="0" cy="1212850"/>
          </a:xfrm>
          <a:custGeom>
            <a:avLst/>
            <a:gdLst/>
            <a:ahLst/>
            <a:cxnLst/>
            <a:rect l="l" t="t" r="r" b="b"/>
            <a:pathLst>
              <a:path h="1212850">
                <a:moveTo>
                  <a:pt x="0" y="0"/>
                </a:moveTo>
                <a:lnTo>
                  <a:pt x="0" y="1212850"/>
                </a:lnTo>
              </a:path>
            </a:pathLst>
          </a:custGeom>
          <a:ln w="1181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3919" y="206451"/>
            <a:ext cx="33928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Mapping</a:t>
            </a:r>
            <a:r>
              <a:rPr sz="3200" spc="-300" dirty="0"/>
              <a:t> </a:t>
            </a:r>
            <a:r>
              <a:rPr sz="3200" spc="-95" dirty="0"/>
              <a:t>Cardinalities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812163" y="937005"/>
            <a:ext cx="5830316" cy="163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7819" y="937133"/>
            <a:ext cx="0" cy="1633220"/>
          </a:xfrm>
          <a:custGeom>
            <a:avLst/>
            <a:gdLst/>
            <a:ahLst/>
            <a:cxnLst/>
            <a:rect l="l" t="t" r="r" b="b"/>
            <a:pathLst>
              <a:path h="1633220">
                <a:moveTo>
                  <a:pt x="0" y="0"/>
                </a:moveTo>
                <a:lnTo>
                  <a:pt x="0" y="1632839"/>
                </a:lnTo>
              </a:path>
            </a:pathLst>
          </a:custGeom>
          <a:ln w="10427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06320" y="937260"/>
            <a:ext cx="0" cy="1631950"/>
          </a:xfrm>
          <a:custGeom>
            <a:avLst/>
            <a:gdLst/>
            <a:ahLst/>
            <a:cxnLst/>
            <a:rect l="l" t="t" r="r" b="b"/>
            <a:pathLst>
              <a:path h="1631950">
                <a:moveTo>
                  <a:pt x="0" y="0"/>
                </a:moveTo>
                <a:lnTo>
                  <a:pt x="0" y="1631950"/>
                </a:lnTo>
              </a:path>
            </a:pathLst>
          </a:custGeom>
          <a:ln w="1168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00479" y="932814"/>
            <a:ext cx="5852795" cy="0"/>
          </a:xfrm>
          <a:custGeom>
            <a:avLst/>
            <a:gdLst/>
            <a:ahLst/>
            <a:cxnLst/>
            <a:rect l="l" t="t" r="r" b="b"/>
            <a:pathLst>
              <a:path w="5852795">
                <a:moveTo>
                  <a:pt x="0" y="0"/>
                </a:moveTo>
                <a:lnTo>
                  <a:pt x="5852541" y="0"/>
                </a:lnTo>
              </a:path>
            </a:pathLst>
          </a:custGeom>
          <a:ln w="888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9276" y="920750"/>
            <a:ext cx="0" cy="1649730"/>
          </a:xfrm>
          <a:custGeom>
            <a:avLst/>
            <a:gdLst/>
            <a:ahLst/>
            <a:cxnLst/>
            <a:rect l="l" t="t" r="r" b="b"/>
            <a:pathLst>
              <a:path h="1649730">
                <a:moveTo>
                  <a:pt x="0" y="0"/>
                </a:moveTo>
                <a:lnTo>
                  <a:pt x="0" y="1649222"/>
                </a:lnTo>
              </a:path>
            </a:pathLst>
          </a:custGeom>
          <a:ln w="1168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84857" y="920750"/>
            <a:ext cx="0" cy="1648460"/>
          </a:xfrm>
          <a:custGeom>
            <a:avLst/>
            <a:gdLst/>
            <a:ahLst/>
            <a:cxnLst/>
            <a:rect l="l" t="t" r="r" b="b"/>
            <a:pathLst>
              <a:path h="1648460">
                <a:moveTo>
                  <a:pt x="0" y="0"/>
                </a:moveTo>
                <a:lnTo>
                  <a:pt x="0" y="1648459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79651" y="916305"/>
            <a:ext cx="5895975" cy="0"/>
          </a:xfrm>
          <a:custGeom>
            <a:avLst/>
            <a:gdLst/>
            <a:ahLst/>
            <a:cxnLst/>
            <a:rect l="l" t="t" r="r" b="b"/>
            <a:pathLst>
              <a:path w="5895975">
                <a:moveTo>
                  <a:pt x="0" y="0"/>
                </a:moveTo>
                <a:lnTo>
                  <a:pt x="5895467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31795" y="3908247"/>
            <a:ext cx="83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Many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25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07228" y="3908247"/>
            <a:ext cx="837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Many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  </a:t>
            </a:r>
            <a:r>
              <a:rPr sz="1800" spc="-5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12163" y="2544965"/>
            <a:ext cx="5828792" cy="11991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00479" y="3748404"/>
            <a:ext cx="5850890" cy="0"/>
          </a:xfrm>
          <a:custGeom>
            <a:avLst/>
            <a:gdLst/>
            <a:ahLst/>
            <a:cxnLst/>
            <a:rect l="l" t="t" r="r" b="b"/>
            <a:pathLst>
              <a:path w="5850890">
                <a:moveTo>
                  <a:pt x="0" y="0"/>
                </a:moveTo>
                <a:lnTo>
                  <a:pt x="5850890" y="0"/>
                </a:lnTo>
              </a:path>
            </a:pathLst>
          </a:custGeom>
          <a:ln w="889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06320" y="2545079"/>
            <a:ext cx="0" cy="1198880"/>
          </a:xfrm>
          <a:custGeom>
            <a:avLst/>
            <a:gdLst/>
            <a:ahLst/>
            <a:cxnLst/>
            <a:rect l="l" t="t" r="r" b="b"/>
            <a:pathLst>
              <a:path h="1198879">
                <a:moveTo>
                  <a:pt x="0" y="0"/>
                </a:moveTo>
                <a:lnTo>
                  <a:pt x="0" y="1198880"/>
                </a:lnTo>
              </a:path>
            </a:pathLst>
          </a:custGeom>
          <a:ln w="1168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46167" y="2544965"/>
            <a:ext cx="0" cy="1199515"/>
          </a:xfrm>
          <a:custGeom>
            <a:avLst/>
            <a:gdLst/>
            <a:ahLst/>
            <a:cxnLst/>
            <a:rect l="l" t="t" r="r" b="b"/>
            <a:pathLst>
              <a:path h="1199514">
                <a:moveTo>
                  <a:pt x="0" y="0"/>
                </a:moveTo>
                <a:lnTo>
                  <a:pt x="0" y="1199121"/>
                </a:lnTo>
              </a:path>
            </a:pathLst>
          </a:custGeom>
          <a:ln w="10424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79651" y="3765550"/>
            <a:ext cx="5894070" cy="0"/>
          </a:xfrm>
          <a:custGeom>
            <a:avLst/>
            <a:gdLst/>
            <a:ahLst/>
            <a:cxnLst/>
            <a:rect l="l" t="t" r="r" b="b"/>
            <a:pathLst>
              <a:path w="5894070">
                <a:moveTo>
                  <a:pt x="0" y="0"/>
                </a:moveTo>
                <a:lnTo>
                  <a:pt x="5893943" y="0"/>
                </a:lnTo>
              </a:path>
            </a:pathLst>
          </a:custGeom>
          <a:ln w="10159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4857" y="2545079"/>
            <a:ext cx="0" cy="1215390"/>
          </a:xfrm>
          <a:custGeom>
            <a:avLst/>
            <a:gdLst/>
            <a:ahLst/>
            <a:cxnLst/>
            <a:rect l="l" t="t" r="r" b="b"/>
            <a:pathLst>
              <a:path h="1215389">
                <a:moveTo>
                  <a:pt x="0" y="0"/>
                </a:moveTo>
                <a:lnTo>
                  <a:pt x="0" y="1215390"/>
                </a:lnTo>
              </a:path>
            </a:pathLst>
          </a:custGeom>
          <a:ln w="10413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67646" y="2544889"/>
            <a:ext cx="0" cy="1216025"/>
          </a:xfrm>
          <a:custGeom>
            <a:avLst/>
            <a:gdLst/>
            <a:ahLst/>
            <a:cxnLst/>
            <a:rect l="l" t="t" r="r" b="b"/>
            <a:pathLst>
              <a:path h="1216025">
                <a:moveTo>
                  <a:pt x="0" y="0"/>
                </a:moveTo>
                <a:lnTo>
                  <a:pt x="0" y="1215707"/>
                </a:lnTo>
              </a:path>
            </a:pathLst>
          </a:custGeom>
          <a:ln w="11727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On-screen Show (16:9)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Symbol</vt:lpstr>
      <vt:lpstr>Times New Roman</vt:lpstr>
      <vt:lpstr>Trebuchet MS</vt:lpstr>
      <vt:lpstr>Webdings</vt:lpstr>
      <vt:lpstr>Office Theme</vt:lpstr>
      <vt:lpstr>   Topic: Mapping constraints  and</vt:lpstr>
      <vt:lpstr>Mapping Constraints</vt:lpstr>
      <vt:lpstr>PowerPoint Presentation</vt:lpstr>
      <vt:lpstr>PowerPoint Presentation</vt:lpstr>
      <vt:lpstr>PowerPoint Presentation</vt:lpstr>
      <vt:lpstr>PowerPoint Presentation</vt:lpstr>
      <vt:lpstr>Mapping CardinalityConstraints</vt:lpstr>
      <vt:lpstr>Mapping Cardinalities</vt:lpstr>
      <vt:lpstr>Mapping Cardinalities</vt:lpstr>
      <vt:lpstr>Cardinality Constraints</vt:lpstr>
      <vt:lpstr>One-To-Many Relationship</vt:lpstr>
      <vt:lpstr>Many-To-One Relationships</vt:lpstr>
      <vt:lpstr>Many-To-Many Relationship</vt:lpstr>
      <vt:lpstr>Relationships of Higher Degree</vt:lpstr>
      <vt:lpstr>Discussion of n-ary relationships (n &gt; 2)</vt:lpstr>
      <vt:lpstr>Example of n-ary relationships (n &gt; 2)</vt:lpstr>
      <vt:lpstr>Example of n-ary relationships (n &gt; 2)</vt:lpstr>
      <vt:lpstr>Thank 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applications of Computers in pharmacy?</dc:title>
  <dc:creator>Naseem Ahmed Khan</dc:creator>
  <cp:lastModifiedBy>ADMIN</cp:lastModifiedBy>
  <cp:revision>1</cp:revision>
  <dcterms:created xsi:type="dcterms:W3CDTF">2020-08-19T09:59:53Z</dcterms:created>
  <dcterms:modified xsi:type="dcterms:W3CDTF">2020-08-23T09:28:24Z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2020-08-19T00:00:00Z</vt:filetime>
  </property>
</Properties>
</file>