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56"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8CD44B-45BF-4154-9089-033B52C462EE}" type="datetimeFigureOut">
              <a:rPr lang="en-US" smtClean="0"/>
              <a:t>8/6/2020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837A8-C69D-42B4-94AA-016A48D2AA22}" type="slidenum">
              <a:rPr lang="en-US" smtClean="0"/>
              <a:t>‹#›</a:t>
            </a:fld>
            <a:endParaRPr lang="en-US"/>
          </a:p>
        </p:txBody>
      </p:sp>
    </p:spTree>
    <p:extLst>
      <p:ext uri="{BB962C8B-B14F-4D97-AF65-F5344CB8AC3E}">
        <p14:creationId xmlns:p14="http://schemas.microsoft.com/office/powerpoint/2010/main" val="4010186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F7837A8-C69D-42B4-94AA-016A48D2AA22}" type="slidenum">
              <a:rPr lang="en-US" smtClean="0"/>
              <a:t>20</a:t>
            </a:fld>
            <a:endParaRPr lang="en-US"/>
          </a:p>
        </p:txBody>
      </p:sp>
    </p:spTree>
    <p:extLst>
      <p:ext uri="{BB962C8B-B14F-4D97-AF65-F5344CB8AC3E}">
        <p14:creationId xmlns:p14="http://schemas.microsoft.com/office/powerpoint/2010/main" val="4191109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66B9EB4-D77F-40E2-B66C-7CF953F23D6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679990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B9EB4-D77F-40E2-B66C-7CF953F23D6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3357703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B9EB4-D77F-40E2-B66C-7CF953F23D6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1471370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6B9EB4-D77F-40E2-B66C-7CF953F23D6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1918507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B9EB4-D77F-40E2-B66C-7CF953F23D6D}" type="datetimeFigureOut">
              <a:rPr lang="en-US" smtClean="0"/>
              <a:t>8/6/2020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1237974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66B9EB4-D77F-40E2-B66C-7CF953F23D6D}"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1813617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66B9EB4-D77F-40E2-B66C-7CF953F23D6D}" type="datetimeFigureOut">
              <a:rPr lang="en-US" smtClean="0"/>
              <a:t>8/6/2020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1447218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66B9EB4-D77F-40E2-B66C-7CF953F23D6D}" type="datetimeFigureOut">
              <a:rPr lang="en-US" smtClean="0"/>
              <a:t>8/6/2020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3636317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B9EB4-D77F-40E2-B66C-7CF953F23D6D}" type="datetimeFigureOut">
              <a:rPr lang="en-US" smtClean="0"/>
              <a:t>8/6/2020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111929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B9EB4-D77F-40E2-B66C-7CF953F23D6D}"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2876994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6B9EB4-D77F-40E2-B66C-7CF953F23D6D}" type="datetimeFigureOut">
              <a:rPr lang="en-US" smtClean="0"/>
              <a:t>8/6/2020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2D48E6-E636-4B25-BFA1-3D93349B454C}" type="slidenum">
              <a:rPr lang="en-US" smtClean="0"/>
              <a:t>‹#›</a:t>
            </a:fld>
            <a:endParaRPr lang="en-US"/>
          </a:p>
        </p:txBody>
      </p:sp>
    </p:spTree>
    <p:extLst>
      <p:ext uri="{BB962C8B-B14F-4D97-AF65-F5344CB8AC3E}">
        <p14:creationId xmlns:p14="http://schemas.microsoft.com/office/powerpoint/2010/main" val="270345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6B9EB4-D77F-40E2-B66C-7CF953F23D6D}" type="datetimeFigureOut">
              <a:rPr lang="en-US" smtClean="0"/>
              <a:t>8/6/2020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D48E6-E636-4B25-BFA1-3D93349B454C}" type="slidenum">
              <a:rPr lang="en-US" smtClean="0"/>
              <a:t>‹#›</a:t>
            </a:fld>
            <a:endParaRPr lang="en-US"/>
          </a:p>
        </p:txBody>
      </p:sp>
    </p:spTree>
    <p:extLst>
      <p:ext uri="{BB962C8B-B14F-4D97-AF65-F5344CB8AC3E}">
        <p14:creationId xmlns:p14="http://schemas.microsoft.com/office/powerpoint/2010/main" val="1371979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DBMS</a:t>
            </a:r>
            <a:endParaRPr lang="en-US" dirty="0"/>
          </a:p>
        </p:txBody>
      </p:sp>
      <p:sp>
        <p:nvSpPr>
          <p:cNvPr id="3" name="Content Placeholder 2"/>
          <p:cNvSpPr>
            <a:spLocks noGrp="1"/>
          </p:cNvSpPr>
          <p:nvPr>
            <p:ph idx="1"/>
          </p:nvPr>
        </p:nvSpPr>
        <p:spPr/>
        <p:txBody>
          <a:bodyPr/>
          <a:lstStyle/>
          <a:p>
            <a:endParaRPr lang="en-US" dirty="0"/>
          </a:p>
          <a:p>
            <a:r>
              <a:rPr lang="en-US" dirty="0"/>
              <a:t> The database management system can be divided into five major components, they are: </a:t>
            </a:r>
          </a:p>
          <a:p>
            <a:r>
              <a:rPr lang="en-US" dirty="0"/>
              <a:t>1. Hardware </a:t>
            </a:r>
          </a:p>
          <a:p>
            <a:r>
              <a:rPr lang="en-US" dirty="0"/>
              <a:t>2. Software </a:t>
            </a:r>
          </a:p>
          <a:p>
            <a:r>
              <a:rPr lang="en-US" dirty="0"/>
              <a:t>3. Data </a:t>
            </a:r>
          </a:p>
          <a:p>
            <a:r>
              <a:rPr lang="en-US" dirty="0"/>
              <a:t>4. Procedures </a:t>
            </a:r>
          </a:p>
          <a:p>
            <a:r>
              <a:rPr lang="en-US" dirty="0"/>
              <a:t>5. Database Access Language </a:t>
            </a:r>
          </a:p>
          <a:p>
            <a:endParaRPr lang="en-US" dirty="0"/>
          </a:p>
        </p:txBody>
      </p:sp>
    </p:spTree>
    <p:extLst>
      <p:ext uri="{BB962C8B-B14F-4D97-AF65-F5344CB8AC3E}">
        <p14:creationId xmlns:p14="http://schemas.microsoft.com/office/powerpoint/2010/main" val="381260000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1-Tier Architecture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In </a:t>
            </a:r>
            <a:r>
              <a:rPr lang="en-US" dirty="0"/>
              <a:t>this architecture, the database is directly available to the user. It means the user can directly sit on the DBMS and uses it. </a:t>
            </a:r>
          </a:p>
          <a:p>
            <a:r>
              <a:rPr lang="en-US" dirty="0"/>
              <a:t>Any changes done here will directly be done on the database itself. It doesn't provide a handy tool for end users. </a:t>
            </a:r>
          </a:p>
          <a:p>
            <a:r>
              <a:rPr lang="en-US" dirty="0"/>
              <a:t>The 1-Tier architecture is used for development of the local application, where programmers can directly communicate with the database for the quick response. </a:t>
            </a:r>
          </a:p>
        </p:txBody>
      </p:sp>
    </p:spTree>
    <p:extLst>
      <p:ext uri="{BB962C8B-B14F-4D97-AF65-F5344CB8AC3E}">
        <p14:creationId xmlns:p14="http://schemas.microsoft.com/office/powerpoint/2010/main" val="1539028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2-Tier Architecture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2-Tier architecture is same as basic client-server. In the two-tier architecture, applications on the client end can directly communicate with </a:t>
            </a:r>
            <a:r>
              <a:rPr lang="en-US" dirty="0" smtClean="0"/>
              <a:t>the </a:t>
            </a:r>
            <a:r>
              <a:rPr lang="en-US" dirty="0"/>
              <a:t>database at the server side. For this interaction, API's like: </a:t>
            </a:r>
            <a:r>
              <a:rPr lang="en-US" b="1" dirty="0"/>
              <a:t>ODBC</a:t>
            </a:r>
            <a:r>
              <a:rPr lang="en-US" dirty="0"/>
              <a:t>, </a:t>
            </a:r>
            <a:r>
              <a:rPr lang="en-US" b="1" dirty="0"/>
              <a:t>JDBC </a:t>
            </a:r>
            <a:r>
              <a:rPr lang="en-US" dirty="0"/>
              <a:t>are used. </a:t>
            </a:r>
          </a:p>
          <a:p>
            <a:r>
              <a:rPr lang="en-US" dirty="0" smtClean="0"/>
              <a:t>The </a:t>
            </a:r>
            <a:r>
              <a:rPr lang="en-US" dirty="0"/>
              <a:t>user interfaces and application programs are run on the client-side. </a:t>
            </a:r>
          </a:p>
          <a:p>
            <a:r>
              <a:rPr lang="en-US" dirty="0" smtClean="0"/>
              <a:t>The </a:t>
            </a:r>
            <a:r>
              <a:rPr lang="en-US" dirty="0"/>
              <a:t>server side is responsible to provide the functionalities like: query processing and transaction management. </a:t>
            </a:r>
          </a:p>
          <a:p>
            <a:r>
              <a:rPr lang="en-US" dirty="0" smtClean="0"/>
              <a:t>To </a:t>
            </a:r>
            <a:r>
              <a:rPr lang="en-US" dirty="0"/>
              <a:t>communicate with the DBMS, client-side application establishes a connection with the server side. </a:t>
            </a:r>
          </a:p>
          <a:p>
            <a:endParaRPr lang="en-US" dirty="0"/>
          </a:p>
        </p:txBody>
      </p:sp>
    </p:spTree>
    <p:extLst>
      <p:ext uri="{BB962C8B-B14F-4D97-AF65-F5344CB8AC3E}">
        <p14:creationId xmlns:p14="http://schemas.microsoft.com/office/powerpoint/2010/main" val="38710589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Fig: 2-tier Architecture </a:t>
            </a:r>
            <a:endParaRPr lang="en-US" dirty="0"/>
          </a:p>
        </p:txBody>
      </p:sp>
      <p:pic>
        <p:nvPicPr>
          <p:cNvPr id="4" name="Content Placeholder 3"/>
          <p:cNvPicPr>
            <a:picLocks noGrp="1" noChangeAspect="1"/>
          </p:cNvPicPr>
          <p:nvPr>
            <p:ph idx="1"/>
          </p:nvPr>
        </p:nvPicPr>
        <p:blipFill>
          <a:blip r:embed="rId2"/>
          <a:stretch>
            <a:fillRect/>
          </a:stretch>
        </p:blipFill>
        <p:spPr>
          <a:xfrm>
            <a:off x="3735612" y="1825625"/>
            <a:ext cx="4720776" cy="4351338"/>
          </a:xfrm>
          <a:prstGeom prst="rect">
            <a:avLst/>
          </a:prstGeom>
        </p:spPr>
      </p:pic>
    </p:spTree>
    <p:extLst>
      <p:ext uri="{BB962C8B-B14F-4D97-AF65-F5344CB8AC3E}">
        <p14:creationId xmlns:p14="http://schemas.microsoft.com/office/powerpoint/2010/main" val="10137698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3-Tier Architecture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r>
              <a:rPr lang="en-US" dirty="0" smtClean="0"/>
              <a:t>The </a:t>
            </a:r>
            <a:r>
              <a:rPr lang="en-US" dirty="0"/>
              <a:t>3-Tier architecture contains another layer between the client and server. In this architecture, client can't directly communicate with the server. </a:t>
            </a:r>
          </a:p>
          <a:p>
            <a:r>
              <a:rPr lang="en-US" dirty="0" smtClean="0"/>
              <a:t> </a:t>
            </a:r>
            <a:r>
              <a:rPr lang="en-US" dirty="0"/>
              <a:t>The application on the client-end interacts with an application server which further communicates with the database system. </a:t>
            </a:r>
          </a:p>
          <a:p>
            <a:r>
              <a:rPr lang="en-US" dirty="0" smtClean="0"/>
              <a:t>End </a:t>
            </a:r>
            <a:r>
              <a:rPr lang="en-US" dirty="0"/>
              <a:t>user has no idea about the existence of the database beyond the application server. The database also has no idea about any other user beyond the application. </a:t>
            </a:r>
          </a:p>
          <a:p>
            <a:r>
              <a:rPr lang="en-US" dirty="0" smtClean="0"/>
              <a:t>The </a:t>
            </a:r>
            <a:r>
              <a:rPr lang="en-US" dirty="0"/>
              <a:t>3-Tier architecture is used in case of large web application. </a:t>
            </a:r>
          </a:p>
          <a:p>
            <a:endParaRPr lang="en-US" dirty="0"/>
          </a:p>
        </p:txBody>
      </p:sp>
    </p:spTree>
    <p:extLst>
      <p:ext uri="{BB962C8B-B14F-4D97-AF65-F5344CB8AC3E}">
        <p14:creationId xmlns:p14="http://schemas.microsoft.com/office/powerpoint/2010/main" val="20734144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Fig: 3-tier Architecture </a:t>
            </a:r>
            <a:endParaRPr lang="en-US" dirty="0"/>
          </a:p>
        </p:txBody>
      </p:sp>
      <p:pic>
        <p:nvPicPr>
          <p:cNvPr id="4" name="Content Placeholder 3"/>
          <p:cNvPicPr>
            <a:picLocks noGrp="1" noChangeAspect="1"/>
          </p:cNvPicPr>
          <p:nvPr>
            <p:ph idx="1"/>
          </p:nvPr>
        </p:nvPicPr>
        <p:blipFill>
          <a:blip r:embed="rId2"/>
          <a:stretch>
            <a:fillRect/>
          </a:stretch>
        </p:blipFill>
        <p:spPr>
          <a:xfrm>
            <a:off x="4024987" y="1825625"/>
            <a:ext cx="4142026" cy="4351338"/>
          </a:xfrm>
          <a:prstGeom prst="rect">
            <a:avLst/>
          </a:prstGeom>
        </p:spPr>
      </p:pic>
    </p:spTree>
    <p:extLst>
      <p:ext uri="{BB962C8B-B14F-4D97-AF65-F5344CB8AC3E}">
        <p14:creationId xmlns:p14="http://schemas.microsoft.com/office/powerpoint/2010/main" val="27867064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Abstraction in DBMS </a:t>
            </a:r>
            <a:br>
              <a:rPr lang="en-US" dirty="0" smtClean="0"/>
            </a:br>
            <a:endParaRPr lang="en-US" dirty="0"/>
          </a:p>
        </p:txBody>
      </p:sp>
      <p:sp>
        <p:nvSpPr>
          <p:cNvPr id="3" name="Content Placeholder 2"/>
          <p:cNvSpPr>
            <a:spLocks noGrp="1"/>
          </p:cNvSpPr>
          <p:nvPr>
            <p:ph idx="1"/>
          </p:nvPr>
        </p:nvSpPr>
        <p:spPr/>
        <p:txBody>
          <a:bodyPr/>
          <a:lstStyle/>
          <a:p>
            <a:r>
              <a:rPr lang="en-US" dirty="0" smtClean="0"/>
              <a:t>Database </a:t>
            </a:r>
            <a:r>
              <a:rPr lang="en-US" dirty="0"/>
              <a:t>systems are made-up of complex data structures. To ease the user interaction with database, the developers hide internal irrelevant details from users. This process of hiding irrelevant details from user is called data abstraction. </a:t>
            </a:r>
          </a:p>
        </p:txBody>
      </p:sp>
    </p:spTree>
    <p:extLst>
      <p:ext uri="{BB962C8B-B14F-4D97-AF65-F5344CB8AC3E}">
        <p14:creationId xmlns:p14="http://schemas.microsoft.com/office/powerpoint/2010/main" val="1270155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We have three levels of abstraction</a:t>
            </a:r>
            <a:r>
              <a:rPr lang="en-US" dirty="0"/>
              <a:t>: </a:t>
            </a:r>
            <a:endParaRPr lang="en-US" dirty="0" smtClean="0"/>
          </a:p>
          <a:p>
            <a:r>
              <a:rPr lang="en-US" b="1" dirty="0" smtClean="0"/>
              <a:t>Physical </a:t>
            </a:r>
            <a:r>
              <a:rPr lang="en-US" b="1" dirty="0"/>
              <a:t>level</a:t>
            </a:r>
            <a:r>
              <a:rPr lang="en-US" dirty="0"/>
              <a:t>: This is the lowest level of data abstraction. It describes how data is actually stored in database. You can get the complex data structure details at this level. </a:t>
            </a:r>
          </a:p>
          <a:p>
            <a:r>
              <a:rPr lang="en-US" b="1" dirty="0"/>
              <a:t>Logical level</a:t>
            </a:r>
            <a:r>
              <a:rPr lang="en-US" dirty="0"/>
              <a:t>: This is the middle level of 3-level data abstraction architecture. It describes what data is stored in database. </a:t>
            </a:r>
          </a:p>
          <a:p>
            <a:r>
              <a:rPr lang="en-US" b="1" dirty="0"/>
              <a:t>View level</a:t>
            </a:r>
            <a:r>
              <a:rPr lang="en-US" dirty="0"/>
              <a:t>: Highest level of data abstraction. This level describes the user interaction with database system. </a:t>
            </a:r>
          </a:p>
        </p:txBody>
      </p:sp>
    </p:spTree>
    <p:extLst>
      <p:ext uri="{BB962C8B-B14F-4D97-AF65-F5344CB8AC3E}">
        <p14:creationId xmlns:p14="http://schemas.microsoft.com/office/powerpoint/2010/main" val="2437390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Schema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A </a:t>
            </a:r>
            <a:r>
              <a:rPr lang="en-US" dirty="0"/>
              <a:t>database schema is the skeleton structure that represents the logical view of the entire database. It defines how the data is organized and how the relations among them are associated. It formulates all the constraints that are to be applied on the data. </a:t>
            </a:r>
          </a:p>
          <a:p>
            <a:pPr algn="just"/>
            <a:r>
              <a:rPr lang="en-US" dirty="0"/>
              <a:t>A database schema defines its entities and the relationship among them. It contains a descriptive detail of the database, which can be depicted by means of schema diagrams. It’s the database designers who design the schema to help programmers understand the database and make it useful. </a:t>
            </a:r>
          </a:p>
        </p:txBody>
      </p:sp>
    </p:spTree>
    <p:extLst>
      <p:ext uri="{BB962C8B-B14F-4D97-AF65-F5344CB8AC3E}">
        <p14:creationId xmlns:p14="http://schemas.microsoft.com/office/powerpoint/2010/main" val="17364292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4" name="Picture 6" descr="DBMS - Data Schemas - Tutorialspoin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509962" y="1896268"/>
            <a:ext cx="5688629" cy="4630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5634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A database schema can be divided broadly into two categories − </a:t>
            </a:r>
            <a:endParaRPr lang="en-US" dirty="0" smtClean="0"/>
          </a:p>
          <a:p>
            <a:pPr marL="0" indent="0">
              <a:buNone/>
            </a:pPr>
            <a:endParaRPr lang="en-US" dirty="0"/>
          </a:p>
          <a:p>
            <a:pPr algn="just"/>
            <a:r>
              <a:rPr lang="en-US" b="1" dirty="0" smtClean="0"/>
              <a:t>Physical </a:t>
            </a:r>
            <a:r>
              <a:rPr lang="en-US" b="1" dirty="0"/>
              <a:t>Database Schema </a:t>
            </a:r>
            <a:r>
              <a:rPr lang="en-US" dirty="0"/>
              <a:t>− This schema pertains to the actual storage of data and its form of storage like files, indices, etc. It defines how the data will be stored in a secondary storage. </a:t>
            </a:r>
          </a:p>
          <a:p>
            <a:pPr algn="just"/>
            <a:r>
              <a:rPr lang="en-US" b="1" dirty="0" smtClean="0"/>
              <a:t>Logical </a:t>
            </a:r>
            <a:r>
              <a:rPr lang="en-US" b="1" dirty="0"/>
              <a:t>Database Schema </a:t>
            </a:r>
            <a:r>
              <a:rPr lang="en-US" dirty="0"/>
              <a:t>− This schema defines all the logical constraints that need to be applied on the data stored. It defines tables, views, and integrity constraints. </a:t>
            </a:r>
          </a:p>
          <a:p>
            <a:endParaRPr lang="en-US" dirty="0"/>
          </a:p>
        </p:txBody>
      </p:sp>
    </p:spTree>
    <p:extLst>
      <p:ext uri="{BB962C8B-B14F-4D97-AF65-F5344CB8AC3E}">
        <p14:creationId xmlns:p14="http://schemas.microsoft.com/office/powerpoint/2010/main" val="42553417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omponents of DBMS (Database Management System) | Studytonigh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836" y="1312436"/>
            <a:ext cx="8742651" cy="4187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1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 Instance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It </a:t>
            </a:r>
            <a:r>
              <a:rPr lang="en-US" dirty="0"/>
              <a:t>is important that we distinguish these two terms individually. Database schema is the skeleton of database. It is designed when the database doesn't exist at all. Once the database is operational, it is very difficult to make any changes to it. </a:t>
            </a:r>
            <a:endParaRPr lang="en-US" dirty="0" smtClean="0"/>
          </a:p>
          <a:p>
            <a:pPr algn="just"/>
            <a:r>
              <a:rPr lang="en-US" dirty="0" smtClean="0"/>
              <a:t>A </a:t>
            </a:r>
            <a:r>
              <a:rPr lang="en-US" dirty="0"/>
              <a:t>database schema does not contain any data or information. </a:t>
            </a:r>
          </a:p>
          <a:p>
            <a:pPr algn="just"/>
            <a:r>
              <a:rPr lang="en-US" dirty="0"/>
              <a:t>A database instance is a state of operational database with data at any given time. It contains a snapshot of the database. </a:t>
            </a:r>
            <a:endParaRPr lang="en-US" dirty="0" smtClean="0"/>
          </a:p>
          <a:p>
            <a:pPr algn="just"/>
            <a:r>
              <a:rPr lang="en-US" dirty="0" smtClean="0"/>
              <a:t>Database </a:t>
            </a:r>
            <a:r>
              <a:rPr lang="en-US" dirty="0"/>
              <a:t>instances tend to change with time. </a:t>
            </a:r>
            <a:endParaRPr lang="en-US" dirty="0" smtClean="0"/>
          </a:p>
          <a:p>
            <a:pPr algn="just"/>
            <a:r>
              <a:rPr lang="en-US" dirty="0" smtClean="0"/>
              <a:t>A </a:t>
            </a:r>
            <a:r>
              <a:rPr lang="en-US" dirty="0"/>
              <a:t>DBMS ensures that its every instance (state) is in a valid state, by diligently following all the validations, constraints, and conditions that the database designers have imposed. </a:t>
            </a:r>
          </a:p>
        </p:txBody>
      </p:sp>
    </p:spTree>
    <p:extLst>
      <p:ext uri="{BB962C8B-B14F-4D97-AF65-F5344CB8AC3E}">
        <p14:creationId xmlns:p14="http://schemas.microsoft.com/office/powerpoint/2010/main" val="1841900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indent="0" algn="ctr">
              <a:buNone/>
            </a:pPr>
            <a:r>
              <a:rPr lang="en-US" sz="13800" dirty="0" smtClean="0"/>
              <a:t>THANK YOU </a:t>
            </a:r>
            <a:endParaRPr lang="en-US" sz="13800" dirty="0"/>
          </a:p>
        </p:txBody>
      </p:sp>
    </p:spTree>
    <p:extLst>
      <p:ext uri="{BB962C8B-B14F-4D97-AF65-F5344CB8AC3E}">
        <p14:creationId xmlns:p14="http://schemas.microsoft.com/office/powerpoint/2010/main" val="4079729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DBMS Components: Hardware</a:t>
            </a:r>
            <a:endParaRPr lang="en-US" dirty="0"/>
          </a:p>
        </p:txBody>
      </p:sp>
      <p:sp>
        <p:nvSpPr>
          <p:cNvPr id="3" name="Content Placeholder 2"/>
          <p:cNvSpPr>
            <a:spLocks noGrp="1"/>
          </p:cNvSpPr>
          <p:nvPr>
            <p:ph idx="1"/>
          </p:nvPr>
        </p:nvSpPr>
        <p:spPr/>
        <p:txBody>
          <a:bodyPr/>
          <a:lstStyle/>
          <a:p>
            <a:pPr marL="0" indent="0">
              <a:buNone/>
            </a:pPr>
            <a:endParaRPr lang="en-US" dirty="0"/>
          </a:p>
          <a:p>
            <a:pPr algn="just"/>
            <a:r>
              <a:rPr lang="en-US" dirty="0"/>
              <a:t>When we say Hardware, we mean computer, hard disks, I/O channels for data, and any other physical component involved before any data is successfully stored into the memory. </a:t>
            </a:r>
          </a:p>
          <a:p>
            <a:pPr algn="just"/>
            <a:r>
              <a:rPr lang="en-US" dirty="0"/>
              <a:t>When we run Oracle or MySQL on our personal computer, then our computer's Hard Disk, our Keyboard using which we type in all the commands, our computer's RAM, ROM all become a part of the DBMS hardware. </a:t>
            </a:r>
          </a:p>
        </p:txBody>
      </p:sp>
    </p:spTree>
    <p:extLst>
      <p:ext uri="{BB962C8B-B14F-4D97-AF65-F5344CB8AC3E}">
        <p14:creationId xmlns:p14="http://schemas.microsoft.com/office/powerpoint/2010/main" val="14127129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DBMS Components: Software </a:t>
            </a:r>
            <a:r>
              <a:rPr lang="en-US" dirty="0" smtClean="0"/>
              <a:t/>
            </a:r>
            <a:br>
              <a:rPr lang="en-US" dirty="0" smtClean="0"/>
            </a:br>
            <a:endParaRPr lang="en-US" dirty="0"/>
          </a:p>
        </p:txBody>
      </p:sp>
      <p:sp>
        <p:nvSpPr>
          <p:cNvPr id="3" name="Content Placeholder 2"/>
          <p:cNvSpPr>
            <a:spLocks noGrp="1"/>
          </p:cNvSpPr>
          <p:nvPr>
            <p:ph idx="1"/>
          </p:nvPr>
        </p:nvSpPr>
        <p:spPr/>
        <p:txBody>
          <a:bodyPr/>
          <a:lstStyle/>
          <a:p>
            <a:endParaRPr lang="en-US" dirty="0"/>
          </a:p>
          <a:p>
            <a:r>
              <a:rPr lang="en-US" dirty="0" smtClean="0"/>
              <a:t>This </a:t>
            </a:r>
            <a:r>
              <a:rPr lang="en-US" dirty="0"/>
              <a:t>is the main component, as this is the program which controls everything. The DBMS software is more like a wrapper around the physical database, which provides us with an easy-to-use interface to store, access and update data. </a:t>
            </a:r>
          </a:p>
          <a:p>
            <a:r>
              <a:rPr lang="en-US" dirty="0"/>
              <a:t>The DBMS software is capable of understanding the Database Access Language and </a:t>
            </a:r>
            <a:r>
              <a:rPr lang="en-US" dirty="0" smtClean="0"/>
              <a:t>interpret </a:t>
            </a:r>
            <a:r>
              <a:rPr lang="en-US" dirty="0"/>
              <a:t>it into actual database commands to execute them on the DB.</a:t>
            </a:r>
          </a:p>
        </p:txBody>
      </p:sp>
    </p:spTree>
    <p:extLst>
      <p:ext uri="{BB962C8B-B14F-4D97-AF65-F5344CB8AC3E}">
        <p14:creationId xmlns:p14="http://schemas.microsoft.com/office/powerpoint/2010/main" val="23157287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DBMS Components: Data</a:t>
            </a:r>
            <a:endParaRPr lang="en-US" dirty="0"/>
          </a:p>
        </p:txBody>
      </p:sp>
      <p:sp>
        <p:nvSpPr>
          <p:cNvPr id="3" name="Content Placeholder 2"/>
          <p:cNvSpPr>
            <a:spLocks noGrp="1"/>
          </p:cNvSpPr>
          <p:nvPr>
            <p:ph idx="1"/>
          </p:nvPr>
        </p:nvSpPr>
        <p:spPr/>
        <p:txBody>
          <a:bodyPr>
            <a:normAutofit fontScale="92500" lnSpcReduction="10000"/>
          </a:bodyPr>
          <a:lstStyle/>
          <a:p>
            <a:endParaRPr lang="en-US" dirty="0"/>
          </a:p>
          <a:p>
            <a:r>
              <a:rPr lang="en-US" dirty="0" smtClean="0"/>
              <a:t>Data </a:t>
            </a:r>
            <a:r>
              <a:rPr lang="en-US" dirty="0"/>
              <a:t>is that resource, for which DBMS was designed. The motive behind the creation of DBMS was to store and </a:t>
            </a:r>
            <a:r>
              <a:rPr lang="en-US" dirty="0" smtClean="0"/>
              <a:t>utilize </a:t>
            </a:r>
            <a:r>
              <a:rPr lang="en-US" dirty="0"/>
              <a:t>data. </a:t>
            </a:r>
          </a:p>
          <a:p>
            <a:r>
              <a:rPr lang="en-US" dirty="0"/>
              <a:t>In a typical Database, the user saved Data is present and meta data is stored. </a:t>
            </a:r>
          </a:p>
          <a:p>
            <a:r>
              <a:rPr lang="en-US" b="1" dirty="0"/>
              <a:t>Metadata </a:t>
            </a:r>
            <a:r>
              <a:rPr lang="en-US" dirty="0"/>
              <a:t>is data about the data. This is information stored by the DBMS to better understand the data stored in it. </a:t>
            </a:r>
            <a:endParaRPr lang="en-US" dirty="0" smtClean="0"/>
          </a:p>
          <a:p>
            <a:r>
              <a:rPr lang="en-US" dirty="0"/>
              <a:t>For example: When I store my Name in a database, the DBMS will store when the name was stored in the database, what is the size of the name, is it stored as related data to some other data, or is it independent, all this information is metadata.</a:t>
            </a:r>
          </a:p>
        </p:txBody>
      </p:sp>
    </p:spTree>
    <p:extLst>
      <p:ext uri="{BB962C8B-B14F-4D97-AF65-F5344CB8AC3E}">
        <p14:creationId xmlns:p14="http://schemas.microsoft.com/office/powerpoint/2010/main" val="2436567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DBMS Components: Procedures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Procedures </a:t>
            </a:r>
            <a:r>
              <a:rPr lang="en-US" dirty="0"/>
              <a:t>refer to general instructions to use a database management system. This includes procedures to setup and install a DBMS, To login and logout of DBMS software, to manage databases, to take backups, generating reports etc.</a:t>
            </a:r>
          </a:p>
        </p:txBody>
      </p:sp>
    </p:spTree>
    <p:extLst>
      <p:ext uri="{BB962C8B-B14F-4D97-AF65-F5344CB8AC3E}">
        <p14:creationId xmlns:p14="http://schemas.microsoft.com/office/powerpoint/2010/main" val="19228838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DBMS Components: Database Access Language </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Database </a:t>
            </a:r>
            <a:r>
              <a:rPr lang="en-US" dirty="0"/>
              <a:t>Access Language is a simple language designed to write commands to access, insert, update and delete data stored in any database. </a:t>
            </a:r>
          </a:p>
          <a:p>
            <a:r>
              <a:rPr lang="en-US" dirty="0"/>
              <a:t>A user can write commands in the Database Access Language and submit it to the DBMS for execution, which is then translated and executed by the DBMS. </a:t>
            </a:r>
          </a:p>
        </p:txBody>
      </p:sp>
    </p:spTree>
    <p:extLst>
      <p:ext uri="{BB962C8B-B14F-4D97-AF65-F5344CB8AC3E}">
        <p14:creationId xmlns:p14="http://schemas.microsoft.com/office/powerpoint/2010/main" val="27952941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DBMS Architecture </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lgn="just"/>
            <a:r>
              <a:rPr lang="en-US" dirty="0" smtClean="0"/>
              <a:t> </a:t>
            </a:r>
            <a:r>
              <a:rPr lang="en-US" dirty="0"/>
              <a:t>The DBMS design depends upon its architecture. The basic client/server architecture is used to deal with a large number of PCs, web servers, database servers and other components that are connected with networks. </a:t>
            </a:r>
          </a:p>
          <a:p>
            <a:pPr algn="just"/>
            <a:r>
              <a:rPr lang="en-US" dirty="0" smtClean="0"/>
              <a:t>The </a:t>
            </a:r>
            <a:r>
              <a:rPr lang="en-US" dirty="0"/>
              <a:t>client/server architecture consists of many PCs and a workstation which are connected via the network. </a:t>
            </a:r>
          </a:p>
          <a:p>
            <a:pPr algn="just"/>
            <a:r>
              <a:rPr lang="en-US" dirty="0" smtClean="0"/>
              <a:t>DBMS </a:t>
            </a:r>
            <a:r>
              <a:rPr lang="en-US" dirty="0"/>
              <a:t>architecture depends upon how users are connected to the database to get their request done. </a:t>
            </a:r>
          </a:p>
          <a:p>
            <a:endParaRPr lang="en-US" dirty="0"/>
          </a:p>
        </p:txBody>
      </p:sp>
    </p:spTree>
    <p:extLst>
      <p:ext uri="{BB962C8B-B14F-4D97-AF65-F5344CB8AC3E}">
        <p14:creationId xmlns:p14="http://schemas.microsoft.com/office/powerpoint/2010/main" val="42152804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DBMS Architecture </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2310570" y="2365986"/>
            <a:ext cx="6737896" cy="3533771"/>
          </a:xfrm>
          <a:prstGeom prst="rect">
            <a:avLst/>
          </a:prstGeom>
        </p:spPr>
      </p:pic>
    </p:spTree>
    <p:extLst>
      <p:ext uri="{BB962C8B-B14F-4D97-AF65-F5344CB8AC3E}">
        <p14:creationId xmlns:p14="http://schemas.microsoft.com/office/powerpoint/2010/main" val="20225986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TotalTime>
  <Words>1191</Words>
  <Application>Microsoft Office PowerPoint</Application>
  <PresentationFormat>Widescreen</PresentationFormat>
  <Paragraphs>69</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Components of DBMS</vt:lpstr>
      <vt:lpstr>PowerPoint Presentation</vt:lpstr>
      <vt:lpstr>DBMS Components: Hardware</vt:lpstr>
      <vt:lpstr>DBMS Components: Software  </vt:lpstr>
      <vt:lpstr>DBMS Components: Data</vt:lpstr>
      <vt:lpstr>DBMS Components: Procedures  </vt:lpstr>
      <vt:lpstr>DBMS Components: Database Access Language  </vt:lpstr>
      <vt:lpstr>DBMS Architecture  </vt:lpstr>
      <vt:lpstr>Types of DBMS Architecture </vt:lpstr>
      <vt:lpstr>1-Tier Architecture  </vt:lpstr>
      <vt:lpstr>2-Tier Architecture  </vt:lpstr>
      <vt:lpstr>Fig: 2-tier Architecture </vt:lpstr>
      <vt:lpstr>3-Tier Architecture  </vt:lpstr>
      <vt:lpstr>Fig: 3-tier Architecture </vt:lpstr>
      <vt:lpstr>Data Abstraction in DBMS  </vt:lpstr>
      <vt:lpstr>PowerPoint Presentation</vt:lpstr>
      <vt:lpstr>Database Schema  </vt:lpstr>
      <vt:lpstr>PowerPoint Presentation</vt:lpstr>
      <vt:lpstr>PowerPoint Presentation</vt:lpstr>
      <vt:lpstr>Database Instance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6</cp:revision>
  <dcterms:created xsi:type="dcterms:W3CDTF">2020-08-05T09:43:13Z</dcterms:created>
  <dcterms:modified xsi:type="dcterms:W3CDTF">2020-08-06T09:57:51Z</dcterms:modified>
</cp:coreProperties>
</file>