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3"/>
  </p:notesMasterIdLst>
  <p:sldIdLst>
    <p:sldId id="256" r:id="rId2"/>
    <p:sldId id="278" r:id="rId3"/>
    <p:sldId id="258" r:id="rId4"/>
    <p:sldId id="303" r:id="rId5"/>
    <p:sldId id="281" r:id="rId6"/>
    <p:sldId id="289" r:id="rId7"/>
    <p:sldId id="292" r:id="rId8"/>
    <p:sldId id="274" r:id="rId9"/>
    <p:sldId id="304" r:id="rId10"/>
    <p:sldId id="300" r:id="rId11"/>
    <p:sldId id="298" r:id="rId12"/>
    <p:sldId id="277" r:id="rId13"/>
    <p:sldId id="290" r:id="rId14"/>
    <p:sldId id="293" r:id="rId15"/>
    <p:sldId id="282" r:id="rId16"/>
    <p:sldId id="285" r:id="rId17"/>
    <p:sldId id="295" r:id="rId18"/>
    <p:sldId id="286" r:id="rId19"/>
    <p:sldId id="287" r:id="rId20"/>
    <p:sldId id="288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C3202-EF8F-4803-9878-D8B9EF9FAEC2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D11DF-BB78-4381-B875-9C92887B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1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8B51-53C3-4F3F-8CC2-D36FD52BD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52EE2-F628-4279-9FBC-5E067E023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A27DB-910A-4952-9E1D-7889D0DC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426A-B412-424D-A3E4-BCE95ABD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BE5D-4373-48FC-BF15-9AEC202A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76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901B-0A84-4D20-8CF5-C9A66F1A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145D4-731C-4E23-8327-7DECBE8B5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2B443-734E-4E15-9759-831475B8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606F-B16A-41AA-ACFD-51FFF203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4967-0171-4AB0-90FB-72D2FA94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1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F97A8-6B43-4F62-92A0-C1703222A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B8D68-6064-4185-84BE-6AB288448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6452-E378-4FAB-A21D-D07DA5BA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67D8B-5F00-4A73-AA17-01E6D05A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98F0A-463A-46AC-854C-7965B9BD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5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170C-6543-44FE-9CAA-A2E34401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D373E-A8D6-4BE3-A17B-F4848740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E68E-46A9-49BD-A2DF-A87045B7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6D8B-AC43-4434-8E26-03E37E76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D2F5-F232-4B54-8706-90E9C7BA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61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C286-68E0-4366-86F3-B20F783D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E84E0-A1C7-4EA0-801C-F0E316AF7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520AD-E14C-48F6-83F2-02B750BF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5F127-70FC-4FD7-9065-6960582E2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67B67-DEEC-4D76-8D90-C2DB5BFB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8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8036-CF57-4793-985B-1A605CD5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CCA2-7061-4E3F-845C-EBE88230F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E0CB8-2052-4B01-84D0-B8E630E1A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35691-FC8F-4AF9-A7AC-9C1EB3FD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6FE38-EF07-42C9-916C-B8DDA384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0D5E9-94FA-427A-916B-4C7ECB25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0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D62C-2A97-4001-A5CA-C08D07B7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23927-B03F-4781-859E-2B6AB8F3A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EFCE3-7976-4A96-9C2B-1215A0100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98DF3-D3A8-409A-B505-CEF5EA59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A23EA7-2D57-4C12-ACCB-E8780F6D3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D876F-7229-420F-972A-1DE3F8AD2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FEEB7-F67F-4C9C-BD57-418FA84C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6DE21-DE52-4FF7-9BAC-12F339D4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6281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F99A-69B3-4157-9EA1-2B809B8A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BF52F-C1A1-4482-B96E-35F780BB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71A83-2297-4986-B5FF-63404BF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A7785-944A-4BAA-AB61-0782E90D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0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BF392-8E74-4DB7-9D3E-7DE9A96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FEBD8-B5E9-43D2-954B-2DDC37E6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36D6-F7FA-4DB0-83F5-E7F829A3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26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FA231-A37C-441C-AA01-A13A6B65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3E2D-194F-4380-82F4-903B31997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6508D-3A29-4915-9FA5-159B0BE12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711D3-A7B6-4058-BCDD-9DEA09C5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A68B0-4B67-42EF-812B-32CA060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6555A-BD72-49CB-B4CA-BA2D613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5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E16C-62B4-450B-A3C0-618EE08D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DD35D-EB83-4662-9EB4-BE17B47B9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469D0-1651-4752-9991-571898E40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2379-32BB-408D-B793-B5761AD4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E5E9C-D33C-4AA7-B2F5-B2B1E6D9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71D7-8B80-4053-9BF1-79FCF7AF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1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28843-A0F3-4745-94D1-B20E268C1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5629F-2BBE-4DE8-BBA4-37DEF48B3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EB474-EE97-4593-8339-9F4A5FBF9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EE04-7828-4FB1-91A6-1506E5A4C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6B44-47B9-4F2E-9046-728BBFA06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6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316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4000" b="1" dirty="0"/>
              <a:t>ER-Modelling-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F502-6244-4F20-BFCD-BF2AB4D1F15F}"/>
              </a:ext>
            </a:extLst>
          </p:cNvPr>
          <p:cNvSpPr txBox="1"/>
          <p:nvPr/>
        </p:nvSpPr>
        <p:spPr>
          <a:xfrm>
            <a:off x="3048000" y="172314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ER Model Basics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Entity 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Entity Type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Attribute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Attribute Type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Key and Key Attributes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Relationship</a:t>
            </a:r>
          </a:p>
          <a:p>
            <a:pPr marL="800100" lvl="1" indent="-342900">
              <a:spcBef>
                <a:spcPct val="0"/>
              </a:spcBef>
              <a:defRPr/>
            </a:pPr>
            <a:r>
              <a:rPr lang="en-US" sz="2400" dirty="0">
                <a:cs typeface="Times New Roman" panose="02020603050405020304" pitchFamily="18" charset="0"/>
              </a:rPr>
              <a:t>ER Diagram Example</a:t>
            </a:r>
          </a:p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2324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15"/>
    </mc:Choice>
    <mc:Fallback xmlns="">
      <p:transition spd="slow" advTm="100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2162" y="1059703"/>
            <a:ext cx="31354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2000" b="1" spc="15" dirty="0">
                <a:latin typeface="Arial"/>
                <a:cs typeface="Arial"/>
              </a:rPr>
              <a:t>Identifying Relationship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449" y="336243"/>
            <a:ext cx="9241824" cy="1014886"/>
          </a:xfrm>
        </p:spPr>
        <p:txBody>
          <a:bodyPr>
            <a:normAutofit/>
          </a:bodyPr>
          <a:lstStyle/>
          <a:p>
            <a:pPr algn="ctr"/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0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 NOTATIONS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4790" t="34282" r="28357" b="43516"/>
          <a:stretch/>
        </p:blipFill>
        <p:spPr>
          <a:xfrm>
            <a:off x="1231837" y="1529106"/>
            <a:ext cx="7653545" cy="3557704"/>
          </a:xfrm>
          <a:prstGeom prst="rect">
            <a:avLst/>
          </a:prstGeom>
        </p:spPr>
      </p:pic>
      <p:sp>
        <p:nvSpPr>
          <p:cNvPr id="7" name="object 32"/>
          <p:cNvSpPr txBox="1"/>
          <p:nvPr/>
        </p:nvSpPr>
        <p:spPr>
          <a:xfrm>
            <a:off x="700449" y="5156103"/>
            <a:ext cx="11245754" cy="8021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86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identifying </a:t>
            </a:r>
            <a:r>
              <a:rPr sz="1600" spc="-5" dirty="0">
                <a:latin typeface="Arial"/>
                <a:cs typeface="Arial"/>
              </a:rPr>
              <a:t>relationship is </a:t>
            </a:r>
            <a:r>
              <a:rPr sz="1600" spc="-10" dirty="0">
                <a:latin typeface="Arial"/>
                <a:cs typeface="Arial"/>
              </a:rPr>
              <a:t>the one which relates the </a:t>
            </a:r>
            <a:r>
              <a:rPr sz="1600" b="1" spc="-10" dirty="0">
                <a:latin typeface="Arial"/>
                <a:cs typeface="Arial"/>
              </a:rPr>
              <a:t>weak </a:t>
            </a:r>
            <a:r>
              <a:rPr sz="1600" b="1" spc="-5" dirty="0">
                <a:latin typeface="Arial"/>
                <a:cs typeface="Arial"/>
              </a:rPr>
              <a:t>entity </a:t>
            </a:r>
            <a:r>
              <a:rPr sz="1600" b="1" spc="-10" dirty="0">
                <a:latin typeface="Arial"/>
                <a:cs typeface="Arial"/>
              </a:rPr>
              <a:t>(dependant) with the </a:t>
            </a:r>
            <a:r>
              <a:rPr sz="1600" b="1" spc="-5" dirty="0">
                <a:latin typeface="Arial"/>
                <a:cs typeface="Arial"/>
              </a:rPr>
              <a:t>strong  entity (Employee</a:t>
            </a:r>
            <a:r>
              <a:rPr sz="1600" spc="-5" dirty="0">
                <a:latin typeface="Arial"/>
                <a:cs typeface="Arial"/>
              </a:rPr>
              <a:t>) </a:t>
            </a:r>
            <a:r>
              <a:rPr sz="1600" spc="-10" dirty="0">
                <a:latin typeface="Arial"/>
                <a:cs typeface="Arial"/>
              </a:rPr>
              <a:t>on which </a:t>
            </a:r>
            <a:r>
              <a:rPr sz="1600" spc="-5" dirty="0">
                <a:latin typeface="Arial"/>
                <a:cs typeface="Arial"/>
              </a:rPr>
              <a:t>it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depends.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Arial"/>
                <a:cs typeface="Arial"/>
              </a:rPr>
              <a:t>Id is </a:t>
            </a:r>
            <a:r>
              <a:rPr sz="1600" b="1" spc="-10" dirty="0">
                <a:latin typeface="Arial"/>
                <a:cs typeface="Arial"/>
              </a:rPr>
              <a:t>underlined with </a:t>
            </a: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spc="-10" dirty="0">
                <a:latin typeface="Arial"/>
                <a:cs typeface="Arial"/>
              </a:rPr>
              <a:t>dotted line </a:t>
            </a:r>
            <a:r>
              <a:rPr sz="1600" b="1" spc="-5" dirty="0">
                <a:latin typeface="Arial"/>
                <a:cs typeface="Arial"/>
              </a:rPr>
              <a:t>because it is used to form composite </a:t>
            </a:r>
            <a:r>
              <a:rPr sz="1600" b="1" spc="5" dirty="0">
                <a:latin typeface="Arial"/>
                <a:cs typeface="Arial"/>
              </a:rPr>
              <a:t>key </a:t>
            </a:r>
            <a:r>
              <a:rPr sz="1600" b="1" spc="-5" dirty="0">
                <a:latin typeface="Arial"/>
                <a:cs typeface="Arial"/>
              </a:rPr>
              <a:t>of </a:t>
            </a:r>
            <a:r>
              <a:rPr sz="1600" b="1" spc="-10" dirty="0">
                <a:latin typeface="Arial"/>
                <a:cs typeface="Arial"/>
              </a:rPr>
              <a:t>dependent </a:t>
            </a:r>
            <a:r>
              <a:rPr sz="1600" b="1" spc="-5" dirty="0">
                <a:latin typeface="Arial"/>
                <a:cs typeface="Arial"/>
              </a:rPr>
              <a:t>entity along  </a:t>
            </a:r>
            <a:r>
              <a:rPr sz="1600" b="1" spc="-10" dirty="0">
                <a:latin typeface="Arial"/>
                <a:cs typeface="Arial"/>
              </a:rPr>
              <a:t>with E#.</a:t>
            </a:r>
            <a:endParaRPr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15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8AD428-0039-492D-9778-1994312B2271}"/>
              </a:ext>
            </a:extLst>
          </p:cNvPr>
          <p:cNvSpPr/>
          <p:nvPr/>
        </p:nvSpPr>
        <p:spPr>
          <a:xfrm>
            <a:off x="1477500" y="1111063"/>
            <a:ext cx="62484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800" b="1" dirty="0"/>
              <a:t>Bank Information System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5449" y="336243"/>
            <a:ext cx="8752503" cy="1014886"/>
          </a:xfrm>
        </p:spPr>
        <p:txBody>
          <a:bodyPr>
            <a:normAutofit/>
          </a:bodyPr>
          <a:lstStyle/>
          <a:p>
            <a:pPr algn="ctr"/>
            <a:r>
              <a:rPr lang="en-US" sz="2400" b="1" spc="-10" dirty="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4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400" b="1" spc="-10" dirty="0">
                <a:solidFill>
                  <a:srgbClr val="323299"/>
                </a:solidFill>
                <a:latin typeface="Arial"/>
                <a:cs typeface="Arial"/>
              </a:rPr>
              <a:t> Example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F9EE1-F9B6-459A-AB19-7B7C39F606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>
          <a:xfrm>
            <a:off x="1314423" y="2125949"/>
            <a:ext cx="9011832" cy="3568362"/>
          </a:xfr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477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392" y="241359"/>
            <a:ext cx="6626261" cy="1314485"/>
          </a:xfrm>
        </p:spPr>
        <p:txBody>
          <a:bodyPr>
            <a:normAutofit/>
          </a:bodyPr>
          <a:lstStyle/>
          <a:p>
            <a:r>
              <a:rPr lang="en-US" sz="2000" b="1" cap="none" spc="15" dirty="0">
                <a:solidFill>
                  <a:srgbClr val="FF0000"/>
                </a:solidFill>
                <a:latin typeface="Arial"/>
                <a:cs typeface="Arial"/>
              </a:rPr>
              <a:t>Degree of a</a:t>
            </a:r>
            <a:r>
              <a:rPr lang="en-US" sz="2000" b="1" cap="none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b="1" cap="none" spc="10" dirty="0">
                <a:solidFill>
                  <a:srgbClr val="FF0000"/>
                </a:solidFill>
                <a:latin typeface="Arial"/>
                <a:cs typeface="Arial"/>
              </a:rPr>
              <a:t>Relationship</a:t>
            </a:r>
            <a:endParaRPr lang="en-US" sz="20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36" y="1205442"/>
            <a:ext cx="9472300" cy="2941685"/>
          </a:xfrm>
        </p:spPr>
        <p:txBody>
          <a:bodyPr>
            <a:noAutofit/>
          </a:bodyPr>
          <a:lstStyle/>
          <a:p>
            <a:pPr algn="just">
              <a:spcBef>
                <a:spcPts val="350"/>
              </a:spcBef>
              <a:buClr>
                <a:srgbClr val="003265"/>
              </a:buClr>
              <a:buFont typeface="Wingdings" panose="05000000000000000000" pitchFamily="2" charset="2"/>
              <a:buChar char="§"/>
              <a:tabLst>
                <a:tab pos="180340" algn="l"/>
              </a:tabLst>
            </a:pPr>
            <a:r>
              <a:rPr lang="en-US" sz="2000" b="1" dirty="0">
                <a:latin typeface="Arial"/>
                <a:cs typeface="Arial"/>
              </a:rPr>
              <a:t>Degree</a:t>
            </a:r>
            <a:r>
              <a:rPr lang="en-US" sz="2000" dirty="0">
                <a:latin typeface="Arial"/>
                <a:cs typeface="Arial"/>
              </a:rPr>
              <a:t>: </a:t>
            </a:r>
            <a:r>
              <a:rPr lang="en-US" sz="2000" spc="-10" dirty="0">
                <a:latin typeface="Arial"/>
                <a:cs typeface="Arial"/>
              </a:rPr>
              <a:t>the </a:t>
            </a:r>
            <a:r>
              <a:rPr lang="en-US" sz="2000" spc="-5" dirty="0">
                <a:latin typeface="Arial"/>
                <a:cs typeface="Arial"/>
              </a:rPr>
              <a:t>number </a:t>
            </a:r>
            <a:r>
              <a:rPr lang="en-US" sz="2000" spc="-10" dirty="0">
                <a:latin typeface="Arial"/>
                <a:cs typeface="Arial"/>
              </a:rPr>
              <a:t>of entity </a:t>
            </a:r>
            <a:r>
              <a:rPr lang="en-US" sz="2000" spc="-5" dirty="0">
                <a:latin typeface="Arial"/>
                <a:cs typeface="Arial"/>
              </a:rPr>
              <a:t>types</a:t>
            </a:r>
            <a:r>
              <a:rPr lang="en-US" sz="2000" spc="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involved</a:t>
            </a:r>
            <a:endParaRPr lang="en-US" sz="2000" dirty="0">
              <a:latin typeface="Arial"/>
              <a:cs typeface="Arial"/>
            </a:endParaRPr>
          </a:p>
          <a:p>
            <a:pPr marL="537845" algn="just">
              <a:spcBef>
                <a:spcPts val="250"/>
              </a:spcBef>
              <a:tabLst>
                <a:tab pos="1439545" algn="l"/>
              </a:tabLst>
            </a:pPr>
            <a:r>
              <a:rPr lang="en-US" sz="2000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One	</a:t>
            </a:r>
            <a:r>
              <a:rPr lang="en-US" sz="2000" i="1" dirty="0">
                <a:latin typeface="Arial"/>
                <a:cs typeface="Arial"/>
              </a:rPr>
              <a:t>Unary</a:t>
            </a:r>
            <a:endParaRPr lang="en-US" sz="2000" dirty="0">
              <a:latin typeface="Arial"/>
              <a:cs typeface="Arial"/>
            </a:endParaRPr>
          </a:p>
          <a:p>
            <a:pPr marL="537845" algn="just">
              <a:spcBef>
                <a:spcPts val="254"/>
              </a:spcBef>
              <a:tabLst>
                <a:tab pos="1439545" algn="l"/>
              </a:tabLst>
            </a:pPr>
            <a:r>
              <a:rPr lang="en-US" sz="2000" spc="135" dirty="0">
                <a:solidFill>
                  <a:srgbClr val="003265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Two	</a:t>
            </a:r>
            <a:r>
              <a:rPr lang="en-US" sz="2000" i="1" dirty="0">
                <a:latin typeface="Arial"/>
                <a:cs typeface="Arial"/>
              </a:rPr>
              <a:t>Binary</a:t>
            </a:r>
            <a:endParaRPr lang="en-US" sz="2000" dirty="0">
              <a:latin typeface="Arial"/>
              <a:cs typeface="Arial"/>
            </a:endParaRPr>
          </a:p>
          <a:p>
            <a:pPr marL="537845" algn="just">
              <a:spcBef>
                <a:spcPts val="240"/>
              </a:spcBef>
              <a:tabLst>
                <a:tab pos="1439545" algn="l"/>
              </a:tabLst>
            </a:pPr>
            <a:r>
              <a:rPr lang="en-US" sz="2000" dirty="0">
                <a:latin typeface="Arial"/>
                <a:cs typeface="Arial"/>
              </a:rPr>
              <a:t>Three	</a:t>
            </a:r>
            <a:r>
              <a:rPr lang="en-US" sz="2000" i="1" spc="-5" dirty="0">
                <a:latin typeface="Arial"/>
                <a:cs typeface="Arial"/>
              </a:rPr>
              <a:t>Ternary</a:t>
            </a:r>
            <a:endParaRPr lang="en-US" sz="2000" dirty="0">
              <a:latin typeface="Arial"/>
              <a:cs typeface="Arial"/>
            </a:endParaRPr>
          </a:p>
          <a:p>
            <a:pPr marL="0" indent="0" algn="just">
              <a:spcBef>
                <a:spcPts val="240"/>
              </a:spcBef>
              <a:buNone/>
              <a:tabLst>
                <a:tab pos="1439545" algn="l"/>
              </a:tabLst>
            </a:pPr>
            <a:r>
              <a:rPr lang="en-US" sz="2000" i="1" spc="-5" dirty="0">
                <a:latin typeface="Arial"/>
                <a:cs typeface="Arial"/>
              </a:rPr>
              <a:t>e.g.:</a:t>
            </a:r>
            <a:endParaRPr lang="en-US" sz="2000" dirty="0">
              <a:latin typeface="Arial"/>
              <a:cs typeface="Arial"/>
            </a:endParaRPr>
          </a:p>
          <a:p>
            <a:pPr marL="535940" indent="-184785" algn="just">
              <a:spcBef>
                <a:spcPts val="260"/>
              </a:spcBef>
              <a:buClr>
                <a:srgbClr val="003265"/>
              </a:buClr>
              <a:buAutoNum type="arabicPeriod"/>
              <a:tabLst>
                <a:tab pos="536575" algn="l"/>
              </a:tabLst>
            </a:pPr>
            <a:r>
              <a:rPr lang="en-US" sz="2000" i="1" spc="-5" dirty="0">
                <a:latin typeface="Arial"/>
                <a:cs typeface="Arial"/>
              </a:rPr>
              <a:t>employee </a:t>
            </a:r>
            <a:r>
              <a:rPr lang="en-US" sz="2000" b="1" i="1" spc="-5" dirty="0">
                <a:latin typeface="Arial"/>
                <a:cs typeface="Arial"/>
              </a:rPr>
              <a:t>manager-of </a:t>
            </a:r>
            <a:r>
              <a:rPr lang="en-US" sz="2000" i="1" spc="-5" dirty="0">
                <a:latin typeface="Arial"/>
                <a:cs typeface="Arial"/>
              </a:rPr>
              <a:t>employee </a:t>
            </a:r>
            <a:r>
              <a:rPr lang="en-US" sz="2000" i="1" dirty="0">
                <a:latin typeface="Arial"/>
                <a:cs typeface="Arial"/>
              </a:rPr>
              <a:t>is</a:t>
            </a:r>
            <a:r>
              <a:rPr lang="en-US" sz="2000" i="1" spc="5" dirty="0">
                <a:latin typeface="Arial"/>
                <a:cs typeface="Arial"/>
              </a:rPr>
              <a:t> </a:t>
            </a:r>
            <a:r>
              <a:rPr lang="en-US" sz="2000" i="1" spc="-5" dirty="0">
                <a:latin typeface="Arial"/>
                <a:cs typeface="Arial"/>
              </a:rPr>
              <a:t>unary</a:t>
            </a:r>
            <a:endParaRPr lang="en-US" sz="2000" dirty="0">
              <a:latin typeface="Arial"/>
              <a:cs typeface="Arial"/>
            </a:endParaRPr>
          </a:p>
          <a:p>
            <a:pPr marL="535940" indent="-184785" algn="just">
              <a:buClr>
                <a:srgbClr val="003265"/>
              </a:buClr>
              <a:buAutoNum type="arabicPeriod"/>
              <a:tabLst>
                <a:tab pos="536575" algn="l"/>
              </a:tabLst>
            </a:pPr>
            <a:r>
              <a:rPr lang="en-US" sz="2000" i="1" spc="-5" dirty="0">
                <a:latin typeface="Arial"/>
                <a:cs typeface="Arial"/>
              </a:rPr>
              <a:t>employee </a:t>
            </a:r>
            <a:r>
              <a:rPr lang="en-US" sz="2000" b="1" i="1" spc="-5" dirty="0">
                <a:latin typeface="Arial"/>
                <a:cs typeface="Arial"/>
              </a:rPr>
              <a:t>works-for </a:t>
            </a:r>
            <a:r>
              <a:rPr lang="en-US" sz="2000" i="1" spc="-5" dirty="0">
                <a:latin typeface="Arial"/>
                <a:cs typeface="Arial"/>
              </a:rPr>
              <a:t>department </a:t>
            </a:r>
            <a:r>
              <a:rPr lang="en-US" sz="2000" i="1" dirty="0">
                <a:latin typeface="Arial"/>
                <a:cs typeface="Arial"/>
              </a:rPr>
              <a:t>is</a:t>
            </a:r>
            <a:r>
              <a:rPr lang="en-US" sz="2000" i="1" spc="-35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binary</a:t>
            </a:r>
            <a:endParaRPr lang="en-US" sz="2000" dirty="0">
              <a:latin typeface="Arial"/>
              <a:cs typeface="Arial"/>
            </a:endParaRPr>
          </a:p>
          <a:p>
            <a:pPr marL="535940" indent="-184785" algn="just">
              <a:spcBef>
                <a:spcPts val="5"/>
              </a:spcBef>
              <a:buClr>
                <a:srgbClr val="003265"/>
              </a:buClr>
              <a:buAutoNum type="arabicPeriod"/>
              <a:tabLst>
                <a:tab pos="536575" algn="l"/>
              </a:tabLst>
            </a:pPr>
            <a:r>
              <a:rPr lang="en-US" sz="2000" i="1" spc="-5" dirty="0">
                <a:latin typeface="Arial"/>
                <a:cs typeface="Arial"/>
              </a:rPr>
              <a:t>Customer </a:t>
            </a:r>
            <a:r>
              <a:rPr lang="en-US" sz="2000" i="1" dirty="0">
                <a:latin typeface="Arial"/>
                <a:cs typeface="Arial"/>
              </a:rPr>
              <a:t>purchases </a:t>
            </a:r>
            <a:r>
              <a:rPr lang="en-US" sz="2000" i="1" spc="-5" dirty="0">
                <a:latin typeface="Arial"/>
                <a:cs typeface="Arial"/>
              </a:rPr>
              <a:t>items from </a:t>
            </a:r>
            <a:r>
              <a:rPr lang="en-US" sz="2000" i="1" dirty="0">
                <a:latin typeface="Arial"/>
                <a:cs typeface="Arial"/>
              </a:rPr>
              <a:t>a shop</a:t>
            </a:r>
            <a:r>
              <a:rPr lang="en-US" sz="2000" i="1" spc="-60" dirty="0">
                <a:latin typeface="Arial"/>
                <a:cs typeface="Arial"/>
              </a:rPr>
              <a:t> </a:t>
            </a:r>
            <a:r>
              <a:rPr lang="en-US" sz="2000" i="1" dirty="0">
                <a:latin typeface="Arial"/>
                <a:cs typeface="Arial"/>
              </a:rPr>
              <a:t>keeper</a:t>
            </a:r>
            <a:endParaRPr lang="en-US" sz="2000" dirty="0">
              <a:latin typeface="Arial"/>
              <a:cs typeface="Arial"/>
            </a:endParaRPr>
          </a:p>
          <a:p>
            <a:pPr marL="703580" marR="5080" indent="-166370" algn="just">
              <a:spcBef>
                <a:spcPts val="250"/>
              </a:spcBef>
            </a:pPr>
            <a:r>
              <a:rPr lang="en-US" sz="2000" i="1" dirty="0">
                <a:latin typeface="Arial"/>
                <a:cs typeface="Arial"/>
              </a:rPr>
              <a:t>Here </a:t>
            </a:r>
            <a:r>
              <a:rPr lang="en-US" sz="2000" i="1" spc="-5" dirty="0">
                <a:solidFill>
                  <a:srgbClr val="323299"/>
                </a:solidFill>
                <a:latin typeface="Arial"/>
                <a:cs typeface="Arial"/>
              </a:rPr>
              <a:t>customer </a:t>
            </a:r>
            <a:r>
              <a:rPr lang="en-US" sz="2000" b="1" i="1" dirty="0">
                <a:latin typeface="Arial"/>
                <a:cs typeface="Arial"/>
              </a:rPr>
              <a:t>purchase </a:t>
            </a:r>
            <a:r>
              <a:rPr lang="en-US" sz="2000" i="1" spc="-5" dirty="0">
                <a:solidFill>
                  <a:srgbClr val="323299"/>
                </a:solidFill>
                <a:latin typeface="Arial"/>
                <a:cs typeface="Arial"/>
              </a:rPr>
              <a:t>item, </a:t>
            </a:r>
            <a:r>
              <a:rPr lang="en-US" sz="2000" i="1" dirty="0">
                <a:solidFill>
                  <a:srgbClr val="323299"/>
                </a:solidFill>
                <a:latin typeface="Arial"/>
                <a:cs typeface="Arial"/>
              </a:rPr>
              <a:t>shop keeper </a:t>
            </a:r>
            <a:r>
              <a:rPr lang="en-US" sz="2000" i="1" dirty="0">
                <a:latin typeface="Arial"/>
                <a:cs typeface="Arial"/>
              </a:rPr>
              <a:t>is a </a:t>
            </a:r>
            <a:r>
              <a:rPr lang="en-US" sz="2000" i="1" spc="-5" dirty="0">
                <a:latin typeface="Arial"/>
                <a:cs typeface="Arial"/>
              </a:rPr>
              <a:t>ternary  </a:t>
            </a:r>
            <a:r>
              <a:rPr lang="en-US" sz="2000" i="1" dirty="0">
                <a:latin typeface="Arial"/>
                <a:cs typeface="Arial"/>
              </a:rPr>
              <a:t>relationship</a:t>
            </a:r>
            <a:endParaRPr lang="en-US" sz="2000" dirty="0">
              <a:latin typeface="Arial"/>
              <a:cs typeface="Arial"/>
            </a:endParaRP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277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0764" y="460262"/>
            <a:ext cx="3477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>
                <a:latin typeface="Arial"/>
                <a:cs typeface="Arial"/>
              </a:rPr>
              <a:t>Unary</a:t>
            </a:r>
            <a:r>
              <a:rPr lang="en-US" sz="2800" b="1" spc="-65" dirty="0">
                <a:latin typeface="Arial"/>
                <a:cs typeface="Arial"/>
              </a:rPr>
              <a:t> </a:t>
            </a:r>
            <a:r>
              <a:rPr lang="en-US" sz="2800" b="1" spc="10" dirty="0">
                <a:latin typeface="Arial"/>
                <a:cs typeface="Arial"/>
              </a:rPr>
              <a:t>Relationship</a:t>
            </a:r>
            <a:endParaRPr lang="en-US" sz="28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042" t="28871" r="34126" b="60015"/>
          <a:stretch/>
        </p:blipFill>
        <p:spPr>
          <a:xfrm>
            <a:off x="2234925" y="983482"/>
            <a:ext cx="4916497" cy="17227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2655" y="2846260"/>
            <a:ext cx="9494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indent="-191135">
              <a:lnSpc>
                <a:spcPct val="100000"/>
              </a:lnSpc>
              <a:spcBef>
                <a:spcPts val="100"/>
              </a:spcBef>
              <a:buChar char="•"/>
              <a:tabLst>
                <a:tab pos="202565" algn="l"/>
                <a:tab pos="203835" algn="l"/>
              </a:tabLst>
            </a:pP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spc="-5" dirty="0">
                <a:latin typeface="Arial"/>
                <a:cs typeface="Arial"/>
              </a:rPr>
              <a:t>unary relationship </a:t>
            </a:r>
            <a:r>
              <a:rPr lang="en-US" sz="1600" dirty="0">
                <a:latin typeface="Arial"/>
                <a:cs typeface="Arial"/>
              </a:rPr>
              <a:t>is </a:t>
            </a:r>
            <a:r>
              <a:rPr lang="en-US" sz="1600" spc="-5" dirty="0">
                <a:latin typeface="Arial"/>
                <a:cs typeface="Arial"/>
              </a:rPr>
              <a:t>represented as </a:t>
            </a: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b="1" dirty="0">
                <a:latin typeface="Arial"/>
                <a:cs typeface="Arial"/>
              </a:rPr>
              <a:t>diamond </a:t>
            </a:r>
            <a:r>
              <a:rPr lang="en-US" sz="1600" spc="-5" dirty="0">
                <a:latin typeface="Arial"/>
                <a:cs typeface="Arial"/>
              </a:rPr>
              <a:t>which </a:t>
            </a:r>
            <a:r>
              <a:rPr lang="en-US" sz="1600" dirty="0">
                <a:latin typeface="Arial"/>
                <a:cs typeface="Arial"/>
              </a:rPr>
              <a:t>connects </a:t>
            </a:r>
            <a:r>
              <a:rPr lang="en-US" sz="1600" spc="-5" dirty="0">
                <a:latin typeface="Arial"/>
                <a:cs typeface="Arial"/>
              </a:rPr>
              <a:t>one </a:t>
            </a:r>
            <a:r>
              <a:rPr lang="en-US" sz="1600" dirty="0">
                <a:latin typeface="Arial"/>
                <a:cs typeface="Arial"/>
              </a:rPr>
              <a:t>entity to </a:t>
            </a:r>
            <a:r>
              <a:rPr lang="en-US" sz="1600" spc="-5" dirty="0">
                <a:latin typeface="Arial"/>
                <a:cs typeface="Arial"/>
              </a:rPr>
              <a:t>itself as </a:t>
            </a:r>
            <a:r>
              <a:rPr lang="en-US" sz="1600" dirty="0">
                <a:latin typeface="Arial"/>
                <a:cs typeface="Arial"/>
              </a:rPr>
              <a:t>a</a:t>
            </a:r>
            <a:r>
              <a:rPr lang="en-US" sz="1600" spc="17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loop.</a:t>
            </a:r>
          </a:p>
          <a:p>
            <a:pPr marL="203200" indent="-191135">
              <a:lnSpc>
                <a:spcPct val="100000"/>
              </a:lnSpc>
              <a:buChar char="•"/>
              <a:tabLst>
                <a:tab pos="202565" algn="l"/>
                <a:tab pos="203835" algn="l"/>
              </a:tabLst>
            </a:pPr>
            <a:r>
              <a:rPr lang="en-US" sz="1600" spc="-5" dirty="0">
                <a:latin typeface="Arial"/>
                <a:cs typeface="Arial"/>
              </a:rPr>
              <a:t>The relationship </a:t>
            </a:r>
            <a:r>
              <a:rPr lang="en-US" sz="1600" dirty="0">
                <a:latin typeface="Arial"/>
                <a:cs typeface="Arial"/>
              </a:rPr>
              <a:t>above means, some instances </a:t>
            </a:r>
            <a:r>
              <a:rPr lang="en-US" sz="1600" spc="-5" dirty="0">
                <a:latin typeface="Arial"/>
                <a:cs typeface="Arial"/>
              </a:rPr>
              <a:t>of employee </a:t>
            </a:r>
            <a:r>
              <a:rPr lang="en-US" sz="1600" dirty="0">
                <a:latin typeface="Arial"/>
                <a:cs typeface="Arial"/>
              </a:rPr>
              <a:t>manage </a:t>
            </a:r>
            <a:r>
              <a:rPr lang="en-US" sz="1600" spc="-5" dirty="0">
                <a:latin typeface="Arial"/>
                <a:cs typeface="Arial"/>
              </a:rPr>
              <a:t>other </a:t>
            </a:r>
            <a:r>
              <a:rPr lang="en-US" sz="1600" dirty="0">
                <a:latin typeface="Arial"/>
                <a:cs typeface="Arial"/>
              </a:rPr>
              <a:t>instances </a:t>
            </a:r>
            <a:r>
              <a:rPr lang="en-US" sz="1600" spc="-5" dirty="0">
                <a:latin typeface="Arial"/>
                <a:cs typeface="Arial"/>
              </a:rPr>
              <a:t>of</a:t>
            </a:r>
            <a:r>
              <a:rPr lang="en-US" sz="1600" spc="130" dirty="0">
                <a:latin typeface="Arial"/>
                <a:cs typeface="Arial"/>
              </a:rPr>
              <a:t> </a:t>
            </a:r>
            <a:r>
              <a:rPr lang="en-US" sz="1600" spc="-5" dirty="0">
                <a:latin typeface="Arial"/>
                <a:cs typeface="Arial"/>
              </a:rPr>
              <a:t>Employee.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294122-8253-4296-BA1F-09494563D2C3}"/>
              </a:ext>
            </a:extLst>
          </p:cNvPr>
          <p:cNvSpPr/>
          <p:nvPr/>
        </p:nvSpPr>
        <p:spPr>
          <a:xfrm>
            <a:off x="840764" y="3571040"/>
            <a:ext cx="2087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64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latin typeface="Arial"/>
                <a:cs typeface="Arial"/>
              </a:rPr>
              <a:t>Role</a:t>
            </a:r>
            <a:r>
              <a:rPr lang="en-US" sz="2400" b="1" spc="-5" dirty="0">
                <a:latin typeface="Arial"/>
                <a:cs typeface="Arial"/>
              </a:rPr>
              <a:t> </a:t>
            </a:r>
            <a:r>
              <a:rPr lang="en-US" sz="2400" b="1" spc="15" dirty="0">
                <a:latin typeface="Arial"/>
                <a:cs typeface="Arial"/>
              </a:rPr>
              <a:t>names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9BC4C5-CAB4-43D8-B34F-4813633DFF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70" t="34655" r="25630" b="37920"/>
          <a:stretch/>
        </p:blipFill>
        <p:spPr>
          <a:xfrm>
            <a:off x="2341163" y="4172710"/>
            <a:ext cx="4704020" cy="21146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C9BE679-1E6C-4461-BA7D-4BF7EF940970}"/>
              </a:ext>
            </a:extLst>
          </p:cNvPr>
          <p:cNvSpPr/>
          <p:nvPr/>
        </p:nvSpPr>
        <p:spPr>
          <a:xfrm>
            <a:off x="1314321" y="5993601"/>
            <a:ext cx="10240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Clr>
                <a:srgbClr val="003265"/>
              </a:buClr>
              <a:tabLst>
                <a:tab pos="180340" algn="l"/>
              </a:tabLst>
            </a:pPr>
            <a:r>
              <a:rPr lang="en-US" sz="2000" b="1" dirty="0">
                <a:latin typeface="Arial"/>
                <a:cs typeface="Arial"/>
              </a:rPr>
              <a:t>Role </a:t>
            </a:r>
            <a:r>
              <a:rPr lang="en-US" sz="2000" b="1" spc="-5" dirty="0">
                <a:latin typeface="Arial"/>
                <a:cs typeface="Arial"/>
              </a:rPr>
              <a:t>names </a:t>
            </a:r>
            <a:r>
              <a:rPr lang="en-US" sz="2000" b="1" spc="5" dirty="0">
                <a:latin typeface="Arial"/>
                <a:cs typeface="Arial"/>
              </a:rPr>
              <a:t>may </a:t>
            </a:r>
            <a:r>
              <a:rPr lang="en-US" sz="2000" b="1" dirty="0">
                <a:latin typeface="Arial"/>
                <a:cs typeface="Arial"/>
              </a:rPr>
              <a:t>be </a:t>
            </a:r>
            <a:r>
              <a:rPr lang="en-US" sz="2000" b="1" spc="-5" dirty="0">
                <a:latin typeface="Arial"/>
                <a:cs typeface="Arial"/>
              </a:rPr>
              <a:t>added to </a:t>
            </a:r>
            <a:r>
              <a:rPr lang="en-US" sz="2000" b="1" dirty="0">
                <a:latin typeface="Arial"/>
                <a:cs typeface="Arial"/>
              </a:rPr>
              <a:t>make the meaning </a:t>
            </a:r>
            <a:r>
              <a:rPr lang="en-US" sz="2000" b="1" spc="-5" dirty="0">
                <a:latin typeface="Arial"/>
                <a:cs typeface="Arial"/>
              </a:rPr>
              <a:t>more</a:t>
            </a:r>
            <a:r>
              <a:rPr lang="en-US" sz="2000" b="1" spc="-85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explicit</a:t>
            </a:r>
            <a:endParaRPr lang="en-US" sz="20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015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4056" t="36894" r="29485" b="53145"/>
          <a:stretch/>
        </p:blipFill>
        <p:spPr>
          <a:xfrm>
            <a:off x="2651813" y="963980"/>
            <a:ext cx="5550078" cy="11746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01558" y="2132826"/>
            <a:ext cx="5017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latin typeface="Arial"/>
                <a:cs typeface="Arial"/>
              </a:rPr>
              <a:t>A </a:t>
            </a:r>
            <a:r>
              <a:rPr lang="en-US" b="1" spc="-10" dirty="0">
                <a:latin typeface="Arial"/>
                <a:cs typeface="Arial"/>
              </a:rPr>
              <a:t>relationship between </a:t>
            </a:r>
            <a:r>
              <a:rPr lang="en-US" b="1" spc="-5" dirty="0">
                <a:latin typeface="Arial"/>
                <a:cs typeface="Arial"/>
              </a:rPr>
              <a:t>two entity </a:t>
            </a:r>
            <a:r>
              <a:rPr lang="en-US" b="1" spc="-10" dirty="0">
                <a:latin typeface="Arial"/>
                <a:cs typeface="Arial"/>
              </a:rPr>
              <a:t>types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9400" y="385056"/>
            <a:ext cx="26084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2000" b="1" spc="10" dirty="0">
                <a:latin typeface="Arial"/>
                <a:cs typeface="Arial"/>
              </a:rPr>
              <a:t>Binary</a:t>
            </a:r>
            <a:r>
              <a:rPr lang="en-US" sz="2000" b="1" spc="-55" dirty="0">
                <a:latin typeface="Arial"/>
                <a:cs typeface="Arial"/>
              </a:rPr>
              <a:t> </a:t>
            </a:r>
            <a:r>
              <a:rPr lang="en-US" sz="2000" b="1" spc="10" dirty="0">
                <a:latin typeface="Arial"/>
                <a:cs typeface="Arial"/>
              </a:rPr>
              <a:t>Relationship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84C70-1735-4421-9931-A66D7AF6D1C7}"/>
              </a:ext>
            </a:extLst>
          </p:cNvPr>
          <p:cNvSpPr/>
          <p:nvPr/>
        </p:nvSpPr>
        <p:spPr>
          <a:xfrm>
            <a:off x="782401" y="2676780"/>
            <a:ext cx="2733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2000" b="1" spc="10" dirty="0">
                <a:latin typeface="Arial"/>
                <a:cs typeface="Arial"/>
              </a:rPr>
              <a:t>Ternary</a:t>
            </a:r>
            <a:r>
              <a:rPr lang="en-US" sz="2000" b="1" spc="-50" dirty="0">
                <a:latin typeface="Arial"/>
                <a:cs typeface="Arial"/>
              </a:rPr>
              <a:t> </a:t>
            </a:r>
            <a:r>
              <a:rPr lang="en-US" sz="2000" b="1" spc="10" dirty="0">
                <a:latin typeface="Arial"/>
                <a:cs typeface="Arial"/>
              </a:rPr>
              <a:t>Relationship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25E72-26E0-4A22-BC63-114BDD3EE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00" t="34282" r="28777" b="40531"/>
          <a:stretch/>
        </p:blipFill>
        <p:spPr>
          <a:xfrm>
            <a:off x="3386564" y="2997484"/>
            <a:ext cx="4899877" cy="26459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49DA33-50A4-4E56-87E6-0EF77731F519}"/>
              </a:ext>
            </a:extLst>
          </p:cNvPr>
          <p:cNvSpPr/>
          <p:nvPr/>
        </p:nvSpPr>
        <p:spPr>
          <a:xfrm>
            <a:off x="3516355" y="5820174"/>
            <a:ext cx="5017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spc="-5" dirty="0">
                <a:latin typeface="Arial"/>
                <a:cs typeface="Arial"/>
              </a:rPr>
              <a:t>A </a:t>
            </a:r>
            <a:r>
              <a:rPr lang="en-US" b="1" spc="-10" dirty="0">
                <a:latin typeface="Arial"/>
                <a:cs typeface="Arial"/>
              </a:rPr>
              <a:t>relationship connecting </a:t>
            </a:r>
            <a:r>
              <a:rPr lang="en-US" b="1" spc="-5" dirty="0">
                <a:latin typeface="Arial"/>
                <a:cs typeface="Arial"/>
              </a:rPr>
              <a:t>three entity</a:t>
            </a:r>
            <a:r>
              <a:rPr lang="en-US" b="1" spc="20" dirty="0">
                <a:latin typeface="Arial"/>
                <a:cs typeface="Arial"/>
              </a:rPr>
              <a:t> </a:t>
            </a:r>
            <a:r>
              <a:rPr lang="en-US" b="1" spc="-10" dirty="0">
                <a:latin typeface="Arial"/>
                <a:cs typeface="Arial"/>
              </a:rPr>
              <a:t>types.</a:t>
            </a:r>
            <a:endParaRPr lang="en-US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2047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773" y="767006"/>
            <a:ext cx="2668961" cy="756994"/>
          </a:xfrm>
        </p:spPr>
        <p:txBody>
          <a:bodyPr>
            <a:normAutofit/>
          </a:bodyPr>
          <a:lstStyle/>
          <a:p>
            <a:r>
              <a:rPr lang="en-US" sz="2000" b="1" cap="none" spc="10" dirty="0">
                <a:solidFill>
                  <a:schemeClr val="tx1"/>
                </a:solidFill>
                <a:latin typeface="Arial"/>
                <a:cs typeface="Arial"/>
              </a:rPr>
              <a:t>Cardinality</a:t>
            </a:r>
            <a:endParaRPr lang="en-US" sz="2000" cap="none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836" y="1699490"/>
            <a:ext cx="9762837" cy="3149600"/>
          </a:xfrm>
        </p:spPr>
        <p:txBody>
          <a:bodyPr>
            <a:noAutofit/>
          </a:bodyPr>
          <a:lstStyle/>
          <a:p>
            <a:pPr algn="just">
              <a:spcBef>
                <a:spcPts val="350"/>
              </a:spcBef>
              <a:buClr>
                <a:srgbClr val="003265"/>
              </a:buClr>
              <a:buFont typeface="Wingdings" panose="05000000000000000000" pitchFamily="2" charset="2"/>
              <a:buChar char="§"/>
              <a:tabLst>
                <a:tab pos="180340" algn="l"/>
              </a:tabLst>
            </a:pPr>
            <a:r>
              <a:rPr lang="en-US" sz="1800" spc="-5" dirty="0">
                <a:latin typeface="Arial"/>
                <a:cs typeface="Arial"/>
              </a:rPr>
              <a:t>Relationships can have different</a:t>
            </a:r>
            <a:r>
              <a:rPr lang="en-US" sz="1800" spc="-10" dirty="0">
                <a:latin typeface="Arial"/>
                <a:cs typeface="Arial"/>
              </a:rPr>
              <a:t> </a:t>
            </a:r>
            <a:r>
              <a:rPr lang="en-US" sz="1800" i="1" spc="-5" dirty="0">
                <a:latin typeface="Arial"/>
                <a:cs typeface="Arial"/>
              </a:rPr>
              <a:t>connectivity</a:t>
            </a:r>
            <a:endParaRPr lang="en-US" sz="1800" dirty="0">
              <a:latin typeface="Arial"/>
              <a:cs typeface="Arial"/>
            </a:endParaRPr>
          </a:p>
          <a:p>
            <a:pPr marL="466090" lvl="1" indent="-285750" algn="just">
              <a:spcBef>
                <a:spcPts val="250"/>
              </a:spcBef>
              <a:buClr>
                <a:srgbClr val="003265"/>
              </a:buClr>
              <a:tabLst>
                <a:tab pos="352425" algn="l"/>
                <a:tab pos="1439545" algn="l"/>
              </a:tabLst>
            </a:pPr>
            <a:r>
              <a:rPr lang="en-US" sz="1800" b="1" spc="-5" dirty="0">
                <a:latin typeface="Arial"/>
                <a:cs typeface="Arial"/>
              </a:rPr>
              <a:t>one-to-one	              </a:t>
            </a:r>
            <a:r>
              <a:rPr lang="en-US" sz="1800" spc="-5" dirty="0">
                <a:latin typeface="Arial"/>
                <a:cs typeface="Arial"/>
              </a:rPr>
              <a:t>(1:1)</a:t>
            </a:r>
            <a:endParaRPr lang="en-US" sz="1800" dirty="0">
              <a:latin typeface="Arial"/>
              <a:cs typeface="Arial"/>
            </a:endParaRPr>
          </a:p>
          <a:p>
            <a:pPr marL="466090" lvl="1" indent="-285750" algn="just">
              <a:spcBef>
                <a:spcPts val="254"/>
              </a:spcBef>
              <a:buClr>
                <a:srgbClr val="003265"/>
              </a:buClr>
              <a:tabLst>
                <a:tab pos="352425" algn="l"/>
                <a:tab pos="1439545" algn="l"/>
              </a:tabLst>
            </a:pPr>
            <a:r>
              <a:rPr lang="en-US" sz="1800" b="1" spc="-5" dirty="0">
                <a:latin typeface="Arial"/>
                <a:cs typeface="Arial"/>
              </a:rPr>
              <a:t>one-to-many	</a:t>
            </a:r>
            <a:r>
              <a:rPr lang="en-US" sz="1800" dirty="0">
                <a:latin typeface="Arial"/>
                <a:cs typeface="Arial"/>
              </a:rPr>
              <a:t>(1:N)</a:t>
            </a:r>
          </a:p>
          <a:p>
            <a:pPr marL="466090" lvl="1" indent="-285750" algn="just">
              <a:spcBef>
                <a:spcPts val="240"/>
              </a:spcBef>
              <a:buClr>
                <a:srgbClr val="003265"/>
              </a:buClr>
              <a:tabLst>
                <a:tab pos="352425" algn="l"/>
                <a:tab pos="1439545" algn="l"/>
              </a:tabLst>
            </a:pPr>
            <a:r>
              <a:rPr lang="en-US" sz="1800" b="1" spc="-5" dirty="0">
                <a:latin typeface="Arial"/>
                <a:cs typeface="Arial"/>
              </a:rPr>
              <a:t>many-to-one	</a:t>
            </a:r>
            <a:r>
              <a:rPr lang="en-US" sz="1800" spc="-5" dirty="0">
                <a:latin typeface="Arial"/>
                <a:cs typeface="Arial"/>
              </a:rPr>
              <a:t>(M:1)</a:t>
            </a:r>
            <a:endParaRPr lang="en-US" sz="1800" dirty="0">
              <a:latin typeface="Arial"/>
              <a:cs typeface="Arial"/>
            </a:endParaRPr>
          </a:p>
          <a:p>
            <a:pPr marL="466090" lvl="1" indent="-285750" algn="just">
              <a:spcBef>
                <a:spcPts val="250"/>
              </a:spcBef>
              <a:buClr>
                <a:srgbClr val="003265"/>
              </a:buClr>
              <a:tabLst>
                <a:tab pos="352425" algn="l"/>
                <a:tab pos="1439545" algn="l"/>
              </a:tabLst>
            </a:pPr>
            <a:r>
              <a:rPr lang="en-US" sz="1800" b="1" spc="-5" dirty="0">
                <a:latin typeface="Arial"/>
                <a:cs typeface="Arial"/>
              </a:rPr>
              <a:t>many-to-many	</a:t>
            </a:r>
            <a:r>
              <a:rPr lang="en-US" sz="1800" dirty="0">
                <a:latin typeface="Arial"/>
                <a:cs typeface="Arial"/>
              </a:rPr>
              <a:t>(M:N)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spc="-5" dirty="0">
                <a:latin typeface="Arial"/>
                <a:cs typeface="Arial"/>
              </a:rPr>
              <a:t>e.g.:</a:t>
            </a:r>
            <a:endParaRPr lang="en-US" sz="1800" dirty="0">
              <a:latin typeface="Arial"/>
              <a:cs typeface="Arial"/>
            </a:endParaRPr>
          </a:p>
          <a:p>
            <a:pPr lvl="1" algn="just"/>
            <a:r>
              <a:rPr lang="en-US" sz="1800" spc="-5" dirty="0">
                <a:latin typeface="Arial"/>
                <a:cs typeface="Arial"/>
              </a:rPr>
              <a:t>Employee </a:t>
            </a:r>
            <a:r>
              <a:rPr lang="en-US" sz="1800" b="1" spc="-5" dirty="0">
                <a:latin typeface="Arial"/>
                <a:cs typeface="Arial"/>
              </a:rPr>
              <a:t>head-of </a:t>
            </a:r>
            <a:r>
              <a:rPr lang="en-US" sz="1800" spc="-5" dirty="0">
                <a:latin typeface="Arial"/>
                <a:cs typeface="Arial"/>
              </a:rPr>
              <a:t>department</a:t>
            </a:r>
            <a:r>
              <a:rPr lang="en-US" sz="1800" spc="-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(1:1)</a:t>
            </a:r>
            <a:endParaRPr lang="en-US" sz="1800" dirty="0">
              <a:latin typeface="Arial"/>
              <a:cs typeface="Arial"/>
            </a:endParaRPr>
          </a:p>
          <a:p>
            <a:pPr lvl="1" algn="just"/>
            <a:r>
              <a:rPr lang="en-US" sz="1800" dirty="0">
                <a:latin typeface="Arial"/>
                <a:cs typeface="Arial"/>
              </a:rPr>
              <a:t>Lecturer </a:t>
            </a:r>
            <a:r>
              <a:rPr lang="en-US" sz="1800" b="1" spc="-5" dirty="0">
                <a:latin typeface="Arial"/>
                <a:cs typeface="Arial"/>
              </a:rPr>
              <a:t>offers </a:t>
            </a:r>
            <a:r>
              <a:rPr lang="en-US" sz="1800" spc="-5" dirty="0">
                <a:latin typeface="Arial"/>
                <a:cs typeface="Arial"/>
              </a:rPr>
              <a:t>course (1:N) assuming </a:t>
            </a:r>
            <a:r>
              <a:rPr lang="en-US" sz="1800" dirty="0">
                <a:latin typeface="Arial"/>
                <a:cs typeface="Arial"/>
              </a:rPr>
              <a:t>a </a:t>
            </a:r>
            <a:r>
              <a:rPr lang="en-US" sz="1800" spc="-5" dirty="0">
                <a:latin typeface="Arial"/>
                <a:cs typeface="Arial"/>
              </a:rPr>
              <a:t>course </a:t>
            </a:r>
            <a:r>
              <a:rPr lang="en-US" sz="1800" dirty="0">
                <a:latin typeface="Arial"/>
                <a:cs typeface="Arial"/>
              </a:rPr>
              <a:t>is </a:t>
            </a:r>
            <a:r>
              <a:rPr lang="en-US" sz="1800" spc="-5" dirty="0">
                <a:latin typeface="Arial"/>
                <a:cs typeface="Arial"/>
              </a:rPr>
              <a:t>taught </a:t>
            </a:r>
            <a:r>
              <a:rPr lang="en-US" sz="1800" dirty="0">
                <a:latin typeface="Arial"/>
                <a:cs typeface="Arial"/>
              </a:rPr>
              <a:t>by a single </a:t>
            </a:r>
            <a:r>
              <a:rPr lang="en-US" sz="1800" spc="-5" dirty="0">
                <a:latin typeface="Arial"/>
                <a:cs typeface="Arial"/>
              </a:rPr>
              <a:t>lecturer</a:t>
            </a:r>
            <a:endParaRPr lang="en-US" sz="1800" dirty="0">
              <a:latin typeface="Arial"/>
              <a:cs typeface="Arial"/>
            </a:endParaRPr>
          </a:p>
          <a:p>
            <a:pPr lvl="1" algn="just"/>
            <a:r>
              <a:rPr lang="en-US" sz="1800" dirty="0">
                <a:latin typeface="Arial"/>
                <a:cs typeface="Arial"/>
              </a:rPr>
              <a:t>Student </a:t>
            </a:r>
            <a:r>
              <a:rPr lang="en-US" sz="1800" b="1" spc="-5" dirty="0">
                <a:latin typeface="Arial"/>
                <a:cs typeface="Arial"/>
              </a:rPr>
              <a:t>enrolls </a:t>
            </a:r>
            <a:r>
              <a:rPr lang="en-US" sz="1800" spc="-5" dirty="0">
                <a:latin typeface="Arial"/>
                <a:cs typeface="Arial"/>
              </a:rPr>
              <a:t>course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(M:N)</a:t>
            </a:r>
            <a:endParaRPr lang="en-US" sz="1800" dirty="0">
              <a:latin typeface="Arial"/>
              <a:cs typeface="Arial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spc="-5" dirty="0">
                <a:solidFill>
                  <a:srgbClr val="FF0000"/>
                </a:solidFill>
                <a:latin typeface="Arial"/>
                <a:cs typeface="Arial"/>
              </a:rPr>
              <a:t>The minimum and maximum values of this connectivity is called the cardinality of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481297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9953" y="448559"/>
            <a:ext cx="6394249" cy="1109768"/>
          </a:xfrm>
        </p:spPr>
        <p:txBody>
          <a:bodyPr>
            <a:noAutofit/>
          </a:bodyPr>
          <a:lstStyle/>
          <a:p>
            <a:r>
              <a:rPr lang="en-US" sz="2000" b="1" cap="none" spc="10" dirty="0">
                <a:solidFill>
                  <a:srgbClr val="FF0000"/>
                </a:solidFill>
                <a:latin typeface="Arial"/>
                <a:cs typeface="Arial"/>
              </a:rPr>
              <a:t>Relationship</a:t>
            </a:r>
            <a:r>
              <a:rPr lang="en-US" sz="2000" b="1" cap="none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2000" b="1" cap="none" spc="10" dirty="0">
                <a:solidFill>
                  <a:srgbClr val="FF0000"/>
                </a:solidFill>
                <a:latin typeface="Arial"/>
                <a:cs typeface="Arial"/>
              </a:rPr>
              <a:t>Participation</a:t>
            </a:r>
            <a:endParaRPr lang="en-US" sz="20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746" y="1665027"/>
            <a:ext cx="10584872" cy="487225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/>
              <a:t>Total Participation:</a:t>
            </a:r>
            <a:r>
              <a:rPr lang="en-US" sz="1800" dirty="0"/>
              <a:t> Every entity instance must be connected through the relationship to  another instance of the other participating entity types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b="1" dirty="0"/>
              <a:t>Partial Participation </a:t>
            </a:r>
            <a:r>
              <a:rPr lang="en-US" sz="1800" dirty="0"/>
              <a:t>: All instances need not participate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800" dirty="0"/>
              <a:t>e.g.: Employee Head-of Department  </a:t>
            </a:r>
          </a:p>
          <a:p>
            <a:pPr lvl="1" algn="just"/>
            <a:r>
              <a:rPr lang="en-US" sz="1800" dirty="0"/>
              <a:t>Employee: partial</a:t>
            </a:r>
          </a:p>
          <a:p>
            <a:pPr lvl="1" algn="just"/>
            <a:r>
              <a:rPr lang="en-US" sz="1800" dirty="0"/>
              <a:t>Department: total</a:t>
            </a:r>
          </a:p>
          <a:p>
            <a:pPr algn="just"/>
            <a:endParaRPr lang="en-US" sz="1800" dirty="0"/>
          </a:p>
          <a:p>
            <a:pPr marL="298450" marR="64769" indent="-285750" algn="just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02565" algn="l"/>
                <a:tab pos="203835" algn="l"/>
              </a:tabLst>
            </a:pPr>
            <a:r>
              <a:rPr lang="en-US" sz="1800" dirty="0">
                <a:latin typeface="Arial"/>
                <a:cs typeface="Arial"/>
              </a:rPr>
              <a:t>All </a:t>
            </a:r>
            <a:r>
              <a:rPr lang="en-US" sz="1800" spc="-5" dirty="0">
                <a:latin typeface="Arial"/>
                <a:cs typeface="Arial"/>
              </a:rPr>
              <a:t>employees will not be head-of </a:t>
            </a:r>
            <a:r>
              <a:rPr lang="en-US" sz="1800" dirty="0">
                <a:latin typeface="Arial"/>
                <a:cs typeface="Arial"/>
              </a:rPr>
              <a:t>some </a:t>
            </a:r>
            <a:r>
              <a:rPr lang="en-US" sz="1800" spc="-5" dirty="0">
                <a:latin typeface="Arial"/>
                <a:cs typeface="Arial"/>
              </a:rPr>
              <a:t>department. </a:t>
            </a:r>
          </a:p>
          <a:p>
            <a:pPr marL="298450" marR="64769" indent="-285750" algn="just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02565" algn="l"/>
                <a:tab pos="203835" algn="l"/>
              </a:tabLst>
            </a:pPr>
            <a:r>
              <a:rPr lang="en-US" sz="1800" dirty="0">
                <a:latin typeface="Arial"/>
                <a:cs typeface="Arial"/>
              </a:rPr>
              <a:t>So </a:t>
            </a:r>
            <a:r>
              <a:rPr lang="en-US" sz="1800" spc="-5" dirty="0">
                <a:latin typeface="Arial"/>
                <a:cs typeface="Arial"/>
              </a:rPr>
              <a:t>only few </a:t>
            </a:r>
            <a:r>
              <a:rPr lang="en-US" sz="1800" dirty="0">
                <a:latin typeface="Arial"/>
                <a:cs typeface="Arial"/>
              </a:rPr>
              <a:t>instances </a:t>
            </a:r>
            <a:r>
              <a:rPr lang="en-US" sz="1800" spc="-5" dirty="0">
                <a:latin typeface="Arial"/>
                <a:cs typeface="Arial"/>
              </a:rPr>
              <a:t>of employee entity participate </a:t>
            </a:r>
            <a:r>
              <a:rPr lang="en-US" sz="1800" dirty="0">
                <a:latin typeface="Arial"/>
                <a:cs typeface="Arial"/>
              </a:rPr>
              <a:t>in the  </a:t>
            </a:r>
            <a:r>
              <a:rPr lang="en-US" sz="1800" spc="-5" dirty="0">
                <a:latin typeface="Arial"/>
                <a:cs typeface="Arial"/>
              </a:rPr>
              <a:t>above relationship. </a:t>
            </a:r>
          </a:p>
          <a:p>
            <a:pPr marL="298450" marR="64769" indent="-285750" algn="just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02565" algn="l"/>
                <a:tab pos="203835" algn="l"/>
              </a:tabLst>
            </a:pPr>
            <a:r>
              <a:rPr lang="en-US" sz="1800" spc="-5" dirty="0">
                <a:latin typeface="Arial"/>
                <a:cs typeface="Arial"/>
              </a:rPr>
              <a:t>But </a:t>
            </a:r>
            <a:r>
              <a:rPr lang="en-US" sz="1800" dirty="0">
                <a:latin typeface="Arial"/>
                <a:cs typeface="Arial"/>
              </a:rPr>
              <a:t>each department </a:t>
            </a:r>
            <a:r>
              <a:rPr lang="en-US" sz="1800" spc="-5" dirty="0">
                <a:latin typeface="Arial"/>
                <a:cs typeface="Arial"/>
              </a:rPr>
              <a:t>will be headed by </a:t>
            </a:r>
            <a:r>
              <a:rPr lang="en-US" sz="1800" spc="5" dirty="0">
                <a:latin typeface="Arial"/>
                <a:cs typeface="Arial"/>
              </a:rPr>
              <a:t>some</a:t>
            </a:r>
            <a:r>
              <a:rPr lang="en-US" sz="1800" spc="9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employee.</a:t>
            </a:r>
            <a:endParaRPr lang="en-US" sz="1800" dirty="0">
              <a:latin typeface="Arial"/>
              <a:cs typeface="Arial"/>
            </a:endParaRPr>
          </a:p>
          <a:p>
            <a:pPr marL="297815" indent="-285750" algn="just"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02565" algn="l"/>
                <a:tab pos="203835" algn="l"/>
              </a:tabLst>
            </a:pPr>
            <a:r>
              <a:rPr lang="en-US" sz="1800" dirty="0">
                <a:latin typeface="Arial"/>
                <a:cs typeface="Arial"/>
              </a:rPr>
              <a:t>So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department</a:t>
            </a:r>
            <a:r>
              <a:rPr lang="en-US" sz="1800" spc="4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entity’s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participation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total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and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employee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entity’s</a:t>
            </a:r>
            <a:r>
              <a:rPr lang="en-US" sz="1800" spc="2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participation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is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partial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"/>
                <a:cs typeface="Arial"/>
              </a:rPr>
              <a:t>in</a:t>
            </a:r>
            <a:r>
              <a:rPr lang="en-US" sz="1800" spc="15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the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above</a:t>
            </a:r>
            <a:r>
              <a:rPr lang="en-US" sz="1800" spc="1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relationship.</a:t>
            </a:r>
            <a:endParaRPr lang="en-US" sz="1800" dirty="0">
              <a:latin typeface="Arial"/>
              <a:cs typeface="Arial"/>
            </a:endParaRP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2751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78301" y="534830"/>
            <a:ext cx="3984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sz="2400" b="1" spc="10" dirty="0">
                <a:latin typeface="Arial"/>
                <a:cs typeface="Arial"/>
              </a:rPr>
              <a:t>Relationship</a:t>
            </a:r>
            <a:r>
              <a:rPr lang="en-US" sz="2400" b="1" spc="-55" dirty="0">
                <a:latin typeface="Arial"/>
                <a:cs typeface="Arial"/>
              </a:rPr>
              <a:t> </a:t>
            </a:r>
            <a:r>
              <a:rPr lang="en-US" sz="2400" b="1" spc="10" dirty="0">
                <a:latin typeface="Arial"/>
                <a:cs typeface="Arial"/>
              </a:rPr>
              <a:t>participation</a:t>
            </a: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4895" t="35588" r="28357" b="41838"/>
          <a:stretch/>
        </p:blipFill>
        <p:spPr>
          <a:xfrm>
            <a:off x="3203775" y="1277867"/>
            <a:ext cx="5896168" cy="2797791"/>
          </a:xfrm>
          <a:prstGeom prst="rect">
            <a:avLst/>
          </a:prstGeom>
        </p:spPr>
      </p:pic>
      <p:sp>
        <p:nvSpPr>
          <p:cNvPr id="7" name="object 32"/>
          <p:cNvSpPr txBox="1"/>
          <p:nvPr/>
        </p:nvSpPr>
        <p:spPr>
          <a:xfrm>
            <a:off x="1080655" y="4001767"/>
            <a:ext cx="10215418" cy="238321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97815" indent="-285750" algn="just">
              <a:lnSpc>
                <a:spcPct val="150000"/>
              </a:lnSpc>
              <a:spcBef>
                <a:spcPts val="459"/>
              </a:spcBef>
              <a:buSzPct val="90000"/>
              <a:buFont typeface="Arial" panose="020B0604020202020204" pitchFamily="34" charset="0"/>
              <a:buChar char="•"/>
              <a:tabLst>
                <a:tab pos="57785" algn="l"/>
              </a:tabLst>
            </a:pPr>
            <a:r>
              <a:rPr sz="1600" spc="-5" dirty="0">
                <a:latin typeface="Arial"/>
                <a:cs typeface="Arial"/>
              </a:rPr>
              <a:t>All instances </a:t>
            </a:r>
            <a:r>
              <a:rPr sz="1600" spc="-10" dirty="0">
                <a:latin typeface="Arial"/>
                <a:cs typeface="Arial"/>
              </a:rPr>
              <a:t>of the entity </a:t>
            </a:r>
            <a:r>
              <a:rPr sz="1600" spc="-5" dirty="0">
                <a:latin typeface="Arial"/>
                <a:cs typeface="Arial"/>
              </a:rPr>
              <a:t>type </a:t>
            </a:r>
            <a:r>
              <a:rPr sz="1600" spc="-10" dirty="0">
                <a:latin typeface="Arial"/>
                <a:cs typeface="Arial"/>
              </a:rPr>
              <a:t>Employee don’t </a:t>
            </a:r>
            <a:r>
              <a:rPr sz="1600" spc="-5" dirty="0">
                <a:latin typeface="Arial"/>
                <a:cs typeface="Arial"/>
              </a:rPr>
              <a:t>participate in </a:t>
            </a:r>
            <a:r>
              <a:rPr sz="1600" spc="-10" dirty="0">
                <a:latin typeface="Arial"/>
                <a:cs typeface="Arial"/>
              </a:rPr>
              <a:t>the relationship,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Head-of.</a:t>
            </a:r>
            <a:endParaRPr sz="1600" dirty="0">
              <a:latin typeface="Arial"/>
              <a:cs typeface="Arial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360"/>
              </a:spcBef>
              <a:buSzPct val="90000"/>
              <a:buFont typeface="Arial" panose="020B0604020202020204" pitchFamily="34" charset="0"/>
              <a:buChar char="•"/>
              <a:tabLst>
                <a:tab pos="57785" algn="l"/>
              </a:tabLst>
            </a:pPr>
            <a:r>
              <a:rPr sz="1600" spc="-5" dirty="0">
                <a:latin typeface="Arial"/>
                <a:cs typeface="Arial"/>
              </a:rPr>
              <a:t>Every employee </a:t>
            </a:r>
            <a:r>
              <a:rPr sz="1600" spc="-10" dirty="0">
                <a:latin typeface="Arial"/>
                <a:cs typeface="Arial"/>
              </a:rPr>
              <a:t>doesn’t head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department. So, employee </a:t>
            </a:r>
            <a:r>
              <a:rPr sz="1600" spc="-5" dirty="0">
                <a:latin typeface="Arial"/>
                <a:cs typeface="Arial"/>
              </a:rPr>
              <a:t>entity </a:t>
            </a:r>
            <a:r>
              <a:rPr sz="1600" spc="-10" dirty="0">
                <a:latin typeface="Arial"/>
                <a:cs typeface="Arial"/>
              </a:rPr>
              <a:t>type </a:t>
            </a:r>
            <a:r>
              <a:rPr sz="1600" spc="-5" dirty="0">
                <a:latin typeface="Arial"/>
                <a:cs typeface="Arial"/>
              </a:rPr>
              <a:t>is said to partially participate  in </a:t>
            </a:r>
            <a:r>
              <a:rPr sz="1600" spc="-10" dirty="0">
                <a:latin typeface="Arial"/>
                <a:cs typeface="Arial"/>
              </a:rPr>
              <a:t>the relationship.</a:t>
            </a:r>
            <a:endParaRPr sz="1600" dirty="0">
              <a:latin typeface="Arial"/>
              <a:cs typeface="Arial"/>
            </a:endParaRPr>
          </a:p>
          <a:p>
            <a:pPr marL="297815" indent="-285750" algn="just">
              <a:lnSpc>
                <a:spcPct val="150000"/>
              </a:lnSpc>
              <a:spcBef>
                <a:spcPts val="360"/>
              </a:spcBef>
              <a:buSzPct val="90000"/>
              <a:buFont typeface="Arial" panose="020B0604020202020204" pitchFamily="34" charset="0"/>
              <a:buChar char="•"/>
              <a:tabLst>
                <a:tab pos="57785" algn="l"/>
              </a:tabLst>
            </a:pPr>
            <a:r>
              <a:rPr sz="1600" spc="-10" dirty="0">
                <a:latin typeface="Arial"/>
                <a:cs typeface="Arial"/>
              </a:rPr>
              <a:t>But, </a:t>
            </a:r>
            <a:r>
              <a:rPr sz="1600" spc="-5" dirty="0">
                <a:latin typeface="Arial"/>
                <a:cs typeface="Arial"/>
              </a:rPr>
              <a:t>every department </a:t>
            </a:r>
            <a:r>
              <a:rPr sz="1600" spc="-10" dirty="0">
                <a:latin typeface="Arial"/>
                <a:cs typeface="Arial"/>
              </a:rPr>
              <a:t>would be headed </a:t>
            </a:r>
            <a:r>
              <a:rPr sz="1600" dirty="0">
                <a:latin typeface="Arial"/>
                <a:cs typeface="Arial"/>
              </a:rPr>
              <a:t>by some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employee.</a:t>
            </a:r>
            <a:endParaRPr sz="1600" dirty="0">
              <a:latin typeface="Arial"/>
              <a:cs typeface="Arial"/>
            </a:endParaRPr>
          </a:p>
          <a:p>
            <a:pPr marL="298450" marR="126364" indent="-285750" algn="just">
              <a:lnSpc>
                <a:spcPct val="150000"/>
              </a:lnSpc>
              <a:spcBef>
                <a:spcPts val="370"/>
              </a:spcBef>
              <a:buSzPct val="90000"/>
              <a:buFont typeface="Arial" panose="020B0604020202020204" pitchFamily="34" charset="0"/>
              <a:buChar char="•"/>
              <a:tabLst>
                <a:tab pos="57785" algn="l"/>
              </a:tabLst>
            </a:pPr>
            <a:r>
              <a:rPr sz="1600" spc="-10" dirty="0">
                <a:latin typeface="Arial"/>
                <a:cs typeface="Arial"/>
              </a:rPr>
              <a:t>So, all </a:t>
            </a:r>
            <a:r>
              <a:rPr sz="1600" spc="-5" dirty="0">
                <a:latin typeface="Arial"/>
                <a:cs typeface="Arial"/>
              </a:rPr>
              <a:t>instances </a:t>
            </a:r>
            <a:r>
              <a:rPr sz="1600" spc="-10" dirty="0">
                <a:latin typeface="Arial"/>
                <a:cs typeface="Arial"/>
              </a:rPr>
              <a:t>of the entity </a:t>
            </a:r>
            <a:r>
              <a:rPr sz="1600" spc="-5" dirty="0">
                <a:latin typeface="Arial"/>
                <a:cs typeface="Arial"/>
              </a:rPr>
              <a:t>type Department </a:t>
            </a:r>
            <a:r>
              <a:rPr sz="1600" spc="-10" dirty="0">
                <a:latin typeface="Arial"/>
                <a:cs typeface="Arial"/>
              </a:rPr>
              <a:t>participate </a:t>
            </a: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this relationship. So, </a:t>
            </a:r>
            <a:r>
              <a:rPr sz="1600" spc="-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say </a:t>
            </a:r>
            <a:r>
              <a:rPr sz="1600" spc="-10" dirty="0">
                <a:latin typeface="Arial"/>
                <a:cs typeface="Arial"/>
              </a:rPr>
              <a:t>that </a:t>
            </a:r>
            <a:r>
              <a:rPr sz="1600" spc="-5" dirty="0">
                <a:latin typeface="Arial"/>
                <a:cs typeface="Arial"/>
              </a:rPr>
              <a:t>it is  </a:t>
            </a:r>
            <a:r>
              <a:rPr sz="1600" spc="-10" dirty="0">
                <a:latin typeface="Arial"/>
                <a:cs typeface="Arial"/>
              </a:rPr>
              <a:t>total participation </a:t>
            </a:r>
            <a:r>
              <a:rPr sz="1600" spc="-5" dirty="0">
                <a:latin typeface="Arial"/>
                <a:cs typeface="Arial"/>
              </a:rPr>
              <a:t>from </a:t>
            </a:r>
            <a:r>
              <a:rPr sz="1600" spc="-10" dirty="0">
                <a:latin typeface="Arial"/>
                <a:cs typeface="Arial"/>
              </a:rPr>
              <a:t>the department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side.</a:t>
            </a: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4446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3"/>
          <p:cNvSpPr txBox="1"/>
          <p:nvPr/>
        </p:nvSpPr>
        <p:spPr>
          <a:xfrm>
            <a:off x="1772847" y="740484"/>
            <a:ext cx="9196517" cy="5655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8100" marR="154940" algn="just">
              <a:lnSpc>
                <a:spcPct val="99500"/>
              </a:lnSpc>
              <a:spcBef>
                <a:spcPts val="100"/>
              </a:spcBef>
            </a:pP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Entity can be defined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as 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object </a:t>
            </a:r>
            <a:r>
              <a:rPr sz="1600" b="1" spc="-15" dirty="0">
                <a:solidFill>
                  <a:srgbClr val="414441"/>
                </a:solidFill>
                <a:latin typeface="Trebuchet MS"/>
                <a:cs typeface="Trebuchet MS"/>
              </a:rPr>
              <a:t>or 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concept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about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which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user wants to store  information.</a:t>
            </a:r>
            <a:endParaRPr lang="en-US" sz="1600" b="1" spc="-5" dirty="0">
              <a:solidFill>
                <a:srgbClr val="414441"/>
              </a:solidFill>
              <a:latin typeface="Trebuchet MS"/>
              <a:cs typeface="Trebuchet MS"/>
            </a:endParaRPr>
          </a:p>
          <a:p>
            <a:pPr marL="1308100" marR="154940" algn="just">
              <a:lnSpc>
                <a:spcPct val="99500"/>
              </a:lnSpc>
              <a:spcBef>
                <a:spcPts val="100"/>
              </a:spcBef>
            </a:pPr>
            <a:endParaRPr lang="en-US" sz="1600" b="1" dirty="0">
              <a:latin typeface="Trebuchet MS"/>
              <a:cs typeface="Trebuchet MS"/>
            </a:endParaRPr>
          </a:p>
          <a:p>
            <a:pPr marL="1308100" marR="154940" algn="just">
              <a:lnSpc>
                <a:spcPct val="99500"/>
              </a:lnSpc>
              <a:spcBef>
                <a:spcPts val="100"/>
              </a:spcBef>
            </a:pPr>
            <a:endParaRPr sz="1600" b="1" dirty="0">
              <a:latin typeface="Trebuchet MS"/>
              <a:cs typeface="Trebuchet MS"/>
            </a:endParaRPr>
          </a:p>
          <a:p>
            <a:pPr marL="1348105" marR="30480" algn="just">
              <a:lnSpc>
                <a:spcPct val="99700"/>
              </a:lnSpc>
              <a:spcBef>
                <a:spcPts val="65"/>
              </a:spcBef>
            </a:pP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 weak Entity requires another Entity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for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it’s  existence. Example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Order Item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depends upon  Order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Number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for its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existence.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Without Order  Number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it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is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impossible to identify Order Item  uniquely.</a:t>
            </a:r>
            <a:endParaRPr lang="en-US" sz="1600" b="1" spc="-5" dirty="0">
              <a:solidFill>
                <a:srgbClr val="414441"/>
              </a:solidFill>
              <a:latin typeface="Trebuchet MS"/>
              <a:cs typeface="Trebuchet MS"/>
            </a:endParaRPr>
          </a:p>
          <a:p>
            <a:pPr marL="1348105" marR="30480" algn="just">
              <a:lnSpc>
                <a:spcPct val="99700"/>
              </a:lnSpc>
              <a:spcBef>
                <a:spcPts val="65"/>
              </a:spcBef>
            </a:pPr>
            <a:endParaRPr lang="en-US" sz="1600" b="1" dirty="0">
              <a:latin typeface="Trebuchet MS"/>
              <a:cs typeface="Trebuchet MS"/>
            </a:endParaRPr>
          </a:p>
          <a:p>
            <a:pPr marL="1348105" marR="30480" algn="just">
              <a:lnSpc>
                <a:spcPct val="99700"/>
              </a:lnSpc>
              <a:spcBef>
                <a:spcPts val="65"/>
              </a:spcBef>
            </a:pPr>
            <a:endParaRPr sz="1600" b="1" dirty="0">
              <a:latin typeface="Trebuchet MS"/>
              <a:cs typeface="Trebuchet MS"/>
            </a:endParaRPr>
          </a:p>
          <a:p>
            <a:pPr marL="1330960" marR="259715" algn="just">
              <a:lnSpc>
                <a:spcPct val="100000"/>
              </a:lnSpc>
              <a:spcBef>
                <a:spcPts val="300"/>
              </a:spcBef>
            </a:pP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Properties or characteristics of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Entity</a:t>
            </a:r>
            <a:r>
              <a:rPr sz="1600" b="1" spc="-100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is 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called Attributes of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entity</a:t>
            </a:r>
            <a:r>
              <a:rPr lang="en-US"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.</a:t>
            </a:r>
          </a:p>
          <a:p>
            <a:pPr marL="1330960" marR="259715" algn="just">
              <a:lnSpc>
                <a:spcPct val="100000"/>
              </a:lnSpc>
              <a:spcBef>
                <a:spcPts val="300"/>
              </a:spcBef>
            </a:pPr>
            <a:endParaRPr lang="en-US" sz="1600" b="1" dirty="0">
              <a:latin typeface="Trebuchet MS"/>
              <a:cs typeface="Trebuchet MS"/>
            </a:endParaRPr>
          </a:p>
          <a:p>
            <a:pPr marL="1330960" marR="259715" algn="just">
              <a:lnSpc>
                <a:spcPct val="100000"/>
              </a:lnSpc>
              <a:spcBef>
                <a:spcPts val="300"/>
              </a:spcBef>
            </a:pPr>
            <a:endParaRPr sz="1600" b="1" dirty="0">
              <a:latin typeface="Trebuchet MS"/>
              <a:cs typeface="Trebuchet MS"/>
            </a:endParaRPr>
          </a:p>
          <a:p>
            <a:pPr marL="1325245" marR="161925" algn="just">
              <a:lnSpc>
                <a:spcPct val="99500"/>
              </a:lnSpc>
              <a:spcBef>
                <a:spcPts val="560"/>
              </a:spcBef>
            </a:pP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If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attribute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is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the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unique or distinguishing  characteristic of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the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Entity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it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is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called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Key 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Attribute</a:t>
            </a:r>
            <a:endParaRPr lang="en-US" sz="1600" b="1" spc="-5" dirty="0">
              <a:solidFill>
                <a:srgbClr val="414441"/>
              </a:solidFill>
              <a:latin typeface="Trebuchet MS"/>
              <a:cs typeface="Trebuchet MS"/>
            </a:endParaRPr>
          </a:p>
          <a:p>
            <a:pPr marL="1325245" marR="161925" algn="just">
              <a:lnSpc>
                <a:spcPct val="99500"/>
              </a:lnSpc>
              <a:spcBef>
                <a:spcPts val="560"/>
              </a:spcBef>
            </a:pPr>
            <a:endParaRPr lang="en-US" sz="1600" b="1" dirty="0">
              <a:latin typeface="Trebuchet MS"/>
              <a:cs typeface="Trebuchet MS"/>
            </a:endParaRPr>
          </a:p>
          <a:p>
            <a:pPr marL="1325245" marR="161925" algn="just">
              <a:lnSpc>
                <a:spcPct val="99500"/>
              </a:lnSpc>
              <a:spcBef>
                <a:spcPts val="560"/>
              </a:spcBef>
            </a:pPr>
            <a:endParaRPr sz="1600" b="1" dirty="0">
              <a:latin typeface="Trebuchet MS"/>
              <a:cs typeface="Trebuchet MS"/>
            </a:endParaRPr>
          </a:p>
          <a:p>
            <a:pPr marL="1308100" marR="164465" algn="just">
              <a:lnSpc>
                <a:spcPct val="100000"/>
              </a:lnSpc>
              <a:spcBef>
                <a:spcPts val="680"/>
              </a:spcBef>
            </a:pP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If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attribute can have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more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than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one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value 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then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it is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called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multi-valued</a:t>
            </a:r>
            <a:r>
              <a:rPr sz="1600" b="1" spc="-20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attribute.</a:t>
            </a:r>
            <a:endParaRPr lang="en-US" sz="1600" b="1" spc="-5" dirty="0">
              <a:solidFill>
                <a:srgbClr val="414441"/>
              </a:solidFill>
              <a:latin typeface="Trebuchet MS"/>
              <a:cs typeface="Trebuchet MS"/>
            </a:endParaRPr>
          </a:p>
          <a:p>
            <a:pPr marL="1308100" marR="164465" algn="just">
              <a:lnSpc>
                <a:spcPct val="100000"/>
              </a:lnSpc>
              <a:spcBef>
                <a:spcPts val="680"/>
              </a:spcBef>
            </a:pPr>
            <a:endParaRPr sz="1600" b="1" dirty="0">
              <a:latin typeface="Trebuchet MS"/>
              <a:cs typeface="Trebuchet MS"/>
            </a:endParaRPr>
          </a:p>
          <a:p>
            <a:pPr marL="1308100" marR="285750" algn="just">
              <a:lnSpc>
                <a:spcPts val="1130"/>
              </a:lnSpc>
              <a:spcBef>
                <a:spcPts val="50"/>
              </a:spcBef>
            </a:pP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For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example, </a:t>
            </a:r>
            <a:r>
              <a:rPr sz="1600" b="1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employee </a:t>
            </a:r>
            <a:r>
              <a:rPr sz="1600" b="1" spc="-10" dirty="0">
                <a:solidFill>
                  <a:srgbClr val="414441"/>
                </a:solidFill>
                <a:latin typeface="Trebuchet MS"/>
                <a:cs typeface="Trebuchet MS"/>
              </a:rPr>
              <a:t>Entity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can have  multiple skill</a:t>
            </a:r>
            <a:r>
              <a:rPr sz="1600" b="1" spc="-15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14441"/>
                </a:solidFill>
                <a:latin typeface="Trebuchet MS"/>
                <a:cs typeface="Trebuchet MS"/>
              </a:rPr>
              <a:t>values.</a:t>
            </a:r>
            <a:endParaRPr sz="1600" b="1" dirty="0">
              <a:latin typeface="Trebuchet MS"/>
              <a:cs typeface="Trebuchet MS"/>
            </a:endParaRPr>
          </a:p>
          <a:p>
            <a:pPr marL="63500" algn="just">
              <a:lnSpc>
                <a:spcPct val="100000"/>
              </a:lnSpc>
              <a:spcBef>
                <a:spcPts val="430"/>
              </a:spcBef>
              <a:tabLst>
                <a:tab pos="1790064" algn="l"/>
                <a:tab pos="2137410" algn="l"/>
              </a:tabLst>
            </a:pPr>
            <a:r>
              <a:rPr sz="1400" b="1" spc="7" baseline="5050" dirty="0">
                <a:solidFill>
                  <a:srgbClr val="FFFFFF"/>
                </a:solidFill>
                <a:latin typeface="Arial"/>
                <a:cs typeface="Arial"/>
              </a:rPr>
              <a:t>Copyright </a:t>
            </a:r>
            <a:r>
              <a:rPr sz="1400" b="1" spc="22" baseline="5050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b="1" spc="15" baseline="5050" dirty="0">
                <a:solidFill>
                  <a:srgbClr val="FFFFFF"/>
                </a:solidFill>
                <a:latin typeface="Arial"/>
                <a:cs typeface="Arial"/>
              </a:rPr>
              <a:t>2008, </a:t>
            </a:r>
            <a:r>
              <a:rPr sz="1400" b="1" spc="7" baseline="5050" dirty="0">
                <a:solidFill>
                  <a:srgbClr val="FFFFFF"/>
                </a:solidFill>
                <a:latin typeface="Arial"/>
                <a:cs typeface="Arial"/>
              </a:rPr>
              <a:t>Infosys</a:t>
            </a:r>
            <a:r>
              <a:rPr sz="1400" b="1" spc="75" baseline="50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baseline="5050" dirty="0">
                <a:solidFill>
                  <a:srgbClr val="FFFFFF"/>
                </a:solidFill>
                <a:latin typeface="Arial"/>
                <a:cs typeface="Arial"/>
              </a:rPr>
              <a:t>Technologies </a:t>
            </a:r>
            <a:r>
              <a:rPr sz="1400" b="1" spc="7" baseline="5050" dirty="0">
                <a:solidFill>
                  <a:srgbClr val="FFFFFF"/>
                </a:solidFill>
                <a:latin typeface="Arial"/>
                <a:cs typeface="Arial"/>
              </a:rPr>
              <a:t>Ltd.	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47	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1100" b="1" dirty="0">
              <a:latin typeface="Arial"/>
              <a:cs typeface="Arial"/>
            </a:endParaRPr>
          </a:p>
        </p:txBody>
      </p:sp>
      <p:grpSp>
        <p:nvGrpSpPr>
          <p:cNvPr id="5" name="object 17"/>
          <p:cNvGrpSpPr/>
          <p:nvPr/>
        </p:nvGrpSpPr>
        <p:grpSpPr>
          <a:xfrm>
            <a:off x="921389" y="739076"/>
            <a:ext cx="1710608" cy="781540"/>
            <a:chOff x="1774967" y="1590563"/>
            <a:chExt cx="1109345" cy="273685"/>
          </a:xfrm>
        </p:grpSpPr>
        <p:sp>
          <p:nvSpPr>
            <p:cNvPr id="6" name="object 18"/>
            <p:cNvSpPr/>
            <p:nvPr/>
          </p:nvSpPr>
          <p:spPr>
            <a:xfrm>
              <a:off x="1775459" y="1591056"/>
              <a:ext cx="1108075" cy="268605"/>
            </a:xfrm>
            <a:custGeom>
              <a:avLst/>
              <a:gdLst/>
              <a:ahLst/>
              <a:cxnLst/>
              <a:rect l="l" t="t" r="r" b="b"/>
              <a:pathLst>
                <a:path w="1108075" h="268605">
                  <a:moveTo>
                    <a:pt x="1107947" y="0"/>
                  </a:moveTo>
                  <a:lnTo>
                    <a:pt x="0" y="0"/>
                  </a:lnTo>
                  <a:lnTo>
                    <a:pt x="0" y="268223"/>
                  </a:lnTo>
                  <a:lnTo>
                    <a:pt x="1107947" y="268223"/>
                  </a:lnTo>
                  <a:lnTo>
                    <a:pt x="1107947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9"/>
            <p:cNvSpPr/>
            <p:nvPr/>
          </p:nvSpPr>
          <p:spPr>
            <a:xfrm>
              <a:off x="1775459" y="1591056"/>
              <a:ext cx="1108075" cy="268605"/>
            </a:xfrm>
            <a:custGeom>
              <a:avLst/>
              <a:gdLst/>
              <a:ahLst/>
              <a:cxnLst/>
              <a:rect l="l" t="t" r="r" b="b"/>
              <a:pathLst>
                <a:path w="1108075" h="268605">
                  <a:moveTo>
                    <a:pt x="0" y="268223"/>
                  </a:moveTo>
                  <a:lnTo>
                    <a:pt x="1107947" y="268223"/>
                  </a:lnTo>
                  <a:lnTo>
                    <a:pt x="1107947" y="0"/>
                  </a:lnTo>
                  <a:lnTo>
                    <a:pt x="0" y="0"/>
                  </a:lnTo>
                  <a:lnTo>
                    <a:pt x="0" y="2682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0"/>
            <p:cNvSpPr/>
            <p:nvPr/>
          </p:nvSpPr>
          <p:spPr>
            <a:xfrm>
              <a:off x="2199131" y="1699259"/>
              <a:ext cx="256031" cy="164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21"/>
          <p:cNvGrpSpPr/>
          <p:nvPr/>
        </p:nvGrpSpPr>
        <p:grpSpPr>
          <a:xfrm>
            <a:off x="922148" y="1828468"/>
            <a:ext cx="1638289" cy="727185"/>
            <a:chOff x="1814591" y="2111771"/>
            <a:chExt cx="1109345" cy="304165"/>
          </a:xfrm>
        </p:grpSpPr>
        <p:sp>
          <p:nvSpPr>
            <p:cNvPr id="10" name="object 22"/>
            <p:cNvSpPr/>
            <p:nvPr/>
          </p:nvSpPr>
          <p:spPr>
            <a:xfrm>
              <a:off x="1815084" y="2112264"/>
              <a:ext cx="1108075" cy="297180"/>
            </a:xfrm>
            <a:custGeom>
              <a:avLst/>
              <a:gdLst/>
              <a:ahLst/>
              <a:cxnLst/>
              <a:rect l="l" t="t" r="r" b="b"/>
              <a:pathLst>
                <a:path w="1108075" h="297180">
                  <a:moveTo>
                    <a:pt x="1107947" y="0"/>
                  </a:moveTo>
                  <a:lnTo>
                    <a:pt x="0" y="0"/>
                  </a:lnTo>
                  <a:lnTo>
                    <a:pt x="0" y="297179"/>
                  </a:lnTo>
                  <a:lnTo>
                    <a:pt x="1107947" y="297179"/>
                  </a:lnTo>
                  <a:lnTo>
                    <a:pt x="11079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3"/>
            <p:cNvSpPr/>
            <p:nvPr/>
          </p:nvSpPr>
          <p:spPr>
            <a:xfrm>
              <a:off x="1815084" y="2112264"/>
              <a:ext cx="1108075" cy="297180"/>
            </a:xfrm>
            <a:custGeom>
              <a:avLst/>
              <a:gdLst/>
              <a:ahLst/>
              <a:cxnLst/>
              <a:rect l="l" t="t" r="r" b="b"/>
              <a:pathLst>
                <a:path w="1108075" h="297180">
                  <a:moveTo>
                    <a:pt x="0" y="297179"/>
                  </a:moveTo>
                  <a:lnTo>
                    <a:pt x="1107947" y="297179"/>
                  </a:lnTo>
                  <a:lnTo>
                    <a:pt x="1107947" y="0"/>
                  </a:lnTo>
                  <a:lnTo>
                    <a:pt x="0" y="0"/>
                  </a:lnTo>
                  <a:lnTo>
                    <a:pt x="0" y="297179"/>
                  </a:lnTo>
                  <a:close/>
                </a:path>
                <a:path w="1108075" h="297180">
                  <a:moveTo>
                    <a:pt x="73151" y="246887"/>
                  </a:moveTo>
                  <a:lnTo>
                    <a:pt x="1033271" y="246887"/>
                  </a:lnTo>
                  <a:lnTo>
                    <a:pt x="1033271" y="48767"/>
                  </a:lnTo>
                  <a:lnTo>
                    <a:pt x="73151" y="48767"/>
                  </a:lnTo>
                  <a:lnTo>
                    <a:pt x="73151" y="246887"/>
                  </a:lnTo>
                  <a:close/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4"/>
            <p:cNvSpPr/>
            <p:nvPr/>
          </p:nvSpPr>
          <p:spPr>
            <a:xfrm>
              <a:off x="2238756" y="2232659"/>
              <a:ext cx="256031" cy="182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25"/>
          <p:cNvGrpSpPr/>
          <p:nvPr/>
        </p:nvGrpSpPr>
        <p:grpSpPr>
          <a:xfrm>
            <a:off x="1087036" y="2932677"/>
            <a:ext cx="1542770" cy="496323"/>
            <a:chOff x="1814575" y="2751835"/>
            <a:chExt cx="1068070" cy="307340"/>
          </a:xfrm>
        </p:grpSpPr>
        <p:sp>
          <p:nvSpPr>
            <p:cNvPr id="14" name="object 26"/>
            <p:cNvSpPr/>
            <p:nvPr/>
          </p:nvSpPr>
          <p:spPr>
            <a:xfrm>
              <a:off x="1815083" y="2752343"/>
              <a:ext cx="1066800" cy="306705"/>
            </a:xfrm>
            <a:custGeom>
              <a:avLst/>
              <a:gdLst/>
              <a:ahLst/>
              <a:cxnLst/>
              <a:rect l="l" t="t" r="r" b="b"/>
              <a:pathLst>
                <a:path w="1066800" h="306705">
                  <a:moveTo>
                    <a:pt x="533400" y="0"/>
                  </a:moveTo>
                  <a:lnTo>
                    <a:pt x="461116" y="1398"/>
                  </a:lnTo>
                  <a:lnTo>
                    <a:pt x="391759" y="5475"/>
                  </a:lnTo>
                  <a:lnTo>
                    <a:pt x="325969" y="12049"/>
                  </a:lnTo>
                  <a:lnTo>
                    <a:pt x="264385" y="20940"/>
                  </a:lnTo>
                  <a:lnTo>
                    <a:pt x="207649" y="31970"/>
                  </a:lnTo>
                  <a:lnTo>
                    <a:pt x="156400" y="44958"/>
                  </a:lnTo>
                  <a:lnTo>
                    <a:pt x="111279" y="59723"/>
                  </a:lnTo>
                  <a:lnTo>
                    <a:pt x="72926" y="76087"/>
                  </a:lnTo>
                  <a:lnTo>
                    <a:pt x="19085" y="112888"/>
                  </a:lnTo>
                  <a:lnTo>
                    <a:pt x="0" y="153924"/>
                  </a:lnTo>
                  <a:lnTo>
                    <a:pt x="4878" y="174530"/>
                  </a:lnTo>
                  <a:lnTo>
                    <a:pt x="41981" y="213098"/>
                  </a:lnTo>
                  <a:lnTo>
                    <a:pt x="111279" y="246903"/>
                  </a:lnTo>
                  <a:lnTo>
                    <a:pt x="156400" y="261556"/>
                  </a:lnTo>
                  <a:lnTo>
                    <a:pt x="207649" y="274463"/>
                  </a:lnTo>
                  <a:lnTo>
                    <a:pt x="264385" y="285439"/>
                  </a:lnTo>
                  <a:lnTo>
                    <a:pt x="325969" y="294298"/>
                  </a:lnTo>
                  <a:lnTo>
                    <a:pt x="391759" y="300855"/>
                  </a:lnTo>
                  <a:lnTo>
                    <a:pt x="461116" y="304926"/>
                  </a:lnTo>
                  <a:lnTo>
                    <a:pt x="533400" y="306324"/>
                  </a:lnTo>
                  <a:lnTo>
                    <a:pt x="606003" y="304926"/>
                  </a:lnTo>
                  <a:lnTo>
                    <a:pt x="675569" y="300855"/>
                  </a:lnTo>
                  <a:lnTo>
                    <a:pt x="741473" y="294298"/>
                  </a:lnTo>
                  <a:lnTo>
                    <a:pt x="803091" y="285439"/>
                  </a:lnTo>
                  <a:lnTo>
                    <a:pt x="859798" y="274463"/>
                  </a:lnTo>
                  <a:lnTo>
                    <a:pt x="910971" y="261556"/>
                  </a:lnTo>
                  <a:lnTo>
                    <a:pt x="955983" y="246903"/>
                  </a:lnTo>
                  <a:lnTo>
                    <a:pt x="994212" y="230688"/>
                  </a:lnTo>
                  <a:lnTo>
                    <a:pt x="1047820" y="194317"/>
                  </a:lnTo>
                  <a:lnTo>
                    <a:pt x="1066800" y="153924"/>
                  </a:lnTo>
                  <a:lnTo>
                    <a:pt x="1061951" y="132967"/>
                  </a:lnTo>
                  <a:lnTo>
                    <a:pt x="1025032" y="93868"/>
                  </a:lnTo>
                  <a:lnTo>
                    <a:pt x="955983" y="59723"/>
                  </a:lnTo>
                  <a:lnTo>
                    <a:pt x="910971" y="44958"/>
                  </a:lnTo>
                  <a:lnTo>
                    <a:pt x="859798" y="31970"/>
                  </a:lnTo>
                  <a:lnTo>
                    <a:pt x="803091" y="20940"/>
                  </a:lnTo>
                  <a:lnTo>
                    <a:pt x="741473" y="12049"/>
                  </a:lnTo>
                  <a:lnTo>
                    <a:pt x="675569" y="5475"/>
                  </a:lnTo>
                  <a:lnTo>
                    <a:pt x="606003" y="139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7"/>
            <p:cNvSpPr/>
            <p:nvPr/>
          </p:nvSpPr>
          <p:spPr>
            <a:xfrm>
              <a:off x="1815083" y="2752344"/>
              <a:ext cx="1066800" cy="306705"/>
            </a:xfrm>
            <a:custGeom>
              <a:avLst/>
              <a:gdLst/>
              <a:ahLst/>
              <a:cxnLst/>
              <a:rect l="l" t="t" r="r" b="b"/>
              <a:pathLst>
                <a:path w="1066800" h="306705">
                  <a:moveTo>
                    <a:pt x="0" y="153923"/>
                  </a:moveTo>
                  <a:lnTo>
                    <a:pt x="19085" y="112888"/>
                  </a:lnTo>
                  <a:lnTo>
                    <a:pt x="72926" y="76087"/>
                  </a:lnTo>
                  <a:lnTo>
                    <a:pt x="111279" y="59723"/>
                  </a:lnTo>
                  <a:lnTo>
                    <a:pt x="156400" y="44957"/>
                  </a:lnTo>
                  <a:lnTo>
                    <a:pt x="207649" y="31970"/>
                  </a:lnTo>
                  <a:lnTo>
                    <a:pt x="264385" y="20940"/>
                  </a:lnTo>
                  <a:lnTo>
                    <a:pt x="325969" y="12049"/>
                  </a:lnTo>
                  <a:lnTo>
                    <a:pt x="391759" y="5475"/>
                  </a:lnTo>
                  <a:lnTo>
                    <a:pt x="461116" y="1398"/>
                  </a:lnTo>
                  <a:lnTo>
                    <a:pt x="533399" y="0"/>
                  </a:lnTo>
                  <a:lnTo>
                    <a:pt x="606003" y="1398"/>
                  </a:lnTo>
                  <a:lnTo>
                    <a:pt x="675569" y="5475"/>
                  </a:lnTo>
                  <a:lnTo>
                    <a:pt x="741473" y="12049"/>
                  </a:lnTo>
                  <a:lnTo>
                    <a:pt x="803091" y="20940"/>
                  </a:lnTo>
                  <a:lnTo>
                    <a:pt x="859798" y="31970"/>
                  </a:lnTo>
                  <a:lnTo>
                    <a:pt x="910970" y="44957"/>
                  </a:lnTo>
                  <a:lnTo>
                    <a:pt x="955983" y="59723"/>
                  </a:lnTo>
                  <a:lnTo>
                    <a:pt x="994212" y="76087"/>
                  </a:lnTo>
                  <a:lnTo>
                    <a:pt x="1047820" y="112888"/>
                  </a:lnTo>
                  <a:lnTo>
                    <a:pt x="1066799" y="153923"/>
                  </a:lnTo>
                  <a:lnTo>
                    <a:pt x="1047820" y="194317"/>
                  </a:lnTo>
                  <a:lnTo>
                    <a:pt x="994212" y="230688"/>
                  </a:lnTo>
                  <a:lnTo>
                    <a:pt x="955983" y="246902"/>
                  </a:lnTo>
                  <a:lnTo>
                    <a:pt x="910970" y="261556"/>
                  </a:lnTo>
                  <a:lnTo>
                    <a:pt x="859798" y="274463"/>
                  </a:lnTo>
                  <a:lnTo>
                    <a:pt x="803091" y="285439"/>
                  </a:lnTo>
                  <a:lnTo>
                    <a:pt x="741473" y="294298"/>
                  </a:lnTo>
                  <a:lnTo>
                    <a:pt x="675569" y="300855"/>
                  </a:lnTo>
                  <a:lnTo>
                    <a:pt x="606003" y="304926"/>
                  </a:lnTo>
                  <a:lnTo>
                    <a:pt x="533399" y="306323"/>
                  </a:lnTo>
                  <a:lnTo>
                    <a:pt x="461116" y="304926"/>
                  </a:lnTo>
                  <a:lnTo>
                    <a:pt x="391759" y="300855"/>
                  </a:lnTo>
                  <a:lnTo>
                    <a:pt x="325969" y="294298"/>
                  </a:lnTo>
                  <a:lnTo>
                    <a:pt x="264385" y="285439"/>
                  </a:lnTo>
                  <a:lnTo>
                    <a:pt x="207649" y="274463"/>
                  </a:lnTo>
                  <a:lnTo>
                    <a:pt x="156400" y="261556"/>
                  </a:lnTo>
                  <a:lnTo>
                    <a:pt x="111279" y="246902"/>
                  </a:lnTo>
                  <a:lnTo>
                    <a:pt x="72926" y="230688"/>
                  </a:lnTo>
                  <a:lnTo>
                    <a:pt x="19085" y="194317"/>
                  </a:lnTo>
                  <a:lnTo>
                    <a:pt x="4878" y="174530"/>
                  </a:lnTo>
                  <a:lnTo>
                    <a:pt x="0" y="1539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8"/>
            <p:cNvSpPr/>
            <p:nvPr/>
          </p:nvSpPr>
          <p:spPr>
            <a:xfrm>
              <a:off x="2136647" y="2877311"/>
              <a:ext cx="414528" cy="1463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29"/>
          <p:cNvGrpSpPr/>
          <p:nvPr/>
        </p:nvGrpSpPr>
        <p:grpSpPr>
          <a:xfrm>
            <a:off x="1221965" y="3630604"/>
            <a:ext cx="1406741" cy="919948"/>
            <a:chOff x="1774932" y="3192252"/>
            <a:chExt cx="1108075" cy="312420"/>
          </a:xfrm>
        </p:grpSpPr>
        <p:sp>
          <p:nvSpPr>
            <p:cNvPr id="18" name="object 30"/>
            <p:cNvSpPr/>
            <p:nvPr/>
          </p:nvSpPr>
          <p:spPr>
            <a:xfrm>
              <a:off x="1775460" y="3192779"/>
              <a:ext cx="1106805" cy="311150"/>
            </a:xfrm>
            <a:custGeom>
              <a:avLst/>
              <a:gdLst/>
              <a:ahLst/>
              <a:cxnLst/>
              <a:rect l="l" t="t" r="r" b="b"/>
              <a:pathLst>
                <a:path w="1106805" h="311150">
                  <a:moveTo>
                    <a:pt x="553212" y="0"/>
                  </a:moveTo>
                  <a:lnTo>
                    <a:pt x="483662" y="1219"/>
                  </a:lnTo>
                  <a:lnTo>
                    <a:pt x="416734" y="4778"/>
                  </a:lnTo>
                  <a:lnTo>
                    <a:pt x="352940" y="10525"/>
                  </a:lnTo>
                  <a:lnTo>
                    <a:pt x="292793" y="18312"/>
                  </a:lnTo>
                  <a:lnTo>
                    <a:pt x="236803" y="27989"/>
                  </a:lnTo>
                  <a:lnTo>
                    <a:pt x="185483" y="39406"/>
                  </a:lnTo>
                  <a:lnTo>
                    <a:pt x="139345" y="52412"/>
                  </a:lnTo>
                  <a:lnTo>
                    <a:pt x="98900" y="66858"/>
                  </a:lnTo>
                  <a:lnTo>
                    <a:pt x="37139" y="99472"/>
                  </a:lnTo>
                  <a:lnTo>
                    <a:pt x="4297" y="136048"/>
                  </a:lnTo>
                  <a:lnTo>
                    <a:pt x="0" y="155448"/>
                  </a:lnTo>
                  <a:lnTo>
                    <a:pt x="4297" y="174847"/>
                  </a:lnTo>
                  <a:lnTo>
                    <a:pt x="37139" y="211423"/>
                  </a:lnTo>
                  <a:lnTo>
                    <a:pt x="98900" y="244037"/>
                  </a:lnTo>
                  <a:lnTo>
                    <a:pt x="139345" y="258483"/>
                  </a:lnTo>
                  <a:lnTo>
                    <a:pt x="185483" y="271489"/>
                  </a:lnTo>
                  <a:lnTo>
                    <a:pt x="236803" y="282906"/>
                  </a:lnTo>
                  <a:lnTo>
                    <a:pt x="292793" y="292583"/>
                  </a:lnTo>
                  <a:lnTo>
                    <a:pt x="352940" y="300370"/>
                  </a:lnTo>
                  <a:lnTo>
                    <a:pt x="416734" y="306117"/>
                  </a:lnTo>
                  <a:lnTo>
                    <a:pt x="483662" y="309676"/>
                  </a:lnTo>
                  <a:lnTo>
                    <a:pt x="553212" y="310896"/>
                  </a:lnTo>
                  <a:lnTo>
                    <a:pt x="622761" y="309676"/>
                  </a:lnTo>
                  <a:lnTo>
                    <a:pt x="689689" y="306117"/>
                  </a:lnTo>
                  <a:lnTo>
                    <a:pt x="753483" y="300370"/>
                  </a:lnTo>
                  <a:lnTo>
                    <a:pt x="813630" y="292583"/>
                  </a:lnTo>
                  <a:lnTo>
                    <a:pt x="869620" y="282906"/>
                  </a:lnTo>
                  <a:lnTo>
                    <a:pt x="920940" y="271489"/>
                  </a:lnTo>
                  <a:lnTo>
                    <a:pt x="967078" y="258483"/>
                  </a:lnTo>
                  <a:lnTo>
                    <a:pt x="1007523" y="244037"/>
                  </a:lnTo>
                  <a:lnTo>
                    <a:pt x="1069284" y="211423"/>
                  </a:lnTo>
                  <a:lnTo>
                    <a:pt x="1102126" y="174847"/>
                  </a:lnTo>
                  <a:lnTo>
                    <a:pt x="1106424" y="155448"/>
                  </a:lnTo>
                  <a:lnTo>
                    <a:pt x="1102126" y="136048"/>
                  </a:lnTo>
                  <a:lnTo>
                    <a:pt x="1069284" y="99472"/>
                  </a:lnTo>
                  <a:lnTo>
                    <a:pt x="1007523" y="66858"/>
                  </a:lnTo>
                  <a:lnTo>
                    <a:pt x="967078" y="52412"/>
                  </a:lnTo>
                  <a:lnTo>
                    <a:pt x="920940" y="39406"/>
                  </a:lnTo>
                  <a:lnTo>
                    <a:pt x="869620" y="27989"/>
                  </a:lnTo>
                  <a:lnTo>
                    <a:pt x="813630" y="18312"/>
                  </a:lnTo>
                  <a:lnTo>
                    <a:pt x="753483" y="10525"/>
                  </a:lnTo>
                  <a:lnTo>
                    <a:pt x="689689" y="4778"/>
                  </a:lnTo>
                  <a:lnTo>
                    <a:pt x="622761" y="1219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31"/>
            <p:cNvSpPr/>
            <p:nvPr/>
          </p:nvSpPr>
          <p:spPr>
            <a:xfrm>
              <a:off x="1775460" y="3192780"/>
              <a:ext cx="1106805" cy="311150"/>
            </a:xfrm>
            <a:custGeom>
              <a:avLst/>
              <a:gdLst/>
              <a:ahLst/>
              <a:cxnLst/>
              <a:rect l="l" t="t" r="r" b="b"/>
              <a:pathLst>
                <a:path w="1106805" h="311150">
                  <a:moveTo>
                    <a:pt x="0" y="155447"/>
                  </a:moveTo>
                  <a:lnTo>
                    <a:pt x="16847" y="117340"/>
                  </a:lnTo>
                  <a:lnTo>
                    <a:pt x="64661" y="82595"/>
                  </a:lnTo>
                  <a:lnTo>
                    <a:pt x="139345" y="52412"/>
                  </a:lnTo>
                  <a:lnTo>
                    <a:pt x="185483" y="39406"/>
                  </a:lnTo>
                  <a:lnTo>
                    <a:pt x="236803" y="27989"/>
                  </a:lnTo>
                  <a:lnTo>
                    <a:pt x="292793" y="18312"/>
                  </a:lnTo>
                  <a:lnTo>
                    <a:pt x="352940" y="10525"/>
                  </a:lnTo>
                  <a:lnTo>
                    <a:pt x="416734" y="4778"/>
                  </a:lnTo>
                  <a:lnTo>
                    <a:pt x="483662" y="1219"/>
                  </a:lnTo>
                  <a:lnTo>
                    <a:pt x="553211" y="0"/>
                  </a:lnTo>
                  <a:lnTo>
                    <a:pt x="622761" y="1219"/>
                  </a:lnTo>
                  <a:lnTo>
                    <a:pt x="689689" y="4778"/>
                  </a:lnTo>
                  <a:lnTo>
                    <a:pt x="753483" y="10525"/>
                  </a:lnTo>
                  <a:lnTo>
                    <a:pt x="813630" y="18312"/>
                  </a:lnTo>
                  <a:lnTo>
                    <a:pt x="869620" y="27989"/>
                  </a:lnTo>
                  <a:lnTo>
                    <a:pt x="920940" y="39406"/>
                  </a:lnTo>
                  <a:lnTo>
                    <a:pt x="967078" y="52412"/>
                  </a:lnTo>
                  <a:lnTo>
                    <a:pt x="1007523" y="66858"/>
                  </a:lnTo>
                  <a:lnTo>
                    <a:pt x="1069284" y="99472"/>
                  </a:lnTo>
                  <a:lnTo>
                    <a:pt x="1102126" y="136048"/>
                  </a:lnTo>
                  <a:lnTo>
                    <a:pt x="1106423" y="155447"/>
                  </a:lnTo>
                  <a:lnTo>
                    <a:pt x="1089576" y="193555"/>
                  </a:lnTo>
                  <a:lnTo>
                    <a:pt x="1041762" y="228300"/>
                  </a:lnTo>
                  <a:lnTo>
                    <a:pt x="967078" y="258483"/>
                  </a:lnTo>
                  <a:lnTo>
                    <a:pt x="920940" y="271489"/>
                  </a:lnTo>
                  <a:lnTo>
                    <a:pt x="869620" y="282906"/>
                  </a:lnTo>
                  <a:lnTo>
                    <a:pt x="813630" y="292583"/>
                  </a:lnTo>
                  <a:lnTo>
                    <a:pt x="753483" y="300370"/>
                  </a:lnTo>
                  <a:lnTo>
                    <a:pt x="689689" y="306117"/>
                  </a:lnTo>
                  <a:lnTo>
                    <a:pt x="622761" y="309676"/>
                  </a:lnTo>
                  <a:lnTo>
                    <a:pt x="553211" y="310895"/>
                  </a:lnTo>
                  <a:lnTo>
                    <a:pt x="483662" y="309676"/>
                  </a:lnTo>
                  <a:lnTo>
                    <a:pt x="416734" y="306117"/>
                  </a:lnTo>
                  <a:lnTo>
                    <a:pt x="352940" y="300370"/>
                  </a:lnTo>
                  <a:lnTo>
                    <a:pt x="292793" y="292583"/>
                  </a:lnTo>
                  <a:lnTo>
                    <a:pt x="236803" y="282906"/>
                  </a:lnTo>
                  <a:lnTo>
                    <a:pt x="185483" y="271489"/>
                  </a:lnTo>
                  <a:lnTo>
                    <a:pt x="139345" y="258483"/>
                  </a:lnTo>
                  <a:lnTo>
                    <a:pt x="98900" y="244036"/>
                  </a:lnTo>
                  <a:lnTo>
                    <a:pt x="37139" y="211423"/>
                  </a:lnTo>
                  <a:lnTo>
                    <a:pt x="4297" y="174847"/>
                  </a:lnTo>
                  <a:lnTo>
                    <a:pt x="0" y="1554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32"/>
            <p:cNvSpPr/>
            <p:nvPr/>
          </p:nvSpPr>
          <p:spPr>
            <a:xfrm>
              <a:off x="2107692" y="3319271"/>
              <a:ext cx="440435" cy="146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6"/>
          <p:cNvGrpSpPr/>
          <p:nvPr/>
        </p:nvGrpSpPr>
        <p:grpSpPr>
          <a:xfrm>
            <a:off x="922148" y="4751723"/>
            <a:ext cx="3196784" cy="2183670"/>
            <a:chOff x="1594103" y="3793235"/>
            <a:chExt cx="2332481" cy="692658"/>
          </a:xfrm>
        </p:grpSpPr>
        <p:sp>
          <p:nvSpPr>
            <p:cNvPr id="23" name="object 8"/>
            <p:cNvSpPr/>
            <p:nvPr/>
          </p:nvSpPr>
          <p:spPr>
            <a:xfrm>
              <a:off x="3752849" y="4284726"/>
              <a:ext cx="173735" cy="2011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/>
            <p:cNvSpPr/>
            <p:nvPr/>
          </p:nvSpPr>
          <p:spPr>
            <a:xfrm>
              <a:off x="1594103" y="4296155"/>
              <a:ext cx="405384" cy="1615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0"/>
            <p:cNvSpPr/>
            <p:nvPr/>
          </p:nvSpPr>
          <p:spPr>
            <a:xfrm>
              <a:off x="1775460" y="3793235"/>
              <a:ext cx="1106805" cy="326390"/>
            </a:xfrm>
            <a:custGeom>
              <a:avLst/>
              <a:gdLst/>
              <a:ahLst/>
              <a:cxnLst/>
              <a:rect l="l" t="t" r="r" b="b"/>
              <a:pathLst>
                <a:path w="1106805" h="326389">
                  <a:moveTo>
                    <a:pt x="553212" y="0"/>
                  </a:moveTo>
                  <a:lnTo>
                    <a:pt x="483662" y="1272"/>
                  </a:lnTo>
                  <a:lnTo>
                    <a:pt x="416734" y="4988"/>
                  </a:lnTo>
                  <a:lnTo>
                    <a:pt x="352940" y="10994"/>
                  </a:lnTo>
                  <a:lnTo>
                    <a:pt x="292793" y="19134"/>
                  </a:lnTo>
                  <a:lnTo>
                    <a:pt x="236803" y="29255"/>
                  </a:lnTo>
                  <a:lnTo>
                    <a:pt x="185483" y="41204"/>
                  </a:lnTo>
                  <a:lnTo>
                    <a:pt x="139345" y="54825"/>
                  </a:lnTo>
                  <a:lnTo>
                    <a:pt x="98900" y="69966"/>
                  </a:lnTo>
                  <a:lnTo>
                    <a:pt x="37139" y="104189"/>
                  </a:lnTo>
                  <a:lnTo>
                    <a:pt x="4297" y="142641"/>
                  </a:lnTo>
                  <a:lnTo>
                    <a:pt x="0" y="163068"/>
                  </a:lnTo>
                  <a:lnTo>
                    <a:pt x="4297" y="183494"/>
                  </a:lnTo>
                  <a:lnTo>
                    <a:pt x="37139" y="221946"/>
                  </a:lnTo>
                  <a:lnTo>
                    <a:pt x="98900" y="256169"/>
                  </a:lnTo>
                  <a:lnTo>
                    <a:pt x="139345" y="271310"/>
                  </a:lnTo>
                  <a:lnTo>
                    <a:pt x="185483" y="284931"/>
                  </a:lnTo>
                  <a:lnTo>
                    <a:pt x="236803" y="296880"/>
                  </a:lnTo>
                  <a:lnTo>
                    <a:pt x="292793" y="307001"/>
                  </a:lnTo>
                  <a:lnTo>
                    <a:pt x="352940" y="315141"/>
                  </a:lnTo>
                  <a:lnTo>
                    <a:pt x="416734" y="321147"/>
                  </a:lnTo>
                  <a:lnTo>
                    <a:pt x="483662" y="324863"/>
                  </a:lnTo>
                  <a:lnTo>
                    <a:pt x="553212" y="326136"/>
                  </a:lnTo>
                  <a:lnTo>
                    <a:pt x="622761" y="324863"/>
                  </a:lnTo>
                  <a:lnTo>
                    <a:pt x="689689" y="321147"/>
                  </a:lnTo>
                  <a:lnTo>
                    <a:pt x="753483" y="315141"/>
                  </a:lnTo>
                  <a:lnTo>
                    <a:pt x="813630" y="307001"/>
                  </a:lnTo>
                  <a:lnTo>
                    <a:pt x="869620" y="296880"/>
                  </a:lnTo>
                  <a:lnTo>
                    <a:pt x="920940" y="284931"/>
                  </a:lnTo>
                  <a:lnTo>
                    <a:pt x="967078" y="271310"/>
                  </a:lnTo>
                  <a:lnTo>
                    <a:pt x="1007523" y="256169"/>
                  </a:lnTo>
                  <a:lnTo>
                    <a:pt x="1069284" y="221946"/>
                  </a:lnTo>
                  <a:lnTo>
                    <a:pt x="1102126" y="183494"/>
                  </a:lnTo>
                  <a:lnTo>
                    <a:pt x="1106424" y="163068"/>
                  </a:lnTo>
                  <a:lnTo>
                    <a:pt x="1102126" y="142641"/>
                  </a:lnTo>
                  <a:lnTo>
                    <a:pt x="1069284" y="104189"/>
                  </a:lnTo>
                  <a:lnTo>
                    <a:pt x="1007523" y="69966"/>
                  </a:lnTo>
                  <a:lnTo>
                    <a:pt x="967078" y="54825"/>
                  </a:lnTo>
                  <a:lnTo>
                    <a:pt x="920940" y="41204"/>
                  </a:lnTo>
                  <a:lnTo>
                    <a:pt x="869620" y="29255"/>
                  </a:lnTo>
                  <a:lnTo>
                    <a:pt x="813630" y="19134"/>
                  </a:lnTo>
                  <a:lnTo>
                    <a:pt x="753483" y="10994"/>
                  </a:lnTo>
                  <a:lnTo>
                    <a:pt x="689689" y="4988"/>
                  </a:lnTo>
                  <a:lnTo>
                    <a:pt x="622761" y="1272"/>
                  </a:lnTo>
                  <a:lnTo>
                    <a:pt x="553212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1"/>
            <p:cNvSpPr/>
            <p:nvPr/>
          </p:nvSpPr>
          <p:spPr>
            <a:xfrm>
              <a:off x="1775459" y="3793236"/>
              <a:ext cx="1106805" cy="326390"/>
            </a:xfrm>
            <a:custGeom>
              <a:avLst/>
              <a:gdLst/>
              <a:ahLst/>
              <a:cxnLst/>
              <a:rect l="l" t="t" r="r" b="b"/>
              <a:pathLst>
                <a:path w="1106805" h="326389">
                  <a:moveTo>
                    <a:pt x="0" y="163067"/>
                  </a:moveTo>
                  <a:lnTo>
                    <a:pt x="16847" y="122963"/>
                  </a:lnTo>
                  <a:lnTo>
                    <a:pt x="64661" y="86472"/>
                  </a:lnTo>
                  <a:lnTo>
                    <a:pt x="139345" y="54825"/>
                  </a:lnTo>
                  <a:lnTo>
                    <a:pt x="185483" y="41204"/>
                  </a:lnTo>
                  <a:lnTo>
                    <a:pt x="236803" y="29255"/>
                  </a:lnTo>
                  <a:lnTo>
                    <a:pt x="292793" y="19134"/>
                  </a:lnTo>
                  <a:lnTo>
                    <a:pt x="352940" y="10994"/>
                  </a:lnTo>
                  <a:lnTo>
                    <a:pt x="416734" y="4988"/>
                  </a:lnTo>
                  <a:lnTo>
                    <a:pt x="483662" y="1272"/>
                  </a:lnTo>
                  <a:lnTo>
                    <a:pt x="553211" y="0"/>
                  </a:lnTo>
                  <a:lnTo>
                    <a:pt x="622761" y="1272"/>
                  </a:lnTo>
                  <a:lnTo>
                    <a:pt x="689689" y="4988"/>
                  </a:lnTo>
                  <a:lnTo>
                    <a:pt x="753483" y="10994"/>
                  </a:lnTo>
                  <a:lnTo>
                    <a:pt x="813630" y="19134"/>
                  </a:lnTo>
                  <a:lnTo>
                    <a:pt x="869620" y="29255"/>
                  </a:lnTo>
                  <a:lnTo>
                    <a:pt x="920940" y="41204"/>
                  </a:lnTo>
                  <a:lnTo>
                    <a:pt x="967078" y="54825"/>
                  </a:lnTo>
                  <a:lnTo>
                    <a:pt x="1007523" y="69966"/>
                  </a:lnTo>
                  <a:lnTo>
                    <a:pt x="1069284" y="104189"/>
                  </a:lnTo>
                  <a:lnTo>
                    <a:pt x="1102126" y="142641"/>
                  </a:lnTo>
                  <a:lnTo>
                    <a:pt x="1106423" y="163067"/>
                  </a:lnTo>
                  <a:lnTo>
                    <a:pt x="1089576" y="203172"/>
                  </a:lnTo>
                  <a:lnTo>
                    <a:pt x="1041762" y="239663"/>
                  </a:lnTo>
                  <a:lnTo>
                    <a:pt x="967078" y="271310"/>
                  </a:lnTo>
                  <a:lnTo>
                    <a:pt x="920940" y="284931"/>
                  </a:lnTo>
                  <a:lnTo>
                    <a:pt x="869620" y="296880"/>
                  </a:lnTo>
                  <a:lnTo>
                    <a:pt x="813630" y="307001"/>
                  </a:lnTo>
                  <a:lnTo>
                    <a:pt x="753483" y="315141"/>
                  </a:lnTo>
                  <a:lnTo>
                    <a:pt x="689689" y="321147"/>
                  </a:lnTo>
                  <a:lnTo>
                    <a:pt x="622761" y="324863"/>
                  </a:lnTo>
                  <a:lnTo>
                    <a:pt x="553211" y="326135"/>
                  </a:lnTo>
                  <a:lnTo>
                    <a:pt x="483662" y="324863"/>
                  </a:lnTo>
                  <a:lnTo>
                    <a:pt x="416734" y="321147"/>
                  </a:lnTo>
                  <a:lnTo>
                    <a:pt x="352940" y="315141"/>
                  </a:lnTo>
                  <a:lnTo>
                    <a:pt x="292793" y="307001"/>
                  </a:lnTo>
                  <a:lnTo>
                    <a:pt x="236803" y="296880"/>
                  </a:lnTo>
                  <a:lnTo>
                    <a:pt x="185483" y="284931"/>
                  </a:lnTo>
                  <a:lnTo>
                    <a:pt x="139345" y="271310"/>
                  </a:lnTo>
                  <a:lnTo>
                    <a:pt x="98900" y="256169"/>
                  </a:lnTo>
                  <a:lnTo>
                    <a:pt x="37139" y="221946"/>
                  </a:lnTo>
                  <a:lnTo>
                    <a:pt x="4297" y="183494"/>
                  </a:lnTo>
                  <a:lnTo>
                    <a:pt x="0" y="1630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2"/>
            <p:cNvSpPr/>
            <p:nvPr/>
          </p:nvSpPr>
          <p:spPr>
            <a:xfrm>
              <a:off x="2107691" y="3922775"/>
              <a:ext cx="426719" cy="1600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3"/>
            <p:cNvSpPr/>
            <p:nvPr/>
          </p:nvSpPr>
          <p:spPr>
            <a:xfrm>
              <a:off x="1955292" y="3846575"/>
              <a:ext cx="746760" cy="219710"/>
            </a:xfrm>
            <a:custGeom>
              <a:avLst/>
              <a:gdLst/>
              <a:ahLst/>
              <a:cxnLst/>
              <a:rect l="l" t="t" r="r" b="b"/>
              <a:pathLst>
                <a:path w="746760" h="219710">
                  <a:moveTo>
                    <a:pt x="373380" y="0"/>
                  </a:moveTo>
                  <a:lnTo>
                    <a:pt x="306388" y="1806"/>
                  </a:lnTo>
                  <a:lnTo>
                    <a:pt x="243286" y="6999"/>
                  </a:lnTo>
                  <a:lnTo>
                    <a:pt x="185137" y="15240"/>
                  </a:lnTo>
                  <a:lnTo>
                    <a:pt x="133010" y="26190"/>
                  </a:lnTo>
                  <a:lnTo>
                    <a:pt x="87969" y="39511"/>
                  </a:lnTo>
                  <a:lnTo>
                    <a:pt x="51082" y="54864"/>
                  </a:lnTo>
                  <a:lnTo>
                    <a:pt x="6031" y="90311"/>
                  </a:lnTo>
                  <a:lnTo>
                    <a:pt x="0" y="109728"/>
                  </a:lnTo>
                  <a:lnTo>
                    <a:pt x="6031" y="129546"/>
                  </a:lnTo>
                  <a:lnTo>
                    <a:pt x="51082" y="165269"/>
                  </a:lnTo>
                  <a:lnTo>
                    <a:pt x="87969" y="180572"/>
                  </a:lnTo>
                  <a:lnTo>
                    <a:pt x="133010" y="193767"/>
                  </a:lnTo>
                  <a:lnTo>
                    <a:pt x="185137" y="204554"/>
                  </a:lnTo>
                  <a:lnTo>
                    <a:pt x="243286" y="212632"/>
                  </a:lnTo>
                  <a:lnTo>
                    <a:pt x="306388" y="217699"/>
                  </a:lnTo>
                  <a:lnTo>
                    <a:pt x="373380" y="219456"/>
                  </a:lnTo>
                  <a:lnTo>
                    <a:pt x="440371" y="217699"/>
                  </a:lnTo>
                  <a:lnTo>
                    <a:pt x="503474" y="212632"/>
                  </a:lnTo>
                  <a:lnTo>
                    <a:pt x="561622" y="204554"/>
                  </a:lnTo>
                  <a:lnTo>
                    <a:pt x="613749" y="193767"/>
                  </a:lnTo>
                  <a:lnTo>
                    <a:pt x="658790" y="180572"/>
                  </a:lnTo>
                  <a:lnTo>
                    <a:pt x="695677" y="165269"/>
                  </a:lnTo>
                  <a:lnTo>
                    <a:pt x="740728" y="129546"/>
                  </a:lnTo>
                  <a:lnTo>
                    <a:pt x="746760" y="109728"/>
                  </a:lnTo>
                  <a:lnTo>
                    <a:pt x="740728" y="90311"/>
                  </a:lnTo>
                  <a:lnTo>
                    <a:pt x="695677" y="54864"/>
                  </a:lnTo>
                  <a:lnTo>
                    <a:pt x="658790" y="39511"/>
                  </a:lnTo>
                  <a:lnTo>
                    <a:pt x="613749" y="26190"/>
                  </a:lnTo>
                  <a:lnTo>
                    <a:pt x="561622" y="15240"/>
                  </a:lnTo>
                  <a:lnTo>
                    <a:pt x="503474" y="6999"/>
                  </a:lnTo>
                  <a:lnTo>
                    <a:pt x="440371" y="1806"/>
                  </a:lnTo>
                  <a:lnTo>
                    <a:pt x="373380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4"/>
            <p:cNvSpPr/>
            <p:nvPr/>
          </p:nvSpPr>
          <p:spPr>
            <a:xfrm>
              <a:off x="1955291" y="3846576"/>
              <a:ext cx="746760" cy="219710"/>
            </a:xfrm>
            <a:custGeom>
              <a:avLst/>
              <a:gdLst/>
              <a:ahLst/>
              <a:cxnLst/>
              <a:rect l="l" t="t" r="r" b="b"/>
              <a:pathLst>
                <a:path w="746760" h="219710">
                  <a:moveTo>
                    <a:pt x="0" y="109727"/>
                  </a:moveTo>
                  <a:lnTo>
                    <a:pt x="23413" y="71910"/>
                  </a:lnTo>
                  <a:lnTo>
                    <a:pt x="87969" y="39511"/>
                  </a:lnTo>
                  <a:lnTo>
                    <a:pt x="133010" y="26190"/>
                  </a:lnTo>
                  <a:lnTo>
                    <a:pt x="185137" y="15239"/>
                  </a:lnTo>
                  <a:lnTo>
                    <a:pt x="243286" y="6999"/>
                  </a:lnTo>
                  <a:lnTo>
                    <a:pt x="306388" y="1806"/>
                  </a:lnTo>
                  <a:lnTo>
                    <a:pt x="373379" y="0"/>
                  </a:lnTo>
                  <a:lnTo>
                    <a:pt x="440371" y="1806"/>
                  </a:lnTo>
                  <a:lnTo>
                    <a:pt x="503473" y="6999"/>
                  </a:lnTo>
                  <a:lnTo>
                    <a:pt x="561622" y="15239"/>
                  </a:lnTo>
                  <a:lnTo>
                    <a:pt x="613749" y="26190"/>
                  </a:lnTo>
                  <a:lnTo>
                    <a:pt x="658790" y="39511"/>
                  </a:lnTo>
                  <a:lnTo>
                    <a:pt x="695677" y="54863"/>
                  </a:lnTo>
                  <a:lnTo>
                    <a:pt x="740728" y="90311"/>
                  </a:lnTo>
                  <a:lnTo>
                    <a:pt x="746759" y="109727"/>
                  </a:lnTo>
                  <a:lnTo>
                    <a:pt x="723345" y="148160"/>
                  </a:lnTo>
                  <a:lnTo>
                    <a:pt x="658790" y="180572"/>
                  </a:lnTo>
                  <a:lnTo>
                    <a:pt x="613749" y="193767"/>
                  </a:lnTo>
                  <a:lnTo>
                    <a:pt x="561622" y="204554"/>
                  </a:lnTo>
                  <a:lnTo>
                    <a:pt x="503473" y="212632"/>
                  </a:lnTo>
                  <a:lnTo>
                    <a:pt x="440371" y="217699"/>
                  </a:lnTo>
                  <a:lnTo>
                    <a:pt x="373379" y="219455"/>
                  </a:lnTo>
                  <a:lnTo>
                    <a:pt x="306388" y="217699"/>
                  </a:lnTo>
                  <a:lnTo>
                    <a:pt x="243286" y="212632"/>
                  </a:lnTo>
                  <a:lnTo>
                    <a:pt x="185137" y="204554"/>
                  </a:lnTo>
                  <a:lnTo>
                    <a:pt x="133010" y="193767"/>
                  </a:lnTo>
                  <a:lnTo>
                    <a:pt x="87969" y="180572"/>
                  </a:lnTo>
                  <a:lnTo>
                    <a:pt x="51082" y="165269"/>
                  </a:lnTo>
                  <a:lnTo>
                    <a:pt x="6031" y="129546"/>
                  </a:lnTo>
                  <a:lnTo>
                    <a:pt x="0" y="10972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/>
            <p:cNvSpPr/>
            <p:nvPr/>
          </p:nvSpPr>
          <p:spPr>
            <a:xfrm>
              <a:off x="2107691" y="3924299"/>
              <a:ext cx="426719" cy="16002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822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0"/>
          <p:cNvGrpSpPr/>
          <p:nvPr/>
        </p:nvGrpSpPr>
        <p:grpSpPr>
          <a:xfrm>
            <a:off x="894868" y="3429000"/>
            <a:ext cx="1806203" cy="2302270"/>
            <a:chOff x="1594103" y="3431582"/>
            <a:chExt cx="1090295" cy="1026160"/>
          </a:xfrm>
        </p:grpSpPr>
        <p:sp>
          <p:nvSpPr>
            <p:cNvPr id="5" name="object 11"/>
            <p:cNvSpPr/>
            <p:nvPr/>
          </p:nvSpPr>
          <p:spPr>
            <a:xfrm>
              <a:off x="1594103" y="4296155"/>
              <a:ext cx="405384" cy="161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2"/>
            <p:cNvSpPr/>
            <p:nvPr/>
          </p:nvSpPr>
          <p:spPr>
            <a:xfrm>
              <a:off x="1773935" y="3432047"/>
              <a:ext cx="909955" cy="681355"/>
            </a:xfrm>
            <a:custGeom>
              <a:avLst/>
              <a:gdLst/>
              <a:ahLst/>
              <a:cxnLst/>
              <a:rect l="l" t="t" r="r" b="b"/>
              <a:pathLst>
                <a:path w="909955" h="681354">
                  <a:moveTo>
                    <a:pt x="454151" y="0"/>
                  </a:moveTo>
                  <a:lnTo>
                    <a:pt x="0" y="341375"/>
                  </a:lnTo>
                  <a:lnTo>
                    <a:pt x="454151" y="681227"/>
                  </a:lnTo>
                  <a:lnTo>
                    <a:pt x="909827" y="341375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3"/>
            <p:cNvSpPr/>
            <p:nvPr/>
          </p:nvSpPr>
          <p:spPr>
            <a:xfrm>
              <a:off x="1773935" y="3432047"/>
              <a:ext cx="909955" cy="681355"/>
            </a:xfrm>
            <a:custGeom>
              <a:avLst/>
              <a:gdLst/>
              <a:ahLst/>
              <a:cxnLst/>
              <a:rect l="l" t="t" r="r" b="b"/>
              <a:pathLst>
                <a:path w="909955" h="681354">
                  <a:moveTo>
                    <a:pt x="0" y="341375"/>
                  </a:moveTo>
                  <a:lnTo>
                    <a:pt x="454151" y="0"/>
                  </a:lnTo>
                  <a:lnTo>
                    <a:pt x="909827" y="341375"/>
                  </a:lnTo>
                  <a:lnTo>
                    <a:pt x="454151" y="681227"/>
                  </a:lnTo>
                  <a:lnTo>
                    <a:pt x="0" y="3413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"/>
            <p:cNvSpPr/>
            <p:nvPr/>
          </p:nvSpPr>
          <p:spPr>
            <a:xfrm>
              <a:off x="1956815" y="3741419"/>
              <a:ext cx="548639" cy="205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5"/>
            <p:cNvSpPr/>
            <p:nvPr/>
          </p:nvSpPr>
          <p:spPr>
            <a:xfrm>
              <a:off x="1891283" y="3526535"/>
              <a:ext cx="675640" cy="506095"/>
            </a:xfrm>
            <a:custGeom>
              <a:avLst/>
              <a:gdLst/>
              <a:ahLst/>
              <a:cxnLst/>
              <a:rect l="l" t="t" r="r" b="b"/>
              <a:pathLst>
                <a:path w="675639" h="506095">
                  <a:moveTo>
                    <a:pt x="336803" y="0"/>
                  </a:moveTo>
                  <a:lnTo>
                    <a:pt x="0" y="252983"/>
                  </a:lnTo>
                  <a:lnTo>
                    <a:pt x="336803" y="505967"/>
                  </a:lnTo>
                  <a:lnTo>
                    <a:pt x="675131" y="252983"/>
                  </a:lnTo>
                  <a:lnTo>
                    <a:pt x="336803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6"/>
            <p:cNvSpPr/>
            <p:nvPr/>
          </p:nvSpPr>
          <p:spPr>
            <a:xfrm>
              <a:off x="1891283" y="3526535"/>
              <a:ext cx="675640" cy="506095"/>
            </a:xfrm>
            <a:custGeom>
              <a:avLst/>
              <a:gdLst/>
              <a:ahLst/>
              <a:cxnLst/>
              <a:rect l="l" t="t" r="r" b="b"/>
              <a:pathLst>
                <a:path w="675639" h="506095">
                  <a:moveTo>
                    <a:pt x="0" y="252983"/>
                  </a:moveTo>
                  <a:lnTo>
                    <a:pt x="336803" y="0"/>
                  </a:lnTo>
                  <a:lnTo>
                    <a:pt x="675131" y="252983"/>
                  </a:lnTo>
                  <a:lnTo>
                    <a:pt x="336803" y="505967"/>
                  </a:lnTo>
                  <a:lnTo>
                    <a:pt x="0" y="252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7"/>
            <p:cNvSpPr/>
            <p:nvPr/>
          </p:nvSpPr>
          <p:spPr>
            <a:xfrm>
              <a:off x="2022347" y="3755135"/>
              <a:ext cx="402336" cy="1508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21"/>
          <p:cNvGrpSpPr/>
          <p:nvPr/>
        </p:nvGrpSpPr>
        <p:grpSpPr>
          <a:xfrm>
            <a:off x="821134" y="522070"/>
            <a:ext cx="1849661" cy="1039812"/>
            <a:chOff x="1729273" y="1706414"/>
            <a:chExt cx="998219" cy="368300"/>
          </a:xfrm>
        </p:grpSpPr>
        <p:sp>
          <p:nvSpPr>
            <p:cNvPr id="13" name="object 22"/>
            <p:cNvSpPr/>
            <p:nvPr/>
          </p:nvSpPr>
          <p:spPr>
            <a:xfrm>
              <a:off x="1735836" y="1712975"/>
              <a:ext cx="984885" cy="355600"/>
            </a:xfrm>
            <a:custGeom>
              <a:avLst/>
              <a:gdLst/>
              <a:ahLst/>
              <a:cxnLst/>
              <a:rect l="l" t="t" r="r" b="b"/>
              <a:pathLst>
                <a:path w="984885" h="355600">
                  <a:moveTo>
                    <a:pt x="492252" y="0"/>
                  </a:moveTo>
                  <a:lnTo>
                    <a:pt x="425580" y="1615"/>
                  </a:lnTo>
                  <a:lnTo>
                    <a:pt x="361597" y="6321"/>
                  </a:lnTo>
                  <a:lnTo>
                    <a:pt x="300894" y="13906"/>
                  </a:lnTo>
                  <a:lnTo>
                    <a:pt x="244065" y="24158"/>
                  </a:lnTo>
                  <a:lnTo>
                    <a:pt x="191702" y="36865"/>
                  </a:lnTo>
                  <a:lnTo>
                    <a:pt x="144399" y="51816"/>
                  </a:lnTo>
                  <a:lnTo>
                    <a:pt x="102746" y="68798"/>
                  </a:lnTo>
                  <a:lnTo>
                    <a:pt x="67338" y="87601"/>
                  </a:lnTo>
                  <a:lnTo>
                    <a:pt x="17624" y="129822"/>
                  </a:lnTo>
                  <a:lnTo>
                    <a:pt x="0" y="176784"/>
                  </a:lnTo>
                  <a:lnTo>
                    <a:pt x="4504" y="201101"/>
                  </a:lnTo>
                  <a:lnTo>
                    <a:pt x="38766" y="246435"/>
                  </a:lnTo>
                  <a:lnTo>
                    <a:pt x="102746" y="285990"/>
                  </a:lnTo>
                  <a:lnTo>
                    <a:pt x="144399" y="303085"/>
                  </a:lnTo>
                  <a:lnTo>
                    <a:pt x="191702" y="318116"/>
                  </a:lnTo>
                  <a:lnTo>
                    <a:pt x="244065" y="330877"/>
                  </a:lnTo>
                  <a:lnTo>
                    <a:pt x="300894" y="341161"/>
                  </a:lnTo>
                  <a:lnTo>
                    <a:pt x="361597" y="348763"/>
                  </a:lnTo>
                  <a:lnTo>
                    <a:pt x="425580" y="353475"/>
                  </a:lnTo>
                  <a:lnTo>
                    <a:pt x="492252" y="355092"/>
                  </a:lnTo>
                  <a:lnTo>
                    <a:pt x="559243" y="353475"/>
                  </a:lnTo>
                  <a:lnTo>
                    <a:pt x="623435" y="348763"/>
                  </a:lnTo>
                  <a:lnTo>
                    <a:pt x="684252" y="341161"/>
                  </a:lnTo>
                  <a:lnTo>
                    <a:pt x="741115" y="330877"/>
                  </a:lnTo>
                  <a:lnTo>
                    <a:pt x="793449" y="318116"/>
                  </a:lnTo>
                  <a:lnTo>
                    <a:pt x="840676" y="303085"/>
                  </a:lnTo>
                  <a:lnTo>
                    <a:pt x="882220" y="285990"/>
                  </a:lnTo>
                  <a:lnTo>
                    <a:pt x="917504" y="267038"/>
                  </a:lnTo>
                  <a:lnTo>
                    <a:pt x="966985" y="224387"/>
                  </a:lnTo>
                  <a:lnTo>
                    <a:pt x="984504" y="176784"/>
                  </a:lnTo>
                  <a:lnTo>
                    <a:pt x="980028" y="152816"/>
                  </a:lnTo>
                  <a:lnTo>
                    <a:pt x="945951" y="108013"/>
                  </a:lnTo>
                  <a:lnTo>
                    <a:pt x="882220" y="68798"/>
                  </a:lnTo>
                  <a:lnTo>
                    <a:pt x="840676" y="51816"/>
                  </a:lnTo>
                  <a:lnTo>
                    <a:pt x="793449" y="36865"/>
                  </a:lnTo>
                  <a:lnTo>
                    <a:pt x="741115" y="24158"/>
                  </a:lnTo>
                  <a:lnTo>
                    <a:pt x="684252" y="13906"/>
                  </a:lnTo>
                  <a:lnTo>
                    <a:pt x="623435" y="6321"/>
                  </a:lnTo>
                  <a:lnTo>
                    <a:pt x="559243" y="1615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23"/>
            <p:cNvSpPr/>
            <p:nvPr/>
          </p:nvSpPr>
          <p:spPr>
            <a:xfrm>
              <a:off x="1735836" y="1712976"/>
              <a:ext cx="984885" cy="355600"/>
            </a:xfrm>
            <a:custGeom>
              <a:avLst/>
              <a:gdLst/>
              <a:ahLst/>
              <a:cxnLst/>
              <a:rect l="l" t="t" r="r" b="b"/>
              <a:pathLst>
                <a:path w="984885" h="355600">
                  <a:moveTo>
                    <a:pt x="0" y="176783"/>
                  </a:moveTo>
                  <a:lnTo>
                    <a:pt x="17624" y="129822"/>
                  </a:lnTo>
                  <a:lnTo>
                    <a:pt x="67338" y="87601"/>
                  </a:lnTo>
                  <a:lnTo>
                    <a:pt x="102746" y="68798"/>
                  </a:lnTo>
                  <a:lnTo>
                    <a:pt x="144398" y="51815"/>
                  </a:lnTo>
                  <a:lnTo>
                    <a:pt x="191702" y="36865"/>
                  </a:lnTo>
                  <a:lnTo>
                    <a:pt x="244065" y="24158"/>
                  </a:lnTo>
                  <a:lnTo>
                    <a:pt x="300894" y="13906"/>
                  </a:lnTo>
                  <a:lnTo>
                    <a:pt x="361597" y="6321"/>
                  </a:lnTo>
                  <a:lnTo>
                    <a:pt x="425580" y="1615"/>
                  </a:lnTo>
                  <a:lnTo>
                    <a:pt x="492251" y="0"/>
                  </a:lnTo>
                  <a:lnTo>
                    <a:pt x="559243" y="1615"/>
                  </a:lnTo>
                  <a:lnTo>
                    <a:pt x="623435" y="6321"/>
                  </a:lnTo>
                  <a:lnTo>
                    <a:pt x="684252" y="13906"/>
                  </a:lnTo>
                  <a:lnTo>
                    <a:pt x="741115" y="24158"/>
                  </a:lnTo>
                  <a:lnTo>
                    <a:pt x="793449" y="36865"/>
                  </a:lnTo>
                  <a:lnTo>
                    <a:pt x="840676" y="51815"/>
                  </a:lnTo>
                  <a:lnTo>
                    <a:pt x="882220" y="68798"/>
                  </a:lnTo>
                  <a:lnTo>
                    <a:pt x="917504" y="87601"/>
                  </a:lnTo>
                  <a:lnTo>
                    <a:pt x="966985" y="129822"/>
                  </a:lnTo>
                  <a:lnTo>
                    <a:pt x="984503" y="176783"/>
                  </a:lnTo>
                  <a:lnTo>
                    <a:pt x="966985" y="224387"/>
                  </a:lnTo>
                  <a:lnTo>
                    <a:pt x="917504" y="267038"/>
                  </a:lnTo>
                  <a:lnTo>
                    <a:pt x="882220" y="285990"/>
                  </a:lnTo>
                  <a:lnTo>
                    <a:pt x="840676" y="303085"/>
                  </a:lnTo>
                  <a:lnTo>
                    <a:pt x="793449" y="318116"/>
                  </a:lnTo>
                  <a:lnTo>
                    <a:pt x="741115" y="330877"/>
                  </a:lnTo>
                  <a:lnTo>
                    <a:pt x="684252" y="341161"/>
                  </a:lnTo>
                  <a:lnTo>
                    <a:pt x="623435" y="348763"/>
                  </a:lnTo>
                  <a:lnTo>
                    <a:pt x="559243" y="353475"/>
                  </a:lnTo>
                  <a:lnTo>
                    <a:pt x="492251" y="355091"/>
                  </a:lnTo>
                  <a:lnTo>
                    <a:pt x="425580" y="353475"/>
                  </a:lnTo>
                  <a:lnTo>
                    <a:pt x="361597" y="348763"/>
                  </a:lnTo>
                  <a:lnTo>
                    <a:pt x="300894" y="341161"/>
                  </a:lnTo>
                  <a:lnTo>
                    <a:pt x="244065" y="330877"/>
                  </a:lnTo>
                  <a:lnTo>
                    <a:pt x="191702" y="318116"/>
                  </a:lnTo>
                  <a:lnTo>
                    <a:pt x="144398" y="303085"/>
                  </a:lnTo>
                  <a:lnTo>
                    <a:pt x="102746" y="285990"/>
                  </a:lnTo>
                  <a:lnTo>
                    <a:pt x="67338" y="267038"/>
                  </a:lnTo>
                  <a:lnTo>
                    <a:pt x="17624" y="224387"/>
                  </a:lnTo>
                  <a:lnTo>
                    <a:pt x="4504" y="201101"/>
                  </a:lnTo>
                  <a:lnTo>
                    <a:pt x="0" y="176783"/>
                  </a:lnTo>
                  <a:close/>
                </a:path>
              </a:pathLst>
            </a:custGeom>
            <a:ln w="131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4"/>
            <p:cNvSpPr/>
            <p:nvPr/>
          </p:nvSpPr>
          <p:spPr>
            <a:xfrm>
              <a:off x="2001012" y="1865375"/>
              <a:ext cx="451103" cy="12801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25"/>
          <p:cNvGrpSpPr/>
          <p:nvPr/>
        </p:nvGrpSpPr>
        <p:grpSpPr>
          <a:xfrm>
            <a:off x="1127765" y="1762550"/>
            <a:ext cx="1530484" cy="1517812"/>
            <a:chOff x="1852767" y="2471511"/>
            <a:chExt cx="751205" cy="603250"/>
          </a:xfrm>
        </p:grpSpPr>
        <p:sp>
          <p:nvSpPr>
            <p:cNvPr id="17" name="object 26"/>
            <p:cNvSpPr/>
            <p:nvPr/>
          </p:nvSpPr>
          <p:spPr>
            <a:xfrm>
              <a:off x="1853184" y="2471928"/>
              <a:ext cx="749935" cy="601980"/>
            </a:xfrm>
            <a:custGeom>
              <a:avLst/>
              <a:gdLst/>
              <a:ahLst/>
              <a:cxnLst/>
              <a:rect l="l" t="t" r="r" b="b"/>
              <a:pathLst>
                <a:path w="749935" h="601980">
                  <a:moveTo>
                    <a:pt x="374903" y="0"/>
                  </a:moveTo>
                  <a:lnTo>
                    <a:pt x="0" y="301751"/>
                  </a:lnTo>
                  <a:lnTo>
                    <a:pt x="374903" y="601979"/>
                  </a:lnTo>
                  <a:lnTo>
                    <a:pt x="749807" y="301751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D1D1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7"/>
            <p:cNvSpPr/>
            <p:nvPr/>
          </p:nvSpPr>
          <p:spPr>
            <a:xfrm>
              <a:off x="1853184" y="2471928"/>
              <a:ext cx="749935" cy="601980"/>
            </a:xfrm>
            <a:custGeom>
              <a:avLst/>
              <a:gdLst/>
              <a:ahLst/>
              <a:cxnLst/>
              <a:rect l="l" t="t" r="r" b="b"/>
              <a:pathLst>
                <a:path w="749935" h="601980">
                  <a:moveTo>
                    <a:pt x="0" y="301751"/>
                  </a:moveTo>
                  <a:lnTo>
                    <a:pt x="374903" y="0"/>
                  </a:lnTo>
                  <a:lnTo>
                    <a:pt x="749807" y="301751"/>
                  </a:lnTo>
                  <a:lnTo>
                    <a:pt x="374903" y="601979"/>
                  </a:lnTo>
                  <a:lnTo>
                    <a:pt x="0" y="3017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8"/>
            <p:cNvSpPr/>
            <p:nvPr/>
          </p:nvSpPr>
          <p:spPr>
            <a:xfrm>
              <a:off x="1984248" y="2747772"/>
              <a:ext cx="487680" cy="1645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9"/>
          <p:cNvSpPr txBox="1"/>
          <p:nvPr/>
        </p:nvSpPr>
        <p:spPr>
          <a:xfrm>
            <a:off x="3066483" y="556522"/>
            <a:ext cx="8543626" cy="21467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5080" algn="just">
              <a:lnSpc>
                <a:spcPct val="99600"/>
              </a:lnSpc>
              <a:spcBef>
                <a:spcPts val="100"/>
              </a:spcBef>
            </a:pP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If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value of </a:t>
            </a:r>
            <a:r>
              <a:rPr sz="2000"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attribute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can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be derived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from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another  attribute </a:t>
            </a:r>
            <a:r>
              <a:rPr sz="2000" dirty="0">
                <a:solidFill>
                  <a:srgbClr val="414441"/>
                </a:solidFill>
                <a:latin typeface="Trebuchet MS"/>
                <a:cs typeface="Trebuchet MS"/>
              </a:rPr>
              <a:t>it is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called derived attribute.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For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example, </a:t>
            </a:r>
            <a:r>
              <a:rPr sz="2000" dirty="0">
                <a:solidFill>
                  <a:srgbClr val="414441"/>
                </a:solidFill>
                <a:latin typeface="Trebuchet MS"/>
                <a:cs typeface="Trebuchet MS"/>
              </a:rPr>
              <a:t>an 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employee's monthly salary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is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based on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the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employee's  basic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salary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and House rent</a:t>
            </a:r>
            <a:r>
              <a:rPr sz="2000" spc="-30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allowance</a:t>
            </a: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 algn="just">
              <a:lnSpc>
                <a:spcPct val="100000"/>
              </a:lnSpc>
            </a:pPr>
            <a:endParaRPr sz="3200" dirty="0">
              <a:latin typeface="Trebuchet MS"/>
              <a:cs typeface="Trebuchet MS"/>
            </a:endParaRPr>
          </a:p>
          <a:p>
            <a:pPr marL="12700" marR="89535" algn="just">
              <a:lnSpc>
                <a:spcPct val="100000"/>
              </a:lnSpc>
              <a:spcBef>
                <a:spcPts val="790"/>
              </a:spcBef>
            </a:pP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Relationships </a:t>
            </a:r>
            <a:r>
              <a:rPr sz="2000" dirty="0">
                <a:solidFill>
                  <a:srgbClr val="414441"/>
                </a:solidFill>
                <a:latin typeface="Trebuchet MS"/>
                <a:cs typeface="Trebuchet MS"/>
              </a:rPr>
              <a:t>in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ER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Diagram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illustrate </a:t>
            </a:r>
            <a:r>
              <a:rPr sz="2000" spc="-15" dirty="0">
                <a:solidFill>
                  <a:srgbClr val="414441"/>
                </a:solidFill>
                <a:latin typeface="Trebuchet MS"/>
                <a:cs typeface="Trebuchet MS"/>
              </a:rPr>
              <a:t>how </a:t>
            </a: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two entities  of database share</a:t>
            </a:r>
            <a:r>
              <a:rPr sz="2000" spc="-25"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414441"/>
                </a:solidFill>
                <a:latin typeface="Trebuchet MS"/>
                <a:cs typeface="Trebuchet MS"/>
              </a:rPr>
              <a:t>information.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21" name="object 30"/>
          <p:cNvSpPr txBox="1"/>
          <p:nvPr/>
        </p:nvSpPr>
        <p:spPr>
          <a:xfrm>
            <a:off x="3260446" y="3527001"/>
            <a:ext cx="834966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414441"/>
                </a:solidFill>
                <a:latin typeface="Trebuchet MS"/>
                <a:cs typeface="Trebuchet MS"/>
              </a:rPr>
              <a:t>We connect a weak entity through a strong entity  using a weak relationship notation.</a:t>
            </a:r>
          </a:p>
        </p:txBody>
      </p:sp>
    </p:spTree>
    <p:extLst>
      <p:ext uri="{BB962C8B-B14F-4D97-AF65-F5344CB8AC3E}">
        <p14:creationId xmlns:p14="http://schemas.microsoft.com/office/powerpoint/2010/main" val="373935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1647" y="739373"/>
            <a:ext cx="6635772" cy="66310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spc="15" dirty="0">
                <a:solidFill>
                  <a:srgbClr val="323299"/>
                </a:solidFill>
                <a:latin typeface="Arial"/>
                <a:cs typeface="Arial"/>
              </a:rPr>
              <a:t>ER </a:t>
            </a:r>
            <a:r>
              <a:rPr lang="en-US" sz="2800" b="1" spc="10" dirty="0">
                <a:solidFill>
                  <a:srgbClr val="323299"/>
                </a:solidFill>
                <a:latin typeface="Arial"/>
                <a:cs typeface="Arial"/>
              </a:rPr>
              <a:t>MODELING -TOP DOWN</a:t>
            </a:r>
            <a:r>
              <a:rPr lang="en-US" sz="2800" b="1" spc="-40" dirty="0">
                <a:solidFill>
                  <a:srgbClr val="323299"/>
                </a:solidFill>
                <a:latin typeface="Arial"/>
                <a:cs typeface="Arial"/>
              </a:rPr>
              <a:t> </a:t>
            </a:r>
            <a:r>
              <a:rPr lang="en-US" sz="2800" b="1" spc="5" dirty="0">
                <a:solidFill>
                  <a:srgbClr val="323299"/>
                </a:solidFill>
                <a:latin typeface="Arial"/>
                <a:cs typeface="Arial"/>
              </a:rPr>
              <a:t>APPROACH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6737" y="1774940"/>
            <a:ext cx="9683360" cy="1300769"/>
          </a:xfrm>
        </p:spPr>
        <p:txBody>
          <a:bodyPr>
            <a:noAutofit/>
          </a:bodyPr>
          <a:lstStyle/>
          <a:p>
            <a:pPr algn="just">
              <a:spcBef>
                <a:spcPts val="130"/>
              </a:spcBef>
              <a:buFont typeface="Wingdings" panose="05000000000000000000" pitchFamily="2" charset="2"/>
              <a:buChar char="§"/>
            </a:pPr>
            <a:r>
              <a:rPr lang="en-US" sz="2000" spc="5" dirty="0">
                <a:latin typeface="Arial"/>
                <a:cs typeface="Arial"/>
              </a:rPr>
              <a:t>A design method which works on </a:t>
            </a:r>
            <a:r>
              <a:rPr lang="en-US" sz="2000" b="1" spc="5" dirty="0">
                <a:latin typeface="Arial"/>
                <a:cs typeface="Arial"/>
              </a:rPr>
              <a:t>Conceptual level </a:t>
            </a:r>
            <a:r>
              <a:rPr lang="en-US" sz="2000" spc="5" dirty="0">
                <a:latin typeface="Arial"/>
                <a:cs typeface="Arial"/>
              </a:rPr>
              <a:t>based on perception of real world.</a:t>
            </a:r>
          </a:p>
          <a:p>
            <a:pPr algn="just">
              <a:spcBef>
                <a:spcPts val="130"/>
              </a:spcBef>
              <a:buFont typeface="Wingdings" panose="05000000000000000000" pitchFamily="2" charset="2"/>
              <a:buChar char="§"/>
            </a:pPr>
            <a:r>
              <a:rPr lang="en-US" sz="2000" spc="-5" dirty="0">
                <a:latin typeface="Arial"/>
                <a:cs typeface="Arial"/>
              </a:rPr>
              <a:t>A graphical technique </a:t>
            </a:r>
            <a:r>
              <a:rPr lang="en-US" sz="2000" dirty="0">
                <a:latin typeface="Arial"/>
                <a:cs typeface="Arial"/>
              </a:rPr>
              <a:t>for </a:t>
            </a:r>
            <a:r>
              <a:rPr lang="en-US" sz="2000" b="1" i="1" spc="-5" dirty="0">
                <a:latin typeface="Arial"/>
                <a:cs typeface="Arial"/>
              </a:rPr>
              <a:t>understanding </a:t>
            </a:r>
            <a:r>
              <a:rPr lang="en-US" sz="2000" b="1" spc="-5" dirty="0">
                <a:latin typeface="Arial"/>
                <a:cs typeface="Arial"/>
              </a:rPr>
              <a:t>and </a:t>
            </a:r>
            <a:r>
              <a:rPr lang="en-US" sz="2000" b="1" spc="-10" dirty="0">
                <a:latin typeface="Arial"/>
                <a:cs typeface="Arial"/>
              </a:rPr>
              <a:t>organizing </a:t>
            </a:r>
            <a:r>
              <a:rPr lang="en-US" sz="2000" spc="-5" dirty="0">
                <a:latin typeface="Arial"/>
                <a:cs typeface="Arial"/>
              </a:rPr>
              <a:t>the  data </a:t>
            </a:r>
            <a:r>
              <a:rPr lang="en-US" sz="2000" spc="-10" dirty="0">
                <a:latin typeface="Arial"/>
                <a:cs typeface="Arial"/>
              </a:rPr>
              <a:t>independent of </a:t>
            </a:r>
            <a:r>
              <a:rPr lang="en-US" sz="2000" spc="-5" dirty="0">
                <a:latin typeface="Arial"/>
                <a:cs typeface="Arial"/>
              </a:rPr>
              <a:t>the </a:t>
            </a:r>
            <a:r>
              <a:rPr lang="en-US" sz="2000" spc="-10" dirty="0">
                <a:latin typeface="Arial"/>
                <a:cs typeface="Arial"/>
              </a:rPr>
              <a:t>actual database</a:t>
            </a:r>
            <a:r>
              <a:rPr lang="en-US" sz="2000" spc="35" dirty="0">
                <a:latin typeface="Arial"/>
                <a:cs typeface="Arial"/>
              </a:rPr>
              <a:t> </a:t>
            </a:r>
            <a:r>
              <a:rPr lang="en-US" sz="2000" spc="-5" dirty="0">
                <a:latin typeface="Arial"/>
                <a:cs typeface="Arial"/>
              </a:rPr>
              <a:t>implementation.</a:t>
            </a:r>
            <a:endParaRPr lang="en-US" sz="20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6" name="Picture 2" descr="Data Model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5" r="19882" b="27536"/>
          <a:stretch/>
        </p:blipFill>
        <p:spPr bwMode="auto">
          <a:xfrm>
            <a:off x="3470252" y="3197747"/>
            <a:ext cx="7019499" cy="342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180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/>
          <p:cNvSpPr txBox="1"/>
          <p:nvPr/>
        </p:nvSpPr>
        <p:spPr>
          <a:xfrm>
            <a:off x="5151959" y="5467904"/>
            <a:ext cx="146812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Copyright </a:t>
            </a:r>
            <a:r>
              <a:rPr sz="550" spc="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2008,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Infosys </a:t>
            </a:r>
            <a:r>
              <a:rPr sz="550" spc="1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sz="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550" spc="5" dirty="0">
                <a:solidFill>
                  <a:srgbClr val="FFFFFF"/>
                </a:solidFill>
                <a:latin typeface="Arial"/>
                <a:cs typeface="Arial"/>
              </a:rPr>
              <a:t>Ltd.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" name="object 10"/>
          <p:cNvGrpSpPr/>
          <p:nvPr/>
        </p:nvGrpSpPr>
        <p:grpSpPr>
          <a:xfrm>
            <a:off x="3505300" y="4397491"/>
            <a:ext cx="3600706" cy="2184279"/>
            <a:chOff x="1594103" y="3353666"/>
            <a:chExt cx="1648460" cy="1104265"/>
          </a:xfrm>
        </p:grpSpPr>
        <p:sp>
          <p:nvSpPr>
            <p:cNvPr id="6" name="object 11"/>
            <p:cNvSpPr/>
            <p:nvPr/>
          </p:nvSpPr>
          <p:spPr>
            <a:xfrm>
              <a:off x="1594103" y="4296155"/>
              <a:ext cx="405384" cy="161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/>
            <p:cNvSpPr/>
            <p:nvPr/>
          </p:nvSpPr>
          <p:spPr>
            <a:xfrm>
              <a:off x="2252471" y="3945636"/>
              <a:ext cx="593090" cy="317500"/>
            </a:xfrm>
            <a:custGeom>
              <a:avLst/>
              <a:gdLst/>
              <a:ahLst/>
              <a:cxnLst/>
              <a:rect l="l" t="t" r="r" b="b"/>
              <a:pathLst>
                <a:path w="593089" h="317500">
                  <a:moveTo>
                    <a:pt x="592835" y="0"/>
                  </a:moveTo>
                  <a:lnTo>
                    <a:pt x="0" y="0"/>
                  </a:lnTo>
                  <a:lnTo>
                    <a:pt x="0" y="316991"/>
                  </a:lnTo>
                  <a:lnTo>
                    <a:pt x="592835" y="316991"/>
                  </a:lnTo>
                  <a:lnTo>
                    <a:pt x="592835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/>
            <p:cNvSpPr/>
            <p:nvPr/>
          </p:nvSpPr>
          <p:spPr>
            <a:xfrm>
              <a:off x="2252471" y="3945636"/>
              <a:ext cx="593090" cy="317500"/>
            </a:xfrm>
            <a:custGeom>
              <a:avLst/>
              <a:gdLst/>
              <a:ahLst/>
              <a:cxnLst/>
              <a:rect l="l" t="t" r="r" b="b"/>
              <a:pathLst>
                <a:path w="593089" h="317500">
                  <a:moveTo>
                    <a:pt x="0" y="316991"/>
                  </a:moveTo>
                  <a:lnTo>
                    <a:pt x="592835" y="316991"/>
                  </a:lnTo>
                  <a:lnTo>
                    <a:pt x="592835" y="0"/>
                  </a:lnTo>
                  <a:lnTo>
                    <a:pt x="0" y="0"/>
                  </a:lnTo>
                  <a:lnTo>
                    <a:pt x="0" y="3169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/>
            <p:cNvSpPr/>
            <p:nvPr/>
          </p:nvSpPr>
          <p:spPr>
            <a:xfrm>
              <a:off x="2322576" y="4070604"/>
              <a:ext cx="451103" cy="2148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/>
            <p:cNvSpPr/>
            <p:nvPr/>
          </p:nvSpPr>
          <p:spPr>
            <a:xfrm>
              <a:off x="2301239" y="3354324"/>
              <a:ext cx="396240" cy="315595"/>
            </a:xfrm>
            <a:custGeom>
              <a:avLst/>
              <a:gdLst/>
              <a:ahLst/>
              <a:cxnLst/>
              <a:rect l="l" t="t" r="r" b="b"/>
              <a:pathLst>
                <a:path w="396239" h="315595">
                  <a:moveTo>
                    <a:pt x="198119" y="0"/>
                  </a:moveTo>
                  <a:lnTo>
                    <a:pt x="0" y="158495"/>
                  </a:lnTo>
                  <a:lnTo>
                    <a:pt x="198119" y="315467"/>
                  </a:lnTo>
                  <a:lnTo>
                    <a:pt x="396239" y="158495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B2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/>
            <p:cNvSpPr/>
            <p:nvPr/>
          </p:nvSpPr>
          <p:spPr>
            <a:xfrm>
              <a:off x="2301239" y="3354324"/>
              <a:ext cx="396240" cy="315595"/>
            </a:xfrm>
            <a:custGeom>
              <a:avLst/>
              <a:gdLst/>
              <a:ahLst/>
              <a:cxnLst/>
              <a:rect l="l" t="t" r="r" b="b"/>
              <a:pathLst>
                <a:path w="396239" h="315595">
                  <a:moveTo>
                    <a:pt x="0" y="158495"/>
                  </a:moveTo>
                  <a:lnTo>
                    <a:pt x="198119" y="0"/>
                  </a:lnTo>
                  <a:lnTo>
                    <a:pt x="396239" y="158495"/>
                  </a:lnTo>
                  <a:lnTo>
                    <a:pt x="198119" y="315467"/>
                  </a:lnTo>
                  <a:lnTo>
                    <a:pt x="0" y="1584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/>
            <p:cNvSpPr/>
            <p:nvPr/>
          </p:nvSpPr>
          <p:spPr>
            <a:xfrm>
              <a:off x="1857755" y="3512820"/>
              <a:ext cx="1382395" cy="591820"/>
            </a:xfrm>
            <a:custGeom>
              <a:avLst/>
              <a:gdLst/>
              <a:ahLst/>
              <a:cxnLst/>
              <a:rect l="l" t="t" r="r" b="b"/>
              <a:pathLst>
                <a:path w="1382395" h="591820">
                  <a:moveTo>
                    <a:pt x="443483" y="0"/>
                  </a:moveTo>
                  <a:lnTo>
                    <a:pt x="0" y="0"/>
                  </a:lnTo>
                  <a:lnTo>
                    <a:pt x="0" y="591311"/>
                  </a:lnTo>
                  <a:lnTo>
                    <a:pt x="394715" y="591311"/>
                  </a:lnTo>
                </a:path>
                <a:path w="1382395" h="591820">
                  <a:moveTo>
                    <a:pt x="839723" y="0"/>
                  </a:moveTo>
                  <a:lnTo>
                    <a:pt x="1382267" y="0"/>
                  </a:lnTo>
                  <a:lnTo>
                    <a:pt x="1382267" y="591311"/>
                  </a:lnTo>
                  <a:lnTo>
                    <a:pt x="987551" y="591311"/>
                  </a:lnTo>
                </a:path>
              </a:pathLst>
            </a:custGeom>
            <a:ln w="3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8"/>
          <p:cNvSpPr txBox="1"/>
          <p:nvPr/>
        </p:nvSpPr>
        <p:spPr>
          <a:xfrm>
            <a:off x="7226122" y="5467904"/>
            <a:ext cx="490220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Confidential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9"/>
          <p:cNvSpPr txBox="1"/>
          <p:nvPr/>
        </p:nvSpPr>
        <p:spPr>
          <a:xfrm>
            <a:off x="6878650" y="5467904"/>
            <a:ext cx="114935" cy="122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21"/>
          <p:cNvSpPr txBox="1"/>
          <p:nvPr/>
        </p:nvSpPr>
        <p:spPr>
          <a:xfrm>
            <a:off x="7751925" y="2274073"/>
            <a:ext cx="4322614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00"/>
              </a:spcBef>
            </a:pP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Cardinality of relationship </a:t>
            </a:r>
            <a:r>
              <a:rPr spc="-10" dirty="0">
                <a:solidFill>
                  <a:srgbClr val="414441"/>
                </a:solidFill>
                <a:latin typeface="Trebuchet MS"/>
                <a:cs typeface="Trebuchet MS"/>
              </a:rPr>
              <a:t>tells how </a:t>
            </a: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many instances  of </a:t>
            </a:r>
            <a:r>
              <a:rPr dirty="0">
                <a:solidFill>
                  <a:srgbClr val="414441"/>
                </a:solidFill>
                <a:latin typeface="Trebuchet MS"/>
                <a:cs typeface="Trebuchet MS"/>
              </a:rPr>
              <a:t>an </a:t>
            </a: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Entity type </a:t>
            </a:r>
            <a:r>
              <a:rPr dirty="0">
                <a:solidFill>
                  <a:srgbClr val="414441"/>
                </a:solidFill>
                <a:latin typeface="Trebuchet MS"/>
                <a:cs typeface="Trebuchet MS"/>
              </a:rPr>
              <a:t>is </a:t>
            </a:r>
            <a:r>
              <a:rPr spc="-10" dirty="0">
                <a:solidFill>
                  <a:srgbClr val="414441"/>
                </a:solidFill>
                <a:latin typeface="Trebuchet MS"/>
                <a:cs typeface="Trebuchet MS"/>
              </a:rPr>
              <a:t>relate </a:t>
            </a:r>
            <a:r>
              <a:rPr spc="-15" dirty="0">
                <a:solidFill>
                  <a:srgbClr val="414441"/>
                </a:solidFill>
                <a:latin typeface="Trebuchet MS"/>
                <a:cs typeface="Trebuchet MS"/>
              </a:rPr>
              <a:t>to </a:t>
            </a:r>
            <a:r>
              <a:rPr spc="-10" dirty="0">
                <a:solidFill>
                  <a:srgbClr val="414441"/>
                </a:solidFill>
                <a:latin typeface="Trebuchet MS"/>
                <a:cs typeface="Trebuchet MS"/>
              </a:rPr>
              <a:t>one </a:t>
            </a: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instance of another  Entity Type. </a:t>
            </a:r>
            <a:endParaRPr lang="en-US" spc="-5" dirty="0">
              <a:solidFill>
                <a:srgbClr val="414441"/>
              </a:solidFill>
              <a:latin typeface="Trebuchet MS"/>
              <a:cs typeface="Trebuchet MS"/>
            </a:endParaRPr>
          </a:p>
          <a:p>
            <a:pPr marL="12700" marR="5080" algn="just">
              <a:lnSpc>
                <a:spcPct val="99600"/>
              </a:lnSpc>
              <a:spcBef>
                <a:spcPts val="100"/>
              </a:spcBef>
            </a:pP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M,N both </a:t>
            </a:r>
            <a:r>
              <a:rPr spc="-10" dirty="0">
                <a:solidFill>
                  <a:srgbClr val="414441"/>
                </a:solidFill>
                <a:latin typeface="Trebuchet MS"/>
                <a:cs typeface="Trebuchet MS"/>
              </a:rPr>
              <a:t>represent </a:t>
            </a:r>
            <a:r>
              <a:rPr spc="-5" dirty="0">
                <a:solidFill>
                  <a:srgbClr val="414441"/>
                </a:solidFill>
                <a:latin typeface="Trebuchet MS"/>
                <a:cs typeface="Trebuchet MS"/>
              </a:rPr>
              <a:t>‘MANY’ and 1  represents ‘ONE’</a:t>
            </a:r>
            <a:r>
              <a:rPr dirty="0">
                <a:solidFill>
                  <a:srgbClr val="414441"/>
                </a:solidFill>
                <a:latin typeface="Trebuchet MS"/>
                <a:cs typeface="Trebuchet MS"/>
              </a:rPr>
              <a:t> </a:t>
            </a:r>
            <a:r>
              <a:rPr spc="-10" dirty="0">
                <a:solidFill>
                  <a:srgbClr val="414441"/>
                </a:solidFill>
                <a:latin typeface="Trebuchet MS"/>
                <a:cs typeface="Trebuchet MS"/>
              </a:rPr>
              <a:t>Cardinality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6" name="object 22"/>
          <p:cNvSpPr txBox="1"/>
          <p:nvPr/>
        </p:nvSpPr>
        <p:spPr>
          <a:xfrm>
            <a:off x="7751925" y="4710922"/>
            <a:ext cx="4322614" cy="856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solidFill>
                  <a:srgbClr val="414441"/>
                </a:solidFill>
                <a:latin typeface="Trebuchet MS"/>
                <a:cs typeface="Trebuchet MS"/>
              </a:rPr>
              <a:t>An entity can be self linked.</a:t>
            </a: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solidFill>
                  <a:srgbClr val="414441"/>
                </a:solidFill>
                <a:latin typeface="Trebuchet MS"/>
                <a:cs typeface="Trebuchet MS"/>
              </a:rPr>
              <a:t>For example, employees can supervise  other employees</a:t>
            </a:r>
          </a:p>
        </p:txBody>
      </p:sp>
      <p:sp>
        <p:nvSpPr>
          <p:cNvPr id="17" name="object 23"/>
          <p:cNvSpPr txBox="1"/>
          <p:nvPr/>
        </p:nvSpPr>
        <p:spPr>
          <a:xfrm>
            <a:off x="3505300" y="3619396"/>
            <a:ext cx="1318490" cy="312265"/>
          </a:xfrm>
          <a:prstGeom prst="rect">
            <a:avLst/>
          </a:prstGeom>
          <a:solidFill>
            <a:srgbClr val="BFBFBF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67945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Account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24"/>
          <p:cNvSpPr txBox="1"/>
          <p:nvPr/>
        </p:nvSpPr>
        <p:spPr>
          <a:xfrm>
            <a:off x="6059532" y="3698180"/>
            <a:ext cx="1235900" cy="250710"/>
          </a:xfrm>
          <a:prstGeom prst="rect">
            <a:avLst/>
          </a:prstGeom>
          <a:solidFill>
            <a:srgbClr val="BFBFBF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 anchor="ctr">
            <a:spAutoFit/>
          </a:bodyPr>
          <a:lstStyle/>
          <a:p>
            <a:pPr marL="28575">
              <a:lnSpc>
                <a:spcPct val="100000"/>
              </a:lnSpc>
            </a:pPr>
            <a:r>
              <a:rPr sz="1600" b="1" spc="10" dirty="0">
                <a:latin typeface="Arial"/>
                <a:cs typeface="Arial"/>
              </a:rPr>
              <a:t>Transaction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19" name="object 25"/>
          <p:cNvGrpSpPr/>
          <p:nvPr/>
        </p:nvGrpSpPr>
        <p:grpSpPr>
          <a:xfrm>
            <a:off x="4020545" y="3050699"/>
            <a:ext cx="712265" cy="527050"/>
            <a:chOff x="1847850" y="2180082"/>
            <a:chExt cx="251460" cy="527050"/>
          </a:xfrm>
        </p:grpSpPr>
        <p:sp>
          <p:nvSpPr>
            <p:cNvPr id="20" name="object 26"/>
            <p:cNvSpPr/>
            <p:nvPr/>
          </p:nvSpPr>
          <p:spPr>
            <a:xfrm>
              <a:off x="1848611" y="2180844"/>
              <a:ext cx="250190" cy="302260"/>
            </a:xfrm>
            <a:custGeom>
              <a:avLst/>
              <a:gdLst/>
              <a:ahLst/>
              <a:cxnLst/>
              <a:rect l="l" t="t" r="r" b="b"/>
              <a:pathLst>
                <a:path w="250189" h="302260">
                  <a:moveTo>
                    <a:pt x="124967" y="0"/>
                  </a:moveTo>
                  <a:lnTo>
                    <a:pt x="0" y="150875"/>
                  </a:lnTo>
                  <a:lnTo>
                    <a:pt x="124967" y="301751"/>
                  </a:lnTo>
                  <a:lnTo>
                    <a:pt x="249935" y="150875"/>
                  </a:lnTo>
                  <a:lnTo>
                    <a:pt x="124967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1" name="object 27"/>
            <p:cNvSpPr/>
            <p:nvPr/>
          </p:nvSpPr>
          <p:spPr>
            <a:xfrm>
              <a:off x="1848611" y="2180844"/>
              <a:ext cx="250190" cy="302260"/>
            </a:xfrm>
            <a:custGeom>
              <a:avLst/>
              <a:gdLst/>
              <a:ahLst/>
              <a:cxnLst/>
              <a:rect l="l" t="t" r="r" b="b"/>
              <a:pathLst>
                <a:path w="250189" h="302260">
                  <a:moveTo>
                    <a:pt x="0" y="150875"/>
                  </a:moveTo>
                  <a:lnTo>
                    <a:pt x="124967" y="0"/>
                  </a:lnTo>
                  <a:lnTo>
                    <a:pt x="249935" y="150875"/>
                  </a:lnTo>
                  <a:lnTo>
                    <a:pt x="124967" y="301751"/>
                  </a:lnTo>
                  <a:lnTo>
                    <a:pt x="0" y="1508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2" name="object 28"/>
            <p:cNvSpPr/>
            <p:nvPr/>
          </p:nvSpPr>
          <p:spPr>
            <a:xfrm>
              <a:off x="1973579" y="2482596"/>
              <a:ext cx="0" cy="224154"/>
            </a:xfrm>
            <a:custGeom>
              <a:avLst/>
              <a:gdLst/>
              <a:ahLst/>
              <a:cxnLst/>
              <a:rect l="l" t="t" r="r" b="b"/>
              <a:pathLst>
                <a:path h="224155">
                  <a:moveTo>
                    <a:pt x="0" y="0"/>
                  </a:moveTo>
                  <a:lnTo>
                    <a:pt x="0" y="22402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grpSp>
        <p:nvGrpSpPr>
          <p:cNvPr id="23" name="object 29"/>
          <p:cNvGrpSpPr/>
          <p:nvPr/>
        </p:nvGrpSpPr>
        <p:grpSpPr>
          <a:xfrm>
            <a:off x="4820533" y="3511778"/>
            <a:ext cx="1329180" cy="568298"/>
            <a:chOff x="2161032" y="2705862"/>
            <a:chExt cx="688975" cy="303530"/>
          </a:xfrm>
        </p:grpSpPr>
        <p:sp>
          <p:nvSpPr>
            <p:cNvPr id="24" name="object 30"/>
            <p:cNvSpPr/>
            <p:nvPr/>
          </p:nvSpPr>
          <p:spPr>
            <a:xfrm>
              <a:off x="2412492" y="2706624"/>
              <a:ext cx="250190" cy="302260"/>
            </a:xfrm>
            <a:custGeom>
              <a:avLst/>
              <a:gdLst/>
              <a:ahLst/>
              <a:cxnLst/>
              <a:rect l="l" t="t" r="r" b="b"/>
              <a:pathLst>
                <a:path w="250189" h="302260">
                  <a:moveTo>
                    <a:pt x="123443" y="0"/>
                  </a:moveTo>
                  <a:lnTo>
                    <a:pt x="0" y="150875"/>
                  </a:lnTo>
                  <a:lnTo>
                    <a:pt x="123443" y="301751"/>
                  </a:lnTo>
                  <a:lnTo>
                    <a:pt x="249935" y="150875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5" name="object 31"/>
            <p:cNvSpPr/>
            <p:nvPr/>
          </p:nvSpPr>
          <p:spPr>
            <a:xfrm>
              <a:off x="2412492" y="2706624"/>
              <a:ext cx="250190" cy="302260"/>
            </a:xfrm>
            <a:custGeom>
              <a:avLst/>
              <a:gdLst/>
              <a:ahLst/>
              <a:cxnLst/>
              <a:rect l="l" t="t" r="r" b="b"/>
              <a:pathLst>
                <a:path w="250189" h="302260">
                  <a:moveTo>
                    <a:pt x="0" y="150875"/>
                  </a:moveTo>
                  <a:lnTo>
                    <a:pt x="123443" y="0"/>
                  </a:lnTo>
                  <a:lnTo>
                    <a:pt x="249935" y="150875"/>
                  </a:lnTo>
                  <a:lnTo>
                    <a:pt x="123443" y="301751"/>
                  </a:lnTo>
                  <a:lnTo>
                    <a:pt x="0" y="1508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  <p:sp>
          <p:nvSpPr>
            <p:cNvPr id="26" name="object 32"/>
            <p:cNvSpPr/>
            <p:nvPr/>
          </p:nvSpPr>
          <p:spPr>
            <a:xfrm>
              <a:off x="2161032" y="2857500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251459" y="0"/>
                  </a:lnTo>
                </a:path>
                <a:path w="688975">
                  <a:moveTo>
                    <a:pt x="501395" y="0"/>
                  </a:moveTo>
                  <a:lnTo>
                    <a:pt x="6888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3600"/>
            </a:p>
          </p:txBody>
        </p:sp>
      </p:grpSp>
      <p:graphicFrame>
        <p:nvGraphicFramePr>
          <p:cNvPr id="27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10729"/>
              </p:ext>
            </p:extLst>
          </p:nvPr>
        </p:nvGraphicFramePr>
        <p:xfrm>
          <a:off x="3936751" y="2020100"/>
          <a:ext cx="1215208" cy="1045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72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 dirty="0">
                        <a:latin typeface="Times New Roman"/>
                        <a:cs typeface="Times New Roman"/>
                      </a:endParaRPr>
                    </a:p>
                    <a:p>
                      <a:pPr marL="45085">
                        <a:lnSpc>
                          <a:spcPct val="100000"/>
                        </a:lnSpc>
                      </a:pPr>
                      <a:r>
                        <a:rPr sz="1600" b="1" spc="10" dirty="0">
                          <a:latin typeface="Arial"/>
                          <a:cs typeface="Arial"/>
                        </a:rPr>
                        <a:t>Customer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666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object 34"/>
          <p:cNvSpPr txBox="1"/>
          <p:nvPr/>
        </p:nvSpPr>
        <p:spPr>
          <a:xfrm>
            <a:off x="4600781" y="3343522"/>
            <a:ext cx="471963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25" dirty="0">
                <a:latin typeface="Arial"/>
                <a:cs typeface="Arial"/>
              </a:rPr>
              <a:t>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9" name="object 35"/>
          <p:cNvSpPr txBox="1"/>
          <p:nvPr/>
        </p:nvSpPr>
        <p:spPr>
          <a:xfrm flipH="1">
            <a:off x="4943362" y="3903662"/>
            <a:ext cx="445042" cy="262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latin typeface="Arial"/>
                <a:cs typeface="Arial"/>
              </a:rPr>
              <a:t>1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0" name="object 36"/>
          <p:cNvSpPr txBox="1"/>
          <p:nvPr/>
        </p:nvSpPr>
        <p:spPr>
          <a:xfrm>
            <a:off x="5808826" y="3860084"/>
            <a:ext cx="86360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20" dirty="0">
                <a:latin typeface="Arial"/>
                <a:cs typeface="Arial"/>
              </a:rPr>
              <a:t>M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735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7A6F1D-2294-443A-A3FC-47404EE2B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t="1422" r="10309" b="1186"/>
          <a:stretch>
            <a:fillRect/>
          </a:stretch>
        </p:blipFill>
        <p:spPr bwMode="auto">
          <a:xfrm>
            <a:off x="1260005" y="1274688"/>
            <a:ext cx="9654544" cy="507993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5449" y="336243"/>
            <a:ext cx="9555860" cy="1014886"/>
          </a:xfrm>
        </p:spPr>
        <p:txBody>
          <a:bodyPr>
            <a:normAutofit/>
          </a:bodyPr>
          <a:lstStyle/>
          <a:p>
            <a:pPr algn="ctr"/>
            <a:r>
              <a:rPr lang="en-US" sz="2400" b="1" spc="-10" dirty="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4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400" b="1" spc="-10" dirty="0">
                <a:solidFill>
                  <a:srgbClr val="323299"/>
                </a:solidFill>
                <a:latin typeface="Arial"/>
                <a:cs typeface="Arial"/>
              </a:rPr>
              <a:t> Example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458782" y="612853"/>
            <a:ext cx="2601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/>
              <a:t>On Line Book Shop</a:t>
            </a:r>
            <a:r>
              <a:rPr lang="en-US" altLang="en-US" sz="24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36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64" y="142048"/>
            <a:ext cx="6509982" cy="10551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cs typeface="Times New Roman" panose="02020603050405020304" pitchFamily="18" charset="0"/>
              </a:rPr>
              <a:t>ER Model Basics</a:t>
            </a: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82C86E-EFBB-4C77-8396-A30DE3710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36" y="1283166"/>
            <a:ext cx="9805571" cy="3187234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</a:rPr>
              <a:t>Entities (objects): </a:t>
            </a:r>
            <a:r>
              <a:rPr lang="en-US" altLang="en-US" sz="2000" dirty="0"/>
              <a:t>Any thing that may have an </a:t>
            </a:r>
            <a:r>
              <a:rPr lang="en-US" altLang="en-US" sz="2000" b="1" dirty="0"/>
              <a:t>independent existence and distinct </a:t>
            </a:r>
            <a:r>
              <a:rPr lang="en-US" altLang="en-US" sz="2000" dirty="0"/>
              <a:t>from other entities based on their attributes.</a:t>
            </a:r>
          </a:p>
          <a:p>
            <a:pPr lvl="2" algn="just"/>
            <a:r>
              <a:rPr lang="en-US" altLang="en-US" dirty="0"/>
              <a:t>e.g. Customers, Accounts, Trainee, Student etc.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</a:rPr>
              <a:t>Attributes:</a:t>
            </a:r>
            <a:r>
              <a:rPr lang="en-US" altLang="en-US" sz="2000" b="1" dirty="0"/>
              <a:t> Properties/characteristics </a:t>
            </a:r>
            <a:r>
              <a:rPr lang="en-US" altLang="en-US" sz="2000" dirty="0"/>
              <a:t>that describe a entity.</a:t>
            </a:r>
          </a:p>
          <a:p>
            <a:pPr lvl="2" algn="just"/>
            <a:r>
              <a:rPr lang="en-US" altLang="en-US" dirty="0"/>
              <a:t>e.g.: Student Name, DOB, Address, etc.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000" b="1" dirty="0">
                <a:solidFill>
                  <a:srgbClr val="FF0000"/>
                </a:solidFill>
              </a:rPr>
              <a:t>Relationships:</a:t>
            </a:r>
            <a:r>
              <a:rPr lang="en-US" altLang="en-US" sz="2000" dirty="0"/>
              <a:t> </a:t>
            </a:r>
            <a:r>
              <a:rPr lang="en-US" altLang="en-US" sz="2000" b="1" dirty="0"/>
              <a:t>Associations between entities</a:t>
            </a:r>
            <a:r>
              <a:rPr lang="en-US" altLang="en-US" sz="2000" dirty="0"/>
              <a:t>.</a:t>
            </a:r>
          </a:p>
          <a:p>
            <a:pPr lvl="2" algn="just" eaLnBrk="1" hangingPunct="1"/>
            <a:r>
              <a:rPr lang="en-US" altLang="en-US" dirty="0"/>
              <a:t>e.g. Account A-101 is held by customer Johnson etc.</a:t>
            </a:r>
          </a:p>
          <a:p>
            <a:pPr lvl="1" algn="just"/>
            <a:endParaRPr lang="en-US" altLang="en-US" sz="3100" dirty="0"/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F862D-9D98-428E-A9D6-C710A991D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" b="57359"/>
          <a:stretch/>
        </p:blipFill>
        <p:spPr>
          <a:xfrm>
            <a:off x="2909446" y="4248736"/>
            <a:ext cx="6656197" cy="19396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E516AF-3B5B-4154-9267-C44B80E6A4ED}"/>
              </a:ext>
            </a:extLst>
          </p:cNvPr>
          <p:cNvSpPr txBox="1">
            <a:spLocks/>
          </p:cNvSpPr>
          <p:nvPr/>
        </p:nvSpPr>
        <p:spPr>
          <a:xfrm>
            <a:off x="4153127" y="6188363"/>
            <a:ext cx="4168837" cy="337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0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 NOTATIONS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7678A55-13CC-4635-922D-41ECCA81F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124" y="742081"/>
            <a:ext cx="6656121" cy="1816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38E3A3-F683-43AE-A453-37DDEF7FAE14}"/>
              </a:ext>
            </a:extLst>
          </p:cNvPr>
          <p:cNvSpPr txBox="1"/>
          <p:nvPr/>
        </p:nvSpPr>
        <p:spPr>
          <a:xfrm>
            <a:off x="1330035" y="2518495"/>
            <a:ext cx="32512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1" u="sng" dirty="0"/>
              <a:t>Entity</a:t>
            </a:r>
            <a:r>
              <a:rPr lang="en-US" altLang="en-US" sz="2000" b="1" dirty="0"/>
              <a:t>:  </a:t>
            </a:r>
          </a:p>
          <a:p>
            <a:pPr lvl="1"/>
            <a:r>
              <a:rPr lang="en-US" altLang="en-US" sz="2000" b="1" dirty="0"/>
              <a:t>Real-world object distinguishable </a:t>
            </a:r>
            <a:r>
              <a:rPr lang="en-US" altLang="en-US" sz="2000" dirty="0"/>
              <a:t>from other objects. </a:t>
            </a:r>
          </a:p>
          <a:p>
            <a:pPr lvl="1"/>
            <a:r>
              <a:rPr lang="en-US" altLang="en-US" sz="2000" dirty="0"/>
              <a:t>E.g. customers, </a:t>
            </a:r>
            <a:r>
              <a:rPr lang="en-US" altLang="en-US" sz="2000" b="1" dirty="0"/>
              <a:t>accounts</a:t>
            </a:r>
            <a:r>
              <a:rPr lang="en-US" altLang="en-US" sz="2000" dirty="0"/>
              <a:t>, bank branch</a:t>
            </a:r>
          </a:p>
          <a:p>
            <a:pPr marL="0" indent="0">
              <a:buNone/>
            </a:pPr>
            <a:endParaRPr lang="en-US" altLang="en-US" sz="2000" i="1" u="sng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000" b="1" u="sng" dirty="0"/>
              <a:t>Entity Set</a:t>
            </a:r>
            <a:r>
              <a:rPr lang="en-US" altLang="en-US" sz="2000" dirty="0"/>
              <a:t>:  </a:t>
            </a:r>
          </a:p>
          <a:p>
            <a:pPr lvl="1"/>
            <a:r>
              <a:rPr lang="en-US" altLang="en-US" sz="2000" dirty="0"/>
              <a:t>A </a:t>
            </a:r>
            <a:r>
              <a:rPr lang="en-US" altLang="en-US" sz="2000" b="1" dirty="0"/>
              <a:t>collection of similar entities</a:t>
            </a:r>
            <a:r>
              <a:rPr lang="en-US" altLang="en-US" sz="2000" dirty="0"/>
              <a:t>.  E.g., all employees.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770C8-6998-487D-9376-EA7AC1678FC3}"/>
              </a:ext>
            </a:extLst>
          </p:cNvPr>
          <p:cNvSpPr txBox="1"/>
          <p:nvPr/>
        </p:nvSpPr>
        <p:spPr>
          <a:xfrm>
            <a:off x="5190836" y="2558473"/>
            <a:ext cx="609600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chemeClr val="tx1"/>
                </a:solidFill>
              </a:rPr>
              <a:t>Attribute describe the property of entity and relationship.</a:t>
            </a:r>
          </a:p>
          <a:p>
            <a:pPr lvl="1" algn="just"/>
            <a:endParaRPr lang="en-US" altLang="en-US" sz="2000" b="1" dirty="0">
              <a:solidFill>
                <a:schemeClr val="tx1"/>
              </a:solidFill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</a:rPr>
              <a:t>The set of possible values for an attribute is called the </a:t>
            </a:r>
            <a:r>
              <a:rPr lang="en-US" altLang="en-US" sz="2000" b="1" dirty="0">
                <a:solidFill>
                  <a:schemeClr val="tx1"/>
                </a:solidFill>
              </a:rPr>
              <a:t>domain of  the attribute.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>
                <a:solidFill>
                  <a:schemeClr val="tx1"/>
                </a:solidFill>
              </a:rPr>
              <a:t>e.g.: The domain of attribute “marital status” is having four values:  single, married, divorced or widowed.</a:t>
            </a:r>
          </a:p>
          <a:p>
            <a:pPr lvl="2" algn="just"/>
            <a:endParaRPr lang="en-US" altLang="en-US" sz="2000" dirty="0">
              <a:solidFill>
                <a:schemeClr val="tx1"/>
              </a:solidFill>
            </a:endParaRPr>
          </a:p>
          <a:p>
            <a:pPr lvl="2" algn="just"/>
            <a:r>
              <a:rPr lang="en-US" altLang="en-US" sz="2000" dirty="0">
                <a:solidFill>
                  <a:schemeClr val="tx1"/>
                </a:solidFill>
              </a:rPr>
              <a:t>e.g. :The domain of the attribute “month” is having twelve values  ranging from January to December.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66180-41D8-4F39-B90C-E67CBE7CD593}"/>
              </a:ext>
            </a:extLst>
          </p:cNvPr>
          <p:cNvSpPr txBox="1"/>
          <p:nvPr/>
        </p:nvSpPr>
        <p:spPr>
          <a:xfrm>
            <a:off x="7610766" y="211838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cap="none" dirty="0"/>
              <a:t>Attributes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7914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69031"/>
              </p:ext>
            </p:extLst>
          </p:nvPr>
        </p:nvGraphicFramePr>
        <p:xfrm>
          <a:off x="2177989" y="1273649"/>
          <a:ext cx="8175010" cy="4499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114">
                  <a:extLst>
                    <a:ext uri="{9D8B030D-6E8A-4147-A177-3AD203B41FA5}">
                      <a16:colId xmlns:a16="http://schemas.microsoft.com/office/drawing/2014/main" val="3275615329"/>
                    </a:ext>
                  </a:extLst>
                </a:gridCol>
                <a:gridCol w="3292386">
                  <a:extLst>
                    <a:ext uri="{9D8B030D-6E8A-4147-A177-3AD203B41FA5}">
                      <a16:colId xmlns:a16="http://schemas.microsoft.com/office/drawing/2014/main" val="4021096905"/>
                    </a:ext>
                  </a:extLst>
                </a:gridCol>
                <a:gridCol w="2344510">
                  <a:extLst>
                    <a:ext uri="{9D8B030D-6E8A-4147-A177-3AD203B41FA5}">
                      <a16:colId xmlns:a16="http://schemas.microsoft.com/office/drawing/2014/main" val="859449525"/>
                    </a:ext>
                  </a:extLst>
                </a:gridCol>
              </a:tblGrid>
              <a:tr h="7137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 b="1" dirty="0">
                        <a:latin typeface="Times New Roman"/>
                        <a:cs typeface="Times New Roman"/>
                      </a:endParaRPr>
                    </a:p>
                    <a:p>
                      <a:pPr marL="55880" algn="ctr">
                        <a:lnSpc>
                          <a:spcPts val="1090"/>
                        </a:lnSpc>
                      </a:pPr>
                      <a:r>
                        <a:rPr sz="20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474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 b="1" dirty="0">
                        <a:latin typeface="Times New Roman"/>
                        <a:cs typeface="Times New Roman"/>
                      </a:endParaRPr>
                    </a:p>
                    <a:p>
                      <a:pPr marL="469265" algn="ctr">
                        <a:lnSpc>
                          <a:spcPts val="109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Definition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474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3200" b="1" dirty="0">
                        <a:latin typeface="Times New Roman"/>
                        <a:cs typeface="Times New Roman"/>
                      </a:endParaRPr>
                    </a:p>
                    <a:p>
                      <a:pPr marL="222250" algn="ctr">
                        <a:lnSpc>
                          <a:spcPts val="1090"/>
                        </a:lnSpc>
                      </a:pPr>
                      <a:r>
                        <a:rPr sz="20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000" b="1" dirty="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474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70956"/>
                  </a:ext>
                </a:extLst>
              </a:tr>
              <a:tr h="698783">
                <a:tc>
                  <a:txBody>
                    <a:bodyPr/>
                    <a:lstStyle/>
                    <a:p>
                      <a:pPr marL="241935" algn="ctr">
                        <a:lnSpc>
                          <a:spcPts val="11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Simple attribute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115570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Cannot be divided into simpler  components</a:t>
                      </a:r>
                    </a:p>
                    <a:p>
                      <a:pPr marL="243840" marR="115570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endParaRPr sz="14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35" marB="0" anchor="b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391160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Gender of the  employee</a:t>
                      </a: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652597"/>
                  </a:ext>
                </a:extLst>
              </a:tr>
              <a:tr h="591735">
                <a:tc>
                  <a:txBody>
                    <a:bodyPr/>
                    <a:lstStyle/>
                    <a:p>
                      <a:pPr marL="241935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Composite attribute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Can be split into components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Address of the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marL="243840" algn="ctr">
                        <a:lnSpc>
                          <a:spcPct val="1000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employee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57773"/>
                  </a:ext>
                </a:extLst>
              </a:tr>
              <a:tr h="582815">
                <a:tc>
                  <a:txBody>
                    <a:bodyPr/>
                    <a:lstStyle/>
                    <a:p>
                      <a:pPr marL="241935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Single valued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Can take on only a single value</a:t>
                      </a:r>
                    </a:p>
                    <a:p>
                      <a:pPr marL="243840" algn="ctr">
                        <a:lnSpc>
                          <a:spcPct val="1000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for each entity instance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ts val="109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Age of the employee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507154"/>
                  </a:ext>
                </a:extLst>
              </a:tr>
              <a:tr h="624445">
                <a:tc>
                  <a:txBody>
                    <a:bodyPr/>
                    <a:lstStyle/>
                    <a:p>
                      <a:pPr marL="241935" algn="ctr">
                        <a:lnSpc>
                          <a:spcPts val="11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Multi-valued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algn="ctr">
                        <a:lnSpc>
                          <a:spcPts val="11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Can take up many values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380365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Skill set of the  employee</a:t>
                      </a: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507688"/>
                  </a:ext>
                </a:extLst>
              </a:tr>
              <a:tr h="624445">
                <a:tc>
                  <a:txBody>
                    <a:bodyPr/>
                    <a:lstStyle/>
                    <a:p>
                      <a:pPr marL="241935" algn="ctr">
                        <a:lnSpc>
                          <a:spcPts val="11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Stored Attribute</a:t>
                      </a: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45720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Attribute that need to be stored  permanently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28575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Date of joining of the  employee</a:t>
                      </a: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86127"/>
                  </a:ext>
                </a:extLst>
              </a:tr>
              <a:tr h="663101">
                <a:tc>
                  <a:txBody>
                    <a:bodyPr/>
                    <a:lstStyle/>
                    <a:p>
                      <a:pPr marL="241935" algn="ctr">
                        <a:lnSpc>
                          <a:spcPts val="1100"/>
                        </a:lnSpc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Derived Attribute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 anchor="ctr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67945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Attribute that can be calculated  based on other attributes.</a:t>
                      </a:r>
                      <a:endParaRPr sz="1400" kern="120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174625" algn="ctr">
                        <a:lnSpc>
                          <a:spcPts val="1130"/>
                        </a:lnSpc>
                        <a:spcBef>
                          <a:spcPts val="5"/>
                        </a:spcBef>
                      </a:pPr>
                      <a:r>
                        <a:rPr sz="14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Years of service of  the employee</a:t>
                      </a:r>
                    </a:p>
                  </a:txBody>
                  <a:tcPr marL="0" marR="0" marT="63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962121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93154" y="200418"/>
            <a:ext cx="6407897" cy="1188720"/>
          </a:xfrm>
        </p:spPr>
        <p:txBody>
          <a:bodyPr>
            <a:normAutofit/>
          </a:bodyPr>
          <a:lstStyle/>
          <a:p>
            <a:r>
              <a:rPr lang="en-US" sz="3600" cap="none" dirty="0"/>
              <a:t>Attributes Types</a:t>
            </a:r>
          </a:p>
        </p:txBody>
      </p:sp>
    </p:spTree>
    <p:extLst>
      <p:ext uri="{BB962C8B-B14F-4D97-AF65-F5344CB8AC3E}">
        <p14:creationId xmlns:p14="http://schemas.microsoft.com/office/powerpoint/2010/main" val="264580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745" y="336895"/>
            <a:ext cx="8750073" cy="1096120"/>
          </a:xfrm>
        </p:spPr>
        <p:txBody>
          <a:bodyPr>
            <a:normAutofit/>
          </a:bodyPr>
          <a:lstStyle/>
          <a:p>
            <a:pPr algn="ctr"/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                                          ER MODELING </a:t>
            </a:r>
            <a:r>
              <a:rPr lang="en-US" sz="20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 NOTATIONS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95862" y="1190000"/>
            <a:ext cx="45132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pc="10" dirty="0">
                <a:latin typeface="Arial"/>
                <a:cs typeface="Arial"/>
              </a:rPr>
              <a:t>Composite</a:t>
            </a:r>
            <a:r>
              <a:rPr lang="en-US" sz="2000" b="1" spc="-25" dirty="0">
                <a:latin typeface="Arial"/>
                <a:cs typeface="Arial"/>
              </a:rPr>
              <a:t> </a:t>
            </a:r>
            <a:r>
              <a:rPr lang="en-US" sz="2000" b="1" spc="10" dirty="0">
                <a:latin typeface="Arial"/>
                <a:cs typeface="Arial"/>
              </a:rPr>
              <a:t>attribute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6992" t="28872" r="31190" b="50233"/>
          <a:stretch/>
        </p:blipFill>
        <p:spPr>
          <a:xfrm>
            <a:off x="2393870" y="1590110"/>
            <a:ext cx="7014949" cy="3904122"/>
          </a:xfrm>
          <a:prstGeom prst="rect">
            <a:avLst/>
          </a:prstGeom>
        </p:spPr>
      </p:pic>
      <p:sp>
        <p:nvSpPr>
          <p:cNvPr id="6" name="object 27"/>
          <p:cNvSpPr txBox="1"/>
          <p:nvPr/>
        </p:nvSpPr>
        <p:spPr>
          <a:xfrm>
            <a:off x="1150342" y="5668000"/>
            <a:ext cx="98913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Represented by an </a:t>
            </a:r>
            <a:r>
              <a:rPr sz="1600" b="1" spc="-5" dirty="0">
                <a:latin typeface="Arial"/>
                <a:cs typeface="Arial"/>
              </a:rPr>
              <a:t>ellipse from </a:t>
            </a:r>
            <a:r>
              <a:rPr sz="1600" b="1" spc="-10" dirty="0">
                <a:latin typeface="Arial"/>
                <a:cs typeface="Arial"/>
              </a:rPr>
              <a:t>which other </a:t>
            </a:r>
            <a:r>
              <a:rPr sz="1600" b="1" spc="-5" dirty="0">
                <a:latin typeface="Arial"/>
                <a:cs typeface="Arial"/>
              </a:rPr>
              <a:t>ellipses </a:t>
            </a:r>
            <a:r>
              <a:rPr sz="1600" b="1" spc="-10" dirty="0">
                <a:latin typeface="Arial"/>
                <a:cs typeface="Arial"/>
              </a:rPr>
              <a:t>emanate and </a:t>
            </a:r>
            <a:r>
              <a:rPr sz="1600" b="1" spc="-5" dirty="0">
                <a:latin typeface="Arial"/>
                <a:cs typeface="Arial"/>
              </a:rPr>
              <a:t>represent </a:t>
            </a:r>
            <a:r>
              <a:rPr sz="1600" b="1" spc="-10" dirty="0">
                <a:latin typeface="Arial"/>
                <a:cs typeface="Arial"/>
              </a:rPr>
              <a:t>the component  attributes. E.g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Address</a:t>
            </a:r>
            <a:endParaRPr sz="16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854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1052" y="350129"/>
            <a:ext cx="5357019" cy="1188720"/>
          </a:xfrm>
        </p:spPr>
        <p:txBody>
          <a:bodyPr>
            <a:normAutofit/>
          </a:bodyPr>
          <a:lstStyle/>
          <a:p>
            <a:pPr algn="ctr"/>
            <a:r>
              <a:rPr lang="en-US" sz="2400" b="1" cap="none" dirty="0">
                <a:solidFill>
                  <a:srgbClr val="002060"/>
                </a:solidFill>
              </a:rPr>
              <a:t>Key Attributes</a:t>
            </a:r>
            <a:endParaRPr lang="en-US" sz="2400" b="1" cap="non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72B749-5D50-42FA-BA82-00D77CEE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579" y="1225209"/>
            <a:ext cx="9498842" cy="1188720"/>
          </a:xfrm>
        </p:spPr>
        <p:txBody>
          <a:bodyPr rtlCol="0">
            <a:no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 group of </a:t>
            </a:r>
            <a:r>
              <a:rPr lang="en-US" sz="2000" b="1" dirty="0"/>
              <a:t>one or more attributes </a:t>
            </a:r>
            <a:r>
              <a:rPr lang="en-US" sz="2000" dirty="0"/>
              <a:t>that uniquely identify an entity in the entity set. i.e.  the attribute (or combination of attributes) that is  </a:t>
            </a:r>
            <a:r>
              <a:rPr lang="en-US" sz="2000" b="1" dirty="0"/>
              <a:t>unique</a:t>
            </a:r>
            <a:r>
              <a:rPr lang="en-US" sz="2000" dirty="0"/>
              <a:t> for every entity instance.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e.g.: the </a:t>
            </a:r>
            <a:r>
              <a:rPr lang="en-US" sz="2000" b="1" dirty="0"/>
              <a:t>account number </a:t>
            </a:r>
            <a:r>
              <a:rPr lang="en-US" sz="2000" dirty="0"/>
              <a:t>of an account, the </a:t>
            </a:r>
            <a:r>
              <a:rPr lang="en-US" sz="2000" b="1" dirty="0"/>
              <a:t>employee id</a:t>
            </a:r>
            <a:r>
              <a:rPr lang="en-US" sz="2000" dirty="0"/>
              <a:t> of an  employee etc.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1AFD308-F6FC-4585-BAB1-D3B2773F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302" y="2413929"/>
            <a:ext cx="6855396" cy="373141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0AE018C-5966-49D3-A0BB-8A56209AA38B}"/>
              </a:ext>
            </a:extLst>
          </p:cNvPr>
          <p:cNvSpPr txBox="1">
            <a:spLocks/>
          </p:cNvSpPr>
          <p:nvPr/>
        </p:nvSpPr>
        <p:spPr>
          <a:xfrm>
            <a:off x="4263963" y="5658702"/>
            <a:ext cx="9221128" cy="973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pc="-1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000" b="1" spc="-5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000" b="1" spc="-10">
                <a:solidFill>
                  <a:srgbClr val="323299"/>
                </a:solidFill>
                <a:latin typeface="Arial"/>
                <a:cs typeface="Arial"/>
              </a:rPr>
              <a:t> NOTATIONS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13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5F40C8D1-FF49-4A67-8DDA-95CEF068F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2676"/>
          <a:stretch/>
        </p:blipFill>
        <p:spPr>
          <a:xfrm>
            <a:off x="1882513" y="1456175"/>
            <a:ext cx="8249778" cy="4244454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5449" y="336243"/>
            <a:ext cx="9906842" cy="1014886"/>
          </a:xfrm>
        </p:spPr>
        <p:txBody>
          <a:bodyPr>
            <a:normAutofit/>
          </a:bodyPr>
          <a:lstStyle/>
          <a:p>
            <a:pPr algn="ctr"/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ER MODELING </a:t>
            </a:r>
            <a:r>
              <a:rPr lang="en-US" sz="2000" b="1" spc="-5" dirty="0">
                <a:solidFill>
                  <a:srgbClr val="323299"/>
                </a:solidFill>
                <a:latin typeface="Arial"/>
                <a:cs typeface="Arial"/>
              </a:rPr>
              <a:t>-</a:t>
            </a:r>
            <a:r>
              <a:rPr lang="en-US" sz="2000" b="1" spc="-10" dirty="0">
                <a:solidFill>
                  <a:srgbClr val="323299"/>
                </a:solidFill>
                <a:latin typeface="Arial"/>
                <a:cs typeface="Arial"/>
              </a:rPr>
              <a:t> Example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6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591" y="649569"/>
            <a:ext cx="4169664" cy="379131"/>
          </a:xfrm>
        </p:spPr>
        <p:txBody>
          <a:bodyPr>
            <a:noAutofit/>
          </a:bodyPr>
          <a:lstStyle/>
          <a:p>
            <a:r>
              <a:rPr lang="en-US" sz="2400" b="1" cap="none" dirty="0">
                <a:solidFill>
                  <a:srgbClr val="FF0000"/>
                </a:solidFill>
                <a:latin typeface="+mn-lt"/>
              </a:rPr>
              <a:t>Entity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549" y="1097829"/>
            <a:ext cx="10161378" cy="34199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1"/>
                </a:solidFill>
              </a:rPr>
              <a:t>Regular Entity: </a:t>
            </a:r>
            <a:r>
              <a:rPr lang="en-US" sz="2000" dirty="0"/>
              <a:t>Entity that has its own key attribute (s).  </a:t>
            </a:r>
          </a:p>
          <a:p>
            <a:pPr lvl="1" algn="just"/>
            <a:r>
              <a:rPr lang="en-US" sz="2000" dirty="0"/>
              <a:t>e.g.: Employee, student ,customer, policy holder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/>
              <a:t>Weak entity: </a:t>
            </a:r>
            <a:r>
              <a:rPr lang="en-US" sz="2000" dirty="0"/>
              <a:t>Entity that </a:t>
            </a:r>
            <a:r>
              <a:rPr lang="en-US" sz="2000" b="1" dirty="0"/>
              <a:t>depends on other entity for its existence </a:t>
            </a:r>
            <a:r>
              <a:rPr lang="en-US" sz="2000" dirty="0"/>
              <a:t>and  doesn’t  have key attribute (s) of its own.</a:t>
            </a:r>
          </a:p>
          <a:p>
            <a:pPr lvl="1" algn="just"/>
            <a:r>
              <a:rPr lang="en-US" sz="2000" dirty="0"/>
              <a:t>e.g. : spouse of employee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 b="1" dirty="0"/>
              <a:t>Relationship</a:t>
            </a:r>
          </a:p>
          <a:p>
            <a:pPr marL="800100" lvl="1" indent="-342900" algn="just"/>
            <a:r>
              <a:rPr lang="en-US" altLang="en-US" sz="2000" b="1" dirty="0"/>
              <a:t>Association</a:t>
            </a:r>
            <a:r>
              <a:rPr lang="en-US" altLang="en-US" sz="2000" dirty="0"/>
              <a:t> among two or more entities.  </a:t>
            </a:r>
            <a:r>
              <a:rPr lang="en-US" altLang="en-US" sz="2000" i="1" u="sng" dirty="0">
                <a:solidFill>
                  <a:srgbClr val="002060"/>
                </a:solidFill>
              </a:rPr>
              <a:t>i.e</a:t>
            </a:r>
            <a:r>
              <a:rPr lang="en-US" altLang="en-US" sz="2000" i="1" u="sng" dirty="0">
                <a:solidFill>
                  <a:schemeClr val="accent2"/>
                </a:solidFill>
              </a:rPr>
              <a:t>. </a:t>
            </a:r>
            <a:r>
              <a:rPr lang="en-US" altLang="en-US" sz="2000" dirty="0"/>
              <a:t>Any entity can be related to other entities via relationships.</a:t>
            </a:r>
            <a:endParaRPr lang="en-US" altLang="en-US" sz="2000" i="1" u="sng" dirty="0"/>
          </a:p>
          <a:p>
            <a:pPr lvl="2" indent="0" algn="just">
              <a:buNone/>
            </a:pPr>
            <a:r>
              <a:rPr lang="en-US" altLang="en-US" i="1" dirty="0">
                <a:solidFill>
                  <a:srgbClr val="002060"/>
                </a:solidFill>
              </a:rPr>
              <a:t>e.g.:  </a:t>
            </a:r>
            <a:r>
              <a:rPr lang="en-US" altLang="en-US" i="1" dirty="0"/>
              <a:t>A supplier may </a:t>
            </a:r>
            <a:r>
              <a:rPr lang="en-US" altLang="en-US" i="1" dirty="0">
                <a:solidFill>
                  <a:srgbClr val="002060"/>
                </a:solidFill>
              </a:rPr>
              <a:t>supply </a:t>
            </a:r>
            <a:r>
              <a:rPr lang="en-US" altLang="en-US" i="1" dirty="0"/>
              <a:t>some part.</a:t>
            </a:r>
          </a:p>
          <a:p>
            <a:pPr lvl="1" algn="just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D61B4-4E06-49CE-B13C-D1F87BA8B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90" t="34282" r="29197" b="43143"/>
          <a:stretch/>
        </p:blipFill>
        <p:spPr>
          <a:xfrm>
            <a:off x="2898699" y="4305799"/>
            <a:ext cx="4998392" cy="24387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384A85-F3F8-4B39-B870-52718090E8BC}"/>
              </a:ext>
            </a:extLst>
          </p:cNvPr>
          <p:cNvSpPr/>
          <p:nvPr/>
        </p:nvSpPr>
        <p:spPr>
          <a:xfrm>
            <a:off x="610109" y="4236670"/>
            <a:ext cx="322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lang="en-US" b="1" spc="10" dirty="0">
                <a:latin typeface="Arial"/>
                <a:cs typeface="Arial"/>
              </a:rPr>
              <a:t>Attributes </a:t>
            </a:r>
            <a:r>
              <a:rPr lang="en-US" b="1" spc="15" dirty="0">
                <a:latin typeface="Arial"/>
                <a:cs typeface="Arial"/>
              </a:rPr>
              <a:t>of </a:t>
            </a:r>
            <a:r>
              <a:rPr lang="en-US" b="1" spc="10" dirty="0">
                <a:latin typeface="Arial"/>
                <a:cs typeface="Arial"/>
              </a:rPr>
              <a:t>a</a:t>
            </a:r>
            <a:r>
              <a:rPr lang="en-US" b="1" spc="-90" dirty="0">
                <a:latin typeface="Arial"/>
                <a:cs typeface="Arial"/>
              </a:rPr>
              <a:t> </a:t>
            </a:r>
            <a:r>
              <a:rPr lang="en-US" b="1" spc="10" dirty="0">
                <a:latin typeface="Arial"/>
                <a:cs typeface="Arial"/>
              </a:rPr>
              <a:t>Relationship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46C35-E9E2-45AA-96EA-38FF66DB8695}"/>
              </a:ext>
            </a:extLst>
          </p:cNvPr>
          <p:cNvSpPr/>
          <p:nvPr/>
        </p:nvSpPr>
        <p:spPr>
          <a:xfrm>
            <a:off x="8241456" y="4236670"/>
            <a:ext cx="28144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Arial"/>
                <a:cs typeface="Arial"/>
              </a:rPr>
              <a:t>These </a:t>
            </a:r>
            <a:r>
              <a:rPr lang="en-US" spc="-10" dirty="0">
                <a:latin typeface="Arial"/>
                <a:cs typeface="Arial"/>
              </a:rPr>
              <a:t>attributes </a:t>
            </a:r>
            <a:r>
              <a:rPr lang="en-US" spc="-5" dirty="0">
                <a:latin typeface="Arial"/>
                <a:cs typeface="Arial"/>
              </a:rPr>
              <a:t>best describe </a:t>
            </a:r>
            <a:r>
              <a:rPr lang="en-US" spc="-10" dirty="0">
                <a:latin typeface="Arial"/>
                <a:cs typeface="Arial"/>
              </a:rPr>
              <a:t>the relationship </a:t>
            </a:r>
            <a:r>
              <a:rPr lang="en-US" b="1" spc="-10" dirty="0">
                <a:latin typeface="Arial"/>
                <a:cs typeface="Arial"/>
              </a:rPr>
              <a:t>prescription </a:t>
            </a:r>
            <a:r>
              <a:rPr lang="en-US" spc="-10" dirty="0">
                <a:latin typeface="Arial"/>
                <a:cs typeface="Arial"/>
              </a:rPr>
              <a:t>rather than any </a:t>
            </a:r>
            <a:r>
              <a:rPr lang="en-US" spc="-5" dirty="0">
                <a:latin typeface="Arial"/>
                <a:cs typeface="Arial"/>
              </a:rPr>
              <a:t>individual entity Doctor,  </a:t>
            </a:r>
            <a:r>
              <a:rPr lang="en-US" spc="-10" dirty="0">
                <a:latin typeface="Arial"/>
                <a:cs typeface="Arial"/>
              </a:rPr>
              <a:t>Patient or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Medicine.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8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1246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Trebuchet MS</vt:lpstr>
      <vt:lpstr>Wingdings</vt:lpstr>
      <vt:lpstr>Office Theme</vt:lpstr>
      <vt:lpstr>ER-Modelling- Basics</vt:lpstr>
      <vt:lpstr>ER MODELING -TOP DOWN APPROACH</vt:lpstr>
      <vt:lpstr>ER Model Basics</vt:lpstr>
      <vt:lpstr>PowerPoint Presentation</vt:lpstr>
      <vt:lpstr>Attributes Types</vt:lpstr>
      <vt:lpstr>                                          ER MODELING - NOTATIONS</vt:lpstr>
      <vt:lpstr>Key Attributes</vt:lpstr>
      <vt:lpstr>ER MODELING - Example</vt:lpstr>
      <vt:lpstr>Entity Types</vt:lpstr>
      <vt:lpstr>ER MODELING - NOTATIONS</vt:lpstr>
      <vt:lpstr>ER MODELING - Example</vt:lpstr>
      <vt:lpstr>Degree of a Relationship</vt:lpstr>
      <vt:lpstr>PowerPoint Presentation</vt:lpstr>
      <vt:lpstr>PowerPoint Presentation</vt:lpstr>
      <vt:lpstr>Cardinality</vt:lpstr>
      <vt:lpstr>Relationship Participation</vt:lpstr>
      <vt:lpstr>PowerPoint Presentation</vt:lpstr>
      <vt:lpstr>PowerPoint Presentation</vt:lpstr>
      <vt:lpstr>PowerPoint Presentation</vt:lpstr>
      <vt:lpstr>PowerPoint Presentation</vt:lpstr>
      <vt:lpstr>ER MODELING -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shikha.gautam</dc:creator>
  <cp:lastModifiedBy>Arushi Mittal</cp:lastModifiedBy>
  <cp:revision>132</cp:revision>
  <dcterms:created xsi:type="dcterms:W3CDTF">2020-06-22T12:44:36Z</dcterms:created>
  <dcterms:modified xsi:type="dcterms:W3CDTF">2021-09-21T12:33:49Z</dcterms:modified>
</cp:coreProperties>
</file>